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8" r:id="rId11"/>
    <p:sldId id="269" r:id="rId12"/>
    <p:sldId id="263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660"/>
  </p:normalViewPr>
  <p:slideViewPr>
    <p:cSldViewPr snapToGrid="0">
      <p:cViewPr>
        <p:scale>
          <a:sx n="200" d="100"/>
          <a:sy n="200" d="100"/>
        </p:scale>
        <p:origin x="55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Jakob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45b43f8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45b43f8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Jakob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45b43f82_2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45b43f82_2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Jakob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45b43f82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45b43f82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Jakob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Ivonne</a:t>
            </a:r>
          </a:p>
        </p:txBody>
      </p:sp>
    </p:spTree>
    <p:extLst>
      <p:ext uri="{BB962C8B-B14F-4D97-AF65-F5344CB8AC3E}">
        <p14:creationId xmlns:p14="http://schemas.microsoft.com/office/powerpoint/2010/main" val="2690243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45b43f82_2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45b43f82_2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Paul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AT" dirty="0"/>
              <a:t>Alle wurden generell wegen ihrer Skalierbarkeit verwendet. </a:t>
            </a:r>
            <a:r>
              <a:rPr lang="de-AT" dirty="0" err="1"/>
              <a:t>Nifi</a:t>
            </a:r>
            <a:r>
              <a:rPr lang="de-AT" dirty="0"/>
              <a:t>/Kafka/</a:t>
            </a:r>
            <a:r>
              <a:rPr lang="de-AT" dirty="0" err="1"/>
              <a:t>Elastic</a:t>
            </a:r>
            <a:r>
              <a:rPr lang="de-AT" dirty="0"/>
              <a:t> wurden auch für Real Time Verarbeitung ausgewählt; HDFS und Spark für regelmäßige Jobs und große </a:t>
            </a:r>
            <a:r>
              <a:rPr lang="de-AT" dirty="0" err="1"/>
              <a:t>Queries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95717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045b43f82_2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045b43f82_2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Ivonne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lang="de-AT"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420DB-AB74-417E-A03E-2B47338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0D3FFBE-9F1E-4922-BFD1-07445184E3E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82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udwa6/test-soil-sens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4.jp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30625" y="1728875"/>
            <a:ext cx="3759900" cy="11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/>
              <a:t>Big Data Infrastructure</a:t>
            </a:r>
            <a:br>
              <a:rPr lang="de" sz="3200"/>
            </a:br>
            <a:r>
              <a:rPr lang="de" sz="3200"/>
              <a:t>Presentation Group </a:t>
            </a:r>
            <a:endParaRPr sz="32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Jakob Neuhauser, Ivonne Simic </a:t>
            </a:r>
            <a:r>
              <a:rPr lang="de" sz="1600" dirty="0">
                <a:latin typeface="Verdana" panose="020B0604030504040204" pitchFamily="34" charset="0"/>
                <a:ea typeface="Verdana" panose="020B0604030504040204" pitchFamily="34" charset="0"/>
              </a:rPr>
              <a:t>&amp;</a:t>
            </a:r>
            <a:r>
              <a:rPr lang="de" dirty="0"/>
              <a:t> Paul Pavlis</a:t>
            </a:r>
            <a:endParaRPr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5851550" y="2021700"/>
            <a:ext cx="4911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4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γ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Grafik 4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F976F285-A47B-422F-BCC1-39A6C465B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13FF-FD93-4F36-8AF7-3F04C8F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 Demo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B06193-60F0-4553-A084-EB4BB403C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Char char="❖"/>
            </a:pP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32727-4E68-4FE4-BDDE-97AAB325D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10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47C605-F47E-41E4-BA65-0D5D61D95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8" y="1202289"/>
            <a:ext cx="3741188" cy="16736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ADC5A05-D517-4EFA-A449-FF32FD0D1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959" y="628647"/>
            <a:ext cx="5021033" cy="14684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946A9B9-759D-4EED-9EA1-76ECD361C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959" y="2191546"/>
            <a:ext cx="5017620" cy="248976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B797A6E-1DA1-492C-8C18-4533012372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6" t="15176" b="10249"/>
          <a:stretch/>
        </p:blipFill>
        <p:spPr>
          <a:xfrm>
            <a:off x="145008" y="3011961"/>
            <a:ext cx="3741188" cy="1669353"/>
          </a:xfrm>
          <a:prstGeom prst="rect">
            <a:avLst/>
          </a:prstGeom>
        </p:spPr>
      </p:pic>
      <p:pic>
        <p:nvPicPr>
          <p:cNvPr id="15" name="Grafik 14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773EECB2-41F8-47C6-8D9A-DC58BFDDA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98E22043-875F-42E4-9AB8-E875CD06D857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  <p:extLst>
      <p:ext uri="{BB962C8B-B14F-4D97-AF65-F5344CB8AC3E}">
        <p14:creationId xmlns:p14="http://schemas.microsoft.com/office/powerpoint/2010/main" val="40601318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13FF-FD93-4F36-8AF7-3F04C8F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Bewältigte Herausforderungen am Weg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32727-4E68-4FE4-BDDE-97AAB325D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11</a:t>
            </a:fld>
            <a:endParaRPr lang="de-AT"/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02A8B18C-065E-4CE7-B887-EE0AAD343A9F}"/>
              </a:ext>
            </a:extLst>
          </p:cNvPr>
          <p:cNvSpPr txBox="1">
            <a:spLocks/>
          </p:cNvSpPr>
          <p:nvPr/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>
              <a:lnSpc>
                <a:spcPct val="200000"/>
              </a:lnSpc>
              <a:buChar char="❖"/>
            </a:pPr>
            <a:r>
              <a:rPr lang="de-AT" dirty="0"/>
              <a:t>Kommunikation der Services untereinander</a:t>
            </a:r>
            <a:endParaRPr lang="de-AT" sz="700" dirty="0"/>
          </a:p>
          <a:p>
            <a:pPr lvl="0">
              <a:lnSpc>
                <a:spcPct val="200000"/>
              </a:lnSpc>
              <a:buChar char="❖"/>
            </a:pPr>
            <a:r>
              <a:rPr lang="de-AT" dirty="0"/>
              <a:t>Flink SQL-Client </a:t>
            </a:r>
            <a:r>
              <a:rPr lang="de-AT" dirty="0">
                <a:sym typeface="Wingdings" panose="05000000000000000000" pitchFamily="2" charset="2"/>
              </a:rPr>
              <a:t> Kafka</a:t>
            </a:r>
          </a:p>
          <a:p>
            <a:pPr lvl="0">
              <a:lnSpc>
                <a:spcPct val="200000"/>
              </a:lnSpc>
              <a:buChar char="❖"/>
            </a:pPr>
            <a:r>
              <a:rPr lang="de-AT" dirty="0"/>
              <a:t>Spark </a:t>
            </a:r>
            <a:r>
              <a:rPr lang="de-AT" dirty="0" err="1"/>
              <a:t>Queries</a:t>
            </a:r>
            <a:r>
              <a:rPr lang="de-AT" dirty="0"/>
              <a:t> auf HDFS</a:t>
            </a:r>
          </a:p>
          <a:p>
            <a:pPr lvl="0">
              <a:lnSpc>
                <a:spcPct val="200000"/>
              </a:lnSpc>
              <a:buChar char="❖"/>
            </a:pPr>
            <a:r>
              <a:rPr lang="de-AT" dirty="0"/>
              <a:t>Zeit für das Projekt finden (zusätzlich zu </a:t>
            </a:r>
            <a:br>
              <a:rPr lang="de-AT" dirty="0"/>
            </a:br>
            <a:r>
              <a:rPr lang="de-AT" dirty="0"/>
              <a:t>den anderen drei Projekten anderer </a:t>
            </a:r>
            <a:r>
              <a:rPr lang="de-AT" dirty="0" err="1"/>
              <a:t>Lv‘s</a:t>
            </a:r>
            <a:r>
              <a:rPr lang="de-AT" dirty="0"/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de-AT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AT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de-AT" dirty="0"/>
          </a:p>
          <a:p>
            <a:endParaRPr lang="de-AT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BE645ABB-FE2D-48F4-B7FE-68B24199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5784" y="1633538"/>
            <a:ext cx="2682061" cy="2682061"/>
          </a:xfrm>
          <a:prstGeom prst="rect">
            <a:avLst/>
          </a:prstGeom>
        </p:spPr>
      </p:pic>
      <p:pic>
        <p:nvPicPr>
          <p:cNvPr id="30" name="Grafik 29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69D8267D-E183-4A30-8D95-C9BA2BBE0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31" name="Foliennummernplatzhalter 1">
            <a:extLst>
              <a:ext uri="{FF2B5EF4-FFF2-40B4-BE49-F238E27FC236}">
                <a16:creationId xmlns:a16="http://schemas.microsoft.com/office/drawing/2014/main" id="{B5ABEFD3-F63B-4BA6-BEC1-418D1F57C16B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  <p:extLst>
      <p:ext uri="{BB962C8B-B14F-4D97-AF65-F5344CB8AC3E}">
        <p14:creationId xmlns:p14="http://schemas.microsoft.com/office/powerpoint/2010/main" val="1462871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ctrTitle"/>
          </p:nvPr>
        </p:nvSpPr>
        <p:spPr>
          <a:xfrm>
            <a:off x="2730625" y="1728875"/>
            <a:ext cx="3759900" cy="11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/>
              <a:t>Big Data Infrastructure</a:t>
            </a:r>
            <a:br>
              <a:rPr lang="de" sz="3200"/>
            </a:br>
            <a:r>
              <a:rPr lang="de" sz="3200"/>
              <a:t>Presentation Group </a:t>
            </a:r>
            <a:endParaRPr sz="3200"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de" dirty="0"/>
              <a:t>Jakob Neuhauser, Ivonne Simic </a:t>
            </a:r>
            <a:r>
              <a:rPr lang="de" sz="1600" dirty="0">
                <a:latin typeface="Verdana" panose="020B0604030504040204" pitchFamily="34" charset="0"/>
                <a:ea typeface="Verdana" panose="020B0604030504040204" pitchFamily="34" charset="0"/>
              </a:rPr>
              <a:t>&amp;</a:t>
            </a:r>
            <a:r>
              <a:rPr lang="de" dirty="0"/>
              <a:t> Paul Pavlis</a:t>
            </a:r>
            <a:endParaRPr dirty="0"/>
          </a:p>
        </p:txBody>
      </p:sp>
      <p:sp>
        <p:nvSpPr>
          <p:cNvPr id="123" name="Google Shape;123;p20"/>
          <p:cNvSpPr txBox="1"/>
          <p:nvPr/>
        </p:nvSpPr>
        <p:spPr>
          <a:xfrm>
            <a:off x="5851550" y="2021700"/>
            <a:ext cx="4911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4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γ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Grafik 4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3B9CCEBF-62B4-4C72-9CF2-E67A0A80F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300200" cy="35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Problemstellung 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 dirty="0"/>
              <a:t>Sensordaten</a:t>
            </a:r>
            <a:endParaRPr lang="de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 dirty="0"/>
              <a:t>Lösungsweg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Verwendete Technologien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 dirty="0"/>
              <a:t>Live Demo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 dirty="0"/>
              <a:t>Bewältigten Herausforderungen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 dirty="0"/>
              <a:t> </a:t>
            </a:r>
            <a:endParaRPr dirty="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138" y="1358574"/>
            <a:ext cx="2341400" cy="23323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1FF5915-4793-4CAC-A338-FE504CF063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2</a:t>
            </a:fld>
            <a:endParaRPr lang="de-AT" dirty="0"/>
          </a:p>
        </p:txBody>
      </p:sp>
      <p:pic>
        <p:nvPicPr>
          <p:cNvPr id="6" name="Grafik 5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49DCB17-556C-4072-A0E3-2E29A7605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21A74B80-DA41-4630-BD49-B3A43E72D2B2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Problemstellung (1/2)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850" y="1407788"/>
            <a:ext cx="2327924" cy="232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164" y="3656492"/>
            <a:ext cx="1030616" cy="10859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848116-EF14-4F84-8504-6CCCD208EA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3</a:t>
            </a:fld>
            <a:endParaRPr lang="de-AT"/>
          </a:p>
        </p:txBody>
      </p:sp>
      <p:pic>
        <p:nvPicPr>
          <p:cNvPr id="7" name="Grafik 6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AD8D089-1E0B-4C53-A9AB-FDC84852A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pic>
        <p:nvPicPr>
          <p:cNvPr id="6" name="Grafik 5" descr="Ein Bild, das Gras, Zaun, draußen, Gebäude enthält.&#10;&#10;Automatisch generierte Beschreibung">
            <a:extLst>
              <a:ext uri="{FF2B5EF4-FFF2-40B4-BE49-F238E27FC236}">
                <a16:creationId xmlns:a16="http://schemas.microsoft.com/office/drawing/2014/main" id="{47BBA63E-1203-4FAF-A413-8622940A127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56" r="3322" b="202"/>
          <a:stretch/>
        </p:blipFill>
        <p:spPr>
          <a:xfrm>
            <a:off x="311700" y="1267071"/>
            <a:ext cx="5109682" cy="3097539"/>
          </a:xfrm>
          <a:prstGeom prst="rect">
            <a:avLst/>
          </a:prstGeom>
        </p:spPr>
      </p:pic>
      <p:sp>
        <p:nvSpPr>
          <p:cNvPr id="12" name="Foliennummernplatzhalter 1">
            <a:extLst>
              <a:ext uri="{FF2B5EF4-FFF2-40B4-BE49-F238E27FC236}">
                <a16:creationId xmlns:a16="http://schemas.microsoft.com/office/drawing/2014/main" id="{7B420062-F4AB-455C-A28C-9A89660CF29D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Problemstellung (2/2)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25224"/>
            <a:ext cx="8520600" cy="3563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Sensordaten müssen </a:t>
            </a:r>
            <a:r>
              <a:rPr lang="de-AT" dirty="0"/>
              <a:t>empfangen</a:t>
            </a:r>
            <a:r>
              <a:rPr lang="de" dirty="0"/>
              <a:t> werde</a:t>
            </a:r>
            <a:r>
              <a:rPr lang="de-AT" dirty="0"/>
              <a:t>n</a:t>
            </a:r>
            <a:r>
              <a:rPr lang="de" dirty="0"/>
              <a:t>. 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de-AT" dirty="0"/>
              <a:t>Wird über HTTP Request abgehandelt</a:t>
            </a:r>
            <a:r>
              <a:rPr lang="de" dirty="0"/>
              <a:t>.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Sensordaten müssen gruppiert werden. 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de-AT" dirty="0"/>
              <a:t>Verarbeitung der Daten und Vorbereitung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Sensordaten müssen </a:t>
            </a:r>
            <a:r>
              <a:rPr lang="de-AT" dirty="0"/>
              <a:t>in Real-Time </a:t>
            </a:r>
            <a:r>
              <a:rPr lang="de" dirty="0"/>
              <a:t>analysiert werden.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de-AT" dirty="0"/>
              <a:t>Real-Time Graphen der Sensorwerte und Verhältnisse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Kritische Werte müssen </a:t>
            </a:r>
            <a:r>
              <a:rPr lang="de-AT" dirty="0"/>
              <a:t>erkannt und behandelt</a:t>
            </a:r>
            <a:r>
              <a:rPr lang="de" dirty="0"/>
              <a:t> werden.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Daten müssen persistent </a:t>
            </a:r>
            <a:r>
              <a:rPr lang="de-AT" dirty="0"/>
              <a:t>für eine langfristige Analyse</a:t>
            </a:r>
            <a:r>
              <a:rPr lang="de" dirty="0"/>
              <a:t> gespeichert werden. </a:t>
            </a:r>
            <a:endParaRPr dirty="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850" y="1407788"/>
            <a:ext cx="2327924" cy="232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1763BD-D45E-4BD5-8340-013704206E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4</a:t>
            </a:fld>
            <a:endParaRPr lang="de-AT"/>
          </a:p>
        </p:txBody>
      </p:sp>
      <p:pic>
        <p:nvPicPr>
          <p:cNvPr id="6" name="Grafik 5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BC308414-F5FC-4779-9A11-0185FA878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0CE4885F-4AED-48F6-8C16-91D7549D0C70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FC577-3F69-4BD0-AFCF-69B368FB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Gewächshaus - Sensordaten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AB9EED-7045-4E7A-A9E7-4B2F850145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5</a:t>
            </a:fld>
            <a:endParaRPr lang="de-AT"/>
          </a:p>
        </p:txBody>
      </p:sp>
      <p:sp>
        <p:nvSpPr>
          <p:cNvPr id="5" name="Google Shape;85;p16">
            <a:extLst>
              <a:ext uri="{FF2B5EF4-FFF2-40B4-BE49-F238E27FC236}">
                <a16:creationId xmlns:a16="http://schemas.microsoft.com/office/drawing/2014/main" id="{F1EEA142-88D4-4A97-9F87-26B214EF6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har char="❖"/>
            </a:pPr>
            <a:r>
              <a:rPr lang="de-AT" dirty="0">
                <a:hlinkClick r:id="rId3"/>
              </a:rPr>
              <a:t>https://www.kaggle.com/ludwa6/soil-sensor</a:t>
            </a:r>
            <a:endParaRPr lang="de-AT" dirty="0"/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Pro Sensor:</a:t>
            </a:r>
          </a:p>
          <a:p>
            <a:pPr marL="114300" lvl="0" indent="0">
              <a:lnSpc>
                <a:spcPct val="150000"/>
              </a:lnSpc>
              <a:buNone/>
            </a:pPr>
            <a:endParaRPr dirty="0"/>
          </a:p>
        </p:txBody>
      </p:sp>
      <p:pic>
        <p:nvPicPr>
          <p:cNvPr id="7" name="Grafik 6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44E0293F-8EAC-443C-9124-B2D9AE6EA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B8971DF-3FA0-486B-8D06-96107C62B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261" y="1842940"/>
            <a:ext cx="5590095" cy="2989277"/>
          </a:xfrm>
          <a:prstGeom prst="rect">
            <a:avLst/>
          </a:prstGeom>
        </p:spPr>
      </p:pic>
      <p:sp>
        <p:nvSpPr>
          <p:cNvPr id="59" name="Foliennummernplatzhalter 1">
            <a:extLst>
              <a:ext uri="{FF2B5EF4-FFF2-40B4-BE49-F238E27FC236}">
                <a16:creationId xmlns:a16="http://schemas.microsoft.com/office/drawing/2014/main" id="{45DFC8CA-EC82-4BE7-8E4E-B3CF3C938994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  <p:extLst>
      <p:ext uri="{BB962C8B-B14F-4D97-AF65-F5344CB8AC3E}">
        <p14:creationId xmlns:p14="http://schemas.microsoft.com/office/powerpoint/2010/main" val="7451005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3CAC0A09-0E7B-42D4-8135-C492C925E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93"/>
          <a:stretch/>
        </p:blipFill>
        <p:spPr>
          <a:xfrm>
            <a:off x="692869" y="1126472"/>
            <a:ext cx="7923230" cy="3848063"/>
          </a:xfrm>
          <a:prstGeom prst="rect">
            <a:avLst/>
          </a:prstGeom>
        </p:spPr>
      </p:pic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Lösungsansatz - </a:t>
            </a:r>
            <a:r>
              <a:rPr lang="de-AT" dirty="0"/>
              <a:t>Grafik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7D04D57-BD59-4605-B8E8-3310859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6</a:t>
            </a:fld>
            <a:endParaRPr lang="de-AT"/>
          </a:p>
        </p:txBody>
      </p:sp>
      <p:pic>
        <p:nvPicPr>
          <p:cNvPr id="6" name="Grafik 5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49BCABDD-13A4-4328-B010-A3CB07687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8" name="Foliennummernplatzhalter 1">
            <a:extLst>
              <a:ext uri="{FF2B5EF4-FFF2-40B4-BE49-F238E27FC236}">
                <a16:creationId xmlns:a16="http://schemas.microsoft.com/office/drawing/2014/main" id="{1A08F107-9F10-45DD-A154-56254124DCCB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13FF-FD93-4F36-8AF7-3F04C8F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Durchlauf und Verarbeitung der Daten (1/2)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B06193-60F0-4553-A084-EB4BB403C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Char char="❖"/>
            </a:pPr>
            <a:r>
              <a:rPr lang="de-AT" dirty="0"/>
              <a:t>Empfangen der Daten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Gewächshaus Sensoren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HTTP </a:t>
            </a:r>
            <a:r>
              <a:rPr lang="de-AT" dirty="0" err="1"/>
              <a:t>Listener</a:t>
            </a:r>
            <a:endParaRPr lang="de-AT" dirty="0"/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ETL Verarbeitung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Anpassen und umwandeln der Dateien </a:t>
            </a:r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Umgang mit kritischen Werten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Grenzwerte für die einzelnen Messwerte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Weiterleitung der Daten an Kafka Topic </a:t>
            </a:r>
            <a:br>
              <a:rPr lang="de-AT" dirty="0"/>
            </a:br>
            <a:r>
              <a:rPr lang="de-AT" dirty="0"/>
              <a:t>(&amp; korrigieren der Maschinen)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32727-4E68-4FE4-BDDE-97AAB325D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7</a:t>
            </a:fld>
            <a:endParaRPr lang="de-AT"/>
          </a:p>
        </p:txBody>
      </p:sp>
      <p:pic>
        <p:nvPicPr>
          <p:cNvPr id="5" name="Google Shape;99;p18">
            <a:extLst>
              <a:ext uri="{FF2B5EF4-FFF2-40B4-BE49-F238E27FC236}">
                <a16:creationId xmlns:a16="http://schemas.microsoft.com/office/drawing/2014/main" id="{45352790-C024-4431-A58E-2A83D42D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47470" y="1732665"/>
            <a:ext cx="2743165" cy="1169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D9A797B-1B41-42B1-9050-479EE713BB42}"/>
              </a:ext>
            </a:extLst>
          </p:cNvPr>
          <p:cNvGrpSpPr/>
          <p:nvPr/>
        </p:nvGrpSpPr>
        <p:grpSpPr>
          <a:xfrm>
            <a:off x="5680971" y="3259906"/>
            <a:ext cx="3076161" cy="1140987"/>
            <a:chOff x="5680971" y="3259906"/>
            <a:chExt cx="3076161" cy="1140987"/>
          </a:xfrm>
        </p:grpSpPr>
        <p:pic>
          <p:nvPicPr>
            <p:cNvPr id="6" name="Google Shape;100;p18">
              <a:extLst>
                <a:ext uri="{FF2B5EF4-FFF2-40B4-BE49-F238E27FC236}">
                  <a16:creationId xmlns:a16="http://schemas.microsoft.com/office/drawing/2014/main" id="{D751D7C9-AD3A-4C6C-A198-D73D8F230F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l="4808" t="27590" r="1452" b="26341"/>
            <a:stretch/>
          </p:blipFill>
          <p:spPr>
            <a:xfrm>
              <a:off x="6236944" y="3435656"/>
              <a:ext cx="1964216" cy="9652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2DD7D32-12F6-4404-B3E4-27709BF7BBAC}"/>
                </a:ext>
              </a:extLst>
            </p:cNvPr>
            <p:cNvSpPr txBox="1"/>
            <p:nvPr/>
          </p:nvSpPr>
          <p:spPr>
            <a:xfrm>
              <a:off x="5680971" y="3259906"/>
              <a:ext cx="307616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6600" dirty="0"/>
                <a:t>(         )</a:t>
              </a:r>
            </a:p>
          </p:txBody>
        </p:sp>
      </p:grpSp>
      <p:pic>
        <p:nvPicPr>
          <p:cNvPr id="9" name="Grafik 8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DC282BB-9CD6-4453-9AFE-160D2B811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EF753129-499B-45B7-A5B9-F180414036D4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  <p:extLst>
      <p:ext uri="{BB962C8B-B14F-4D97-AF65-F5344CB8AC3E}">
        <p14:creationId xmlns:p14="http://schemas.microsoft.com/office/powerpoint/2010/main" val="40150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13FF-FD93-4F36-8AF7-3F04C8F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Durchlauf und Verarbeitung der Daten (2/2)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B06193-60F0-4553-A084-EB4BB403C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Char char="❖"/>
            </a:pPr>
            <a:r>
              <a:rPr lang="de-AT" dirty="0"/>
              <a:t>(</a:t>
            </a:r>
            <a:r>
              <a:rPr lang="de-AT" dirty="0" err="1"/>
              <a:t>Near</a:t>
            </a:r>
            <a:r>
              <a:rPr lang="de-AT" dirty="0"/>
              <a:t>) Real-Time Analysis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Fortlaufende Abspeicherung der Sensordaten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Analyse der Daten &amp; Erstellung von Graphen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Überblick – Dashboard</a:t>
            </a:r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Langfristige Speicherung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Gruppieren der einzelnen Datensätze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Speicherung in </a:t>
            </a:r>
            <a:r>
              <a:rPr lang="de-AT" dirty="0" err="1"/>
              <a:t>Json</a:t>
            </a:r>
            <a:r>
              <a:rPr lang="de-AT" dirty="0"/>
              <a:t>-format</a:t>
            </a:r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Analyse der Vergangenheitsdaten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Gruppierte Analyse vergangener Daten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de-AT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AT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32727-4E68-4FE4-BDDE-97AAB325D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8</a:t>
            </a:fld>
            <a:endParaRPr lang="de-AT"/>
          </a:p>
        </p:txBody>
      </p:sp>
      <p:pic>
        <p:nvPicPr>
          <p:cNvPr id="5" name="Google Shape;99;p18">
            <a:extLst>
              <a:ext uri="{FF2B5EF4-FFF2-40B4-BE49-F238E27FC236}">
                <a16:creationId xmlns:a16="http://schemas.microsoft.com/office/drawing/2014/main" id="{45352790-C024-4431-A58E-2A83D42D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42717" y="2650637"/>
            <a:ext cx="1249637" cy="53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4;p18">
            <a:extLst>
              <a:ext uri="{FF2B5EF4-FFF2-40B4-BE49-F238E27FC236}">
                <a16:creationId xmlns:a16="http://schemas.microsoft.com/office/drawing/2014/main" id="{D2D70088-730C-4D73-B13F-E8B082D44E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33979" b="33161"/>
          <a:stretch/>
        </p:blipFill>
        <p:spPr>
          <a:xfrm>
            <a:off x="7126164" y="3372747"/>
            <a:ext cx="1620644" cy="53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60B46DF-639D-42DB-8C64-56B07BF9DB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846" b="38164"/>
          <a:stretch/>
        </p:blipFill>
        <p:spPr>
          <a:xfrm>
            <a:off x="5317434" y="1254838"/>
            <a:ext cx="2733261" cy="53278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874C1FE-C0B4-42AB-8543-6B51CC849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4" y="1907728"/>
            <a:ext cx="1623166" cy="664022"/>
          </a:xfrm>
          <a:prstGeom prst="rect">
            <a:avLst/>
          </a:prstGeom>
        </p:spPr>
      </p:pic>
      <p:pic>
        <p:nvPicPr>
          <p:cNvPr id="16" name="Grafik 15" descr="Ein Bild, das Schild, Zeichnung enthält.&#10;&#10;Automatisch generierte Beschreibung">
            <a:extLst>
              <a:ext uri="{FF2B5EF4-FFF2-40B4-BE49-F238E27FC236}">
                <a16:creationId xmlns:a16="http://schemas.microsoft.com/office/drawing/2014/main" id="{60CF9B8D-3F0C-474A-802E-FA058DC18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5803" y="4000804"/>
            <a:ext cx="1571817" cy="818131"/>
          </a:xfrm>
          <a:prstGeom prst="rect">
            <a:avLst/>
          </a:prstGeom>
        </p:spPr>
      </p:pic>
      <p:pic>
        <p:nvPicPr>
          <p:cNvPr id="17" name="Grafik 16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788772A9-7613-4E46-9F3A-ECA25B54E2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18" name="Foliennummernplatzhalter 1">
            <a:extLst>
              <a:ext uri="{FF2B5EF4-FFF2-40B4-BE49-F238E27FC236}">
                <a16:creationId xmlns:a16="http://schemas.microsoft.com/office/drawing/2014/main" id="{A837F5C1-B2E5-4AA6-B03F-71C70A105194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  <p:extLst>
      <p:ext uri="{BB962C8B-B14F-4D97-AF65-F5344CB8AC3E}">
        <p14:creationId xmlns:p14="http://schemas.microsoft.com/office/powerpoint/2010/main" val="4124982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2534A996-01AE-47C5-B7D5-DA1AA9EAC28B}"/>
              </a:ext>
            </a:extLst>
          </p:cNvPr>
          <p:cNvGrpSpPr/>
          <p:nvPr/>
        </p:nvGrpSpPr>
        <p:grpSpPr>
          <a:xfrm>
            <a:off x="4815285" y="2414374"/>
            <a:ext cx="4159088" cy="739366"/>
            <a:chOff x="4620013" y="2395325"/>
            <a:chExt cx="4159088" cy="739366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E6A8FA2-7255-485E-9C2F-EEC19E294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5846" b="38164"/>
            <a:stretch/>
          </p:blipFill>
          <p:spPr>
            <a:xfrm>
              <a:off x="4620013" y="2573377"/>
              <a:ext cx="2733261" cy="532788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268357BB-866C-4BDD-AE4F-F56084F6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5899" y="2556563"/>
              <a:ext cx="1413202" cy="578128"/>
            </a:xfrm>
            <a:prstGeom prst="rect">
              <a:avLst/>
            </a:prstGeom>
          </p:spPr>
        </p:pic>
        <p:pic>
          <p:nvPicPr>
            <p:cNvPr id="22" name="Grafik 21" descr="Ein Bild, das Zeichnung, Schild enthält.&#10;&#10;Automatisch generierte Beschreibung">
              <a:extLst>
                <a:ext uri="{FF2B5EF4-FFF2-40B4-BE49-F238E27FC236}">
                  <a16:creationId xmlns:a16="http://schemas.microsoft.com/office/drawing/2014/main" id="{F1994BA3-4D9C-4118-8380-DA174F4CB5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3095" t="-160" r="33298" b="67467"/>
            <a:stretch/>
          </p:blipFill>
          <p:spPr>
            <a:xfrm>
              <a:off x="4660147" y="2395325"/>
              <a:ext cx="353013" cy="339291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E1C13FF-FD93-4F36-8AF7-3F04C8F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Technologien - Begründung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B06193-60F0-4553-A084-EB4BB403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29968"/>
            <a:ext cx="8520600" cy="3602350"/>
          </a:xfrm>
        </p:spPr>
        <p:txBody>
          <a:bodyPr/>
          <a:lstStyle/>
          <a:p>
            <a:pPr lvl="0">
              <a:lnSpc>
                <a:spcPct val="150000"/>
              </a:lnSpc>
              <a:buChar char="❖"/>
            </a:pPr>
            <a:r>
              <a:rPr lang="de-AT" dirty="0"/>
              <a:t>Apache </a:t>
            </a:r>
            <a:r>
              <a:rPr lang="de-AT" dirty="0" err="1"/>
              <a:t>Nifi</a:t>
            </a:r>
            <a:endParaRPr lang="de-AT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Verknüpfung der Technologien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Einfaches ETL und Verarbeitung der Daten</a:t>
            </a:r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Elasticsearch Stack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Gruppierung und Visualisierung der Daten</a:t>
            </a:r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Hadoop HDFS &amp; Apache Spark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Langfristige Speicherung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 err="1"/>
              <a:t>Queries</a:t>
            </a:r>
            <a:r>
              <a:rPr lang="de-AT" dirty="0"/>
              <a:t> auf große Datenmengen</a:t>
            </a:r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Apache Kafka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Weiterleitung an Hardware (Out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scope</a:t>
            </a:r>
            <a:r>
              <a:rPr lang="de-AT" dirty="0"/>
              <a:t>)</a:t>
            </a:r>
          </a:p>
          <a:p>
            <a:pPr marL="5969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32727-4E68-4FE4-BDDE-97AAB325D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9</a:t>
            </a:fld>
            <a:endParaRPr lang="de-AT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5986BEF-BD50-4567-A24B-4497BE44D700}"/>
              </a:ext>
            </a:extLst>
          </p:cNvPr>
          <p:cNvGrpSpPr/>
          <p:nvPr/>
        </p:nvGrpSpPr>
        <p:grpSpPr>
          <a:xfrm>
            <a:off x="5738961" y="1409532"/>
            <a:ext cx="1795110" cy="891903"/>
            <a:chOff x="5406633" y="1231819"/>
            <a:chExt cx="1795110" cy="891903"/>
          </a:xfrm>
        </p:grpSpPr>
        <p:pic>
          <p:nvPicPr>
            <p:cNvPr id="11" name="Google Shape;99;p18">
              <a:extLst>
                <a:ext uri="{FF2B5EF4-FFF2-40B4-BE49-F238E27FC236}">
                  <a16:creationId xmlns:a16="http://schemas.microsoft.com/office/drawing/2014/main" id="{1D795464-4DBC-42AB-B462-85F3FF3A8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62293" y="1510006"/>
              <a:ext cx="1439450" cy="613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rafik 6" descr="Ein Bild, das Zeichnung, Schild enthält.&#10;&#10;Automatisch generierte Beschreibung">
              <a:extLst>
                <a:ext uri="{FF2B5EF4-FFF2-40B4-BE49-F238E27FC236}">
                  <a16:creationId xmlns:a16="http://schemas.microsoft.com/office/drawing/2014/main" id="{AEA5CE1D-989B-4D73-8B93-73CCBC459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8522" b="67307"/>
            <a:stretch/>
          </p:blipFill>
          <p:spPr>
            <a:xfrm>
              <a:off x="5406633" y="1231819"/>
              <a:ext cx="330647" cy="339291"/>
            </a:xfrm>
            <a:prstGeom prst="rect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281A790-C78D-4A55-B0E6-C334048789DA}"/>
              </a:ext>
            </a:extLst>
          </p:cNvPr>
          <p:cNvGrpSpPr/>
          <p:nvPr/>
        </p:nvGrpSpPr>
        <p:grpSpPr>
          <a:xfrm>
            <a:off x="4336366" y="3240023"/>
            <a:ext cx="3736134" cy="710677"/>
            <a:chOff x="5037786" y="2772057"/>
            <a:chExt cx="3736134" cy="710677"/>
          </a:xfrm>
        </p:grpSpPr>
        <p:pic>
          <p:nvPicPr>
            <p:cNvPr id="15" name="Google Shape;104;p18">
              <a:extLst>
                <a:ext uri="{FF2B5EF4-FFF2-40B4-BE49-F238E27FC236}">
                  <a16:creationId xmlns:a16="http://schemas.microsoft.com/office/drawing/2014/main" id="{29827E89-8149-4498-AAB7-F339E12A5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/>
            </a:blip>
            <a:srcRect t="33979" b="33161"/>
            <a:stretch/>
          </p:blipFill>
          <p:spPr>
            <a:xfrm>
              <a:off x="5435689" y="2950213"/>
              <a:ext cx="1620644" cy="5325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rafik 16" descr="Ein Bild, das Schild, Zeichnung enthält.&#10;&#10;Automatisch generierte Beschreibung">
              <a:extLst>
                <a:ext uri="{FF2B5EF4-FFF2-40B4-BE49-F238E27FC236}">
                  <a16:creationId xmlns:a16="http://schemas.microsoft.com/office/drawing/2014/main" id="{E4C9D0FB-B313-4475-B749-0E89D8699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21313" y="2772057"/>
              <a:ext cx="1352607" cy="704032"/>
            </a:xfrm>
            <a:prstGeom prst="rect">
              <a:avLst/>
            </a:prstGeom>
          </p:spPr>
        </p:pic>
        <p:pic>
          <p:nvPicPr>
            <p:cNvPr id="23" name="Grafik 22" descr="Ein Bild, das Zeichnung, Schild enthält.&#10;&#10;Automatisch generierte Beschreibung">
              <a:extLst>
                <a:ext uri="{FF2B5EF4-FFF2-40B4-BE49-F238E27FC236}">
                  <a16:creationId xmlns:a16="http://schemas.microsoft.com/office/drawing/2014/main" id="{43ABE638-D498-4CB6-A5FC-C76332E13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8152" t="-841" r="-3267" b="68148"/>
            <a:stretch/>
          </p:blipFill>
          <p:spPr>
            <a:xfrm>
              <a:off x="5037786" y="2788117"/>
              <a:ext cx="368847" cy="339291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BCB90A0-6BC8-4912-8E5D-7A0EEA6BE7EB}"/>
              </a:ext>
            </a:extLst>
          </p:cNvPr>
          <p:cNvGrpSpPr/>
          <p:nvPr/>
        </p:nvGrpSpPr>
        <p:grpSpPr>
          <a:xfrm>
            <a:off x="5156113" y="3980682"/>
            <a:ext cx="3127560" cy="923330"/>
            <a:chOff x="4970056" y="3605557"/>
            <a:chExt cx="3127560" cy="923330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51FCBDFB-BB42-4535-9464-13BE57803E16}"/>
                </a:ext>
              </a:extLst>
            </p:cNvPr>
            <p:cNvGrpSpPr/>
            <p:nvPr/>
          </p:nvGrpSpPr>
          <p:grpSpPr>
            <a:xfrm>
              <a:off x="5703530" y="3605557"/>
              <a:ext cx="2394086" cy="923330"/>
              <a:chOff x="5761122" y="3765553"/>
              <a:chExt cx="3131650" cy="1194929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3177BE96-A853-40E5-BF7C-BF188CE74776}"/>
                  </a:ext>
                </a:extLst>
              </p:cNvPr>
              <p:cNvSpPr txBox="1"/>
              <p:nvPr/>
            </p:nvSpPr>
            <p:spPr>
              <a:xfrm>
                <a:off x="5761122" y="3765553"/>
                <a:ext cx="3131650" cy="1194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5400" dirty="0"/>
                  <a:t>(       )</a:t>
                </a:r>
              </a:p>
            </p:txBody>
          </p:sp>
          <p:pic>
            <p:nvPicPr>
              <p:cNvPr id="19" name="Google Shape;100;p18">
                <a:extLst>
                  <a:ext uri="{FF2B5EF4-FFF2-40B4-BE49-F238E27FC236}">
                    <a16:creationId xmlns:a16="http://schemas.microsoft.com/office/drawing/2014/main" id="{D5E899E9-AC8A-4A3B-A4EF-22B3F1116A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alphaModFix/>
              </a:blip>
              <a:srcRect l="4808" t="27590" r="1452" b="26341"/>
              <a:stretch/>
            </p:blipFill>
            <p:spPr>
              <a:xfrm>
                <a:off x="6245082" y="4010626"/>
                <a:ext cx="1758165" cy="8639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Grafik 23" descr="Ein Bild, das Zeichnung, Schild enthält.&#10;&#10;Automatisch generierte Beschreibung">
              <a:extLst>
                <a:ext uri="{FF2B5EF4-FFF2-40B4-BE49-F238E27FC236}">
                  <a16:creationId xmlns:a16="http://schemas.microsoft.com/office/drawing/2014/main" id="{C2B37B12-153B-4EE1-A3C6-F5B661F74C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8152" t="-841" r="-3267" b="68148"/>
            <a:stretch/>
          </p:blipFill>
          <p:spPr>
            <a:xfrm>
              <a:off x="4970056" y="3737464"/>
              <a:ext cx="368847" cy="339291"/>
            </a:xfrm>
            <a:prstGeom prst="rect">
              <a:avLst/>
            </a:prstGeom>
          </p:spPr>
        </p:pic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2F97A66B-58A4-436C-954C-60C797E7C61E}"/>
                </a:ext>
              </a:extLst>
            </p:cNvPr>
            <p:cNvSpPr txBox="1"/>
            <p:nvPr/>
          </p:nvSpPr>
          <p:spPr>
            <a:xfrm>
              <a:off x="5416548" y="3612611"/>
              <a:ext cx="325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800" dirty="0"/>
                <a:t>/</a:t>
              </a:r>
            </a:p>
          </p:txBody>
        </p:sp>
        <p:pic>
          <p:nvPicPr>
            <p:cNvPr id="25" name="Grafik 24" descr="Ein Bild, das Zeichnung, Schild enthält.&#10;&#10;Automatisch generierte Beschreibung">
              <a:extLst>
                <a:ext uri="{FF2B5EF4-FFF2-40B4-BE49-F238E27FC236}">
                  <a16:creationId xmlns:a16="http://schemas.microsoft.com/office/drawing/2014/main" id="{71BB573A-898B-410D-A71E-2A46204C8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8522" b="67307"/>
            <a:stretch/>
          </p:blipFill>
          <p:spPr>
            <a:xfrm>
              <a:off x="5362235" y="3735722"/>
              <a:ext cx="167462" cy="171840"/>
            </a:xfrm>
            <a:prstGeom prst="rect">
              <a:avLst/>
            </a:prstGeom>
          </p:spPr>
        </p:pic>
        <p:pic>
          <p:nvPicPr>
            <p:cNvPr id="26" name="Grafik 25" descr="Ein Bild, das Zeichnung, Schild enthält.&#10;&#10;Automatisch generierte Beschreibung">
              <a:extLst>
                <a:ext uri="{FF2B5EF4-FFF2-40B4-BE49-F238E27FC236}">
                  <a16:creationId xmlns:a16="http://schemas.microsoft.com/office/drawing/2014/main" id="{B290B91D-CD80-448E-B2B1-831E774DE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895" t="-751" r="32734" b="68058"/>
            <a:stretch/>
          </p:blipFill>
          <p:spPr>
            <a:xfrm>
              <a:off x="5586586" y="3865696"/>
              <a:ext cx="182853" cy="171840"/>
            </a:xfrm>
            <a:prstGeom prst="rect">
              <a:avLst/>
            </a:prstGeom>
          </p:spPr>
        </p:pic>
      </p:grpSp>
      <p:pic>
        <p:nvPicPr>
          <p:cNvPr id="30" name="Grafik 29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414EF38A-52BC-46F2-8640-BD70F9D7BB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13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Bildschirmpräsentation (16:9)</PresentationFormat>
  <Paragraphs>99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Economica</vt:lpstr>
      <vt:lpstr>Wingdings</vt:lpstr>
      <vt:lpstr>Arial</vt:lpstr>
      <vt:lpstr>Verdana</vt:lpstr>
      <vt:lpstr>Open Sans</vt:lpstr>
      <vt:lpstr>Luxe</vt:lpstr>
      <vt:lpstr>Big Data Infrastructure Presentation Group </vt:lpstr>
      <vt:lpstr>Agenda</vt:lpstr>
      <vt:lpstr>Problemstellung (1/2)</vt:lpstr>
      <vt:lpstr>Problemstellung (2/2)</vt:lpstr>
      <vt:lpstr>Gewächshaus - Sensordaten</vt:lpstr>
      <vt:lpstr>Lösungsansatz - Grafik</vt:lpstr>
      <vt:lpstr>Durchlauf und Verarbeitung der Daten (1/2)</vt:lpstr>
      <vt:lpstr>Durchlauf und Verarbeitung der Daten (2/2)</vt:lpstr>
      <vt:lpstr>Verwendete Technologien - Begründung</vt:lpstr>
      <vt:lpstr>Live Demo </vt:lpstr>
      <vt:lpstr>Bewältigte Herausforderungen am Weg</vt:lpstr>
      <vt:lpstr>Big Data Infrastructure Presentation Group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Infrastructure Presentation Group</dc:title>
  <dc:creator>Paul Pavlis</dc:creator>
  <cp:lastModifiedBy>Paul Pavlis</cp:lastModifiedBy>
  <cp:revision>35</cp:revision>
  <dcterms:modified xsi:type="dcterms:W3CDTF">2020-06-12T20:21:31Z</dcterms:modified>
</cp:coreProperties>
</file>