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99FF"/>
    <a:srgbClr val="00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51" autoAdjust="0"/>
  </p:normalViewPr>
  <p:slideViewPr>
    <p:cSldViewPr snapToGrid="0">
      <p:cViewPr varScale="1">
        <p:scale>
          <a:sx n="93" d="100"/>
          <a:sy n="93" d="100"/>
        </p:scale>
        <p:origin x="16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40C5-C26E-4B7C-820A-8AC47BBB7CC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4053-DF0D-4788-B81B-C3E30CE13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3BA7931-95C4-4614-805A-6BD9BCB4DC53}"/>
              </a:ext>
            </a:extLst>
          </p:cNvPr>
          <p:cNvSpPr txBox="1"/>
          <p:nvPr/>
        </p:nvSpPr>
        <p:spPr>
          <a:xfrm>
            <a:off x="229995" y="547193"/>
            <a:ext cx="2366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72 Monospace" panose="020B0509030603020204" pitchFamily="49" charset="0"/>
                <a:cs typeface="72 Monospace" panose="020B0509030603020204" pitchFamily="49" charset="0"/>
              </a:rPr>
              <a:t>RamanChada</a:t>
            </a:r>
            <a:endParaRPr lang="en-US" sz="2000" dirty="0"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algn="ctr"/>
            <a:r>
              <a:rPr lang="en-US" sz="2800" b="1" i="1" dirty="0">
                <a:solidFill>
                  <a:srgbClr val="FFC000"/>
                </a:solidFill>
                <a:latin typeface="Eras Bold ITC" panose="020B0907030504020204" pitchFamily="34" charset="0"/>
                <a:cs typeface="72 Monospace" panose="020B0509030603020204" pitchFamily="49" charset="0"/>
              </a:rPr>
              <a:t>Cheat Sheet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1D23E3-19E4-45A4-897B-DC62EDD2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9" y="78234"/>
            <a:ext cx="2606279" cy="58851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FB9090-5282-4B60-9D88-AF2BBEC8DCA9}"/>
              </a:ext>
            </a:extLst>
          </p:cNvPr>
          <p:cNvSpPr/>
          <p:nvPr/>
        </p:nvSpPr>
        <p:spPr>
          <a:xfrm>
            <a:off x="123285" y="1757133"/>
            <a:ext cx="2703805" cy="3580985"/>
          </a:xfrm>
          <a:prstGeom prst="roundRect">
            <a:avLst>
              <a:gd name="adj" fmla="val 33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 = </a:t>
            </a:r>
            <a:r>
              <a:rPr lang="en-US" sz="1000" b="1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RamanChada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(‘C:\file.spc’)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 object info: </a:t>
            </a:r>
            <a:r>
              <a:rPr lang="en-US" sz="1000" b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</a:t>
            </a:r>
          </a:p>
          <a:p>
            <a:r>
              <a:rPr lang="en-US" sz="600" i="1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RamanChada</a:t>
            </a:r>
            <a:r>
              <a:rPr lang="en-US" sz="600" i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with 3526 points generated Wed Sep 15 …</a:t>
            </a:r>
          </a:p>
          <a:p>
            <a:endParaRPr lang="en-US" sz="500" i="1" dirty="0">
              <a:solidFill>
                <a:schemeClr val="tx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metadata as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R.meta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metadata (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add_metadata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({‘Power[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mW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]’:5})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processing log as list: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R.log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show_log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()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last processing step: 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rewind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(-1)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to original data:  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rewind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.cha file with all changes: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commit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(‘commit message’)</a:t>
            </a: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.cha file: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indent="-504000"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 = </a:t>
            </a:r>
            <a:r>
              <a:rPr lang="en-US" sz="1000" b="1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RamanChada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(‘C:\</a:t>
            </a:r>
            <a:r>
              <a:rPr lang="en-US" sz="10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file.cha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’)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spectrum:  </a:t>
            </a:r>
            <a:r>
              <a:rPr lang="en-US" sz="10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plot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()</a:t>
            </a: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raw data from the same file: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S = </a:t>
            </a:r>
            <a:r>
              <a:rPr lang="en-US" sz="1000" b="1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RamanChada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	</a:t>
            </a:r>
            <a:r>
              <a:rPr lang="en-US" sz="10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R.file_path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, raw=True)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A305C57-222E-4D1E-A0D4-84A9EF55B534}"/>
              </a:ext>
            </a:extLst>
          </p:cNvPr>
          <p:cNvSpPr/>
          <p:nvPr/>
        </p:nvSpPr>
        <p:spPr>
          <a:xfrm>
            <a:off x="123287" y="1435974"/>
            <a:ext cx="2703805" cy="321159"/>
          </a:xfrm>
          <a:prstGeom prst="roundRect">
            <a:avLst>
              <a:gd name="adj" fmla="val 337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Loading &amp; displaying data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3CAF78F1-AA0E-4F77-9FE8-F04BDD85E24C}"/>
              </a:ext>
            </a:extLst>
          </p:cNvPr>
          <p:cNvSpPr/>
          <p:nvPr/>
        </p:nvSpPr>
        <p:spPr>
          <a:xfrm>
            <a:off x="2895690" y="380343"/>
            <a:ext cx="3026493" cy="4743597"/>
          </a:xfrm>
          <a:prstGeom prst="roundRect">
            <a:avLst>
              <a:gd name="adj" fmla="val 255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Interpolate to x axis of reference spectrum:</a:t>
            </a:r>
          </a:p>
          <a:p>
            <a:pPr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interpolate_x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reference_spectrum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)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Calibrate x with existing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RamanCalibration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calibrate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x calibration curve: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show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calibration time / date: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cal.time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x calibration using reference spec: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 =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make_x_calibration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ref)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…and consider only peaks in interval: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 =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make_x_calibration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ref,1700,3200)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x calibration using peak positions list: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 =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make_x_calibration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 [202.12,451.76,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…,1809.28]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72 Monospace" panose="020B0509030603020204" pitchFamily="49" charset="0"/>
              <a:ea typeface="+mn-ea"/>
              <a:cs typeface="72 Monospace" panose="020B0509030603020204" pitchFamily="49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Calibrate y with existing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RamanCalibration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calibrate_y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y_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cal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)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y calibration using reference spectrum: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y_cal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 =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make_y_calibration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ref)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Save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RamanCalibration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to disk: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.</a:t>
            </a:r>
            <a:r>
              <a:rPr lang="en-US" sz="1000" b="1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save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(‘C:\</a:t>
            </a:r>
            <a:r>
              <a:rPr lang="en-US" sz="10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cal_filename.chacal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’)</a:t>
            </a:r>
          </a:p>
          <a:p>
            <a:pPr marL="324000" indent="-504000">
              <a:defRPr/>
            </a:pP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Load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RamanCalibration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from disk: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cal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= 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read_x_calibration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</a:t>
            </a:r>
          </a:p>
          <a:p>
            <a:pPr marL="324000" indent="-504000">
              <a:defRPr/>
            </a:pP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‘C:\</a:t>
            </a:r>
            <a:r>
              <a:rPr lang="en-US" sz="10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cal_filename.chacal</a:t>
            </a:r>
            <a:r>
              <a:rPr lang="en-US" sz="10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’)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A070C9C-BA91-4A88-A7A2-83588C118CC0}"/>
              </a:ext>
            </a:extLst>
          </p:cNvPr>
          <p:cNvSpPr/>
          <p:nvPr/>
        </p:nvSpPr>
        <p:spPr>
          <a:xfrm>
            <a:off x="2895690" y="59185"/>
            <a:ext cx="3026493" cy="321159"/>
          </a:xfrm>
          <a:prstGeom prst="roundRect">
            <a:avLst>
              <a:gd name="adj" fmla="val 337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Calibration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CDA05E2-21BA-41DF-8D64-34D9163A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6713"/>
            <a:ext cx="1263365" cy="8197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002D166-C229-452A-83CA-3A1C08A4D8A0}"/>
              </a:ext>
            </a:extLst>
          </p:cNvPr>
          <p:cNvSpPr/>
          <p:nvPr/>
        </p:nvSpPr>
        <p:spPr>
          <a:xfrm>
            <a:off x="2895690" y="5524998"/>
            <a:ext cx="3026493" cy="1213507"/>
          </a:xfrm>
          <a:prstGeom prst="roundRect">
            <a:avLst>
              <a:gd name="adj" fmla="val 337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baseline using SNIP method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fit_baseline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method='snip’)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baseline model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plot_baseline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()</a:t>
            </a:r>
          </a:p>
          <a:p>
            <a:pPr marL="324000" marR="0" lvl="0" indent="-504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and remove baseline</a:t>
            </a:r>
          </a:p>
          <a:p>
            <a:pPr marL="324000" indent="-504000"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remove_baseline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method='snip’)</a:t>
            </a:r>
          </a:p>
          <a:p>
            <a:pPr marL="324000" indent="-504000">
              <a:defRPr/>
            </a:pP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31DA976-4341-469B-ACB5-1AF6EABE4B1C}"/>
              </a:ext>
            </a:extLst>
          </p:cNvPr>
          <p:cNvSpPr/>
          <p:nvPr/>
        </p:nvSpPr>
        <p:spPr>
          <a:xfrm>
            <a:off x="2895690" y="5203838"/>
            <a:ext cx="3026493" cy="321159"/>
          </a:xfrm>
          <a:prstGeom prst="roundRect">
            <a:avLst>
              <a:gd name="adj" fmla="val 3374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Baseline separation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D193036A-D1C6-4843-9A53-BC7E2058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75" y="5890244"/>
            <a:ext cx="1201256" cy="61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15C9B6-AE2E-41AC-BBBD-643082FD32A2}"/>
              </a:ext>
            </a:extLst>
          </p:cNvPr>
          <p:cNvSpPr/>
          <p:nvPr/>
        </p:nvSpPr>
        <p:spPr>
          <a:xfrm>
            <a:off x="96565" y="5726711"/>
            <a:ext cx="2730525" cy="1006207"/>
          </a:xfrm>
          <a:prstGeom prst="roundRect">
            <a:avLst>
              <a:gd name="adj" fmla="val 3374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x ray model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fit_xrays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x ray model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plot_xrays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()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Remove x rays: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remove_xrays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96A8699-E911-48D5-9D4C-73882BD9DADC}"/>
              </a:ext>
            </a:extLst>
          </p:cNvPr>
          <p:cNvSpPr/>
          <p:nvPr/>
        </p:nvSpPr>
        <p:spPr>
          <a:xfrm>
            <a:off x="96565" y="5405550"/>
            <a:ext cx="2730525" cy="321159"/>
          </a:xfrm>
          <a:prstGeom prst="roundRect">
            <a:avLst>
              <a:gd name="adj" fmla="val 3374"/>
            </a:avLst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Cosmic rays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48F559F1-969B-48C2-AABD-1D428E02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44" y="5755962"/>
            <a:ext cx="1504654" cy="75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30B83EF-7192-4184-AC3A-BC96DDBF810C}"/>
              </a:ext>
            </a:extLst>
          </p:cNvPr>
          <p:cNvSpPr/>
          <p:nvPr/>
        </p:nvSpPr>
        <p:spPr>
          <a:xfrm>
            <a:off x="6000426" y="380343"/>
            <a:ext cx="3026493" cy="1821913"/>
          </a:xfrm>
          <a:prstGeom prst="roundRect">
            <a:avLst>
              <a:gd name="adj" fmla="val 337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 spectrum using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Savitzky-Golay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smooth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('</a:t>
            </a:r>
            <a:r>
              <a:rPr kumimoji="0" lang="en-US" sz="10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sg',window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=11,order=3)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spectrum using vector norm: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normalize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(‘vector’)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normalization using only an interval: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normalize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(‘area',500,1250)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spectrum on the x axis to 500-1.250 cm</a:t>
            </a:r>
            <a:r>
              <a:rPr lang="en-US" sz="10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x</a:t>
            </a:r>
            <a:r>
              <a:rPr lang="en-US" sz="1000" b="1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_crop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(500,1250)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spectrum S to R:  </a:t>
            </a:r>
            <a:r>
              <a:rPr kumimoji="0" lang="en-US" sz="10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math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(S,‘+')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744751F2-3FCF-4C0B-AF0F-DCE958694EB2}"/>
              </a:ext>
            </a:extLst>
          </p:cNvPr>
          <p:cNvSpPr/>
          <p:nvPr/>
        </p:nvSpPr>
        <p:spPr>
          <a:xfrm>
            <a:off x="6000426" y="59184"/>
            <a:ext cx="3026493" cy="321159"/>
          </a:xfrm>
          <a:prstGeom prst="roundRect">
            <a:avLst>
              <a:gd name="adj" fmla="val 337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Pre-processing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1DFE684-DD9D-421E-BFC7-A823E87E638F}"/>
              </a:ext>
            </a:extLst>
          </p:cNvPr>
          <p:cNvSpPr/>
          <p:nvPr/>
        </p:nvSpPr>
        <p:spPr>
          <a:xfrm>
            <a:off x="5993435" y="2593638"/>
            <a:ext cx="3026493" cy="2414590"/>
          </a:xfrm>
          <a:prstGeom prst="roundRect">
            <a:avLst>
              <a:gd name="adj" fmla="val 337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peaks with prominence&gt;0.2 without fitting: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peaks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(prominence=0.2,fit=False)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detected/fitted peaks: 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R.bands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peaks within 2xFWHM w/ Voigt profile &amp; plot:</a:t>
            </a:r>
            <a:endParaRPr lang="en-US" sz="1000" b="1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peaks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fitmethod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='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voigt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’, 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interval_width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=2,show=True)</a:t>
            </a: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peaks using wavelets, fit &amp; sort by position: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peaks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(cwt=</a:t>
            </a: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True,sort_by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='position’)</a:t>
            </a: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spectrum with</a:t>
            </a:r>
          </a:p>
          <a:p>
            <a:pPr marL="324000" indent="-504000"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positions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R.</a:t>
            </a:r>
            <a:r>
              <a:rPr lang="en-US" sz="1000" b="1" dirty="0" err="1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show_bands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()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9A0B85B-0908-4667-94A7-AA5BB4E6FBC1}"/>
              </a:ext>
            </a:extLst>
          </p:cNvPr>
          <p:cNvSpPr/>
          <p:nvPr/>
        </p:nvSpPr>
        <p:spPr>
          <a:xfrm>
            <a:off x="5993435" y="2272479"/>
            <a:ext cx="3026493" cy="321159"/>
          </a:xfrm>
          <a:prstGeom prst="roundRect">
            <a:avLst>
              <a:gd name="adj" fmla="val 3374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Peaks search &amp; fitting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C57327C5-1BCA-4151-AC64-5E5DE396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70" y="4106288"/>
            <a:ext cx="1671810" cy="90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F86664-E998-4714-9C52-4E5BF69F5587}"/>
              </a:ext>
            </a:extLst>
          </p:cNvPr>
          <p:cNvSpPr/>
          <p:nvPr/>
        </p:nvSpPr>
        <p:spPr>
          <a:xfrm>
            <a:off x="6007259" y="5401428"/>
            <a:ext cx="3026493" cy="1346715"/>
          </a:xfrm>
          <a:prstGeom prst="roundRect">
            <a:avLst>
              <a:gd name="adj" fmla="val 33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RamanChada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objects from path list </a:t>
            </a:r>
            <a:r>
              <a:rPr lang="en-US" sz="1000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files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SL = [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RamanChada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(f) for f in files]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324000" marR="0" lvl="0" indent="-50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all spectra by standard normal variate:</a:t>
            </a:r>
          </a:p>
          <a:p>
            <a:pPr marL="324000" indent="-504000"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[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normalize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() for s in SL]</a:t>
            </a:r>
            <a:endParaRPr lang="en-US" sz="1000" dirty="0">
              <a:solidFill>
                <a:prstClr val="black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>
              <a:defRPr/>
            </a:pP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Wiener filter to all and then save to disk:</a:t>
            </a:r>
          </a:p>
          <a:p>
            <a:pPr marL="324000" indent="-504000"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[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s.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smooth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(‘wiener’,7)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for s in SL]</a:t>
            </a:r>
          </a:p>
          <a:p>
            <a:pPr marL="324000" indent="-504000"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[s.</a:t>
            </a:r>
            <a:r>
              <a:rPr lang="en-US" sz="1000" b="1" dirty="0">
                <a:solidFill>
                  <a:prstClr val="black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commit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Monospace" panose="020B0509030603020204" pitchFamily="49" charset="0"/>
                <a:ea typeface="+mn-ea"/>
                <a:cs typeface="72 Monospace" panose="020B0509030603020204" pitchFamily="49" charset="0"/>
              </a:rPr>
              <a:t>(‘smoothed’) for s in SL]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7581CC0-1447-427A-8933-AB9AB24AD483}"/>
              </a:ext>
            </a:extLst>
          </p:cNvPr>
          <p:cNvSpPr/>
          <p:nvPr/>
        </p:nvSpPr>
        <p:spPr>
          <a:xfrm>
            <a:off x="6007259" y="5080268"/>
            <a:ext cx="3026493" cy="321159"/>
          </a:xfrm>
          <a:prstGeom prst="roundRect">
            <a:avLst>
              <a:gd name="adj" fmla="val 3374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Batch processing</a:t>
            </a:r>
          </a:p>
        </p:txBody>
      </p:sp>
    </p:spTree>
    <p:extLst>
      <p:ext uri="{BB962C8B-B14F-4D97-AF65-F5344CB8AC3E}">
        <p14:creationId xmlns:p14="http://schemas.microsoft.com/office/powerpoint/2010/main" val="90044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674</Words>
  <Application>Microsoft Office PowerPoint</Application>
  <PresentationFormat>Bildschirmpräsentation (4:3)</PresentationFormat>
  <Paragraphs>88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72 Monospace</vt:lpstr>
      <vt:lpstr>Arial</vt:lpstr>
      <vt:lpstr>Calibri</vt:lpstr>
      <vt:lpstr>Calibri Light</vt:lpstr>
      <vt:lpstr>Eras Bold ITC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Barton, Bastian</dc:creator>
  <cp:lastModifiedBy>Barton, Bastian</cp:lastModifiedBy>
  <cp:revision>50</cp:revision>
  <dcterms:created xsi:type="dcterms:W3CDTF">2022-02-10T09:21:46Z</dcterms:created>
  <dcterms:modified xsi:type="dcterms:W3CDTF">2022-02-17T12:50:23Z</dcterms:modified>
</cp:coreProperties>
</file>