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44" r:id="rId1"/>
  </p:sldMasterIdLst>
  <p:notesMasterIdLst>
    <p:notesMasterId r:id="rId26"/>
  </p:notesMasterIdLst>
  <p:handoutMasterIdLst>
    <p:handoutMasterId r:id="rId27"/>
  </p:handoutMasterIdLst>
  <p:sldIdLst>
    <p:sldId id="276" r:id="rId2"/>
    <p:sldId id="256" r:id="rId3"/>
    <p:sldId id="257" r:id="rId4"/>
    <p:sldId id="261" r:id="rId5"/>
    <p:sldId id="262" r:id="rId6"/>
    <p:sldId id="281" r:id="rId7"/>
    <p:sldId id="283" r:id="rId8"/>
    <p:sldId id="284" r:id="rId9"/>
    <p:sldId id="299" r:id="rId10"/>
    <p:sldId id="292" r:id="rId11"/>
    <p:sldId id="293" r:id="rId12"/>
    <p:sldId id="294" r:id="rId13"/>
    <p:sldId id="295" r:id="rId14"/>
    <p:sldId id="296" r:id="rId15"/>
    <p:sldId id="297" r:id="rId16"/>
    <p:sldId id="291" r:id="rId17"/>
    <p:sldId id="298" r:id="rId18"/>
    <p:sldId id="282" r:id="rId19"/>
    <p:sldId id="304" r:id="rId20"/>
    <p:sldId id="285" r:id="rId21"/>
    <p:sldId id="286" r:id="rId22"/>
    <p:sldId id="287" r:id="rId23"/>
    <p:sldId id="305" r:id="rId24"/>
    <p:sldId id="28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5BFF"/>
    <a:srgbClr val="99FF33"/>
    <a:srgbClr val="FF33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600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A2385-8A84-4FA5-891F-9014B581C873}" type="datetimeFigureOut">
              <a:rPr lang="en-US" smtClean="0"/>
              <a:pPr/>
              <a:t>3/30/2013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6D2EF-366C-4936-88B1-254E630E0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218B9-BCD3-4E5B-9FE3-5878B79EDECC}" type="datetimeFigureOut">
              <a:rPr lang="en-US" smtClean="0"/>
              <a:pPr/>
              <a:t>3/30/2013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BDD65-CAD0-456F-9D8F-62E68C45B9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82366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DADBB-7BAC-4B5B-9F7E-A6BB54E93CF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DADBB-7BAC-4B5B-9F7E-A6BB54E93CF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BDD65-CAD0-456F-9D8F-62E68C45B92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0E0881-F1DD-4CC9-B4B3-E38BAE46238B}" type="datetimeFigureOut">
              <a:rPr lang="en-US" smtClean="0"/>
              <a:pPr/>
              <a:t>3/30/2013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66AA33-5250-4821-8654-221F160679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0E0881-F1DD-4CC9-B4B3-E38BAE46238B}" type="datetimeFigureOut">
              <a:rPr lang="en-US" smtClean="0"/>
              <a:pPr/>
              <a:t>3/30/2013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66AA33-5250-4821-8654-221F160679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0E0881-F1DD-4CC9-B4B3-E38BAE46238B}" type="datetimeFigureOut">
              <a:rPr lang="en-US" smtClean="0"/>
              <a:pPr/>
              <a:t>3/30/2013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66AA33-5250-4821-8654-221F160679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0E0881-F1DD-4CC9-B4B3-E38BAE46238B}" type="datetimeFigureOut">
              <a:rPr lang="en-US" smtClean="0"/>
              <a:pPr/>
              <a:t>3/30/2013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66AA33-5250-4821-8654-221F160679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0E0881-F1DD-4CC9-B4B3-E38BAE46238B}" type="datetimeFigureOut">
              <a:rPr lang="en-US" smtClean="0"/>
              <a:pPr/>
              <a:t>3/30/2013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66AA33-5250-4821-8654-221F160679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0E0881-F1DD-4CC9-B4B3-E38BAE46238B}" type="datetimeFigureOut">
              <a:rPr lang="en-US" smtClean="0"/>
              <a:pPr/>
              <a:t>3/30/2013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66AA33-5250-4821-8654-221F160679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0E0881-F1DD-4CC9-B4B3-E38BAE46238B}" type="datetimeFigureOut">
              <a:rPr lang="en-US" smtClean="0"/>
              <a:pPr/>
              <a:t>3/30/2013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66AA33-5250-4821-8654-221F160679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0E0881-F1DD-4CC9-B4B3-E38BAE46238B}" type="datetimeFigureOut">
              <a:rPr lang="en-US" smtClean="0"/>
              <a:pPr/>
              <a:t>3/30/2013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66AA33-5250-4821-8654-221F160679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0E0881-F1DD-4CC9-B4B3-E38BAE46238B}" type="datetimeFigureOut">
              <a:rPr lang="en-US" smtClean="0"/>
              <a:pPr/>
              <a:t>3/30/2013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66AA33-5250-4821-8654-221F160679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0E0881-F1DD-4CC9-B4B3-E38BAE46238B}" type="datetimeFigureOut">
              <a:rPr lang="en-US" smtClean="0"/>
              <a:pPr/>
              <a:t>3/30/2013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66AA33-5250-4821-8654-221F160679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0E0881-F1DD-4CC9-B4B3-E38BAE46238B}" type="datetimeFigureOut">
              <a:rPr lang="en-US" smtClean="0"/>
              <a:pPr/>
              <a:t>3/30/2013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66AA33-5250-4821-8654-221F160679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E80E0881-F1DD-4CC9-B4B3-E38BAE46238B}" type="datetimeFigureOut">
              <a:rPr lang="en-US" smtClean="0"/>
              <a:pPr/>
              <a:t>3/30/2013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66AA33-5250-4821-8654-221F1606795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5" r:id="rId1"/>
    <p:sldLayoutId id="2147484646" r:id="rId2"/>
    <p:sldLayoutId id="2147484647" r:id="rId3"/>
    <p:sldLayoutId id="2147484648" r:id="rId4"/>
    <p:sldLayoutId id="2147484649" r:id="rId5"/>
    <p:sldLayoutId id="2147484650" r:id="rId6"/>
    <p:sldLayoutId id="2147484651" r:id="rId7"/>
    <p:sldLayoutId id="2147484652" r:id="rId8"/>
    <p:sldLayoutId id="2147484653" r:id="rId9"/>
    <p:sldLayoutId id="2147484654" r:id="rId10"/>
    <p:sldLayoutId id="214748465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Documents/Any%20Video%20Converter/MPEGI/The%20Chinese%20Version%20of%20Twinkle%20Twinkle%20Little%20Star-%20&#23567;&#26143;&#26143;_mpeg1video.mpg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slideLayout" Target="../slideLayouts/slideLayout7.xml"/><Relationship Id="rId1" Type="http://schemas.openxmlformats.org/officeDocument/2006/relationships/audio" Target="file:///G:\&#25968;&#26143;&#26143;&#30340;&#23401;&#23376;&#36164;&#26009;\&#35821;&#25991;&#31532;&#22235;&#20876;&#12298;&#25968;&#26143;&#26143;&#30340;&#23401;&#23376;&#12299;\6.wav" TargetMode="Externa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audio" Target="../media/audio9.wav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audio" Target="../media/audio9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audio" Target="../media/audio10.wav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8.wav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audio" Target="../media/audio11.wav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2.wav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7.wav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audio" Target="../media/audio8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603AB"/>
            </a:gs>
            <a:gs pos="21001">
              <a:srgbClr val="0819FB"/>
            </a:gs>
            <a:gs pos="35001">
              <a:srgbClr val="1A8D48"/>
            </a:gs>
            <a:gs pos="52000">
              <a:srgbClr val="FFFF00"/>
            </a:gs>
            <a:gs pos="73000">
              <a:srgbClr val="EE3F17"/>
            </a:gs>
            <a:gs pos="88000">
              <a:srgbClr val="E81766"/>
            </a:gs>
            <a:gs pos="100000">
              <a:srgbClr val="A603AB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hlinkClick r:id="rId3" action="ppaction://hlinkfile"/>
          </p:cNvPr>
          <p:cNvSpPr/>
          <p:nvPr/>
        </p:nvSpPr>
        <p:spPr>
          <a:xfrm>
            <a:off x="3286116" y="4286256"/>
            <a:ext cx="2000264" cy="178595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chemeClr val="tx1"/>
                </a:solidFill>
              </a:rPr>
              <a:t>Go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5-Point Star 4"/>
          <p:cNvSpPr/>
          <p:nvPr/>
        </p:nvSpPr>
        <p:spPr>
          <a:xfrm>
            <a:off x="1428728" y="785794"/>
            <a:ext cx="6143668" cy="3357586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b="1" dirty="0" smtClean="0">
                <a:solidFill>
                  <a:srgbClr val="FF0000"/>
                </a:solidFill>
              </a:rPr>
              <a:t>小星星</a:t>
            </a:r>
            <a:endParaRPr lang="en-US" sz="54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C:\Users\CHUA LIN SHI\Pictures\p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3071810"/>
            <a:ext cx="2214578" cy="2928958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  <p:sndAc>
      <p:stSnd>
        <p:snd r:embed="rId2" name="applause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from="(ppt_x)" to="(ppt_x+1)" calcmode="lin" valueType="num"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7" dur="2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8" dur="8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  <p:to>
                                        <p:strVal val="-1.0"/>
                                      </p:to>
                                    </p:se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天蝎座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1066800" y="1371600"/>
            <a:ext cx="3048000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72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天蝎座</a:t>
            </a:r>
          </a:p>
        </p:txBody>
      </p:sp>
      <p:pic>
        <p:nvPicPr>
          <p:cNvPr id="36868" name="6.wav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8382000" y="6324600"/>
            <a:ext cx="304800" cy="304800"/>
          </a:xfrm>
          <a:prstGeom prst="rect">
            <a:avLst/>
          </a:prstGeom>
          <a:noFill/>
        </p:spPr>
      </p:pic>
    </p:spTree>
  </p:cSld>
  <p:clrMapOvr>
    <a:masterClrMapping/>
  </p:clrMapOvr>
  <p:transition>
    <p:split orient="vert"/>
    <p:sndAc>
      <p:stSnd>
        <p:snd r:embed="rId3" name="camera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686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6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6868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狮子座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762000" y="1143000"/>
            <a:ext cx="3276600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72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狮子座</a:t>
            </a:r>
          </a:p>
        </p:txBody>
      </p:sp>
    </p:spTree>
  </p:cSld>
  <p:clrMapOvr>
    <a:masterClrMapping/>
  </p:clrMapOvr>
  <p:transition>
    <p:plus/>
    <p:sndAc>
      <p:stSnd>
        <p:snd r:embed="rId2" name="camera.wav" builtIn="1"/>
      </p:stSnd>
    </p:sndAc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小狮座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wheel/>
    <p:sndAc>
      <p:stSnd>
        <p:snd r:embed="rId2" name="coin.wav" builtIn="1"/>
      </p:stSnd>
    </p:sndAc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天鹅座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838200" y="1524000"/>
            <a:ext cx="838200" cy="338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72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天鹅座</a:t>
            </a:r>
          </a:p>
        </p:txBody>
      </p:sp>
    </p:spTree>
  </p:cSld>
  <p:clrMapOvr>
    <a:masterClrMapping/>
  </p:clrMapOvr>
  <p:transition>
    <p:wedge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天龙座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5638800" y="4953000"/>
            <a:ext cx="3124200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72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天龙座</a:t>
            </a:r>
          </a:p>
        </p:txBody>
      </p:sp>
    </p:spTree>
  </p:cSld>
  <p:clrMapOvr>
    <a:masterClrMapping/>
  </p:clrMapOvr>
  <p:transition>
    <p:circle/>
    <p:sndAc>
      <p:stSnd>
        <p:snd r:embed="rId2" name="coin.wav" builtIn="1"/>
      </p:stSnd>
    </p:sndAc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38100"/>
            <a:ext cx="9144000" cy="6896100"/>
          </a:xfrm>
          <a:prstGeom prst="rect">
            <a:avLst/>
          </a:prstGeom>
          <a:noFill/>
        </p:spPr>
      </p:pic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04800" y="533400"/>
            <a:ext cx="8305800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en-US" altLang="zh-CN" sz="4400" b="1" dirty="0">
              <a:solidFill>
                <a:srgbClr val="FF0000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4400" b="1" dirty="0">
                <a:solidFill>
                  <a:srgbClr val="FF0000"/>
                </a:solidFill>
                <a:latin typeface="Times New Roman" pitchFamily="18" charset="0"/>
              </a:rPr>
              <a:t>        </a:t>
            </a:r>
            <a:endParaRPr kumimoji="1" lang="zh-CN" altLang="en-US" sz="4800" b="1" dirty="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endParaRPr kumimoji="1" lang="zh-CN" altLang="en-US" sz="4800" b="1" dirty="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43174" y="0"/>
            <a:ext cx="22174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36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大熊座</a:t>
            </a:r>
            <a:endParaRPr kumimoji="1" lang="zh-CN" altLang="en-US" sz="3600" b="1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86644" y="4286256"/>
            <a:ext cx="15744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北斗星</a:t>
            </a:r>
            <a:endParaRPr lang="zh-CN" altLang="en-US" sz="3600" b="1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Left Arrow 5"/>
          <p:cNvSpPr/>
          <p:nvPr/>
        </p:nvSpPr>
        <p:spPr>
          <a:xfrm rot="19037857">
            <a:off x="6585279" y="4512631"/>
            <a:ext cx="863068" cy="500066"/>
          </a:xfrm>
          <a:prstGeom prst="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16746679">
            <a:off x="3087222" y="1069020"/>
            <a:ext cx="1080674" cy="500066"/>
          </a:xfrm>
          <a:prstGeom prst="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heel spokes="2"/>
    <p:sndAc>
      <p:stSnd>
        <p:snd r:embed="rId2" name="hammer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2 拷贝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4953000" y="1752600"/>
            <a:ext cx="24384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 dirty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北斗星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28860" y="2928934"/>
            <a:ext cx="59293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Blip>
                <a:blip r:embed="rId4"/>
              </a:buBlip>
            </a:pPr>
            <a:r>
              <a:rPr lang="zh-CN" altLang="en-US" sz="40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孩子发现北斗星围着北</a:t>
            </a:r>
            <a:endParaRPr lang="en-US" altLang="zh-CN" sz="4000" b="1" dirty="0" smtClean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40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 极星在转动。</a:t>
            </a:r>
            <a:endParaRPr lang="en-US" sz="4000" b="1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00232" y="4286256"/>
            <a:ext cx="67151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Blip>
                <a:blip r:embed="rId4"/>
              </a:buBlip>
            </a:pPr>
            <a:r>
              <a:rPr lang="zh-CN" altLang="en-US" sz="4000" b="1" dirty="0" smtClean="0"/>
              <a:t>从这句话看得出张衡是一位</a:t>
            </a:r>
            <a:endParaRPr lang="en-US" altLang="zh-CN" sz="4000" b="1" dirty="0" smtClean="0"/>
          </a:p>
          <a:p>
            <a:r>
              <a:rPr lang="zh-CN" altLang="en-US" sz="4000" b="1" dirty="0" smtClean="0"/>
              <a:t>  </a:t>
            </a:r>
            <a:r>
              <a:rPr lang="zh-CN" altLang="en-US" sz="4000" b="1" dirty="0" smtClean="0">
                <a:solidFill>
                  <a:srgbClr val="FF00FF"/>
                </a:solidFill>
              </a:rPr>
              <a:t>善于观察</a:t>
            </a:r>
            <a:r>
              <a:rPr lang="zh-CN" altLang="en-US" sz="4000" b="1" dirty="0" smtClean="0"/>
              <a:t>，</a:t>
            </a:r>
            <a:r>
              <a:rPr lang="zh-CN" altLang="en-US" sz="4000" b="1" dirty="0" smtClean="0">
                <a:solidFill>
                  <a:srgbClr val="FF00FF"/>
                </a:solidFill>
              </a:rPr>
              <a:t>认真思考</a:t>
            </a:r>
            <a:r>
              <a:rPr lang="zh-CN" altLang="en-US" sz="4000" b="1" dirty="0" smtClean="0"/>
              <a:t>的人</a:t>
            </a:r>
            <a:endParaRPr lang="en-US" sz="4000" dirty="0"/>
          </a:p>
        </p:txBody>
      </p:sp>
    </p:spTree>
  </p:cSld>
  <p:clrMapOvr>
    <a:masterClrMapping/>
  </p:clrMapOvr>
  <p:transition>
    <p:diamond/>
    <p:sndAc>
      <p:stSnd>
        <p:snd r:embed="rId2" name="hammer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数星星"/>
          <p:cNvPicPr>
            <a:picLocks noChangeAspect="1" noChangeArrowheads="1"/>
          </p:cNvPicPr>
          <p:nvPr/>
        </p:nvPicPr>
        <p:blipFill>
          <a:blip r:embed="rId3">
            <a:lum bright="72000"/>
          </a:blip>
          <a:srcRect/>
          <a:stretch>
            <a:fillRect/>
          </a:stretch>
        </p:blipFill>
        <p:spPr bwMode="auto">
          <a:xfrm>
            <a:off x="0" y="0"/>
            <a:ext cx="9144000" cy="7215166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32771" name="AutoShape 3"/>
          <p:cNvSpPr>
            <a:spLocks noChangeArrowheads="1"/>
          </p:cNvSpPr>
          <p:nvPr/>
        </p:nvSpPr>
        <p:spPr bwMode="auto">
          <a:xfrm>
            <a:off x="4343400" y="3094038"/>
            <a:ext cx="128588" cy="106362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 rot="1194833">
            <a:off x="5308600" y="1828800"/>
            <a:ext cx="2379663" cy="660400"/>
            <a:chOff x="2677" y="672"/>
            <a:chExt cx="1499" cy="416"/>
          </a:xfrm>
        </p:grpSpPr>
        <p:sp>
          <p:nvSpPr>
            <p:cNvPr id="32773" name="AutoShape 5"/>
            <p:cNvSpPr>
              <a:spLocks noChangeArrowheads="1"/>
            </p:cNvSpPr>
            <p:nvPr/>
          </p:nvSpPr>
          <p:spPr bwMode="auto">
            <a:xfrm>
              <a:off x="2677" y="887"/>
              <a:ext cx="81" cy="67"/>
            </a:xfrm>
            <a:prstGeom prst="flowChartConnector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4" name="AutoShape 6"/>
            <p:cNvSpPr>
              <a:spLocks noChangeArrowheads="1"/>
            </p:cNvSpPr>
            <p:nvPr/>
          </p:nvSpPr>
          <p:spPr bwMode="auto">
            <a:xfrm>
              <a:off x="2712" y="686"/>
              <a:ext cx="81" cy="67"/>
            </a:xfrm>
            <a:prstGeom prst="flowChartConnector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5" name="AutoShape 7"/>
            <p:cNvSpPr>
              <a:spLocks noChangeArrowheads="1"/>
            </p:cNvSpPr>
            <p:nvPr/>
          </p:nvSpPr>
          <p:spPr bwMode="auto">
            <a:xfrm>
              <a:off x="3174" y="672"/>
              <a:ext cx="81" cy="67"/>
            </a:xfrm>
            <a:prstGeom prst="flowChartConnector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6" name="AutoShape 8"/>
            <p:cNvSpPr>
              <a:spLocks noChangeArrowheads="1"/>
            </p:cNvSpPr>
            <p:nvPr/>
          </p:nvSpPr>
          <p:spPr bwMode="auto">
            <a:xfrm>
              <a:off x="3241" y="854"/>
              <a:ext cx="81" cy="67"/>
            </a:xfrm>
            <a:prstGeom prst="flowChartConnector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7" name="AutoShape 9"/>
            <p:cNvSpPr>
              <a:spLocks noChangeArrowheads="1"/>
            </p:cNvSpPr>
            <p:nvPr/>
          </p:nvSpPr>
          <p:spPr bwMode="auto">
            <a:xfrm>
              <a:off x="3515" y="921"/>
              <a:ext cx="81" cy="67"/>
            </a:xfrm>
            <a:prstGeom prst="flowChartConnector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8" name="AutoShape 10"/>
            <p:cNvSpPr>
              <a:spLocks noChangeArrowheads="1"/>
            </p:cNvSpPr>
            <p:nvPr/>
          </p:nvSpPr>
          <p:spPr bwMode="auto">
            <a:xfrm>
              <a:off x="3725" y="1021"/>
              <a:ext cx="80" cy="67"/>
            </a:xfrm>
            <a:prstGeom prst="flowChartConnector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9" name="AutoShape 11"/>
            <p:cNvSpPr>
              <a:spLocks noChangeArrowheads="1"/>
            </p:cNvSpPr>
            <p:nvPr/>
          </p:nvSpPr>
          <p:spPr bwMode="auto">
            <a:xfrm>
              <a:off x="4095" y="988"/>
              <a:ext cx="81" cy="67"/>
            </a:xfrm>
            <a:prstGeom prst="flowChartConnector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0" name="Line 12"/>
            <p:cNvSpPr>
              <a:spLocks noChangeShapeType="1"/>
            </p:cNvSpPr>
            <p:nvPr/>
          </p:nvSpPr>
          <p:spPr bwMode="auto">
            <a:xfrm>
              <a:off x="2822" y="720"/>
              <a:ext cx="32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781" name="Line 13"/>
            <p:cNvSpPr>
              <a:spLocks noChangeShapeType="1"/>
            </p:cNvSpPr>
            <p:nvPr/>
          </p:nvSpPr>
          <p:spPr bwMode="auto">
            <a:xfrm rot="850916">
              <a:off x="2725" y="770"/>
              <a:ext cx="1" cy="10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782" name="Line 14"/>
            <p:cNvSpPr>
              <a:spLocks noChangeShapeType="1"/>
            </p:cNvSpPr>
            <p:nvPr/>
          </p:nvSpPr>
          <p:spPr bwMode="auto">
            <a:xfrm>
              <a:off x="3241" y="753"/>
              <a:ext cx="49" cy="84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783" name="Line 15"/>
            <p:cNvSpPr>
              <a:spLocks noChangeShapeType="1"/>
            </p:cNvSpPr>
            <p:nvPr/>
          </p:nvSpPr>
          <p:spPr bwMode="auto">
            <a:xfrm>
              <a:off x="3338" y="904"/>
              <a:ext cx="150" cy="24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784" name="Line 16"/>
            <p:cNvSpPr>
              <a:spLocks noChangeShapeType="1"/>
            </p:cNvSpPr>
            <p:nvPr/>
          </p:nvSpPr>
          <p:spPr bwMode="auto">
            <a:xfrm>
              <a:off x="3612" y="971"/>
              <a:ext cx="100" cy="72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785" name="Line 17"/>
            <p:cNvSpPr>
              <a:spLocks noChangeShapeType="1"/>
            </p:cNvSpPr>
            <p:nvPr/>
          </p:nvSpPr>
          <p:spPr bwMode="auto">
            <a:xfrm flipV="1">
              <a:off x="3821" y="1038"/>
              <a:ext cx="258" cy="17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 rot="18057880">
            <a:off x="2340768" y="859632"/>
            <a:ext cx="2379663" cy="660400"/>
            <a:chOff x="2677" y="672"/>
            <a:chExt cx="1499" cy="416"/>
          </a:xfrm>
        </p:grpSpPr>
        <p:sp>
          <p:nvSpPr>
            <p:cNvPr id="32787" name="AutoShape 19"/>
            <p:cNvSpPr>
              <a:spLocks noChangeArrowheads="1"/>
            </p:cNvSpPr>
            <p:nvPr/>
          </p:nvSpPr>
          <p:spPr bwMode="auto">
            <a:xfrm>
              <a:off x="2677" y="887"/>
              <a:ext cx="81" cy="67"/>
            </a:xfrm>
            <a:prstGeom prst="flowChartConnector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8" name="AutoShape 20"/>
            <p:cNvSpPr>
              <a:spLocks noChangeArrowheads="1"/>
            </p:cNvSpPr>
            <p:nvPr/>
          </p:nvSpPr>
          <p:spPr bwMode="auto">
            <a:xfrm>
              <a:off x="2712" y="686"/>
              <a:ext cx="81" cy="67"/>
            </a:xfrm>
            <a:prstGeom prst="flowChartConnector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9" name="AutoShape 21"/>
            <p:cNvSpPr>
              <a:spLocks noChangeArrowheads="1"/>
            </p:cNvSpPr>
            <p:nvPr/>
          </p:nvSpPr>
          <p:spPr bwMode="auto">
            <a:xfrm>
              <a:off x="3174" y="672"/>
              <a:ext cx="81" cy="67"/>
            </a:xfrm>
            <a:prstGeom prst="flowChartConnector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0" name="AutoShape 22"/>
            <p:cNvSpPr>
              <a:spLocks noChangeArrowheads="1"/>
            </p:cNvSpPr>
            <p:nvPr/>
          </p:nvSpPr>
          <p:spPr bwMode="auto">
            <a:xfrm>
              <a:off x="3241" y="854"/>
              <a:ext cx="81" cy="67"/>
            </a:xfrm>
            <a:prstGeom prst="flowChartConnector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1" name="AutoShape 23"/>
            <p:cNvSpPr>
              <a:spLocks noChangeArrowheads="1"/>
            </p:cNvSpPr>
            <p:nvPr/>
          </p:nvSpPr>
          <p:spPr bwMode="auto">
            <a:xfrm>
              <a:off x="3515" y="921"/>
              <a:ext cx="81" cy="67"/>
            </a:xfrm>
            <a:prstGeom prst="flowChartConnector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2" name="AutoShape 24"/>
            <p:cNvSpPr>
              <a:spLocks noChangeArrowheads="1"/>
            </p:cNvSpPr>
            <p:nvPr/>
          </p:nvSpPr>
          <p:spPr bwMode="auto">
            <a:xfrm>
              <a:off x="3725" y="1021"/>
              <a:ext cx="80" cy="67"/>
            </a:xfrm>
            <a:prstGeom prst="flowChartConnector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3" name="AutoShape 25"/>
            <p:cNvSpPr>
              <a:spLocks noChangeArrowheads="1"/>
            </p:cNvSpPr>
            <p:nvPr/>
          </p:nvSpPr>
          <p:spPr bwMode="auto">
            <a:xfrm>
              <a:off x="4095" y="988"/>
              <a:ext cx="81" cy="67"/>
            </a:xfrm>
            <a:prstGeom prst="flowChartConnector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4" name="Line 26"/>
            <p:cNvSpPr>
              <a:spLocks noChangeShapeType="1"/>
            </p:cNvSpPr>
            <p:nvPr/>
          </p:nvSpPr>
          <p:spPr bwMode="auto">
            <a:xfrm>
              <a:off x="2822" y="720"/>
              <a:ext cx="32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795" name="Line 27"/>
            <p:cNvSpPr>
              <a:spLocks noChangeShapeType="1"/>
            </p:cNvSpPr>
            <p:nvPr/>
          </p:nvSpPr>
          <p:spPr bwMode="auto">
            <a:xfrm rot="850916">
              <a:off x="2725" y="770"/>
              <a:ext cx="1" cy="10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796" name="Line 28"/>
            <p:cNvSpPr>
              <a:spLocks noChangeShapeType="1"/>
            </p:cNvSpPr>
            <p:nvPr/>
          </p:nvSpPr>
          <p:spPr bwMode="auto">
            <a:xfrm>
              <a:off x="3241" y="753"/>
              <a:ext cx="49" cy="84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797" name="Line 29"/>
            <p:cNvSpPr>
              <a:spLocks noChangeShapeType="1"/>
            </p:cNvSpPr>
            <p:nvPr/>
          </p:nvSpPr>
          <p:spPr bwMode="auto">
            <a:xfrm>
              <a:off x="3338" y="904"/>
              <a:ext cx="150" cy="24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798" name="Line 30"/>
            <p:cNvSpPr>
              <a:spLocks noChangeShapeType="1"/>
            </p:cNvSpPr>
            <p:nvPr/>
          </p:nvSpPr>
          <p:spPr bwMode="auto">
            <a:xfrm>
              <a:off x="3612" y="971"/>
              <a:ext cx="100" cy="72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799" name="Line 31"/>
            <p:cNvSpPr>
              <a:spLocks noChangeShapeType="1"/>
            </p:cNvSpPr>
            <p:nvPr/>
          </p:nvSpPr>
          <p:spPr bwMode="auto">
            <a:xfrm flipV="1">
              <a:off x="3821" y="1038"/>
              <a:ext cx="258" cy="17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 rot="-8966446">
            <a:off x="1295400" y="3657600"/>
            <a:ext cx="2379663" cy="660400"/>
            <a:chOff x="2677" y="672"/>
            <a:chExt cx="1499" cy="416"/>
          </a:xfrm>
        </p:grpSpPr>
        <p:sp>
          <p:nvSpPr>
            <p:cNvPr id="32801" name="AutoShape 33"/>
            <p:cNvSpPr>
              <a:spLocks noChangeArrowheads="1"/>
            </p:cNvSpPr>
            <p:nvPr/>
          </p:nvSpPr>
          <p:spPr bwMode="auto">
            <a:xfrm>
              <a:off x="2677" y="887"/>
              <a:ext cx="81" cy="67"/>
            </a:xfrm>
            <a:prstGeom prst="flowChartConnector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2" name="AutoShape 34"/>
            <p:cNvSpPr>
              <a:spLocks noChangeArrowheads="1"/>
            </p:cNvSpPr>
            <p:nvPr/>
          </p:nvSpPr>
          <p:spPr bwMode="auto">
            <a:xfrm>
              <a:off x="2712" y="686"/>
              <a:ext cx="81" cy="67"/>
            </a:xfrm>
            <a:prstGeom prst="flowChartConnector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3" name="AutoShape 35"/>
            <p:cNvSpPr>
              <a:spLocks noChangeArrowheads="1"/>
            </p:cNvSpPr>
            <p:nvPr/>
          </p:nvSpPr>
          <p:spPr bwMode="auto">
            <a:xfrm>
              <a:off x="3174" y="672"/>
              <a:ext cx="81" cy="67"/>
            </a:xfrm>
            <a:prstGeom prst="flowChartConnector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4" name="AutoShape 36"/>
            <p:cNvSpPr>
              <a:spLocks noChangeArrowheads="1"/>
            </p:cNvSpPr>
            <p:nvPr/>
          </p:nvSpPr>
          <p:spPr bwMode="auto">
            <a:xfrm>
              <a:off x="3241" y="854"/>
              <a:ext cx="81" cy="67"/>
            </a:xfrm>
            <a:prstGeom prst="flowChartConnector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5" name="AutoShape 37"/>
            <p:cNvSpPr>
              <a:spLocks noChangeArrowheads="1"/>
            </p:cNvSpPr>
            <p:nvPr/>
          </p:nvSpPr>
          <p:spPr bwMode="auto">
            <a:xfrm>
              <a:off x="3515" y="921"/>
              <a:ext cx="81" cy="67"/>
            </a:xfrm>
            <a:prstGeom prst="flowChartConnector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6" name="AutoShape 38"/>
            <p:cNvSpPr>
              <a:spLocks noChangeArrowheads="1"/>
            </p:cNvSpPr>
            <p:nvPr/>
          </p:nvSpPr>
          <p:spPr bwMode="auto">
            <a:xfrm>
              <a:off x="3725" y="1021"/>
              <a:ext cx="80" cy="67"/>
            </a:xfrm>
            <a:prstGeom prst="flowChartConnector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7" name="AutoShape 39"/>
            <p:cNvSpPr>
              <a:spLocks noChangeArrowheads="1"/>
            </p:cNvSpPr>
            <p:nvPr/>
          </p:nvSpPr>
          <p:spPr bwMode="auto">
            <a:xfrm>
              <a:off x="4095" y="988"/>
              <a:ext cx="81" cy="67"/>
            </a:xfrm>
            <a:prstGeom prst="flowChartConnector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8" name="Line 40"/>
            <p:cNvSpPr>
              <a:spLocks noChangeShapeType="1"/>
            </p:cNvSpPr>
            <p:nvPr/>
          </p:nvSpPr>
          <p:spPr bwMode="auto">
            <a:xfrm>
              <a:off x="2822" y="720"/>
              <a:ext cx="32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809" name="Line 41"/>
            <p:cNvSpPr>
              <a:spLocks noChangeShapeType="1"/>
            </p:cNvSpPr>
            <p:nvPr/>
          </p:nvSpPr>
          <p:spPr bwMode="auto">
            <a:xfrm rot="850916">
              <a:off x="2725" y="770"/>
              <a:ext cx="1" cy="10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810" name="Line 42"/>
            <p:cNvSpPr>
              <a:spLocks noChangeShapeType="1"/>
            </p:cNvSpPr>
            <p:nvPr/>
          </p:nvSpPr>
          <p:spPr bwMode="auto">
            <a:xfrm>
              <a:off x="3241" y="753"/>
              <a:ext cx="49" cy="84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811" name="Line 43"/>
            <p:cNvSpPr>
              <a:spLocks noChangeShapeType="1"/>
            </p:cNvSpPr>
            <p:nvPr/>
          </p:nvSpPr>
          <p:spPr bwMode="auto">
            <a:xfrm>
              <a:off x="3338" y="904"/>
              <a:ext cx="150" cy="24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812" name="Line 44"/>
            <p:cNvSpPr>
              <a:spLocks noChangeShapeType="1"/>
            </p:cNvSpPr>
            <p:nvPr/>
          </p:nvSpPr>
          <p:spPr bwMode="auto">
            <a:xfrm>
              <a:off x="3612" y="971"/>
              <a:ext cx="100" cy="72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813" name="Line 45"/>
            <p:cNvSpPr>
              <a:spLocks noChangeShapeType="1"/>
            </p:cNvSpPr>
            <p:nvPr/>
          </p:nvSpPr>
          <p:spPr bwMode="auto">
            <a:xfrm flipV="1">
              <a:off x="3821" y="1038"/>
              <a:ext cx="258" cy="17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6"/>
          <p:cNvGrpSpPr>
            <a:grpSpLocks/>
          </p:cNvGrpSpPr>
          <p:nvPr/>
        </p:nvGrpSpPr>
        <p:grpSpPr bwMode="auto">
          <a:xfrm rot="-14672817">
            <a:off x="4207668" y="4682332"/>
            <a:ext cx="2379663" cy="660400"/>
            <a:chOff x="2677" y="672"/>
            <a:chExt cx="1499" cy="416"/>
          </a:xfrm>
        </p:grpSpPr>
        <p:sp>
          <p:nvSpPr>
            <p:cNvPr id="32815" name="AutoShape 47"/>
            <p:cNvSpPr>
              <a:spLocks noChangeArrowheads="1"/>
            </p:cNvSpPr>
            <p:nvPr/>
          </p:nvSpPr>
          <p:spPr bwMode="auto">
            <a:xfrm>
              <a:off x="2677" y="887"/>
              <a:ext cx="81" cy="67"/>
            </a:xfrm>
            <a:prstGeom prst="flowChartConnector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6" name="AutoShape 48"/>
            <p:cNvSpPr>
              <a:spLocks noChangeArrowheads="1"/>
            </p:cNvSpPr>
            <p:nvPr/>
          </p:nvSpPr>
          <p:spPr bwMode="auto">
            <a:xfrm>
              <a:off x="2712" y="686"/>
              <a:ext cx="81" cy="67"/>
            </a:xfrm>
            <a:prstGeom prst="flowChartConnector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7" name="AutoShape 49"/>
            <p:cNvSpPr>
              <a:spLocks noChangeArrowheads="1"/>
            </p:cNvSpPr>
            <p:nvPr/>
          </p:nvSpPr>
          <p:spPr bwMode="auto">
            <a:xfrm>
              <a:off x="3174" y="672"/>
              <a:ext cx="81" cy="67"/>
            </a:xfrm>
            <a:prstGeom prst="flowChartConnector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8" name="AutoShape 50"/>
            <p:cNvSpPr>
              <a:spLocks noChangeArrowheads="1"/>
            </p:cNvSpPr>
            <p:nvPr/>
          </p:nvSpPr>
          <p:spPr bwMode="auto">
            <a:xfrm>
              <a:off x="3241" y="854"/>
              <a:ext cx="81" cy="67"/>
            </a:xfrm>
            <a:prstGeom prst="flowChartConnector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9" name="AutoShape 51"/>
            <p:cNvSpPr>
              <a:spLocks noChangeArrowheads="1"/>
            </p:cNvSpPr>
            <p:nvPr/>
          </p:nvSpPr>
          <p:spPr bwMode="auto">
            <a:xfrm>
              <a:off x="3515" y="921"/>
              <a:ext cx="81" cy="67"/>
            </a:xfrm>
            <a:prstGeom prst="flowChartConnector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20" name="AutoShape 52"/>
            <p:cNvSpPr>
              <a:spLocks noChangeArrowheads="1"/>
            </p:cNvSpPr>
            <p:nvPr/>
          </p:nvSpPr>
          <p:spPr bwMode="auto">
            <a:xfrm>
              <a:off x="3725" y="1021"/>
              <a:ext cx="80" cy="67"/>
            </a:xfrm>
            <a:prstGeom prst="flowChartConnector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21" name="AutoShape 53"/>
            <p:cNvSpPr>
              <a:spLocks noChangeArrowheads="1"/>
            </p:cNvSpPr>
            <p:nvPr/>
          </p:nvSpPr>
          <p:spPr bwMode="auto">
            <a:xfrm>
              <a:off x="4095" y="988"/>
              <a:ext cx="81" cy="67"/>
            </a:xfrm>
            <a:prstGeom prst="flowChartConnector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22" name="Line 54"/>
            <p:cNvSpPr>
              <a:spLocks noChangeShapeType="1"/>
            </p:cNvSpPr>
            <p:nvPr/>
          </p:nvSpPr>
          <p:spPr bwMode="auto">
            <a:xfrm>
              <a:off x="2822" y="720"/>
              <a:ext cx="32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823" name="Line 55"/>
            <p:cNvSpPr>
              <a:spLocks noChangeShapeType="1"/>
            </p:cNvSpPr>
            <p:nvPr/>
          </p:nvSpPr>
          <p:spPr bwMode="auto">
            <a:xfrm rot="850916">
              <a:off x="2725" y="770"/>
              <a:ext cx="1" cy="10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824" name="Line 56"/>
            <p:cNvSpPr>
              <a:spLocks noChangeShapeType="1"/>
            </p:cNvSpPr>
            <p:nvPr/>
          </p:nvSpPr>
          <p:spPr bwMode="auto">
            <a:xfrm>
              <a:off x="3241" y="753"/>
              <a:ext cx="49" cy="84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825" name="Line 57"/>
            <p:cNvSpPr>
              <a:spLocks noChangeShapeType="1"/>
            </p:cNvSpPr>
            <p:nvPr/>
          </p:nvSpPr>
          <p:spPr bwMode="auto">
            <a:xfrm>
              <a:off x="3338" y="904"/>
              <a:ext cx="150" cy="24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826" name="Line 58"/>
            <p:cNvSpPr>
              <a:spLocks noChangeShapeType="1"/>
            </p:cNvSpPr>
            <p:nvPr/>
          </p:nvSpPr>
          <p:spPr bwMode="auto">
            <a:xfrm>
              <a:off x="3612" y="971"/>
              <a:ext cx="100" cy="72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827" name="Line 59"/>
            <p:cNvSpPr>
              <a:spLocks noChangeShapeType="1"/>
            </p:cNvSpPr>
            <p:nvPr/>
          </p:nvSpPr>
          <p:spPr bwMode="auto">
            <a:xfrm flipV="1">
              <a:off x="3821" y="1038"/>
              <a:ext cx="258" cy="17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0"/>
          <p:cNvGrpSpPr>
            <a:grpSpLocks/>
          </p:cNvGrpSpPr>
          <p:nvPr/>
        </p:nvGrpSpPr>
        <p:grpSpPr bwMode="auto">
          <a:xfrm rot="-23311919">
            <a:off x="3810000" y="762000"/>
            <a:ext cx="2379663" cy="660400"/>
            <a:chOff x="2677" y="672"/>
            <a:chExt cx="1499" cy="416"/>
          </a:xfrm>
        </p:grpSpPr>
        <p:sp>
          <p:nvSpPr>
            <p:cNvPr id="32829" name="AutoShape 61"/>
            <p:cNvSpPr>
              <a:spLocks noChangeArrowheads="1"/>
            </p:cNvSpPr>
            <p:nvPr/>
          </p:nvSpPr>
          <p:spPr bwMode="auto">
            <a:xfrm>
              <a:off x="2677" y="887"/>
              <a:ext cx="81" cy="67"/>
            </a:xfrm>
            <a:prstGeom prst="flowChartConnector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30" name="AutoShape 62"/>
            <p:cNvSpPr>
              <a:spLocks noChangeArrowheads="1"/>
            </p:cNvSpPr>
            <p:nvPr/>
          </p:nvSpPr>
          <p:spPr bwMode="auto">
            <a:xfrm>
              <a:off x="2712" y="686"/>
              <a:ext cx="81" cy="67"/>
            </a:xfrm>
            <a:prstGeom prst="flowChartConnector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31" name="AutoShape 63"/>
            <p:cNvSpPr>
              <a:spLocks noChangeArrowheads="1"/>
            </p:cNvSpPr>
            <p:nvPr/>
          </p:nvSpPr>
          <p:spPr bwMode="auto">
            <a:xfrm>
              <a:off x="3174" y="672"/>
              <a:ext cx="81" cy="67"/>
            </a:xfrm>
            <a:prstGeom prst="flowChartConnector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32" name="AutoShape 64"/>
            <p:cNvSpPr>
              <a:spLocks noChangeArrowheads="1"/>
            </p:cNvSpPr>
            <p:nvPr/>
          </p:nvSpPr>
          <p:spPr bwMode="auto">
            <a:xfrm>
              <a:off x="3241" y="854"/>
              <a:ext cx="81" cy="67"/>
            </a:xfrm>
            <a:prstGeom prst="flowChartConnector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33" name="AutoShape 65"/>
            <p:cNvSpPr>
              <a:spLocks noChangeArrowheads="1"/>
            </p:cNvSpPr>
            <p:nvPr/>
          </p:nvSpPr>
          <p:spPr bwMode="auto">
            <a:xfrm>
              <a:off x="3515" y="921"/>
              <a:ext cx="81" cy="67"/>
            </a:xfrm>
            <a:prstGeom prst="flowChartConnector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34" name="AutoShape 66"/>
            <p:cNvSpPr>
              <a:spLocks noChangeArrowheads="1"/>
            </p:cNvSpPr>
            <p:nvPr/>
          </p:nvSpPr>
          <p:spPr bwMode="auto">
            <a:xfrm>
              <a:off x="3725" y="1021"/>
              <a:ext cx="80" cy="67"/>
            </a:xfrm>
            <a:prstGeom prst="flowChartConnector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35" name="AutoShape 67"/>
            <p:cNvSpPr>
              <a:spLocks noChangeArrowheads="1"/>
            </p:cNvSpPr>
            <p:nvPr/>
          </p:nvSpPr>
          <p:spPr bwMode="auto">
            <a:xfrm>
              <a:off x="4095" y="988"/>
              <a:ext cx="81" cy="67"/>
            </a:xfrm>
            <a:prstGeom prst="flowChartConnector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36" name="Line 68"/>
            <p:cNvSpPr>
              <a:spLocks noChangeShapeType="1"/>
            </p:cNvSpPr>
            <p:nvPr/>
          </p:nvSpPr>
          <p:spPr bwMode="auto">
            <a:xfrm>
              <a:off x="2822" y="720"/>
              <a:ext cx="32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837" name="Line 69"/>
            <p:cNvSpPr>
              <a:spLocks noChangeShapeType="1"/>
            </p:cNvSpPr>
            <p:nvPr/>
          </p:nvSpPr>
          <p:spPr bwMode="auto">
            <a:xfrm rot="850916">
              <a:off x="2725" y="770"/>
              <a:ext cx="1" cy="10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838" name="Line 70"/>
            <p:cNvSpPr>
              <a:spLocks noChangeShapeType="1"/>
            </p:cNvSpPr>
            <p:nvPr/>
          </p:nvSpPr>
          <p:spPr bwMode="auto">
            <a:xfrm>
              <a:off x="3241" y="753"/>
              <a:ext cx="49" cy="84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839" name="Line 71"/>
            <p:cNvSpPr>
              <a:spLocks noChangeShapeType="1"/>
            </p:cNvSpPr>
            <p:nvPr/>
          </p:nvSpPr>
          <p:spPr bwMode="auto">
            <a:xfrm>
              <a:off x="3338" y="904"/>
              <a:ext cx="150" cy="24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840" name="Line 72"/>
            <p:cNvSpPr>
              <a:spLocks noChangeShapeType="1"/>
            </p:cNvSpPr>
            <p:nvPr/>
          </p:nvSpPr>
          <p:spPr bwMode="auto">
            <a:xfrm>
              <a:off x="3612" y="971"/>
              <a:ext cx="100" cy="72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841" name="Line 73"/>
            <p:cNvSpPr>
              <a:spLocks noChangeShapeType="1"/>
            </p:cNvSpPr>
            <p:nvPr/>
          </p:nvSpPr>
          <p:spPr bwMode="auto">
            <a:xfrm flipV="1">
              <a:off x="3821" y="1038"/>
              <a:ext cx="258" cy="17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4"/>
          <p:cNvGrpSpPr>
            <a:grpSpLocks/>
          </p:cNvGrpSpPr>
          <p:nvPr/>
        </p:nvGrpSpPr>
        <p:grpSpPr bwMode="auto">
          <a:xfrm rot="57710940">
            <a:off x="1045368" y="2231232"/>
            <a:ext cx="2379663" cy="660400"/>
            <a:chOff x="2677" y="672"/>
            <a:chExt cx="1499" cy="416"/>
          </a:xfrm>
        </p:grpSpPr>
        <p:sp>
          <p:nvSpPr>
            <p:cNvPr id="32843" name="AutoShape 75"/>
            <p:cNvSpPr>
              <a:spLocks noChangeArrowheads="1"/>
            </p:cNvSpPr>
            <p:nvPr/>
          </p:nvSpPr>
          <p:spPr bwMode="auto">
            <a:xfrm>
              <a:off x="2677" y="887"/>
              <a:ext cx="81" cy="67"/>
            </a:xfrm>
            <a:prstGeom prst="flowChartConnector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44" name="AutoShape 76"/>
            <p:cNvSpPr>
              <a:spLocks noChangeArrowheads="1"/>
            </p:cNvSpPr>
            <p:nvPr/>
          </p:nvSpPr>
          <p:spPr bwMode="auto">
            <a:xfrm>
              <a:off x="2712" y="686"/>
              <a:ext cx="81" cy="67"/>
            </a:xfrm>
            <a:prstGeom prst="flowChartConnector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45" name="AutoShape 77"/>
            <p:cNvSpPr>
              <a:spLocks noChangeArrowheads="1"/>
            </p:cNvSpPr>
            <p:nvPr/>
          </p:nvSpPr>
          <p:spPr bwMode="auto">
            <a:xfrm>
              <a:off x="3174" y="672"/>
              <a:ext cx="81" cy="67"/>
            </a:xfrm>
            <a:prstGeom prst="flowChartConnector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46" name="AutoShape 78"/>
            <p:cNvSpPr>
              <a:spLocks noChangeArrowheads="1"/>
            </p:cNvSpPr>
            <p:nvPr/>
          </p:nvSpPr>
          <p:spPr bwMode="auto">
            <a:xfrm>
              <a:off x="3241" y="854"/>
              <a:ext cx="81" cy="67"/>
            </a:xfrm>
            <a:prstGeom prst="flowChartConnector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47" name="AutoShape 79"/>
            <p:cNvSpPr>
              <a:spLocks noChangeArrowheads="1"/>
            </p:cNvSpPr>
            <p:nvPr/>
          </p:nvSpPr>
          <p:spPr bwMode="auto">
            <a:xfrm>
              <a:off x="3515" y="921"/>
              <a:ext cx="81" cy="67"/>
            </a:xfrm>
            <a:prstGeom prst="flowChartConnector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48" name="AutoShape 80"/>
            <p:cNvSpPr>
              <a:spLocks noChangeArrowheads="1"/>
            </p:cNvSpPr>
            <p:nvPr/>
          </p:nvSpPr>
          <p:spPr bwMode="auto">
            <a:xfrm>
              <a:off x="3725" y="1021"/>
              <a:ext cx="80" cy="67"/>
            </a:xfrm>
            <a:prstGeom prst="flowChartConnector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49" name="AutoShape 81"/>
            <p:cNvSpPr>
              <a:spLocks noChangeArrowheads="1"/>
            </p:cNvSpPr>
            <p:nvPr/>
          </p:nvSpPr>
          <p:spPr bwMode="auto">
            <a:xfrm>
              <a:off x="4095" y="988"/>
              <a:ext cx="81" cy="67"/>
            </a:xfrm>
            <a:prstGeom prst="flowChartConnector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50" name="Line 82"/>
            <p:cNvSpPr>
              <a:spLocks noChangeShapeType="1"/>
            </p:cNvSpPr>
            <p:nvPr/>
          </p:nvSpPr>
          <p:spPr bwMode="auto">
            <a:xfrm>
              <a:off x="2822" y="720"/>
              <a:ext cx="32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851" name="Line 83"/>
            <p:cNvSpPr>
              <a:spLocks noChangeShapeType="1"/>
            </p:cNvSpPr>
            <p:nvPr/>
          </p:nvSpPr>
          <p:spPr bwMode="auto">
            <a:xfrm rot="850916">
              <a:off x="2725" y="770"/>
              <a:ext cx="1" cy="10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852" name="Line 84"/>
            <p:cNvSpPr>
              <a:spLocks noChangeShapeType="1"/>
            </p:cNvSpPr>
            <p:nvPr/>
          </p:nvSpPr>
          <p:spPr bwMode="auto">
            <a:xfrm>
              <a:off x="3241" y="753"/>
              <a:ext cx="49" cy="84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853" name="Line 85"/>
            <p:cNvSpPr>
              <a:spLocks noChangeShapeType="1"/>
            </p:cNvSpPr>
            <p:nvPr/>
          </p:nvSpPr>
          <p:spPr bwMode="auto">
            <a:xfrm>
              <a:off x="3338" y="904"/>
              <a:ext cx="150" cy="24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854" name="Line 86"/>
            <p:cNvSpPr>
              <a:spLocks noChangeShapeType="1"/>
            </p:cNvSpPr>
            <p:nvPr/>
          </p:nvSpPr>
          <p:spPr bwMode="auto">
            <a:xfrm>
              <a:off x="3612" y="971"/>
              <a:ext cx="100" cy="72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855" name="Line 87"/>
            <p:cNvSpPr>
              <a:spLocks noChangeShapeType="1"/>
            </p:cNvSpPr>
            <p:nvPr/>
          </p:nvSpPr>
          <p:spPr bwMode="auto">
            <a:xfrm flipV="1">
              <a:off x="3821" y="1038"/>
              <a:ext cx="258" cy="17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8"/>
          <p:cNvGrpSpPr>
            <a:grpSpLocks/>
          </p:cNvGrpSpPr>
          <p:nvPr/>
        </p:nvGrpSpPr>
        <p:grpSpPr bwMode="auto">
          <a:xfrm rot="9204923">
            <a:off x="2603500" y="4787900"/>
            <a:ext cx="2379663" cy="660400"/>
            <a:chOff x="2677" y="672"/>
            <a:chExt cx="1499" cy="416"/>
          </a:xfrm>
        </p:grpSpPr>
        <p:sp>
          <p:nvSpPr>
            <p:cNvPr id="32857" name="AutoShape 89"/>
            <p:cNvSpPr>
              <a:spLocks noChangeArrowheads="1"/>
            </p:cNvSpPr>
            <p:nvPr/>
          </p:nvSpPr>
          <p:spPr bwMode="auto">
            <a:xfrm>
              <a:off x="2677" y="887"/>
              <a:ext cx="81" cy="67"/>
            </a:xfrm>
            <a:prstGeom prst="flowChartConnector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58" name="AutoShape 90"/>
            <p:cNvSpPr>
              <a:spLocks noChangeArrowheads="1"/>
            </p:cNvSpPr>
            <p:nvPr/>
          </p:nvSpPr>
          <p:spPr bwMode="auto">
            <a:xfrm>
              <a:off x="2712" y="686"/>
              <a:ext cx="81" cy="67"/>
            </a:xfrm>
            <a:prstGeom prst="flowChartConnector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59" name="AutoShape 91"/>
            <p:cNvSpPr>
              <a:spLocks noChangeArrowheads="1"/>
            </p:cNvSpPr>
            <p:nvPr/>
          </p:nvSpPr>
          <p:spPr bwMode="auto">
            <a:xfrm>
              <a:off x="3174" y="672"/>
              <a:ext cx="81" cy="67"/>
            </a:xfrm>
            <a:prstGeom prst="flowChartConnector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60" name="AutoShape 92"/>
            <p:cNvSpPr>
              <a:spLocks noChangeArrowheads="1"/>
            </p:cNvSpPr>
            <p:nvPr/>
          </p:nvSpPr>
          <p:spPr bwMode="auto">
            <a:xfrm>
              <a:off x="3241" y="854"/>
              <a:ext cx="81" cy="67"/>
            </a:xfrm>
            <a:prstGeom prst="flowChartConnector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61" name="AutoShape 93"/>
            <p:cNvSpPr>
              <a:spLocks noChangeArrowheads="1"/>
            </p:cNvSpPr>
            <p:nvPr/>
          </p:nvSpPr>
          <p:spPr bwMode="auto">
            <a:xfrm>
              <a:off x="3515" y="921"/>
              <a:ext cx="81" cy="67"/>
            </a:xfrm>
            <a:prstGeom prst="flowChartConnector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62" name="AutoShape 94"/>
            <p:cNvSpPr>
              <a:spLocks noChangeArrowheads="1"/>
            </p:cNvSpPr>
            <p:nvPr/>
          </p:nvSpPr>
          <p:spPr bwMode="auto">
            <a:xfrm>
              <a:off x="3725" y="1021"/>
              <a:ext cx="80" cy="67"/>
            </a:xfrm>
            <a:prstGeom prst="flowChartConnector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63" name="AutoShape 95"/>
            <p:cNvSpPr>
              <a:spLocks noChangeArrowheads="1"/>
            </p:cNvSpPr>
            <p:nvPr/>
          </p:nvSpPr>
          <p:spPr bwMode="auto">
            <a:xfrm>
              <a:off x="4095" y="988"/>
              <a:ext cx="81" cy="67"/>
            </a:xfrm>
            <a:prstGeom prst="flowChartConnector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64" name="Line 96"/>
            <p:cNvSpPr>
              <a:spLocks noChangeShapeType="1"/>
            </p:cNvSpPr>
            <p:nvPr/>
          </p:nvSpPr>
          <p:spPr bwMode="auto">
            <a:xfrm>
              <a:off x="2822" y="720"/>
              <a:ext cx="32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865" name="Line 97"/>
            <p:cNvSpPr>
              <a:spLocks noChangeShapeType="1"/>
            </p:cNvSpPr>
            <p:nvPr/>
          </p:nvSpPr>
          <p:spPr bwMode="auto">
            <a:xfrm rot="850916">
              <a:off x="2725" y="770"/>
              <a:ext cx="1" cy="10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866" name="Line 98"/>
            <p:cNvSpPr>
              <a:spLocks noChangeShapeType="1"/>
            </p:cNvSpPr>
            <p:nvPr/>
          </p:nvSpPr>
          <p:spPr bwMode="auto">
            <a:xfrm>
              <a:off x="3241" y="753"/>
              <a:ext cx="49" cy="84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867" name="Line 99"/>
            <p:cNvSpPr>
              <a:spLocks noChangeShapeType="1"/>
            </p:cNvSpPr>
            <p:nvPr/>
          </p:nvSpPr>
          <p:spPr bwMode="auto">
            <a:xfrm>
              <a:off x="3338" y="904"/>
              <a:ext cx="150" cy="24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868" name="Line 100"/>
            <p:cNvSpPr>
              <a:spLocks noChangeShapeType="1"/>
            </p:cNvSpPr>
            <p:nvPr/>
          </p:nvSpPr>
          <p:spPr bwMode="auto">
            <a:xfrm>
              <a:off x="3612" y="971"/>
              <a:ext cx="100" cy="72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869" name="Line 101"/>
            <p:cNvSpPr>
              <a:spLocks noChangeShapeType="1"/>
            </p:cNvSpPr>
            <p:nvPr/>
          </p:nvSpPr>
          <p:spPr bwMode="auto">
            <a:xfrm flipV="1">
              <a:off x="3821" y="1038"/>
              <a:ext cx="258" cy="17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102"/>
          <p:cNvGrpSpPr>
            <a:grpSpLocks/>
          </p:cNvGrpSpPr>
          <p:nvPr/>
        </p:nvGrpSpPr>
        <p:grpSpPr bwMode="auto">
          <a:xfrm rot="-17847393">
            <a:off x="5464968" y="3450432"/>
            <a:ext cx="2379663" cy="660400"/>
            <a:chOff x="2677" y="672"/>
            <a:chExt cx="1499" cy="416"/>
          </a:xfrm>
        </p:grpSpPr>
        <p:sp>
          <p:nvSpPr>
            <p:cNvPr id="32871" name="AutoShape 103"/>
            <p:cNvSpPr>
              <a:spLocks noChangeArrowheads="1"/>
            </p:cNvSpPr>
            <p:nvPr/>
          </p:nvSpPr>
          <p:spPr bwMode="auto">
            <a:xfrm>
              <a:off x="2677" y="887"/>
              <a:ext cx="81" cy="67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72" name="AutoShape 104"/>
            <p:cNvSpPr>
              <a:spLocks noChangeArrowheads="1"/>
            </p:cNvSpPr>
            <p:nvPr/>
          </p:nvSpPr>
          <p:spPr bwMode="auto">
            <a:xfrm>
              <a:off x="2712" y="686"/>
              <a:ext cx="81" cy="67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73" name="AutoShape 105"/>
            <p:cNvSpPr>
              <a:spLocks noChangeArrowheads="1"/>
            </p:cNvSpPr>
            <p:nvPr/>
          </p:nvSpPr>
          <p:spPr bwMode="auto">
            <a:xfrm>
              <a:off x="3174" y="672"/>
              <a:ext cx="81" cy="67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74" name="AutoShape 106"/>
            <p:cNvSpPr>
              <a:spLocks noChangeArrowheads="1"/>
            </p:cNvSpPr>
            <p:nvPr/>
          </p:nvSpPr>
          <p:spPr bwMode="auto">
            <a:xfrm>
              <a:off x="3241" y="854"/>
              <a:ext cx="81" cy="67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75" name="AutoShape 107"/>
            <p:cNvSpPr>
              <a:spLocks noChangeArrowheads="1"/>
            </p:cNvSpPr>
            <p:nvPr/>
          </p:nvSpPr>
          <p:spPr bwMode="auto">
            <a:xfrm>
              <a:off x="3515" y="921"/>
              <a:ext cx="81" cy="67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76" name="AutoShape 108"/>
            <p:cNvSpPr>
              <a:spLocks noChangeArrowheads="1"/>
            </p:cNvSpPr>
            <p:nvPr/>
          </p:nvSpPr>
          <p:spPr bwMode="auto">
            <a:xfrm>
              <a:off x="3725" y="1021"/>
              <a:ext cx="80" cy="67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77" name="AutoShape 109"/>
            <p:cNvSpPr>
              <a:spLocks noChangeArrowheads="1"/>
            </p:cNvSpPr>
            <p:nvPr/>
          </p:nvSpPr>
          <p:spPr bwMode="auto">
            <a:xfrm>
              <a:off x="4095" y="988"/>
              <a:ext cx="81" cy="67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78" name="Line 110"/>
            <p:cNvSpPr>
              <a:spLocks noChangeShapeType="1"/>
            </p:cNvSpPr>
            <p:nvPr/>
          </p:nvSpPr>
          <p:spPr bwMode="auto">
            <a:xfrm>
              <a:off x="2822" y="720"/>
              <a:ext cx="32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879" name="Line 111"/>
            <p:cNvSpPr>
              <a:spLocks noChangeShapeType="1"/>
            </p:cNvSpPr>
            <p:nvPr/>
          </p:nvSpPr>
          <p:spPr bwMode="auto">
            <a:xfrm rot="850916">
              <a:off x="2725" y="770"/>
              <a:ext cx="1" cy="10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880" name="Line 112"/>
            <p:cNvSpPr>
              <a:spLocks noChangeShapeType="1"/>
            </p:cNvSpPr>
            <p:nvPr/>
          </p:nvSpPr>
          <p:spPr bwMode="auto">
            <a:xfrm>
              <a:off x="3241" y="753"/>
              <a:ext cx="49" cy="84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881" name="Line 113"/>
            <p:cNvSpPr>
              <a:spLocks noChangeShapeType="1"/>
            </p:cNvSpPr>
            <p:nvPr/>
          </p:nvSpPr>
          <p:spPr bwMode="auto">
            <a:xfrm>
              <a:off x="3338" y="904"/>
              <a:ext cx="150" cy="24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882" name="Line 114"/>
            <p:cNvSpPr>
              <a:spLocks noChangeShapeType="1"/>
            </p:cNvSpPr>
            <p:nvPr/>
          </p:nvSpPr>
          <p:spPr bwMode="auto">
            <a:xfrm>
              <a:off x="3612" y="971"/>
              <a:ext cx="100" cy="72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883" name="Line 115"/>
            <p:cNvSpPr>
              <a:spLocks noChangeShapeType="1"/>
            </p:cNvSpPr>
            <p:nvPr/>
          </p:nvSpPr>
          <p:spPr bwMode="auto">
            <a:xfrm flipV="1">
              <a:off x="3821" y="1038"/>
              <a:ext cx="258" cy="17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884" name="Text Box 116"/>
          <p:cNvSpPr txBox="1">
            <a:spLocks noChangeArrowheads="1"/>
          </p:cNvSpPr>
          <p:nvPr/>
        </p:nvSpPr>
        <p:spPr bwMode="auto">
          <a:xfrm>
            <a:off x="3214678" y="3500438"/>
            <a:ext cx="2438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rgbClr val="FF0000"/>
                </a:solidFill>
                <a:ea typeface="楷体_GB2312" pitchFamily="49" charset="-122"/>
              </a:rPr>
              <a:t>北极星</a:t>
            </a:r>
          </a:p>
        </p:txBody>
      </p:sp>
    </p:spTree>
  </p:cSld>
  <p:clrMapOvr>
    <a:masterClrMapping/>
  </p:clrMapOvr>
  <p:transition>
    <p:wipe dir="d"/>
    <p:sndAc>
      <p:stSnd>
        <p:snd r:embed="rId2" name="wind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1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0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animBg="1"/>
      <p:bldP spid="3288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t0.gstatic.com/images?q=tbn:ANd9GcT6KAz-N-s41VB6tEI_be1XZaiT06QL7VC_lMbneul329Uo0aMn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1799" b="97482" l="0" r="89503">
                        <a14:foregroundMark x1="28177" y1="90647" x2="28177" y2="90647"/>
                        <a14:foregroundMark x1="44199" y1="89568" x2="44199" y2="89568"/>
                        <a14:foregroundMark x1="38122" y1="82734" x2="38122" y2="82734"/>
                        <a14:foregroundMark x1="22099" y1="91367" x2="22099" y2="91367"/>
                      </a14:backgroundRemoval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16" y="1142984"/>
            <a:ext cx="3000397" cy="321471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loud 5"/>
          <p:cNvSpPr/>
          <p:nvPr/>
        </p:nvSpPr>
        <p:spPr>
          <a:xfrm>
            <a:off x="1928794" y="214290"/>
            <a:ext cx="6215106" cy="928694"/>
          </a:xfrm>
          <a:prstGeom prst="cloud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solidFill>
                  <a:schemeClr val="tx1"/>
                </a:solidFill>
              </a:rPr>
              <a:t>张衡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的人物性格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786578" y="1000108"/>
            <a:ext cx="1857388" cy="1643074"/>
          </a:xfrm>
          <a:prstGeom prst="ellipse">
            <a:avLst/>
          </a:prstGeom>
          <a:solidFill>
            <a:srgbClr val="99FF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 smtClean="0">
                <a:solidFill>
                  <a:srgbClr val="FF00FF"/>
                </a:solidFill>
              </a:rPr>
              <a:t>刻苦</a:t>
            </a:r>
            <a:endParaRPr lang="en-US" sz="4400" b="1" dirty="0">
              <a:solidFill>
                <a:srgbClr val="FF00FF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 rot="20571345">
            <a:off x="5921484" y="1767232"/>
            <a:ext cx="928694" cy="57150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14348" y="857232"/>
            <a:ext cx="1857388" cy="1571636"/>
          </a:xfrm>
          <a:prstGeom prst="ellipse">
            <a:avLst/>
          </a:prstGeom>
          <a:solidFill>
            <a:srgbClr val="99FF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 smtClean="0">
                <a:solidFill>
                  <a:srgbClr val="FF00FF"/>
                </a:solidFill>
              </a:rPr>
              <a:t>勤劳</a:t>
            </a:r>
            <a:endParaRPr lang="en-US" sz="4400" b="1" dirty="0">
              <a:solidFill>
                <a:srgbClr val="FF00FF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000100" y="3143248"/>
            <a:ext cx="1857388" cy="1500198"/>
          </a:xfrm>
          <a:prstGeom prst="ellipse">
            <a:avLst/>
          </a:prstGeom>
          <a:solidFill>
            <a:srgbClr val="99FF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 smtClean="0">
                <a:solidFill>
                  <a:srgbClr val="FF00FF"/>
                </a:solidFill>
              </a:rPr>
              <a:t>好学</a:t>
            </a:r>
            <a:endParaRPr lang="en-US" sz="4400" b="1" dirty="0">
              <a:solidFill>
                <a:srgbClr val="FF00FF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 rot="7404612">
            <a:off x="2630773" y="1391068"/>
            <a:ext cx="610366" cy="98351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3512353">
            <a:off x="2773861" y="3025592"/>
            <a:ext cx="610366" cy="98351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929322" y="3214686"/>
            <a:ext cx="2786082" cy="1285884"/>
          </a:xfrm>
          <a:prstGeom prst="ellipse">
            <a:avLst/>
          </a:prstGeom>
          <a:solidFill>
            <a:srgbClr val="99FF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 smtClean="0">
                <a:solidFill>
                  <a:srgbClr val="FF00FF"/>
                </a:solidFill>
              </a:rPr>
              <a:t>有耐心</a:t>
            </a:r>
            <a:endParaRPr lang="en-US" sz="4400" b="1" dirty="0">
              <a:solidFill>
                <a:srgbClr val="FF00FF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 rot="18719721">
            <a:off x="6193799" y="2707258"/>
            <a:ext cx="610366" cy="98351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071934" y="564357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、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643042" y="4786322"/>
            <a:ext cx="1857388" cy="1285884"/>
          </a:xfrm>
          <a:prstGeom prst="ellipse">
            <a:avLst/>
          </a:prstGeom>
          <a:solidFill>
            <a:srgbClr val="99FF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 smtClean="0">
                <a:solidFill>
                  <a:srgbClr val="FF00FF"/>
                </a:solidFill>
              </a:rPr>
              <a:t>善于观察</a:t>
            </a:r>
            <a:endParaRPr lang="en-US" sz="4400" b="1" dirty="0">
              <a:solidFill>
                <a:srgbClr val="FF00FF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500562" y="4429132"/>
            <a:ext cx="2214578" cy="1785950"/>
          </a:xfrm>
          <a:prstGeom prst="ellipse">
            <a:avLst/>
          </a:prstGeom>
          <a:solidFill>
            <a:srgbClr val="99FF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400" dirty="0" smtClean="0"/>
              <a:t> </a:t>
            </a:r>
            <a:r>
              <a:rPr lang="zh-CN" altLang="en-US" sz="4400" b="1" dirty="0" smtClean="0">
                <a:solidFill>
                  <a:srgbClr val="FF00FF"/>
                </a:solidFill>
              </a:rPr>
              <a:t>认真</a:t>
            </a:r>
            <a:endParaRPr lang="en-US" altLang="zh-CN" sz="4400" b="1" dirty="0" smtClean="0">
              <a:solidFill>
                <a:srgbClr val="FF00FF"/>
              </a:solidFill>
            </a:endParaRPr>
          </a:p>
          <a:p>
            <a:r>
              <a:rPr lang="zh-CN" altLang="en-US" sz="4400" b="1" dirty="0" smtClean="0">
                <a:solidFill>
                  <a:srgbClr val="FF00FF"/>
                </a:solidFill>
              </a:rPr>
              <a:t> 思考</a:t>
            </a:r>
            <a:endParaRPr lang="en-US" sz="4400" b="1" dirty="0">
              <a:solidFill>
                <a:srgbClr val="FF00FF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 rot="2269061">
            <a:off x="3240309" y="4057095"/>
            <a:ext cx="526058" cy="100235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 rot="20170769">
            <a:off x="4784056" y="3858168"/>
            <a:ext cx="526058" cy="949921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pull dir="lu"/>
    <p:sndAc>
      <p:stSnd>
        <p:snd r:embed="rId2" name="whoosh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70" decel="100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770" decel="100000"/>
                                        <p:tgtEl>
                                          <p:spTgt spid="1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7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72" dur="77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7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74" dur="77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7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6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77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770" decel="100000"/>
                                        <p:tgtEl>
                                          <p:spTgt spid="1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8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81" dur="77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8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83" dur="77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8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icture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2908" y="0"/>
            <a:ext cx="9286908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14348" y="642918"/>
            <a:ext cx="721523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张衡是我国汉朝伟大的科学家，他</a:t>
            </a:r>
          </a:p>
          <a:p>
            <a:pPr>
              <a:buFontTx/>
              <a:buNone/>
            </a:pP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发明了世界上最早用水力推动的</a:t>
            </a:r>
            <a:r>
              <a:rPr lang="zh-CN" altLang="en-US" sz="32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观测天体的浑天仪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和</a:t>
            </a:r>
            <a:r>
              <a:rPr lang="zh-CN" altLang="en-US" sz="32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测定地震方向的地动仪。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    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endParaRPr lang="en-US" altLang="zh-CN" sz="3200" b="1" dirty="0" smtClean="0"/>
          </a:p>
        </p:txBody>
      </p:sp>
      <p:pic>
        <p:nvPicPr>
          <p:cNvPr id="4" name="Picture 7" descr="地动仪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3108" y="2857496"/>
            <a:ext cx="2905123" cy="2571769"/>
          </a:xfrm>
          <a:prstGeom prst="rect">
            <a:avLst/>
          </a:prstGeom>
          <a:noFill/>
        </p:spPr>
      </p:pic>
      <p:pic>
        <p:nvPicPr>
          <p:cNvPr id="5" name="Picture 6" descr="浑天仪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14942" y="2857496"/>
            <a:ext cx="2786082" cy="2571768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571736" y="5429264"/>
            <a:ext cx="207453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dirty="0" smtClean="0">
                <a:solidFill>
                  <a:srgbClr val="FF0000"/>
                </a:solidFill>
              </a:rPr>
              <a:t>地动仪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15008" y="5429264"/>
            <a:ext cx="188224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4400" b="1" dirty="0" smtClean="0">
                <a:solidFill>
                  <a:srgbClr val="FF0000"/>
                </a:solidFill>
              </a:rPr>
              <a:t>浑天仪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sndAc>
      <p:stSnd>
        <p:snd r:embed="rId2" name="voltage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tarz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625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71538" y="2571744"/>
            <a:ext cx="72866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你们喜欢数星星吗？</a:t>
            </a:r>
            <a:endParaRPr lang="en-US" sz="6600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25331143"/>
      </p:ext>
    </p:extLst>
  </p:cSld>
  <p:clrMapOvr>
    <a:masterClrMapping/>
  </p:clrMapOvr>
  <p:transition>
    <p:newsflash/>
    <p:sndAc>
      <p:stSnd>
        <p:snd r:embed="rId2" name="bomb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571480"/>
            <a:ext cx="842968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dirty="0" smtClean="0"/>
              <a:t>1</a:t>
            </a:r>
            <a:r>
              <a:rPr lang="zh-CN" altLang="en-US" sz="3500" b="1" dirty="0" smtClean="0"/>
              <a:t>）晚上，一个孩子在院子做什么？</a:t>
            </a:r>
            <a:endParaRPr lang="en-US" altLang="zh-CN" sz="3500" b="1" dirty="0" smtClean="0"/>
          </a:p>
          <a:p>
            <a:r>
              <a:rPr lang="zh-CN" altLang="en-US" sz="3500" b="1" dirty="0" smtClean="0">
                <a:solidFill>
                  <a:srgbClr val="FF00FF"/>
                </a:solidFill>
              </a:rPr>
              <a:t>（第一段）</a:t>
            </a:r>
            <a:endParaRPr lang="en-US" altLang="zh-CN" sz="3500" b="1" dirty="0" smtClean="0">
              <a:solidFill>
                <a:srgbClr val="FF00FF"/>
              </a:solidFill>
            </a:endParaRPr>
          </a:p>
          <a:p>
            <a:r>
              <a:rPr lang="zh-CN" altLang="en-US" sz="3500" b="1" dirty="0" smtClean="0">
                <a:solidFill>
                  <a:srgbClr val="FF0000"/>
                </a:solidFill>
              </a:rPr>
              <a:t>答：晚上，一个孩子在院子数星星。</a:t>
            </a:r>
            <a:endParaRPr lang="en-US" altLang="zh-CN" sz="3500" b="1" dirty="0" smtClean="0">
              <a:solidFill>
                <a:srgbClr val="FF0000"/>
              </a:solidFill>
            </a:endParaRPr>
          </a:p>
          <a:p>
            <a:r>
              <a:rPr lang="en-US" altLang="zh-CN" sz="3500" b="1" dirty="0" smtClean="0"/>
              <a:t>2</a:t>
            </a:r>
            <a:r>
              <a:rPr lang="zh-CN" altLang="en-US" sz="3500" b="1" dirty="0" smtClean="0"/>
              <a:t>）当爷爷问孩子星星那么多，你数得清</a:t>
            </a:r>
            <a:endParaRPr lang="en-US" altLang="zh-CN" sz="3500" b="1" dirty="0" smtClean="0"/>
          </a:p>
          <a:p>
            <a:r>
              <a:rPr lang="zh-CN" altLang="en-US" sz="3500" b="1" dirty="0" smtClean="0"/>
              <a:t>      吗</a:t>
            </a:r>
            <a:r>
              <a:rPr lang="en-US" altLang="zh-CN" sz="3500" b="1" dirty="0" smtClean="0"/>
              <a:t>?</a:t>
            </a:r>
            <a:r>
              <a:rPr lang="zh-CN" altLang="en-US" sz="3500" b="1" dirty="0" smtClean="0"/>
              <a:t>那孩子怎样回答爷爷</a:t>
            </a:r>
            <a:r>
              <a:rPr lang="en-US" altLang="zh-CN" sz="3500" b="1" dirty="0" smtClean="0"/>
              <a:t>?</a:t>
            </a:r>
          </a:p>
          <a:p>
            <a:r>
              <a:rPr lang="en-US" altLang="zh-CN" sz="3500" b="1" dirty="0" smtClean="0"/>
              <a:t>	</a:t>
            </a:r>
            <a:r>
              <a:rPr lang="zh-CN" altLang="en-US" sz="3500" b="1" dirty="0" smtClean="0">
                <a:solidFill>
                  <a:srgbClr val="FF00FF"/>
                </a:solidFill>
              </a:rPr>
              <a:t>（第三段）</a:t>
            </a:r>
            <a:endParaRPr lang="en-US" altLang="zh-CN" sz="3500" b="1" dirty="0" smtClean="0">
              <a:solidFill>
                <a:srgbClr val="FF00FF"/>
              </a:solidFill>
            </a:endParaRPr>
          </a:p>
          <a:p>
            <a:r>
              <a:rPr lang="zh-CN" altLang="en-US" sz="3500" b="1" dirty="0" smtClean="0">
                <a:solidFill>
                  <a:srgbClr val="FF0000"/>
                </a:solidFill>
              </a:rPr>
              <a:t>答：孩子回答说</a:t>
            </a:r>
            <a:r>
              <a:rPr lang="en-US" altLang="zh-CN" sz="3500" b="1" dirty="0" smtClean="0">
                <a:solidFill>
                  <a:srgbClr val="FF0000"/>
                </a:solidFill>
              </a:rPr>
              <a:t>:</a:t>
            </a:r>
            <a:r>
              <a:rPr lang="zh-CN" altLang="en-US" sz="35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3500" b="1" dirty="0" smtClean="0">
                <a:solidFill>
                  <a:srgbClr val="FF0000"/>
                </a:solidFill>
              </a:rPr>
              <a:t>“</a:t>
            </a:r>
            <a:r>
              <a:rPr lang="zh-CN" altLang="en-US" sz="3500" b="1" dirty="0" smtClean="0">
                <a:solidFill>
                  <a:srgbClr val="FF0000"/>
                </a:solidFill>
              </a:rPr>
              <a:t>能看得见，就应该</a:t>
            </a:r>
            <a:endParaRPr lang="en-US" altLang="zh-CN" sz="3500" b="1" dirty="0" smtClean="0">
              <a:solidFill>
                <a:srgbClr val="FF0000"/>
              </a:solidFill>
            </a:endParaRPr>
          </a:p>
          <a:p>
            <a:r>
              <a:rPr lang="zh-CN" altLang="en-US" sz="3500" b="1" dirty="0" smtClean="0">
                <a:solidFill>
                  <a:srgbClr val="FF0000"/>
                </a:solidFill>
              </a:rPr>
              <a:t>        数得清。</a:t>
            </a:r>
            <a:endParaRPr lang="en-US" altLang="zh-CN" sz="3500" b="1" dirty="0" smtClean="0">
              <a:solidFill>
                <a:srgbClr val="FF0000"/>
              </a:solidFill>
            </a:endParaRPr>
          </a:p>
          <a:p>
            <a:r>
              <a:rPr lang="en-US" altLang="zh-CN" sz="3500" b="1" dirty="0" smtClean="0"/>
              <a:t>3</a:t>
            </a:r>
            <a:r>
              <a:rPr lang="zh-CN" altLang="en-US" sz="3500" b="1" dirty="0" smtClean="0"/>
              <a:t>）为什么孩子数得慢</a:t>
            </a:r>
            <a:r>
              <a:rPr lang="en-US" altLang="zh-CN" sz="3500" b="1" dirty="0" smtClean="0"/>
              <a:t>?</a:t>
            </a:r>
            <a:r>
              <a:rPr lang="zh-CN" altLang="en-US" sz="3500" b="1" dirty="0" smtClean="0">
                <a:solidFill>
                  <a:srgbClr val="FF00FF"/>
                </a:solidFill>
              </a:rPr>
              <a:t>（第三段）</a:t>
            </a:r>
            <a:endParaRPr lang="en-US" altLang="zh-CN" sz="3500" b="1" dirty="0" smtClean="0">
              <a:solidFill>
                <a:srgbClr val="FF00FF"/>
              </a:solidFill>
            </a:endParaRPr>
          </a:p>
          <a:p>
            <a:r>
              <a:rPr lang="zh-CN" altLang="en-US" sz="3500" b="1" dirty="0" smtClean="0"/>
              <a:t>    </a:t>
            </a:r>
            <a:r>
              <a:rPr lang="zh-CN" altLang="en-US" sz="3500" b="1" dirty="0" smtClean="0">
                <a:solidFill>
                  <a:srgbClr val="FF0000"/>
                </a:solidFill>
              </a:rPr>
              <a:t>答：孩子数得慢因为怕数重了。</a:t>
            </a:r>
            <a:endParaRPr lang="en-US" altLang="zh-CN" sz="3500" b="1" dirty="0" smtClean="0">
              <a:solidFill>
                <a:srgbClr val="FF0000"/>
              </a:solidFill>
            </a:endParaRPr>
          </a:p>
          <a:p>
            <a:endParaRPr lang="en-US" altLang="zh-CN" sz="3500" b="1" dirty="0" smtClean="0">
              <a:solidFill>
                <a:srgbClr val="FF0000"/>
              </a:solidFill>
            </a:endParaRPr>
          </a:p>
          <a:p>
            <a:endParaRPr lang="en-US" sz="3500" b="1" dirty="0"/>
          </a:p>
        </p:txBody>
      </p:sp>
    </p:spTree>
  </p:cSld>
  <p:clrMapOvr>
    <a:masterClrMapping/>
  </p:clrMapOvr>
  <p:transition>
    <p:wheel spokes="8"/>
    <p:sndAc>
      <p:stSnd>
        <p:snd r:embed="rId2" name="camera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7158" y="428604"/>
            <a:ext cx="857256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500" b="1" dirty="0" smtClean="0"/>
              <a:t>4</a:t>
            </a:r>
            <a:r>
              <a:rPr lang="zh-CN" altLang="en-US" sz="3500" b="1" dirty="0" smtClean="0"/>
              <a:t>）爷爷怎样教孩子数星星不会数重</a:t>
            </a:r>
            <a:endParaRPr lang="en-US" altLang="zh-CN" sz="3500" b="1" dirty="0" smtClean="0"/>
          </a:p>
          <a:p>
            <a:r>
              <a:rPr lang="zh-CN" altLang="en-US" sz="3500" b="1" dirty="0" smtClean="0"/>
              <a:t>      的方法？</a:t>
            </a:r>
            <a:r>
              <a:rPr lang="zh-CN" altLang="en-US" sz="3500" b="1" dirty="0" smtClean="0">
                <a:solidFill>
                  <a:srgbClr val="FF00FF"/>
                </a:solidFill>
              </a:rPr>
              <a:t>（第四段）</a:t>
            </a:r>
            <a:endParaRPr lang="en-US" altLang="zh-CN" sz="3500" b="1" dirty="0" smtClean="0">
              <a:solidFill>
                <a:srgbClr val="FF00FF"/>
              </a:solidFill>
            </a:endParaRPr>
          </a:p>
          <a:p>
            <a:r>
              <a:rPr lang="zh-CN" altLang="en-US" sz="3500" b="1" dirty="0" smtClean="0">
                <a:solidFill>
                  <a:srgbClr val="FF0000"/>
                </a:solidFill>
              </a:rPr>
              <a:t>答：天上的星星有人替他取了名字，</a:t>
            </a:r>
            <a:endParaRPr lang="en-US" altLang="zh-CN" sz="3500" b="1" dirty="0" smtClean="0">
              <a:solidFill>
                <a:srgbClr val="FF0000"/>
              </a:solidFill>
            </a:endParaRPr>
          </a:p>
          <a:p>
            <a:r>
              <a:rPr lang="zh-CN" altLang="en-US" sz="3500" b="1" dirty="0" smtClean="0">
                <a:solidFill>
                  <a:srgbClr val="FF0000"/>
                </a:solidFill>
              </a:rPr>
              <a:t>       一组一组地数，就不会数重了。</a:t>
            </a:r>
            <a:endParaRPr lang="en-US" altLang="zh-CN" sz="3500" b="1" dirty="0" smtClean="0">
              <a:solidFill>
                <a:srgbClr val="FF0000"/>
              </a:solidFill>
            </a:endParaRPr>
          </a:p>
          <a:p>
            <a:r>
              <a:rPr lang="zh-CN" altLang="en-US" sz="3500" b="1" dirty="0" smtClean="0"/>
              <a:t>  </a:t>
            </a:r>
            <a:endParaRPr lang="en-US" altLang="zh-CN" sz="3500" b="1" dirty="0" smtClean="0">
              <a:solidFill>
                <a:srgbClr val="FF00FF"/>
              </a:solidFill>
            </a:endParaRPr>
          </a:p>
          <a:p>
            <a:r>
              <a:rPr lang="en-US" altLang="zh-CN" sz="3500" b="1" dirty="0" smtClean="0"/>
              <a:t>5</a:t>
            </a:r>
            <a:r>
              <a:rPr lang="zh-CN" altLang="en-US" sz="3500" b="1" dirty="0" smtClean="0"/>
              <a:t>）爷爷手把手地教孩子什么？</a:t>
            </a:r>
            <a:r>
              <a:rPr lang="zh-CN" altLang="en-US" sz="3500" b="1" dirty="0" smtClean="0">
                <a:solidFill>
                  <a:srgbClr val="FF00FF"/>
                </a:solidFill>
              </a:rPr>
              <a:t>（第五段）</a:t>
            </a:r>
            <a:endParaRPr lang="en-US" altLang="zh-CN" sz="3500" b="1" dirty="0" smtClean="0">
              <a:solidFill>
                <a:srgbClr val="FF00FF"/>
              </a:solidFill>
            </a:endParaRPr>
          </a:p>
          <a:p>
            <a:r>
              <a:rPr lang="zh-CN" altLang="en-US" sz="3500" b="1" dirty="0" smtClean="0">
                <a:solidFill>
                  <a:srgbClr val="FF0000"/>
                </a:solidFill>
              </a:rPr>
              <a:t>答：爷爷手把手地教孩子认识星座。</a:t>
            </a:r>
            <a:endParaRPr lang="en-US" altLang="zh-CN" sz="3500" b="1" dirty="0" smtClean="0">
              <a:solidFill>
                <a:srgbClr val="FF0000"/>
              </a:solidFill>
            </a:endParaRPr>
          </a:p>
          <a:p>
            <a:r>
              <a:rPr lang="en-US" altLang="zh-CN" sz="3500" b="1" dirty="0" smtClean="0"/>
              <a:t>6</a:t>
            </a:r>
            <a:r>
              <a:rPr lang="zh-CN" altLang="en-US" sz="3500" b="1" dirty="0" smtClean="0"/>
              <a:t>）当孩子注视着天上的星座，</a:t>
            </a:r>
            <a:endParaRPr lang="en-US" altLang="zh-CN" sz="3500" b="1" dirty="0" smtClean="0"/>
          </a:p>
          <a:p>
            <a:r>
              <a:rPr lang="zh-CN" altLang="en-US" sz="3500" b="1" dirty="0" smtClean="0"/>
              <a:t>      他发现了什么</a:t>
            </a:r>
            <a:r>
              <a:rPr lang="en-US" altLang="zh-CN" sz="3500" b="1" dirty="0" smtClean="0"/>
              <a:t>?</a:t>
            </a:r>
            <a:r>
              <a:rPr lang="zh-CN" altLang="en-US" sz="3500" b="1" dirty="0" smtClean="0">
                <a:solidFill>
                  <a:srgbClr val="FF00FF"/>
                </a:solidFill>
              </a:rPr>
              <a:t>（第六段）</a:t>
            </a:r>
            <a:endParaRPr lang="en-US" altLang="zh-CN" sz="3500" b="1" dirty="0" smtClean="0">
              <a:solidFill>
                <a:srgbClr val="FF00FF"/>
              </a:solidFill>
            </a:endParaRPr>
          </a:p>
          <a:p>
            <a:r>
              <a:rPr lang="zh-CN" altLang="en-US" sz="3500" b="1" dirty="0" smtClean="0">
                <a:solidFill>
                  <a:srgbClr val="FF0000"/>
                </a:solidFill>
              </a:rPr>
              <a:t>答：他发现了北斗星围着北极星转动。</a:t>
            </a:r>
            <a:endParaRPr lang="en-US" altLang="zh-CN" sz="3500" b="1" dirty="0" smtClean="0">
              <a:solidFill>
                <a:srgbClr val="FF0000"/>
              </a:solidFill>
            </a:endParaRPr>
          </a:p>
          <a:p>
            <a:endParaRPr lang="en-US" altLang="zh-CN" sz="3500" b="1" dirty="0" smtClean="0"/>
          </a:p>
          <a:p>
            <a:endParaRPr lang="en-US" altLang="zh-CN" sz="3500" b="1" dirty="0" smtClean="0"/>
          </a:p>
        </p:txBody>
      </p:sp>
    </p:spTree>
  </p:cSld>
  <p:clrMapOvr>
    <a:masterClrMapping/>
  </p:clrMapOvr>
  <p:transition>
    <p:zoom dir="in"/>
    <p:sndAc>
      <p:stSnd>
        <p:snd r:embed="rId2" name="chimes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00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1071546"/>
            <a:ext cx="7715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7158" y="785794"/>
            <a:ext cx="87868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7</a:t>
            </a:r>
            <a:r>
              <a:rPr lang="zh-CN" altLang="en-US" sz="3600" b="1" dirty="0" smtClean="0"/>
              <a:t>）这个孩子后来成为了什么人物？</a:t>
            </a:r>
            <a:endParaRPr lang="en-US" altLang="zh-CN" sz="3600" b="1" dirty="0" smtClean="0"/>
          </a:p>
          <a:p>
            <a:r>
              <a:rPr lang="zh-CN" altLang="en-US" sz="3600" b="1" dirty="0" smtClean="0">
                <a:solidFill>
                  <a:srgbClr val="FF00FF"/>
                </a:solidFill>
              </a:rPr>
              <a:t>（最后一段）</a:t>
            </a:r>
            <a:endParaRPr lang="en-US" altLang="zh-CN" sz="3600" b="1" dirty="0" smtClean="0">
              <a:solidFill>
                <a:srgbClr val="FF00FF"/>
              </a:solidFill>
            </a:endParaRPr>
          </a:p>
          <a:p>
            <a:r>
              <a:rPr lang="zh-CN" altLang="en-US" sz="3600" b="1" dirty="0" smtClean="0">
                <a:solidFill>
                  <a:srgbClr val="FF0000"/>
                </a:solidFill>
              </a:rPr>
              <a:t>答：这个孩子后来成了中国古代有名的</a:t>
            </a:r>
            <a:endParaRPr lang="en-US" altLang="zh-CN" sz="3600" b="1" dirty="0" smtClean="0">
              <a:solidFill>
                <a:srgbClr val="FF0000"/>
              </a:solidFill>
            </a:endParaRPr>
          </a:p>
          <a:p>
            <a:r>
              <a:rPr lang="zh-CN" altLang="en-US" sz="3600" b="1" dirty="0" smtClean="0">
                <a:solidFill>
                  <a:srgbClr val="FF0000"/>
                </a:solidFill>
              </a:rPr>
              <a:t>       天文学家。</a:t>
            </a:r>
            <a:endParaRPr lang="en-US" altLang="zh-CN" sz="4000" b="1" dirty="0" smtClean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4282" y="3357562"/>
            <a:ext cx="86439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solidFill>
                  <a:srgbClr val="002060"/>
                </a:solidFill>
              </a:rPr>
              <a:t>爷爷问：“星星那么多，你能数得清吗？”</a:t>
            </a:r>
          </a:p>
          <a:p>
            <a:r>
              <a:rPr lang="zh-CN" altLang="en-US" sz="3600" b="1" dirty="0" smtClean="0">
                <a:solidFill>
                  <a:srgbClr val="002060"/>
                </a:solidFill>
              </a:rPr>
              <a:t>孩子回答说：“能看见，就应该数得清。我怕数重了，所以数得很慢。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”</a:t>
            </a:r>
          </a:p>
        </p:txBody>
      </p:sp>
      <p:sp>
        <p:nvSpPr>
          <p:cNvPr id="8" name="Rectangle 7"/>
          <p:cNvSpPr/>
          <p:nvPr/>
        </p:nvSpPr>
        <p:spPr>
          <a:xfrm>
            <a:off x="357158" y="5286388"/>
            <a:ext cx="850112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/>
              <a:t>8</a:t>
            </a:r>
            <a:r>
              <a:rPr lang="zh-CN" altLang="en-US" sz="3200" b="1" dirty="0" smtClean="0"/>
              <a:t>）从对话里，你看出张衡是个怎样的孩子？</a:t>
            </a:r>
            <a:endParaRPr lang="en-US" altLang="zh-CN" sz="3200" b="1" dirty="0" smtClean="0"/>
          </a:p>
          <a:p>
            <a:r>
              <a:rPr lang="zh-CN" altLang="en-US" sz="3200" b="1" dirty="0" smtClean="0"/>
              <a:t>答：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有耐心 的孩子。</a:t>
            </a:r>
            <a:endParaRPr lang="zh-CN" altLang="en-US" sz="3200" b="1" dirty="0" smtClean="0"/>
          </a:p>
        </p:txBody>
      </p:sp>
    </p:spTree>
  </p:cSld>
  <p:clrMapOvr>
    <a:masterClrMapping/>
  </p:clrMapOvr>
  <p:transition>
    <p:wheel spokes="3"/>
    <p:sndAc>
      <p:stSnd>
        <p:snd r:embed="rId2" name="cashreg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7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CHUA LIN SHI\Documents\Bluetooth Folder\animated background\skin005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2857488" y="1142984"/>
            <a:ext cx="2571768" cy="1015663"/>
          </a:xfrm>
          <a:prstGeom prst="rect">
            <a:avLst/>
          </a:prstGeom>
          <a:solidFill>
            <a:srgbClr val="FFFF00"/>
          </a:solidFill>
          <a:effectLst>
            <a:glow rad="63500">
              <a:schemeClr val="accent2">
                <a:satMod val="175000"/>
                <a:alpha val="40000"/>
              </a:schemeClr>
            </a:glow>
            <a:outerShdw blurRad="39000" dist="25400" dir="5400000">
              <a:srgbClr val="1A0000">
                <a:alpha val="35000"/>
              </a:srgbClr>
            </a:outerShdw>
          </a:effectLst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楷体" pitchFamily="49" charset="-122"/>
                <a:ea typeface="楷体" pitchFamily="49" charset="-122"/>
              </a:rPr>
              <a:t> 手</a:t>
            </a:r>
            <a:r>
              <a:rPr lang="en-US" sz="3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楷体" pitchFamily="49" charset="-122"/>
                <a:ea typeface="楷体" pitchFamily="49" charset="-122"/>
              </a:rPr>
              <a:t> </a:t>
            </a:r>
            <a:r>
              <a:rPr lang="en-US" sz="3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楷体" pitchFamily="49" charset="-122"/>
                <a:ea typeface="楷体" pitchFamily="49" charset="-122"/>
              </a:rPr>
              <a:t>+ </a:t>
            </a:r>
            <a:r>
              <a:rPr lang="zh-CN" altLang="en-US" sz="3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楷体" pitchFamily="49" charset="-122"/>
                <a:ea typeface="楷体" pitchFamily="49" charset="-122"/>
              </a:rPr>
              <a:t>台 </a:t>
            </a:r>
            <a:r>
              <a:rPr lang="en-US" sz="3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楷体" pitchFamily="49" charset="-122"/>
                <a:ea typeface="楷体" pitchFamily="49" charset="-122"/>
              </a:rPr>
              <a:t>=</a:t>
            </a:r>
            <a:r>
              <a:rPr lang="zh-CN" altLang="en-US" sz="3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楷体" pitchFamily="49" charset="-122"/>
                <a:ea typeface="楷体" pitchFamily="49" charset="-122"/>
              </a:rPr>
              <a:t> ？</a:t>
            </a:r>
            <a:endParaRPr lang="en-US" altLang="zh-CN" sz="30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zh-CN" altLang="en-US" sz="3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楷体" pitchFamily="49" charset="-122"/>
                <a:ea typeface="楷体" pitchFamily="49" charset="-122"/>
              </a:rPr>
              <a:t> 答案：抬</a:t>
            </a:r>
            <a:endParaRPr lang="en-US" altLang="zh-CN" sz="30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28860" y="2214554"/>
            <a:ext cx="3429024" cy="1015663"/>
          </a:xfrm>
          <a:prstGeom prst="rect">
            <a:avLst/>
          </a:prstGeom>
          <a:solidFill>
            <a:srgbClr val="FFFF00"/>
          </a:solidFill>
          <a:effectLst>
            <a:glow rad="63500">
              <a:schemeClr val="accent2">
                <a:satMod val="175000"/>
                <a:alpha val="40000"/>
              </a:schemeClr>
            </a:glow>
            <a:outerShdw blurRad="39000" dist="25400" dir="5400000">
              <a:srgbClr val="1A0000">
                <a:alpha val="35000"/>
              </a:srgbClr>
            </a:outerShdw>
          </a:effectLst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楷体" pitchFamily="49" charset="-122"/>
                <a:ea typeface="楷体" pitchFamily="49" charset="-122"/>
              </a:rPr>
              <a:t>天</a:t>
            </a:r>
            <a:r>
              <a:rPr lang="zh-CN" altLang="en-US" sz="3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楷体" pitchFamily="49" charset="-122"/>
                <a:ea typeface="楷体" pitchFamily="49" charset="-122"/>
              </a:rPr>
              <a:t>天伸出头看</a:t>
            </a:r>
            <a:r>
              <a:rPr lang="zh-CN" altLang="en-US" sz="3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楷体" pitchFamily="49" charset="-122"/>
                <a:ea typeface="楷体" pitchFamily="49" charset="-122"/>
              </a:rPr>
              <a:t>日</a:t>
            </a:r>
            <a:endParaRPr lang="en-US" altLang="zh-CN" sz="30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zh-CN" altLang="en-US" sz="30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楷体" pitchFamily="49" charset="-122"/>
                <a:ea typeface="楷体" pitchFamily="49" charset="-122"/>
              </a:rPr>
              <a:t>答案：替</a:t>
            </a:r>
            <a:endParaRPr lang="en-US" altLang="zh-CN" sz="3000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71670" y="3214686"/>
            <a:ext cx="4143404" cy="1015663"/>
          </a:xfrm>
          <a:prstGeom prst="rect">
            <a:avLst/>
          </a:prstGeom>
          <a:solidFill>
            <a:srgbClr val="FFFF00"/>
          </a:solidFill>
          <a:effectLst>
            <a:glow rad="63500">
              <a:schemeClr val="accent2">
                <a:satMod val="175000"/>
                <a:alpha val="40000"/>
              </a:schemeClr>
            </a:glow>
            <a:outerShdw blurRad="39000" dist="25400" dir="5400000">
              <a:srgbClr val="1A0000">
                <a:alpha val="35000"/>
              </a:srgbClr>
            </a:outerShdw>
          </a:effectLst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楷体" pitchFamily="49" charset="-122"/>
                <a:ea typeface="楷体" pitchFamily="49" charset="-122"/>
              </a:rPr>
              <a:t>小</a:t>
            </a:r>
            <a:r>
              <a:rPr lang="zh-CN" altLang="en-US" sz="3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楷体" pitchFamily="49" charset="-122"/>
                <a:ea typeface="楷体" pitchFamily="49" charset="-122"/>
              </a:rPr>
              <a:t>主人站在水</a:t>
            </a:r>
            <a:r>
              <a:rPr lang="zh-CN" altLang="en-US" sz="3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楷体" pitchFamily="49" charset="-122"/>
                <a:ea typeface="楷体" pitchFamily="49" charset="-122"/>
              </a:rPr>
              <a:t>边</a:t>
            </a:r>
            <a:endParaRPr lang="en-US" altLang="zh-CN" sz="30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zh-CN" altLang="en-US" sz="30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楷体" pitchFamily="49" charset="-122"/>
                <a:ea typeface="楷体" pitchFamily="49" charset="-122"/>
              </a:rPr>
              <a:t>答案：注</a:t>
            </a:r>
            <a:endParaRPr lang="en-US" sz="3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85852" y="5357826"/>
            <a:ext cx="5715040" cy="1015663"/>
          </a:xfrm>
          <a:prstGeom prst="rect">
            <a:avLst/>
          </a:prstGeom>
          <a:solidFill>
            <a:srgbClr val="FFFF00"/>
          </a:solidFill>
          <a:effectLst>
            <a:glow rad="63500">
              <a:schemeClr val="accent2">
                <a:satMod val="175000"/>
                <a:alpha val="40000"/>
              </a:schemeClr>
            </a:glow>
            <a:outerShdw blurRad="39000" dist="25400" dir="5400000">
              <a:srgbClr val="1A0000">
                <a:alpha val="35000"/>
              </a:srgbClr>
            </a:outerShdw>
          </a:effectLst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楷体" pitchFamily="49" charset="-122"/>
                <a:ea typeface="楷体" pitchFamily="49" charset="-122"/>
              </a:rPr>
              <a:t>古</a:t>
            </a:r>
            <a:r>
              <a:rPr lang="zh-CN" altLang="en-US" sz="3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楷体" pitchFamily="49" charset="-122"/>
                <a:ea typeface="楷体" pitchFamily="49" charset="-122"/>
              </a:rPr>
              <a:t>时候的</a:t>
            </a:r>
            <a:r>
              <a:rPr lang="zh-CN" altLang="en-US" sz="3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楷体" pitchFamily="49" charset="-122"/>
                <a:ea typeface="楷体" pitchFamily="49" charset="-122"/>
              </a:rPr>
              <a:t>草</a:t>
            </a:r>
            <a:endParaRPr lang="en-US" altLang="zh-CN" sz="30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zh-CN" altLang="en-US" sz="30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楷体" pitchFamily="49" charset="-122"/>
                <a:ea typeface="楷体" pitchFamily="49" charset="-122"/>
              </a:rPr>
              <a:t>答案：苦</a:t>
            </a:r>
            <a:endParaRPr lang="en-US" sz="3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14480" y="4286256"/>
            <a:ext cx="4929222" cy="1015663"/>
          </a:xfrm>
          <a:prstGeom prst="rect">
            <a:avLst/>
          </a:prstGeom>
          <a:solidFill>
            <a:srgbClr val="FFFF00"/>
          </a:solidFill>
          <a:effectLst>
            <a:glow rad="63500">
              <a:schemeClr val="accent2">
                <a:satMod val="175000"/>
                <a:alpha val="40000"/>
              </a:schemeClr>
            </a:glow>
            <a:outerShdw blurRad="39000" dist="25400" dir="5400000">
              <a:srgbClr val="1A0000">
                <a:alpha val="35000"/>
              </a:srgbClr>
            </a:outerShdw>
          </a:effectLst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楷体" pitchFamily="49" charset="-122"/>
                <a:ea typeface="楷体" pitchFamily="49" charset="-122"/>
              </a:rPr>
              <a:t>两</a:t>
            </a:r>
            <a:r>
              <a:rPr lang="zh-CN" altLang="en-US" sz="3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楷体" pitchFamily="49" charset="-122"/>
                <a:ea typeface="楷体" pitchFamily="49" charset="-122"/>
              </a:rPr>
              <a:t>点</a:t>
            </a:r>
            <a:r>
              <a:rPr lang="zh-CN" altLang="en-US" sz="3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楷体" pitchFamily="49" charset="-122"/>
                <a:ea typeface="楷体" pitchFamily="49" charset="-122"/>
              </a:rPr>
              <a:t>十</a:t>
            </a:r>
            <a:endParaRPr lang="en-US" altLang="zh-CN" sz="30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zh-CN" altLang="en-US" sz="30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楷体" pitchFamily="49" charset="-122"/>
                <a:ea typeface="楷体" pitchFamily="49" charset="-122"/>
              </a:rPr>
              <a:t>答案：斗</a:t>
            </a:r>
            <a:endParaRPr lang="en-US" sz="3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Cloud 8"/>
          <p:cNvSpPr/>
          <p:nvPr/>
        </p:nvSpPr>
        <p:spPr>
          <a:xfrm>
            <a:off x="3929058" y="0"/>
            <a:ext cx="3143272" cy="785794"/>
          </a:xfrm>
          <a:prstGeom prst="cloud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solidFill>
                  <a:srgbClr val="0070C0"/>
                </a:solidFill>
              </a:rPr>
              <a:t>猜字谜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wheel spokes="1"/>
    <p:sndAc>
      <p:stSnd>
        <p:snd r:embed="rId3" name="applause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 tmFilter="0,0; .5, 1; 1, 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9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9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4348" y="2214554"/>
            <a:ext cx="792961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/>
              <a:t>同学们，我们的身边也有很多科学，如果你能像小张衡一样做任何事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有耐心、善于观察、认真思考、刻苦钻研，</a:t>
            </a:r>
            <a:r>
              <a:rPr lang="zh-CN" altLang="en-US" sz="3600" b="1" dirty="0" smtClean="0"/>
              <a:t>一定会发现许多科学知识；所以你们应该向张衡这位有名的天文学家学习，才能成功。</a:t>
            </a:r>
            <a:endParaRPr lang="en-US" sz="3600" b="1" dirty="0" smtClean="0"/>
          </a:p>
          <a:p>
            <a:endParaRPr lang="en-US" altLang="zh-CN" sz="3600" b="1" dirty="0" smtClean="0"/>
          </a:p>
          <a:p>
            <a:endParaRPr lang="en-US" sz="3600" b="1" dirty="0"/>
          </a:p>
        </p:txBody>
      </p:sp>
      <p:pic>
        <p:nvPicPr>
          <p:cNvPr id="5" name="Picture 2" descr="C:\Users\CHUA LIN SHI\Pictures\untitled14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43504" y="428604"/>
            <a:ext cx="2524125" cy="1809750"/>
          </a:xfrm>
          <a:prstGeom prst="rect">
            <a:avLst/>
          </a:prstGeom>
          <a:noFill/>
        </p:spPr>
      </p:pic>
    </p:spTree>
  </p:cSld>
  <p:clrMapOvr>
    <a:masterClrMapping/>
  </p:clrMapOvr>
  <p:transition>
    <p:split orient="vert"/>
    <p:sndAc>
      <p:stSnd>
        <p:snd r:embed="rId2" name="bomb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28926" y="5752286"/>
            <a:ext cx="62150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6600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课本第</a:t>
            </a:r>
            <a:r>
              <a:rPr lang="en-US" altLang="zh-CN" sz="6600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50&amp;51</a:t>
            </a:r>
            <a:r>
              <a:rPr lang="zh-CN" altLang="en-US" sz="6600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页</a:t>
            </a:r>
            <a:endParaRPr lang="en-US" sz="6600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9" name="Picture 4" descr="http://t0.gstatic.com/images?q=tbn:ANd9GcT6KAz-N-s41VB6tEI_be1XZaiT06QL7VC_lMbneul329Uo0aMn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backgroundRemoval t="1799" b="97482" l="0" r="89503">
                        <a14:foregroundMark x1="28177" y1="90647" x2="28177" y2="90647"/>
                        <a14:foregroundMark x1="44199" y1="89568" x2="44199" y2="89568"/>
                        <a14:foregroundMark x1="38122" y1="82734" x2="38122" y2="82734"/>
                        <a14:foregroundMark x1="22099" y1="91367" x2="22099" y2="91367"/>
                      </a14:backgroundRemoval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22" y="214290"/>
            <a:ext cx="3000397" cy="400052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016096472"/>
      </p:ext>
    </p:extLst>
  </p:cSld>
  <p:clrMapOvr>
    <a:masterClrMapping/>
  </p:clrMapOvr>
  <p:transition>
    <p:split/>
    <p:sndAc>
      <p:stSnd>
        <p:snd r:embed="rId2" name="camera.wav" builtIn="1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28596" y="3500438"/>
            <a:ext cx="164307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endParaRPr lang="en-US" sz="8000" b="1" dirty="0">
              <a:ln>
                <a:prstDash val="solid"/>
              </a:ln>
              <a:solidFill>
                <a:srgbClr val="7030A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4282" y="5357826"/>
            <a:ext cx="1882792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000" b="1" spc="50" dirty="0" err="1" smtClean="0">
                <a:ln w="11430"/>
                <a:solidFill>
                  <a:srgbClr val="000066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/>
                <a:cs typeface="Times New Roman"/>
              </a:rPr>
              <a:t>t</a:t>
            </a:r>
            <a:r>
              <a:rPr lang="en-US" altLang="zh-CN" sz="5000" b="1" spc="50" dirty="0" err="1" smtClean="0">
                <a:ln w="11430"/>
                <a:solidFill>
                  <a:srgbClr val="000066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/>
                <a:cs typeface="Times New Roman"/>
              </a:rPr>
              <a:t>á</a:t>
            </a:r>
            <a:r>
              <a:rPr lang="en-US" sz="5000" b="1" spc="50" dirty="0" err="1" smtClean="0">
                <a:ln w="11430"/>
                <a:solidFill>
                  <a:srgbClr val="000066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/>
                <a:cs typeface="Times New Roman"/>
              </a:rPr>
              <a:t>i</a:t>
            </a:r>
            <a:endParaRPr lang="en-US" sz="5000" b="1" spc="50" dirty="0">
              <a:ln w="11430"/>
              <a:solidFill>
                <a:srgbClr val="000066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3643314"/>
            <a:ext cx="1366442" cy="1631216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  <a:outerShdw blurRad="39000" dist="25400" dir="5400000">
              <a:srgbClr val="1A0000">
                <a:alpha val="35000"/>
              </a:srgbClr>
            </a:outerShdw>
          </a:effectLst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>
            <a:defPPr>
              <a:defRPr lang="en-US"/>
            </a:defPPr>
            <a:lvl1pPr algn="ctr">
              <a:defRPr sz="4400" b="1" cap="all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楷体" pitchFamily="49" charset="-122"/>
                <a:ea typeface="楷体" pitchFamily="49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en-US" sz="10000" cap="none" dirty="0">
                <a:ln>
                  <a:prstDash val="solid"/>
                </a:ln>
                <a:solidFill>
                  <a:srgbClr val="7030A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抬</a:t>
            </a:r>
            <a:endParaRPr lang="en-US" sz="10000" cap="none" dirty="0">
              <a:ln>
                <a:prstDash val="solid"/>
              </a:ln>
              <a:solidFill>
                <a:srgbClr val="7030A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8" name="Oval 7"/>
          <p:cNvSpPr/>
          <p:nvPr/>
        </p:nvSpPr>
        <p:spPr>
          <a:xfrm>
            <a:off x="571472" y="3786190"/>
            <a:ext cx="571504" cy="135732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Group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40632716"/>
              </p:ext>
            </p:extLst>
          </p:nvPr>
        </p:nvGraphicFramePr>
        <p:xfrm>
          <a:off x="571472" y="571480"/>
          <a:ext cx="1803537" cy="1504758"/>
        </p:xfrm>
        <a:graphic>
          <a:graphicData uri="http://schemas.openxmlformats.org/drawingml/2006/table">
            <a:tbl>
              <a:tblPr/>
              <a:tblGrid>
                <a:gridCol w="901593"/>
                <a:gridCol w="901944"/>
              </a:tblGrid>
              <a:tr h="7943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103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785786" y="642918"/>
            <a:ext cx="1215397" cy="1323439"/>
          </a:xfrm>
          <a:prstGeom prst="rect">
            <a:avLst/>
          </a:prstGeom>
        </p:spPr>
        <p:txBody>
          <a:bodyPr wrap="none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CN" altLang="en-US" sz="80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楷体" pitchFamily="49" charset="-122"/>
                <a:ea typeface="楷体" pitchFamily="49" charset="-122"/>
              </a:rPr>
              <a:t>抬</a:t>
            </a:r>
            <a:endParaRPr lang="en-US" sz="8000" b="1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16" name="Group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40632716"/>
              </p:ext>
            </p:extLst>
          </p:nvPr>
        </p:nvGraphicFramePr>
        <p:xfrm>
          <a:off x="2928926" y="571480"/>
          <a:ext cx="1857388" cy="1504758"/>
        </p:xfrm>
        <a:graphic>
          <a:graphicData uri="http://schemas.openxmlformats.org/drawingml/2006/table">
            <a:tbl>
              <a:tblPr/>
              <a:tblGrid>
                <a:gridCol w="901593"/>
                <a:gridCol w="955795"/>
              </a:tblGrid>
              <a:tr h="7943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103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3286116" y="642918"/>
            <a:ext cx="121539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80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楷体" pitchFamily="49" charset="-122"/>
                <a:ea typeface="楷体" pitchFamily="49" charset="-122"/>
              </a:rPr>
              <a:t>头</a:t>
            </a:r>
            <a:endParaRPr lang="en-US" sz="8000" b="1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0034" y="2428868"/>
            <a:ext cx="43577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</a:t>
            </a:r>
            <a:r>
              <a:rPr lang="en-US" altLang="zh-CN" sz="4400" dirty="0" err="1" smtClean="0">
                <a:latin typeface="Arial" pitchFamily="34" charset="0"/>
                <a:cs typeface="Arial" pitchFamily="34" charset="0"/>
              </a:rPr>
              <a:t>tái</a:t>
            </a:r>
            <a:r>
              <a:rPr lang="en-US" altLang="zh-CN" sz="4400" dirty="0" smtClean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altLang="zh-CN" sz="4400" dirty="0" err="1" smtClean="0">
                <a:latin typeface="Arial" pitchFamily="34" charset="0"/>
                <a:cs typeface="Arial" pitchFamily="34" charset="0"/>
              </a:rPr>
              <a:t>tóu</a:t>
            </a:r>
            <a:endParaRPr lang="en-US"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85984" y="4357694"/>
            <a:ext cx="25717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  <a:latin typeface="Century Schoolbook" pitchFamily="18" charset="0"/>
              </a:rPr>
              <a:t>结构</a:t>
            </a:r>
            <a:r>
              <a:rPr lang="en-US" altLang="zh-CN" sz="3600" b="1" dirty="0" smtClean="0">
                <a:solidFill>
                  <a:srgbClr val="FF0000"/>
                </a:solidFill>
                <a:latin typeface="Century Schoolbook" pitchFamily="18" charset="0"/>
              </a:rPr>
              <a:t>:</a:t>
            </a:r>
          </a:p>
          <a:p>
            <a:r>
              <a:rPr lang="zh-CN" altLang="en-US" sz="3600" b="1" dirty="0" smtClean="0">
                <a:solidFill>
                  <a:srgbClr val="FF0000"/>
                </a:solidFill>
                <a:latin typeface="Century Schoolbook" pitchFamily="18" charset="0"/>
              </a:rPr>
              <a:t>左右</a:t>
            </a:r>
            <a:endParaRPr lang="en-US" altLang="zh-CN" sz="3600" b="1" dirty="0" smtClean="0">
              <a:solidFill>
                <a:srgbClr val="FF0000"/>
              </a:solidFill>
              <a:latin typeface="Century Schoolbook" pitchFamily="18" charset="0"/>
            </a:endParaRPr>
          </a:p>
          <a:p>
            <a:r>
              <a:rPr lang="zh-CN" altLang="en-US" sz="3600" b="1" dirty="0" smtClean="0">
                <a:solidFill>
                  <a:srgbClr val="FF0000"/>
                </a:solidFill>
                <a:latin typeface="Century Schoolbook" pitchFamily="18" charset="0"/>
              </a:rPr>
              <a:t>部首</a:t>
            </a:r>
            <a:r>
              <a:rPr lang="en-US" altLang="zh-CN" sz="3600" b="1" dirty="0" smtClean="0">
                <a:solidFill>
                  <a:srgbClr val="FF0000"/>
                </a:solidFill>
                <a:latin typeface="Century Schoolbook" pitchFamily="18" charset="0"/>
              </a:rPr>
              <a:t>:</a:t>
            </a:r>
          </a:p>
          <a:p>
            <a:r>
              <a:rPr lang="zh-CN" altLang="en-US" sz="3600" b="1" dirty="0" smtClean="0">
                <a:solidFill>
                  <a:srgbClr val="FF0000"/>
                </a:solidFill>
                <a:latin typeface="Century Schoolbook" pitchFamily="18" charset="0"/>
              </a:rPr>
              <a:t>提手旁</a:t>
            </a:r>
            <a:endParaRPr lang="en-US" altLang="zh-CN" sz="3600" b="1" dirty="0">
              <a:solidFill>
                <a:srgbClr val="FF0000"/>
              </a:solidFill>
              <a:latin typeface="Century Schoolbook" pitchFamily="18" charset="0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4857753" y="285728"/>
            <a:ext cx="3786214" cy="30765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1" name="Flowchart: Sequential Access Storage 20"/>
          <p:cNvSpPr/>
          <p:nvPr/>
        </p:nvSpPr>
        <p:spPr>
          <a:xfrm>
            <a:off x="1857356" y="3143248"/>
            <a:ext cx="4143404" cy="1000132"/>
          </a:xfrm>
          <a:prstGeom prst="flowChartMagneticTape">
            <a:avLst/>
          </a:prstGeom>
          <a:blipFill>
            <a:blip r:embed="rId6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FF0000"/>
                </a:solidFill>
              </a:rPr>
              <a:t>请同学们抬头看天花板。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55735181"/>
      </p:ext>
    </p:extLst>
  </p:cSld>
  <p:clrMapOvr>
    <a:masterClrMapping/>
  </p:clrMapOvr>
  <p:transition>
    <p:circle/>
    <p:sndAc>
      <p:stSnd>
        <p:snd r:embed="rId3" name="click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1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70" decel="10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770" decel="100000"/>
                                        <p:tgtEl>
                                          <p:spTgt spid="1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9" dur="77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1" dur="77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7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770" decel="100000"/>
                                        <p:tgtEl>
                                          <p:spTgt spid="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8" dur="77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0" dur="77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2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70" decel="100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770" decel="100000"/>
                                        <p:tgtEl>
                                          <p:spTgt spid="1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7" dur="77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9" dur="77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1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70" decel="100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770" decel="100000"/>
                                        <p:tgtEl>
                                          <p:spTgt spid="1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6" dur="77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8" dur="77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0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70" decel="100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770" decel="100000"/>
                                        <p:tgtEl>
                                          <p:spTgt spid="2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5" dur="77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7" dur="77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70" decel="100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770" decel="100000"/>
                                        <p:tgtEl>
                                          <p:spTgt spid="21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6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66" dur="77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6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68" dur="77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6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8" grpId="0" animBg="1"/>
      <p:bldP spid="14" grpId="0"/>
      <p:bldP spid="17" grpId="0"/>
      <p:bldP spid="18" grpId="0"/>
      <p:bldP spid="19" grpId="0" build="allAtOnce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97060350"/>
              </p:ext>
            </p:extLst>
          </p:nvPr>
        </p:nvGraphicFramePr>
        <p:xfrm>
          <a:off x="714348" y="428604"/>
          <a:ext cx="1785950" cy="1643074"/>
        </p:xfrm>
        <a:graphic>
          <a:graphicData uri="http://schemas.openxmlformats.org/drawingml/2006/table">
            <a:tbl>
              <a:tblPr/>
              <a:tblGrid>
                <a:gridCol w="892801"/>
                <a:gridCol w="893149"/>
              </a:tblGrid>
              <a:tr h="8673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756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142976" y="357166"/>
            <a:ext cx="1071570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CN" altLang="en-US" sz="10000" b="1" dirty="0" smtClean="0">
                <a:ln>
                  <a:prstDash val="solid"/>
                </a:ln>
                <a:solidFill>
                  <a:srgbClr val="7030A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楷体" pitchFamily="49" charset="-122"/>
                <a:ea typeface="楷体" pitchFamily="49" charset="-122"/>
              </a:rPr>
              <a:t>替</a:t>
            </a:r>
            <a:endParaRPr lang="en-US" sz="10000" b="1" dirty="0">
              <a:ln>
                <a:prstDash val="solid"/>
              </a:ln>
              <a:solidFill>
                <a:srgbClr val="7030A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2910" y="1928802"/>
            <a:ext cx="180875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800" b="1" spc="50" dirty="0" err="1" smtClean="0">
                <a:ln w="11430"/>
                <a:solidFill>
                  <a:srgbClr val="000066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/>
                <a:cs typeface="Times New Roman"/>
              </a:rPr>
              <a:t>t</a:t>
            </a:r>
            <a:r>
              <a:rPr lang="en-US" altLang="zh-CN" sz="8800" b="1" spc="50" dirty="0" err="1" smtClean="0">
                <a:ln w="11430"/>
                <a:solidFill>
                  <a:srgbClr val="000066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/>
                <a:cs typeface="Times New Roman"/>
              </a:rPr>
              <a:t>ì</a:t>
            </a:r>
            <a:endParaRPr lang="en-US" sz="8800" b="1" spc="50" dirty="0">
              <a:ln w="11430"/>
              <a:solidFill>
                <a:srgbClr val="000066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357290" y="1214422"/>
            <a:ext cx="642942" cy="61864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00364" y="500042"/>
            <a:ext cx="2357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r>
              <a:rPr lang="zh-CN" altLang="en-US" sz="4000" b="1" dirty="0" smtClean="0">
                <a:solidFill>
                  <a:srgbClr val="FF3300"/>
                </a:solidFill>
              </a:rPr>
              <a:t>意思：为</a:t>
            </a:r>
            <a:endParaRPr lang="en-US" sz="4000" b="1" dirty="0">
              <a:solidFill>
                <a:srgbClr val="FF33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86050" y="1428736"/>
            <a:ext cx="1571636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dirty="0" smtClean="0">
                <a:solidFill>
                  <a:srgbClr val="FF00FF"/>
                </a:solidFill>
                <a:latin typeface="Century Schoolbook" pitchFamily="18" charset="0"/>
              </a:rPr>
              <a:t>结构</a:t>
            </a:r>
            <a:r>
              <a:rPr lang="en-US" altLang="zh-CN" sz="4400" b="1" dirty="0" smtClean="0">
                <a:solidFill>
                  <a:srgbClr val="FF00FF"/>
                </a:solidFill>
                <a:latin typeface="Century Schoolbook" pitchFamily="18" charset="0"/>
              </a:rPr>
              <a:t>:</a:t>
            </a:r>
          </a:p>
          <a:p>
            <a:r>
              <a:rPr lang="zh-CN" altLang="en-US" sz="4400" b="1" dirty="0" smtClean="0">
                <a:solidFill>
                  <a:srgbClr val="FF00FF"/>
                </a:solidFill>
                <a:latin typeface="Century Schoolbook" pitchFamily="18" charset="0"/>
              </a:rPr>
              <a:t>上下</a:t>
            </a:r>
            <a:endParaRPr lang="en-US" altLang="zh-CN" sz="4400" b="1" dirty="0" smtClean="0">
              <a:solidFill>
                <a:srgbClr val="FF00FF"/>
              </a:solidFill>
              <a:latin typeface="Century Schoolbook" pitchFamily="18" charset="0"/>
            </a:endParaRPr>
          </a:p>
          <a:p>
            <a:r>
              <a:rPr lang="zh-CN" altLang="en-US" sz="4400" b="1" dirty="0" smtClean="0">
                <a:solidFill>
                  <a:srgbClr val="FF00FF"/>
                </a:solidFill>
                <a:latin typeface="Century Schoolbook" pitchFamily="18" charset="0"/>
              </a:rPr>
              <a:t>部</a:t>
            </a:r>
            <a:r>
              <a:rPr lang="zh-CN" altLang="en-US" sz="4000" b="1" dirty="0" smtClean="0">
                <a:solidFill>
                  <a:srgbClr val="FF00FF"/>
                </a:solidFill>
                <a:latin typeface="Century Schoolbook" pitchFamily="18" charset="0"/>
              </a:rPr>
              <a:t>首</a:t>
            </a:r>
            <a:r>
              <a:rPr lang="en-US" altLang="zh-CN" sz="4000" b="1" dirty="0" smtClean="0">
                <a:solidFill>
                  <a:srgbClr val="FF00FF"/>
                </a:solidFill>
                <a:latin typeface="Century Schoolbook" pitchFamily="18" charset="0"/>
              </a:rPr>
              <a:t>:</a:t>
            </a:r>
          </a:p>
          <a:p>
            <a:r>
              <a:rPr lang="zh-CN" altLang="en-US" sz="4000" b="1" dirty="0" smtClean="0">
                <a:solidFill>
                  <a:srgbClr val="FF00FF"/>
                </a:solidFill>
                <a:latin typeface="Century Schoolbook" pitchFamily="18" charset="0"/>
              </a:rPr>
              <a:t>日</a:t>
            </a:r>
            <a:endParaRPr lang="en-US" altLang="zh-CN" sz="4000" b="1" dirty="0">
              <a:solidFill>
                <a:srgbClr val="FF00FF"/>
              </a:solidFill>
              <a:latin typeface="Century Schoolbook" pitchFamily="18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71472" y="4786322"/>
            <a:ext cx="8572528" cy="1619598"/>
          </a:xfrm>
          <a:prstGeom prst="rect">
            <a:avLst/>
          </a:prstGeom>
          <a:noFill/>
          <a:ln w="76200">
            <a:noFill/>
          </a:ln>
        </p:spPr>
        <p:txBody>
          <a:bodyPr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j-cs"/>
              </a:rPr>
              <a:t>例：雪莉在讲故事比赛中得了第</a:t>
            </a:r>
            <a:endParaRPr kumimoji="0" lang="en-US" altLang="zh-CN" sz="4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dirty="0" smtClean="0">
                <a:latin typeface="楷体" pitchFamily="49" charset="-122"/>
                <a:ea typeface="楷体" pitchFamily="49" charset="-122"/>
                <a:cs typeface="+mj-cs"/>
              </a:rPr>
              <a:t>    </a:t>
            </a:r>
            <a:r>
              <a:rPr kumimoji="0" lang="zh-CN" alt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j-cs"/>
              </a:rPr>
              <a:t>一名，同学们都</a:t>
            </a:r>
            <a:r>
              <a:rPr kumimoji="0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j-cs"/>
              </a:rPr>
              <a:t>替</a:t>
            </a:r>
            <a:r>
              <a:rPr kumimoji="0" lang="zh-CN" alt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j-cs"/>
              </a:rPr>
              <a:t>她高兴。</a:t>
            </a:r>
            <a:endParaRPr kumimoji="0" lang="en-MY" sz="4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j-cs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0" y="2000240"/>
            <a:ext cx="3386130" cy="2714645"/>
          </a:xfrm>
          <a:prstGeom prst="rect">
            <a:avLst/>
          </a:prstGeom>
          <a:ln>
            <a:solidFill>
              <a:srgbClr val="FF0000"/>
            </a:solidFill>
          </a:ln>
          <a:effectLst>
            <a:softEdge rad="112500"/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674633097"/>
      </p:ext>
    </p:extLst>
  </p:cSld>
  <p:clrMapOvr>
    <a:masterClrMapping/>
  </p:clrMapOvr>
  <p:transition>
    <p:plus/>
    <p:sndAc>
      <p:stSnd>
        <p:snd r:embed="rId3" name="chimes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 animBg="1"/>
      <p:bldP spid="9" grpId="0"/>
      <p:bldP spid="12" grpId="0" build="allAtOnce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20899153"/>
              </p:ext>
            </p:extLst>
          </p:nvPr>
        </p:nvGraphicFramePr>
        <p:xfrm>
          <a:off x="714348" y="714356"/>
          <a:ext cx="1876768" cy="1918368"/>
        </p:xfrm>
        <a:graphic>
          <a:graphicData uri="http://schemas.openxmlformats.org/drawingml/2006/table">
            <a:tbl>
              <a:tblPr/>
              <a:tblGrid>
                <a:gridCol w="938201"/>
                <a:gridCol w="938567"/>
              </a:tblGrid>
              <a:tr h="1012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9056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Oval 2"/>
          <p:cNvSpPr/>
          <p:nvPr/>
        </p:nvSpPr>
        <p:spPr>
          <a:xfrm>
            <a:off x="500034" y="3786190"/>
            <a:ext cx="514316" cy="150019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28662" y="785794"/>
            <a:ext cx="1471878" cy="1631216"/>
          </a:xfrm>
          <a:prstGeom prst="rect">
            <a:avLst/>
          </a:prstGeom>
        </p:spPr>
        <p:txBody>
          <a:bodyPr wrap="none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CN" altLang="en-US" sz="100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楷体" pitchFamily="49" charset="-122"/>
                <a:ea typeface="楷体" pitchFamily="49" charset="-122"/>
              </a:rPr>
              <a:t>注</a:t>
            </a:r>
            <a:endParaRPr lang="en-US" sz="10000" b="1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5" name="Group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20899153"/>
              </p:ext>
            </p:extLst>
          </p:nvPr>
        </p:nvGraphicFramePr>
        <p:xfrm>
          <a:off x="3500430" y="714356"/>
          <a:ext cx="1876768" cy="1918368"/>
        </p:xfrm>
        <a:graphic>
          <a:graphicData uri="http://schemas.openxmlformats.org/drawingml/2006/table">
            <a:tbl>
              <a:tblPr/>
              <a:tblGrid>
                <a:gridCol w="938201"/>
                <a:gridCol w="938567"/>
              </a:tblGrid>
              <a:tr h="1012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9056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14744" y="857232"/>
            <a:ext cx="11430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0" dirty="0" smtClean="0"/>
              <a:t>视</a:t>
            </a:r>
            <a:endParaRPr lang="en-US" sz="10000" dirty="0"/>
          </a:p>
        </p:txBody>
      </p:sp>
      <p:sp>
        <p:nvSpPr>
          <p:cNvPr id="7" name="TextBox 6"/>
          <p:cNvSpPr txBox="1"/>
          <p:nvPr/>
        </p:nvSpPr>
        <p:spPr>
          <a:xfrm>
            <a:off x="785786" y="2928934"/>
            <a:ext cx="43577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4400" b="1" dirty="0" err="1" smtClean="0">
                <a:latin typeface="Arial" pitchFamily="34" charset="0"/>
                <a:cs typeface="Arial" pitchFamily="34" charset="0"/>
              </a:rPr>
              <a:t>zh</a:t>
            </a:r>
            <a:r>
              <a:rPr lang="en-US" altLang="zh-CN" sz="4400" b="1" dirty="0" err="1" smtClean="0">
                <a:latin typeface="Arial" pitchFamily="34" charset="0"/>
                <a:cs typeface="Arial" pitchFamily="34" charset="0"/>
              </a:rPr>
              <a:t>ù</a:t>
            </a:r>
            <a:r>
              <a:rPr lang="en-US" altLang="zh-CN" sz="4400" b="1" dirty="0" smtClean="0">
                <a:latin typeface="Arial" pitchFamily="34" charset="0"/>
                <a:cs typeface="Arial" pitchFamily="34" charset="0"/>
              </a:rPr>
              <a:t>		  </a:t>
            </a:r>
            <a:r>
              <a:rPr lang="en-US" altLang="zh-CN" sz="4400" b="1" dirty="0" err="1" smtClean="0">
                <a:latin typeface="Arial" pitchFamily="34" charset="0"/>
                <a:cs typeface="Arial" pitchFamily="34" charset="0"/>
              </a:rPr>
              <a:t>shì</a:t>
            </a:r>
            <a:endParaRPr lang="en-US" sz="4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636" y="428604"/>
            <a:ext cx="2708920" cy="27089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36150"/>
          <a:stretch/>
        </p:blipFill>
        <p:spPr bwMode="auto">
          <a:xfrm>
            <a:off x="6286512" y="3000372"/>
            <a:ext cx="2269297" cy="2233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14282" y="5643578"/>
            <a:ext cx="83753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latin typeface="楷体" pitchFamily="49" charset="-122"/>
                <a:ea typeface="楷体" pitchFamily="49" charset="-122"/>
              </a:rPr>
              <a:t>例：哲俊</a:t>
            </a:r>
            <a:r>
              <a:rPr lang="zh-CN" altLang="en-US" sz="4000" b="1" dirty="0" smtClean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注视</a:t>
            </a:r>
            <a:r>
              <a:rPr lang="zh-CN" altLang="en-US" sz="4000" dirty="0" smtClean="0">
                <a:latin typeface="楷体" pitchFamily="49" charset="-122"/>
                <a:ea typeface="楷体" pitchFamily="49" charset="-122"/>
              </a:rPr>
              <a:t>着那只在叶子上的甲虫。</a:t>
            </a:r>
            <a:endParaRPr lang="en-US" sz="4000" dirty="0"/>
          </a:p>
        </p:txBody>
      </p:sp>
      <p:sp>
        <p:nvSpPr>
          <p:cNvPr id="12" name="Rectangle 11"/>
          <p:cNvSpPr/>
          <p:nvPr/>
        </p:nvSpPr>
        <p:spPr>
          <a:xfrm>
            <a:off x="2285984" y="3500438"/>
            <a:ext cx="114299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solidFill>
                  <a:srgbClr val="00B050"/>
                </a:solidFill>
                <a:latin typeface="Century Schoolbook" pitchFamily="18" charset="0"/>
              </a:rPr>
              <a:t>结构</a:t>
            </a:r>
            <a:r>
              <a:rPr lang="en-US" altLang="zh-CN" sz="3600" b="1" dirty="0" smtClean="0">
                <a:solidFill>
                  <a:srgbClr val="00B050"/>
                </a:solidFill>
                <a:latin typeface="Century Schoolbook" pitchFamily="18" charset="0"/>
              </a:rPr>
              <a:t>:</a:t>
            </a:r>
          </a:p>
          <a:p>
            <a:r>
              <a:rPr lang="zh-CN" altLang="en-US" sz="3600" b="1" dirty="0" smtClean="0">
                <a:solidFill>
                  <a:srgbClr val="00B050"/>
                </a:solidFill>
                <a:latin typeface="Century Schoolbook" pitchFamily="18" charset="0"/>
              </a:rPr>
              <a:t>左右</a:t>
            </a:r>
            <a:endParaRPr lang="en-US" altLang="zh-CN" sz="3600" b="1" dirty="0" smtClean="0">
              <a:solidFill>
                <a:srgbClr val="00B050"/>
              </a:solidFill>
              <a:latin typeface="Century Schoolbook" pitchFamily="18" charset="0"/>
            </a:endParaRPr>
          </a:p>
          <a:p>
            <a:r>
              <a:rPr lang="zh-CN" altLang="en-US" sz="3600" b="1" dirty="0" smtClean="0">
                <a:solidFill>
                  <a:srgbClr val="00B050"/>
                </a:solidFill>
                <a:latin typeface="Century Schoolbook" pitchFamily="18" charset="0"/>
              </a:rPr>
              <a:t>部</a:t>
            </a:r>
            <a:r>
              <a:rPr lang="zh-CN" altLang="en-US" sz="3200" b="1" dirty="0" smtClean="0">
                <a:solidFill>
                  <a:srgbClr val="00B050"/>
                </a:solidFill>
                <a:latin typeface="Century Schoolbook" pitchFamily="18" charset="0"/>
              </a:rPr>
              <a:t>首</a:t>
            </a:r>
            <a:r>
              <a:rPr lang="en-US" altLang="zh-CN" sz="3200" b="1" dirty="0" smtClean="0">
                <a:solidFill>
                  <a:srgbClr val="00B050"/>
                </a:solidFill>
                <a:latin typeface="Century Schoolbook" pitchFamily="18" charset="0"/>
              </a:rPr>
              <a:t>:</a:t>
            </a:r>
          </a:p>
          <a:p>
            <a:r>
              <a:rPr lang="zh-CN" altLang="en-US" sz="3200" b="1" dirty="0" smtClean="0">
                <a:solidFill>
                  <a:srgbClr val="00B050"/>
                </a:solidFill>
                <a:latin typeface="Century Schoolbook" pitchFamily="18" charset="0"/>
              </a:rPr>
              <a:t>水</a:t>
            </a:r>
            <a:endParaRPr lang="en-US" altLang="zh-CN" sz="3200" b="1" dirty="0">
              <a:solidFill>
                <a:srgbClr val="00B050"/>
              </a:solidFill>
              <a:latin typeface="Century Schoolbook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8596" y="3786190"/>
            <a:ext cx="142058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9600" b="1" dirty="0" smtClean="0">
                <a:ln>
                  <a:prstDash val="solid"/>
                </a:ln>
                <a:solidFill>
                  <a:srgbClr val="7030A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楷体" pitchFamily="49" charset="-122"/>
                <a:ea typeface="楷体" pitchFamily="49" charset="-122"/>
              </a:rPr>
              <a:t>注</a:t>
            </a:r>
            <a:endParaRPr lang="en-US" sz="9600" b="1" dirty="0">
              <a:ln>
                <a:prstDash val="solid"/>
              </a:ln>
              <a:solidFill>
                <a:srgbClr val="7030A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ransition>
    <p:split orient="vert"/>
    <p:sndAc>
      <p:stSnd>
        <p:snd r:embed="rId2" name="coin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6" grpId="0"/>
      <p:bldP spid="7" grpId="0"/>
      <p:bldP spid="10" grpId="0"/>
      <p:bldP spid="12" grpId="0" build="allAtOnce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2376248"/>
              </p:ext>
            </p:extLst>
          </p:nvPr>
        </p:nvGraphicFramePr>
        <p:xfrm>
          <a:off x="428596" y="642918"/>
          <a:ext cx="1662454" cy="1632616"/>
        </p:xfrm>
        <a:graphic>
          <a:graphicData uri="http://schemas.openxmlformats.org/drawingml/2006/table">
            <a:tbl>
              <a:tblPr/>
              <a:tblGrid>
                <a:gridCol w="831065"/>
                <a:gridCol w="831389"/>
              </a:tblGrid>
              <a:tr h="8618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707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2376248"/>
              </p:ext>
            </p:extLst>
          </p:nvPr>
        </p:nvGraphicFramePr>
        <p:xfrm>
          <a:off x="2500298" y="642918"/>
          <a:ext cx="1662454" cy="1632616"/>
        </p:xfrm>
        <a:graphic>
          <a:graphicData uri="http://schemas.openxmlformats.org/drawingml/2006/table">
            <a:tbl>
              <a:tblPr/>
              <a:tblGrid>
                <a:gridCol w="831065"/>
                <a:gridCol w="831389"/>
              </a:tblGrid>
              <a:tr h="8618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707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Group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2376248"/>
              </p:ext>
            </p:extLst>
          </p:nvPr>
        </p:nvGraphicFramePr>
        <p:xfrm>
          <a:off x="4643438" y="642918"/>
          <a:ext cx="1662454" cy="1632616"/>
        </p:xfrm>
        <a:graphic>
          <a:graphicData uri="http://schemas.openxmlformats.org/drawingml/2006/table">
            <a:tbl>
              <a:tblPr/>
              <a:tblGrid>
                <a:gridCol w="831065"/>
                <a:gridCol w="831389"/>
              </a:tblGrid>
              <a:tr h="8618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707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786050" y="785794"/>
            <a:ext cx="11430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 smtClean="0"/>
              <a:t>斗</a:t>
            </a:r>
            <a:endParaRPr lang="en-US" sz="8000" dirty="0"/>
          </a:p>
        </p:txBody>
      </p:sp>
      <p:sp>
        <p:nvSpPr>
          <p:cNvPr id="7" name="TextBox 6"/>
          <p:cNvSpPr txBox="1"/>
          <p:nvPr/>
        </p:nvSpPr>
        <p:spPr>
          <a:xfrm>
            <a:off x="4929190" y="714356"/>
            <a:ext cx="12144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 smtClean="0"/>
              <a:t>星</a:t>
            </a:r>
            <a:endParaRPr lang="en-US" sz="8000" dirty="0"/>
          </a:p>
        </p:txBody>
      </p:sp>
      <p:sp>
        <p:nvSpPr>
          <p:cNvPr id="8" name="TextBox 7"/>
          <p:cNvSpPr txBox="1"/>
          <p:nvPr/>
        </p:nvSpPr>
        <p:spPr>
          <a:xfrm>
            <a:off x="142844" y="2500306"/>
            <a:ext cx="6572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4400" dirty="0" err="1" smtClean="0">
                <a:latin typeface="Arial" pitchFamily="34" charset="0"/>
                <a:cs typeface="Arial" pitchFamily="34" charset="0"/>
              </a:rPr>
              <a:t>běi</a:t>
            </a:r>
            <a:r>
              <a:rPr lang="en-US" altLang="zh-CN" sz="44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altLang="zh-CN" sz="4400" dirty="0" err="1" smtClean="0">
                <a:latin typeface="Arial" pitchFamily="34" charset="0"/>
                <a:cs typeface="Arial" pitchFamily="34" charset="0"/>
              </a:rPr>
              <a:t>dǒu</a:t>
            </a:r>
            <a:r>
              <a:rPr lang="en-US" altLang="zh-CN" sz="4400" dirty="0" smtClean="0">
                <a:latin typeface="Arial" pitchFamily="34" charset="0"/>
                <a:cs typeface="Arial" pitchFamily="34" charset="0"/>
              </a:rPr>
              <a:t>	 </a:t>
            </a:r>
            <a:r>
              <a:rPr lang="en-US" altLang="zh-CN" sz="4400" dirty="0" err="1" smtClean="0">
                <a:latin typeface="Arial" pitchFamily="34" charset="0"/>
                <a:cs typeface="Arial" pitchFamily="34" charset="0"/>
              </a:rPr>
              <a:t>xīng</a:t>
            </a:r>
            <a:endParaRPr lang="en-US"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48" y="785794"/>
            <a:ext cx="8572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 smtClean="0"/>
              <a:t>北</a:t>
            </a:r>
            <a:endParaRPr lang="en-US" sz="8000" dirty="0"/>
          </a:p>
        </p:txBody>
      </p:sp>
      <p:sp>
        <p:nvSpPr>
          <p:cNvPr id="9" name="TextBox 8"/>
          <p:cNvSpPr txBox="1"/>
          <p:nvPr/>
        </p:nvSpPr>
        <p:spPr>
          <a:xfrm>
            <a:off x="857224" y="3357562"/>
            <a:ext cx="11430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0" b="1" dirty="0" smtClean="0">
                <a:solidFill>
                  <a:srgbClr val="7030A0"/>
                </a:solidFill>
              </a:rPr>
              <a:t>斗</a:t>
            </a:r>
            <a:endParaRPr lang="en-US" sz="10000" b="1" dirty="0">
              <a:solidFill>
                <a:srgbClr val="7030A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4348" t="7424" b="59166"/>
          <a:stretch/>
        </p:blipFill>
        <p:spPr>
          <a:xfrm>
            <a:off x="6072198" y="2786058"/>
            <a:ext cx="2223128" cy="228601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285984" y="3286124"/>
            <a:ext cx="17145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solidFill>
                  <a:srgbClr val="00B050"/>
                </a:solidFill>
                <a:latin typeface="Century Schoolbook" pitchFamily="18" charset="0"/>
              </a:rPr>
              <a:t>结构</a:t>
            </a:r>
            <a:r>
              <a:rPr lang="en-US" altLang="zh-CN" sz="3600" b="1" dirty="0" smtClean="0">
                <a:solidFill>
                  <a:srgbClr val="00B050"/>
                </a:solidFill>
                <a:latin typeface="Century Schoolbook" pitchFamily="18" charset="0"/>
              </a:rPr>
              <a:t>:</a:t>
            </a:r>
          </a:p>
          <a:p>
            <a:r>
              <a:rPr lang="zh-CN" altLang="en-US" sz="3600" b="1" dirty="0" smtClean="0">
                <a:solidFill>
                  <a:srgbClr val="00B050"/>
                </a:solidFill>
                <a:latin typeface="Century Schoolbook" pitchFamily="18" charset="0"/>
              </a:rPr>
              <a:t>独体字</a:t>
            </a:r>
            <a:endParaRPr lang="en-US" altLang="zh-CN" sz="3600" b="1" dirty="0" smtClean="0">
              <a:solidFill>
                <a:srgbClr val="00B050"/>
              </a:solidFill>
              <a:latin typeface="Century Schoolbook" pitchFamily="18" charset="0"/>
            </a:endParaRPr>
          </a:p>
          <a:p>
            <a:r>
              <a:rPr lang="zh-CN" altLang="en-US" sz="3600" b="1" dirty="0" smtClean="0">
                <a:solidFill>
                  <a:srgbClr val="00B050"/>
                </a:solidFill>
                <a:latin typeface="Century Schoolbook" pitchFamily="18" charset="0"/>
              </a:rPr>
              <a:t>部首</a:t>
            </a:r>
            <a:r>
              <a:rPr lang="en-US" altLang="zh-CN" sz="3600" b="1" dirty="0" smtClean="0">
                <a:solidFill>
                  <a:srgbClr val="00B050"/>
                </a:solidFill>
                <a:latin typeface="Century Schoolbook" pitchFamily="18" charset="0"/>
              </a:rPr>
              <a:t>:</a:t>
            </a:r>
          </a:p>
          <a:p>
            <a:r>
              <a:rPr lang="zh-CN" altLang="en-US" sz="3600" b="1" dirty="0" smtClean="0">
                <a:solidFill>
                  <a:srgbClr val="00B050"/>
                </a:solidFill>
                <a:latin typeface="Century Schoolbook" pitchFamily="18" charset="0"/>
              </a:rPr>
              <a:t>斗</a:t>
            </a:r>
            <a:endParaRPr lang="en-US" altLang="zh-CN" sz="3600" b="1" dirty="0">
              <a:solidFill>
                <a:srgbClr val="00B050"/>
              </a:solidFill>
              <a:latin typeface="Century Schoolbook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7158" y="5643578"/>
            <a:ext cx="8429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 </a:t>
            </a:r>
            <a:r>
              <a:rPr lang="zh-CN" altLang="en-US" sz="4800" dirty="0" smtClean="0"/>
              <a:t>例：</a:t>
            </a:r>
            <a:r>
              <a:rPr lang="zh-CN" altLang="en-US" sz="4800" b="1" dirty="0" smtClean="0">
                <a:solidFill>
                  <a:srgbClr val="7030A0"/>
                </a:solidFill>
              </a:rPr>
              <a:t>北斗星</a:t>
            </a:r>
            <a:r>
              <a:rPr lang="zh-CN" altLang="en-US" sz="4800" dirty="0" smtClean="0"/>
              <a:t>是由七颗星星组成</a:t>
            </a:r>
            <a:r>
              <a:rPr lang="zh-CN" altLang="en-US" sz="3600" dirty="0" smtClean="0"/>
              <a:t>。</a:t>
            </a:r>
            <a:endParaRPr lang="en-US" sz="32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7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770" decel="100000"/>
                                        <p:tgtEl>
                                          <p:spTgt spid="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9" dur="77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1" dur="77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7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770" decel="100000"/>
                                        <p:tgtEl>
                                          <p:spTgt spid="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8" dur="77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0" dur="77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2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7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770" decel="100000"/>
                                        <p:tgtEl>
                                          <p:spTgt spid="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7" dur="77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9" dur="77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1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7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770" decel="100000"/>
                                        <p:tgtEl>
                                          <p:spTgt spid="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6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8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0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7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770" decel="100000"/>
                                        <p:tgtEl>
                                          <p:spTgt spid="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5" dur="77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7" dur="77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9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7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770" decel="100000"/>
                                        <p:tgtEl>
                                          <p:spTgt spid="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6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64" dur="77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6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66" dur="77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6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8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7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770" decel="100000"/>
                                        <p:tgtEl>
                                          <p:spTgt spid="1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7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73" dur="77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7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75" dur="77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7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8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 tmFilter="0,0; .5, 1; 1, 1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603AB"/>
            </a:gs>
            <a:gs pos="21001">
              <a:srgbClr val="0819FB"/>
            </a:gs>
            <a:gs pos="35001">
              <a:srgbClr val="1A8D48"/>
            </a:gs>
            <a:gs pos="52000">
              <a:srgbClr val="FFFF00"/>
            </a:gs>
            <a:gs pos="73000">
              <a:srgbClr val="EE3F17"/>
            </a:gs>
            <a:gs pos="88000">
              <a:srgbClr val="E81766"/>
            </a:gs>
            <a:gs pos="100000">
              <a:srgbClr val="A603AB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1232215"/>
              </p:ext>
            </p:extLst>
          </p:nvPr>
        </p:nvGraphicFramePr>
        <p:xfrm>
          <a:off x="1071538" y="571480"/>
          <a:ext cx="1591015" cy="1632616"/>
        </p:xfrm>
        <a:graphic>
          <a:graphicData uri="http://schemas.openxmlformats.org/drawingml/2006/table">
            <a:tbl>
              <a:tblPr/>
              <a:tblGrid>
                <a:gridCol w="795352"/>
                <a:gridCol w="795663"/>
              </a:tblGrid>
              <a:tr h="861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707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Group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1232215"/>
              </p:ext>
            </p:extLst>
          </p:nvPr>
        </p:nvGraphicFramePr>
        <p:xfrm>
          <a:off x="3214678" y="571480"/>
          <a:ext cx="1591015" cy="1632616"/>
        </p:xfrm>
        <a:graphic>
          <a:graphicData uri="http://schemas.openxmlformats.org/drawingml/2006/table">
            <a:tbl>
              <a:tblPr/>
              <a:tblGrid>
                <a:gridCol w="795352"/>
                <a:gridCol w="795663"/>
              </a:tblGrid>
              <a:tr h="861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707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85852" y="714356"/>
            <a:ext cx="10001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 smtClean="0">
                <a:latin typeface="+mj-ea"/>
                <a:ea typeface="+mj-ea"/>
              </a:rPr>
              <a:t>刻</a:t>
            </a:r>
            <a:endParaRPr lang="en-US" sz="8000" dirty="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28992" y="714356"/>
            <a:ext cx="7858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 smtClean="0"/>
              <a:t>苦</a:t>
            </a:r>
            <a:endParaRPr lang="en-US" sz="8000" dirty="0"/>
          </a:p>
        </p:txBody>
      </p:sp>
      <p:sp>
        <p:nvSpPr>
          <p:cNvPr id="7" name="TextBox 6"/>
          <p:cNvSpPr txBox="1"/>
          <p:nvPr/>
        </p:nvSpPr>
        <p:spPr>
          <a:xfrm>
            <a:off x="857224" y="2285992"/>
            <a:ext cx="39290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</a:t>
            </a:r>
            <a:r>
              <a:rPr lang="en-US" sz="4400" dirty="0" err="1" smtClean="0">
                <a:latin typeface="Arial" pitchFamily="34" charset="0"/>
                <a:cs typeface="Arial" pitchFamily="34" charset="0"/>
              </a:rPr>
              <a:t>K</a:t>
            </a:r>
            <a:r>
              <a:rPr lang="en-US" altLang="zh-CN" sz="4400" dirty="0" err="1" smtClean="0">
                <a:latin typeface="Arial" pitchFamily="34" charset="0"/>
                <a:cs typeface="Arial" pitchFamily="34" charset="0"/>
              </a:rPr>
              <a:t>è</a:t>
            </a:r>
            <a:r>
              <a:rPr lang="en-US" altLang="zh-CN" sz="44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altLang="zh-CN" sz="4400" dirty="0" err="1" smtClean="0">
                <a:latin typeface="Arial" pitchFamily="34" charset="0"/>
                <a:cs typeface="Arial" pitchFamily="34" charset="0"/>
              </a:rPr>
              <a:t>kǔ</a:t>
            </a:r>
            <a:r>
              <a:rPr lang="en-US" altLang="zh-CN" sz="4400" dirty="0" smtClean="0">
                <a:latin typeface="Arial" pitchFamily="34" charset="0"/>
                <a:cs typeface="Arial" pitchFamily="34" charset="0"/>
              </a:rPr>
              <a:t>	         </a:t>
            </a:r>
            <a:endParaRPr lang="en-US"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43570" y="857232"/>
            <a:ext cx="335758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意思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:</a:t>
            </a:r>
          </a:p>
          <a:p>
            <a:r>
              <a:rPr lang="zh-CN" altLang="en-US" sz="3600" b="1" dirty="0" smtClean="0">
                <a:solidFill>
                  <a:srgbClr val="FF0000"/>
                </a:solidFill>
              </a:rPr>
              <a:t>努力学习，</a:t>
            </a:r>
            <a:endParaRPr lang="en-US" altLang="zh-CN" sz="3600" b="1" dirty="0" smtClean="0">
              <a:solidFill>
                <a:srgbClr val="FF0000"/>
              </a:solidFill>
            </a:endParaRPr>
          </a:p>
          <a:p>
            <a:r>
              <a:rPr lang="zh-CN" altLang="en-US" sz="3600" b="1" dirty="0" smtClean="0">
                <a:solidFill>
                  <a:srgbClr val="FF0000"/>
                </a:solidFill>
              </a:rPr>
              <a:t>不怕辛苦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。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596" y="5357826"/>
            <a:ext cx="8358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例：只有</a:t>
            </a:r>
            <a:r>
              <a:rPr lang="zh-CN" altLang="en-US" sz="4000" b="1" dirty="0" smtClean="0">
                <a:solidFill>
                  <a:srgbClr val="7030A0"/>
                </a:solidFill>
              </a:rPr>
              <a:t>刻苦</a:t>
            </a:r>
            <a:r>
              <a:rPr lang="zh-CN" altLang="en-US" sz="4000" dirty="0" smtClean="0"/>
              <a:t>学习，才能考取好成绩。</a:t>
            </a:r>
            <a:endParaRPr lang="en-US" sz="4000" dirty="0"/>
          </a:p>
        </p:txBody>
      </p:sp>
      <p:sp>
        <p:nvSpPr>
          <p:cNvPr id="10" name="Rectangle 9"/>
          <p:cNvSpPr/>
          <p:nvPr/>
        </p:nvSpPr>
        <p:spPr>
          <a:xfrm>
            <a:off x="1000100" y="3429000"/>
            <a:ext cx="1467068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0" b="1" dirty="0" smtClean="0">
                <a:solidFill>
                  <a:srgbClr val="7030A0"/>
                </a:solidFill>
              </a:rPr>
              <a:t>苦</a:t>
            </a:r>
            <a:endParaRPr lang="en-US" sz="10000" b="1" dirty="0">
              <a:solidFill>
                <a:srgbClr val="7030A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57488" y="3071810"/>
            <a:ext cx="142876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dirty="0" smtClean="0">
                <a:solidFill>
                  <a:srgbClr val="FF00FF"/>
                </a:solidFill>
                <a:latin typeface="Century Schoolbook" pitchFamily="18" charset="0"/>
              </a:rPr>
              <a:t>结构</a:t>
            </a:r>
            <a:r>
              <a:rPr lang="en-US" altLang="zh-CN" sz="4000" b="1" dirty="0" smtClean="0">
                <a:solidFill>
                  <a:srgbClr val="FF00FF"/>
                </a:solidFill>
                <a:latin typeface="Century Schoolbook" pitchFamily="18" charset="0"/>
              </a:rPr>
              <a:t>:</a:t>
            </a:r>
          </a:p>
          <a:p>
            <a:r>
              <a:rPr lang="zh-CN" altLang="en-US" sz="4000" b="1" dirty="0" smtClean="0">
                <a:solidFill>
                  <a:srgbClr val="FF00FF"/>
                </a:solidFill>
                <a:latin typeface="Century Schoolbook" pitchFamily="18" charset="0"/>
              </a:rPr>
              <a:t>上下</a:t>
            </a:r>
            <a:endParaRPr lang="en-US" altLang="zh-CN" sz="4000" b="1" dirty="0" smtClean="0">
              <a:solidFill>
                <a:srgbClr val="FF00FF"/>
              </a:solidFill>
              <a:latin typeface="Century Schoolbook" pitchFamily="18" charset="0"/>
            </a:endParaRPr>
          </a:p>
          <a:p>
            <a:r>
              <a:rPr lang="zh-CN" altLang="en-US" sz="4000" b="1" dirty="0" smtClean="0">
                <a:solidFill>
                  <a:srgbClr val="FF00FF"/>
                </a:solidFill>
                <a:latin typeface="Century Schoolbook" pitchFamily="18" charset="0"/>
              </a:rPr>
              <a:t>部</a:t>
            </a:r>
            <a:r>
              <a:rPr lang="zh-CN" altLang="en-US" sz="3600" b="1" dirty="0" smtClean="0">
                <a:solidFill>
                  <a:srgbClr val="FF00FF"/>
                </a:solidFill>
                <a:latin typeface="Century Schoolbook" pitchFamily="18" charset="0"/>
              </a:rPr>
              <a:t>首</a:t>
            </a:r>
            <a:r>
              <a:rPr lang="en-US" altLang="zh-CN" sz="3600" b="1" dirty="0" smtClean="0">
                <a:solidFill>
                  <a:srgbClr val="FF00FF"/>
                </a:solidFill>
                <a:latin typeface="Century Schoolbook" pitchFamily="18" charset="0"/>
              </a:rPr>
              <a:t>:</a:t>
            </a:r>
          </a:p>
          <a:p>
            <a:r>
              <a:rPr lang="zh-CN" altLang="en-US" sz="3600" b="1" dirty="0" smtClean="0">
                <a:solidFill>
                  <a:srgbClr val="FF00FF"/>
                </a:solidFill>
                <a:latin typeface="Century Schoolbook" pitchFamily="18" charset="0"/>
              </a:rPr>
              <a:t>艹</a:t>
            </a:r>
            <a:endParaRPr lang="en-US" altLang="zh-CN" sz="3600" b="1" dirty="0">
              <a:solidFill>
                <a:srgbClr val="FF00FF"/>
              </a:solidFill>
              <a:latin typeface="Century Schoolbook" pitchFamily="18" charset="0"/>
            </a:endParaRPr>
          </a:p>
        </p:txBody>
      </p:sp>
    </p:spTree>
  </p:cSld>
  <p:clrMapOvr>
    <a:masterClrMapping/>
  </p:clrMapOvr>
  <p:transition>
    <p:wedge/>
    <p:sndAc>
      <p:stSnd>
        <p:snd r:embed="rId2" name="suction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8" presetClass="entr" presetSubtype="0" ac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770" decel="100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" dur="770" decel="100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8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84" dur="77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8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86" dur="77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8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HUA LIN SHI\Documents\animated background\1skin005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000100" y="2571744"/>
            <a:ext cx="721523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800" dirty="0" smtClean="0">
                <a:solidFill>
                  <a:srgbClr val="FF00FF"/>
                </a:solidFill>
              </a:rPr>
              <a:t>各种星座</a:t>
            </a:r>
            <a:endParaRPr lang="en-US" sz="13800" dirty="0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>
    <p:dissolve/>
    <p:sndAc>
      <p:stSnd>
        <p:snd r:embed="rId2" name="whoosh.wav" builtIn="1"/>
      </p:stSnd>
    </p:sndAc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ustom 2">
      <a:majorFont>
        <a:latin typeface="Century Schoolbook"/>
        <a:ea typeface="楷体"/>
        <a:cs typeface=""/>
      </a:majorFont>
      <a:minorFont>
        <a:latin typeface="Century Schoolbook"/>
        <a:ea typeface="楷体"/>
        <a:cs typeface="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792</TotalTime>
  <Words>814</Words>
  <Application>Microsoft Office PowerPoint</Application>
  <PresentationFormat>On-screen Show (4:3)</PresentationFormat>
  <Paragraphs>125</Paragraphs>
  <Slides>24</Slides>
  <Notes>3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Theme1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Happy Fanny</dc:creator>
  <cp:lastModifiedBy>CHUA LIN SHI</cp:lastModifiedBy>
  <cp:revision>197</cp:revision>
  <dcterms:created xsi:type="dcterms:W3CDTF">2012-04-04T03:47:27Z</dcterms:created>
  <dcterms:modified xsi:type="dcterms:W3CDTF">2013-03-30T03:22:58Z</dcterms:modified>
</cp:coreProperties>
</file>