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6" r:id="rId5"/>
    <p:sldId id="267" r:id="rId6"/>
    <p:sldId id="277" r:id="rId7"/>
    <p:sldId id="279" r:id="rId8"/>
    <p:sldId id="260" r:id="rId9"/>
    <p:sldId id="269" r:id="rId10"/>
    <p:sldId id="270" r:id="rId11"/>
    <p:sldId id="271" r:id="rId12"/>
    <p:sldId id="259" r:id="rId13"/>
    <p:sldId id="280" r:id="rId14"/>
    <p:sldId id="281" r:id="rId15"/>
    <p:sldId id="276" r:id="rId16"/>
    <p:sldId id="261" r:id="rId17"/>
    <p:sldId id="278" r:id="rId18"/>
    <p:sldId id="282" r:id="rId19"/>
    <p:sldId id="263"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0T07:22:23.174" idx="1">
    <p:pos x="10" y="10"/>
    <p:text>We have witnessed a rapid inclination towards automation lately. Considering some of the factors such as time consumption, affordability, feasibility and convenience, automation has enhanced our standards of living in numerous ways</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0422-C291-74AD-2EE4-A84D5ECC6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FFFB90-4990-D89A-D100-4D25EB714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46A826-9781-D06F-D1A6-7908BDF74C1E}"/>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307B5BF2-77E7-E254-35EB-340062A24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22FB4E-141B-70AD-35E9-CA61A38DD524}"/>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293410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7D1A-259E-F9C9-DBE0-046FB0CD7B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DC7E28-2268-5654-2552-11F9E3E88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A5D102-A226-7574-8098-5720E1DF9104}"/>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38413DBA-C0C3-E20E-034D-E6DBA55CD3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CBBC2-8239-9738-540E-ECAD661D1FC5}"/>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312440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EA18F-6201-E644-B481-4E27497BCC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8DBC5D-C7C5-EDDF-D0BE-B3015638A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51768-3090-991F-3B9C-95152FAA6114}"/>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256B7922-7D1D-6CAF-80A7-DFB1535AC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9F642D-E23E-E469-7111-14551E74D79F}"/>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1648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8EFB-421C-CFA5-02CB-6A8EB4E83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FCE85-9BEC-F419-BA1A-0BF3A29FD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9B526-94A6-C257-3878-524A2080F199}"/>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01135C89-6407-4A96-8CFC-F02D7F944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5C83B-AEE0-A292-64DC-CC5B55EE177E}"/>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405514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E912-D0F2-3043-9AFA-C51125815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EE1EC1-4DE0-77C8-6FDE-17DA07A08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7BCFD-9647-B95E-20EC-6A36B2FE813C}"/>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7BA516BF-5C79-7928-FA7E-2C64EA9D1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CD702-EFA4-7CA3-F327-303CF2C4C13F}"/>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358750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EC6D-0827-DCFD-ABF6-909AFC5400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42CF76-11F6-B226-6E2F-660799CCB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E53CB8-E979-7EAA-49AA-AA277A9E4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9BFF2E-7352-D23C-54E4-0C69328DEABA}"/>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6" name="Footer Placeholder 5">
            <a:extLst>
              <a:ext uri="{FF2B5EF4-FFF2-40B4-BE49-F238E27FC236}">
                <a16:creationId xmlns:a16="http://schemas.microsoft.com/office/drawing/2014/main" id="{D905907C-44F1-F143-FC02-8E35B3B96B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9E5CD-F168-9E83-03E9-2FD2A1D9480F}"/>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314790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6383B-49C4-D2F8-9A0F-DAC8FB6338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118E1-00C7-2F5D-DD07-1EDF27B1E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DD1A3-3E4F-D008-DE9D-54F143CEDD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94B717-A608-3F26-F55C-9597E011C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EBD0D-39A5-D2B7-D251-7E4C96DC84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AE79C9-BF87-E588-47F7-21C52326E3EF}"/>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8" name="Footer Placeholder 7">
            <a:extLst>
              <a:ext uri="{FF2B5EF4-FFF2-40B4-BE49-F238E27FC236}">
                <a16:creationId xmlns:a16="http://schemas.microsoft.com/office/drawing/2014/main" id="{778E8D1B-CD17-1A82-6A5D-3875987C65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5B04A1-952D-9E91-39D8-645FFC6CE6FD}"/>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3223041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CBF-3D50-A2C7-A67E-D8A5865171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AE248D-64F0-2AB2-AA7B-F168037569A8}"/>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4" name="Footer Placeholder 3">
            <a:extLst>
              <a:ext uri="{FF2B5EF4-FFF2-40B4-BE49-F238E27FC236}">
                <a16:creationId xmlns:a16="http://schemas.microsoft.com/office/drawing/2014/main" id="{BA9250C2-32C0-261E-D4AF-BE01E8832C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076274-8D25-060C-302B-9420E3E5F875}"/>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392887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025E8-8090-849C-209D-481443B7A4F8}"/>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3" name="Footer Placeholder 2">
            <a:extLst>
              <a:ext uri="{FF2B5EF4-FFF2-40B4-BE49-F238E27FC236}">
                <a16:creationId xmlns:a16="http://schemas.microsoft.com/office/drawing/2014/main" id="{A4578DA4-87F4-A45D-3EC5-0623921F90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00EA37-C175-C51B-3093-9206229F3C19}"/>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299331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3A4B-B936-AB96-1FF2-AC367AD22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36950-2ED3-2C3F-DD93-318E3E9E3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96859E-1AFC-8564-3767-692DD17E0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5463B-339E-449F-765B-77C05B93DD3B}"/>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6" name="Footer Placeholder 5">
            <a:extLst>
              <a:ext uri="{FF2B5EF4-FFF2-40B4-BE49-F238E27FC236}">
                <a16:creationId xmlns:a16="http://schemas.microsoft.com/office/drawing/2014/main" id="{95AC043C-75C1-85FD-C578-49D6CD918B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6E91D-71FF-AC68-4564-BEE04844516D}"/>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79473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6BFF-80B0-686E-A939-0308438AF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7E26E9-5E00-71D2-D8AA-B9B71A9A1B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17F082-7D5E-FF29-4533-231BD0FA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69265-4B86-1066-D55C-5AA833664986}"/>
              </a:ext>
            </a:extLst>
          </p:cNvPr>
          <p:cNvSpPr>
            <a:spLocks noGrp="1"/>
          </p:cNvSpPr>
          <p:nvPr>
            <p:ph type="dt" sz="half" idx="10"/>
          </p:nvPr>
        </p:nvSpPr>
        <p:spPr/>
        <p:txBody>
          <a:bodyPr/>
          <a:lstStyle/>
          <a:p>
            <a:fld id="{FE5A226C-3E5E-4676-92E5-8D8B28F7F1EB}" type="datetimeFigureOut">
              <a:rPr lang="en-IN" smtClean="0"/>
              <a:t>23-03-2024</a:t>
            </a:fld>
            <a:endParaRPr lang="en-IN"/>
          </a:p>
        </p:txBody>
      </p:sp>
      <p:sp>
        <p:nvSpPr>
          <p:cNvPr id="6" name="Footer Placeholder 5">
            <a:extLst>
              <a:ext uri="{FF2B5EF4-FFF2-40B4-BE49-F238E27FC236}">
                <a16:creationId xmlns:a16="http://schemas.microsoft.com/office/drawing/2014/main" id="{DEB73B67-0CAC-3A5C-5CFC-9D1EC2713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1099FF-1383-1055-B122-54CE3D600A68}"/>
              </a:ext>
            </a:extLst>
          </p:cNvPr>
          <p:cNvSpPr>
            <a:spLocks noGrp="1"/>
          </p:cNvSpPr>
          <p:nvPr>
            <p:ph type="sldNum" sz="quarter" idx="12"/>
          </p:nvPr>
        </p:nvSpPr>
        <p:spPr/>
        <p:txBody>
          <a:bodyPr/>
          <a:lstStyle/>
          <a:p>
            <a:fld id="{D73A1AF5-9F7D-4ED0-8595-5366116B277A}" type="slidenum">
              <a:rPr lang="en-IN" smtClean="0"/>
              <a:t>‹#›</a:t>
            </a:fld>
            <a:endParaRPr lang="en-IN"/>
          </a:p>
        </p:txBody>
      </p:sp>
    </p:spTree>
    <p:extLst>
      <p:ext uri="{BB962C8B-B14F-4D97-AF65-F5344CB8AC3E}">
        <p14:creationId xmlns:p14="http://schemas.microsoft.com/office/powerpoint/2010/main" val="273408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C76E1-B3AC-9018-217B-D1306DC02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2B0093-A1FF-8947-FCFB-02D1FDC12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0F25A-CD01-97CA-D160-C95E5F3ED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A226C-3E5E-4676-92E5-8D8B28F7F1EB}" type="datetimeFigureOut">
              <a:rPr lang="en-IN" smtClean="0"/>
              <a:t>23-03-2024</a:t>
            </a:fld>
            <a:endParaRPr lang="en-IN"/>
          </a:p>
        </p:txBody>
      </p:sp>
      <p:sp>
        <p:nvSpPr>
          <p:cNvPr id="5" name="Footer Placeholder 4">
            <a:extLst>
              <a:ext uri="{FF2B5EF4-FFF2-40B4-BE49-F238E27FC236}">
                <a16:creationId xmlns:a16="http://schemas.microsoft.com/office/drawing/2014/main" id="{C127C333-1AD9-B4F7-1485-92366E7F8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E669AD-21F7-3B57-76CB-57502EFDA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A1AF5-9F7D-4ED0-8595-5366116B277A}" type="slidenum">
              <a:rPr lang="en-IN" smtClean="0"/>
              <a:t>‹#›</a:t>
            </a:fld>
            <a:endParaRPr lang="en-IN"/>
          </a:p>
        </p:txBody>
      </p:sp>
    </p:spTree>
    <p:extLst>
      <p:ext uri="{BB962C8B-B14F-4D97-AF65-F5344CB8AC3E}">
        <p14:creationId xmlns:p14="http://schemas.microsoft.com/office/powerpoint/2010/main" val="399490321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onicsforu.com/resources/dc-motor-basic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8D4B-C18E-4E06-A4F3-E1D8F6BA66E2}"/>
              </a:ext>
            </a:extLst>
          </p:cNvPr>
          <p:cNvSpPr>
            <a:spLocks noGrp="1"/>
          </p:cNvSpPr>
          <p:nvPr>
            <p:ph type="ctrTitle"/>
          </p:nvPr>
        </p:nvSpPr>
        <p:spPr>
          <a:xfrm>
            <a:off x="7464614" y="1783959"/>
            <a:ext cx="4087306" cy="2889114"/>
          </a:xfrm>
        </p:spPr>
        <p:txBody>
          <a:bodyPr anchor="b">
            <a:normAutofit/>
          </a:bodyPr>
          <a:lstStyle/>
          <a:p>
            <a:pPr algn="l"/>
            <a:r>
              <a:rPr lang="en-US" sz="5000" i="1"/>
              <a:t>AUTOMATIC CURTAIN OPERATION USING LDR</a:t>
            </a:r>
            <a:endParaRPr lang="en-IN" sz="5000" i="1"/>
          </a:p>
        </p:txBody>
      </p:sp>
      <p:sp>
        <p:nvSpPr>
          <p:cNvPr id="3" name="Subtitle 2">
            <a:extLst>
              <a:ext uri="{FF2B5EF4-FFF2-40B4-BE49-F238E27FC236}">
                <a16:creationId xmlns:a16="http://schemas.microsoft.com/office/drawing/2014/main" id="{9FB280F4-8CD4-92D8-30E5-19E0F5E34168}"/>
              </a:ext>
            </a:extLst>
          </p:cNvPr>
          <p:cNvSpPr>
            <a:spLocks noGrp="1"/>
          </p:cNvSpPr>
          <p:nvPr>
            <p:ph type="subTitle" idx="1"/>
          </p:nvPr>
        </p:nvSpPr>
        <p:spPr>
          <a:xfrm>
            <a:off x="7464612" y="4750893"/>
            <a:ext cx="4087305" cy="1147863"/>
          </a:xfrm>
        </p:spPr>
        <p:txBody>
          <a:bodyPr anchor="t">
            <a:normAutofit fontScale="25000" lnSpcReduction="20000"/>
          </a:bodyPr>
          <a:lstStyle/>
          <a:p>
            <a:pPr algn="l"/>
            <a:r>
              <a:rPr lang="en-IN" sz="9600"/>
              <a:t>Group No:12</a:t>
            </a:r>
          </a:p>
          <a:p>
            <a:pPr algn="l"/>
            <a:r>
              <a:rPr lang="en-IN" sz="9600"/>
              <a:t>Group members Reg No:</a:t>
            </a:r>
          </a:p>
          <a:p>
            <a:pPr algn="l"/>
            <a:r>
              <a:rPr lang="en-IN" sz="9600"/>
              <a:t>2110040094</a:t>
            </a:r>
          </a:p>
          <a:p>
            <a:pPr algn="l"/>
            <a:r>
              <a:rPr lang="en-IN" sz="9600"/>
              <a:t>2110040091</a:t>
            </a:r>
          </a:p>
          <a:p>
            <a:pPr algn="l"/>
            <a:r>
              <a:rPr lang="en-IN" sz="9600"/>
              <a:t>2110040076</a:t>
            </a:r>
          </a:p>
          <a:p>
            <a:pPr algn="l"/>
            <a:r>
              <a:rPr lang="en-IN" sz="9600"/>
              <a:t>             </a:t>
            </a:r>
          </a:p>
          <a:p>
            <a:pPr algn="l"/>
            <a:endParaRPr lang="en-IN" sz="2000" dirty="0"/>
          </a:p>
        </p:txBody>
      </p:sp>
      <p:sp>
        <p:nvSpPr>
          <p:cNvPr id="1031" name="Freeform: Shape 103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Electric Office Automatic Window Blinds Curtains real-time quotes,  last-sale prices -Okorder.com">
            <a:extLst>
              <a:ext uri="{FF2B5EF4-FFF2-40B4-BE49-F238E27FC236}">
                <a16:creationId xmlns:a16="http://schemas.microsoft.com/office/drawing/2014/main" id="{EF9997CF-1D4F-0807-6CF4-ADF4358464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95" r="2490"/>
          <a:stretch/>
        </p:blipFill>
        <p:spPr bwMode="auto">
          <a:xfrm>
            <a:off x="0"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7098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D40C6-2A87-08C6-FC40-67D4317F761F}"/>
              </a:ext>
            </a:extLst>
          </p:cNvPr>
          <p:cNvSpPr>
            <a:spLocks noGrp="1"/>
          </p:cNvSpPr>
          <p:nvPr>
            <p:ph idx="1"/>
          </p:nvPr>
        </p:nvSpPr>
        <p:spPr>
          <a:xfrm>
            <a:off x="805543" y="758536"/>
            <a:ext cx="5006336" cy="5295130"/>
          </a:xfrm>
        </p:spPr>
        <p:txBody>
          <a:bodyPr anchor="t">
            <a:normAutofit fontScale="92500"/>
          </a:bodyPr>
          <a:lstStyle/>
          <a:p>
            <a:pPr marL="0" indent="0">
              <a:buNone/>
            </a:pPr>
            <a:r>
              <a:rPr lang="en-US" u="sng" dirty="0">
                <a:latin typeface="Abadi" panose="020B0604020104020204" pitchFamily="34" charset="0"/>
              </a:rPr>
              <a:t>555 timer IC:</a:t>
            </a:r>
            <a:r>
              <a:rPr lang="en-US" dirty="0">
                <a:latin typeface="Abadi" panose="020B0604020104020204" pitchFamily="34" charset="0"/>
              </a:rPr>
              <a:t>
The 555 timer IC is a precision timing device which can act as either a simple timer to generate single pulses or long-time delays, or as a relaxation oscillator producing a string of stabilized waveforms of varying duty cycles from 50 to 100%. The basic 555 timer gets its name from the fact that there are three internally connected 5kΩ resistors which it uses to generate the two comparators reference voltages</a:t>
            </a:r>
          </a:p>
        </p:txBody>
      </p:sp>
      <p:sp>
        <p:nvSpPr>
          <p:cNvPr id="27" name="Freeform: Shape 1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81F42311-3564-015A-3759-48E18A3FB4CD}"/>
              </a:ext>
            </a:extLst>
          </p:cNvPr>
          <p:cNvPicPr>
            <a:picLocks noChangeAspect="1"/>
          </p:cNvPicPr>
          <p:nvPr/>
        </p:nvPicPr>
        <p:blipFill>
          <a:blip r:embed="rId2"/>
          <a:stretch>
            <a:fillRect/>
          </a:stretch>
        </p:blipFill>
        <p:spPr>
          <a:xfrm>
            <a:off x="7800975" y="389770"/>
            <a:ext cx="4105275" cy="4612668"/>
          </a:xfrm>
          <a:prstGeom prst="rect">
            <a:avLst/>
          </a:prstGeom>
        </p:spPr>
      </p:pic>
    </p:spTree>
    <p:extLst>
      <p:ext uri="{BB962C8B-B14F-4D97-AF65-F5344CB8AC3E}">
        <p14:creationId xmlns:p14="http://schemas.microsoft.com/office/powerpoint/2010/main" val="140939058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8">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0">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BC0A237-A9EE-5733-BDB4-78EF3DC50767}"/>
              </a:ext>
            </a:extLst>
          </p:cNvPr>
          <p:cNvPicPr>
            <a:picLocks noChangeAspect="1"/>
          </p:cNvPicPr>
          <p:nvPr/>
        </p:nvPicPr>
        <p:blipFill>
          <a:blip r:embed="rId2"/>
          <a:stretch>
            <a:fillRect/>
          </a:stretch>
        </p:blipFill>
        <p:spPr>
          <a:xfrm>
            <a:off x="321733" y="878478"/>
            <a:ext cx="3835488" cy="3164801"/>
          </a:xfrm>
          <a:prstGeom prst="rect">
            <a:avLst/>
          </a:prstGeom>
        </p:spPr>
      </p:pic>
      <p:sp>
        <p:nvSpPr>
          <p:cNvPr id="3" name="Content Placeholder 2">
            <a:extLst>
              <a:ext uri="{FF2B5EF4-FFF2-40B4-BE49-F238E27FC236}">
                <a16:creationId xmlns:a16="http://schemas.microsoft.com/office/drawing/2014/main" id="{8FF0D470-885D-496B-3A93-930FEA4B2487}"/>
              </a:ext>
            </a:extLst>
          </p:cNvPr>
          <p:cNvSpPr>
            <a:spLocks noGrp="1"/>
          </p:cNvSpPr>
          <p:nvPr>
            <p:ph idx="1"/>
          </p:nvPr>
        </p:nvSpPr>
        <p:spPr>
          <a:xfrm>
            <a:off x="5856240" y="878478"/>
            <a:ext cx="5314543" cy="3375920"/>
          </a:xfrm>
        </p:spPr>
        <p:txBody>
          <a:bodyPr anchor="t">
            <a:noAutofit/>
          </a:bodyPr>
          <a:lstStyle/>
          <a:p>
            <a:pPr marL="0" indent="0">
              <a:buNone/>
            </a:pPr>
            <a:r>
              <a:rPr lang="en-US" b="0" i="0" u="sng" dirty="0">
                <a:effectLst/>
                <a:latin typeface="Abadi" panose="020B0604020104020204" pitchFamily="34" charset="0"/>
              </a:rPr>
              <a:t>DC Motor:</a:t>
            </a:r>
          </a:p>
          <a:p>
            <a:pPr marL="0" indent="0">
              <a:buNone/>
            </a:pPr>
            <a:r>
              <a:rPr lang="en-US" b="0" i="0" dirty="0">
                <a:effectLst/>
                <a:latin typeface="Abadi" panose="020B0604020104020204" pitchFamily="34" charset="0"/>
              </a:rPr>
              <a:t>When a magnetic field and an electric field interact, a mechanical force is produced. The</a:t>
            </a:r>
            <a:r>
              <a:rPr lang="en-US" b="0" i="0" dirty="0">
                <a:effectLst/>
                <a:highlight>
                  <a:srgbClr val="000000"/>
                </a:highlight>
                <a:latin typeface="Abadi" panose="020B0604020104020204" pitchFamily="34" charset="0"/>
              </a:rPr>
              <a:t> </a:t>
            </a:r>
            <a:r>
              <a:rPr lang="en-US" b="0" i="0" u="none" strike="noStrike" dirty="0">
                <a:solidFill>
                  <a:schemeClr val="tx1">
                    <a:lumMod val="95000"/>
                  </a:schemeClr>
                </a:solidFill>
                <a:effectLst/>
                <a:highlight>
                  <a:srgbClr val="000000"/>
                </a:highlight>
                <a:latin typeface="Abadi" panose="020B0604020104020204" pitchFamily="34" charset="0"/>
                <a:hlinkClick r:id="rId3">
                  <a:extLst>
                    <a:ext uri="{A12FA001-AC4F-418D-AE19-62706E023703}">
                      <ahyp:hlinkClr xmlns:ahyp="http://schemas.microsoft.com/office/drawing/2018/hyperlinkcolor" val="tx"/>
                    </a:ext>
                  </a:extLst>
                </a:hlinkClick>
              </a:rPr>
              <a:t>DC motor</a:t>
            </a:r>
            <a:r>
              <a:rPr lang="en-US" b="0" i="0" dirty="0">
                <a:solidFill>
                  <a:schemeClr val="tx1">
                    <a:lumMod val="95000"/>
                  </a:schemeClr>
                </a:solidFill>
                <a:effectLst/>
                <a:highlight>
                  <a:srgbClr val="000000"/>
                </a:highlight>
                <a:latin typeface="Abadi" panose="020B0604020104020204" pitchFamily="34" charset="0"/>
              </a:rPr>
              <a:t> </a:t>
            </a:r>
            <a:r>
              <a:rPr lang="en-US" b="0" i="0" dirty="0">
                <a:effectLst/>
                <a:latin typeface="Abadi" panose="020B0604020104020204" pitchFamily="34" charset="0"/>
              </a:rPr>
              <a:t>or direct current motor works on that principle. This is known as motoring action. An electric motor operated by DC (direct current) is known as a DC Motor. A DC motor converts DC electrical energy into mechanical </a:t>
            </a:r>
            <a:r>
              <a:rPr lang="en-US" b="0" i="0" dirty="0">
                <a:effectLst/>
                <a:latin typeface="Open Sans" panose="02000000000000000000" pitchFamily="2" charset="0"/>
              </a:rPr>
              <a:t>energy.</a:t>
            </a:r>
          </a:p>
        </p:txBody>
      </p:sp>
    </p:spTree>
    <p:extLst>
      <p:ext uri="{BB962C8B-B14F-4D97-AF65-F5344CB8AC3E}">
        <p14:creationId xmlns:p14="http://schemas.microsoft.com/office/powerpoint/2010/main" val="168948864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7D474-646B-F356-2C63-B724FB8180A3}"/>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BLOCK DIAGRAM OF PROJECT WORK</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92B8FAD8-A01F-40AA-CF60-D7B98F0A2948}"/>
              </a:ext>
            </a:extLst>
          </p:cNvPr>
          <p:cNvPicPr>
            <a:picLocks noGrp="1" noChangeAspect="1"/>
          </p:cNvPicPr>
          <p:nvPr>
            <p:ph idx="1"/>
          </p:nvPr>
        </p:nvPicPr>
        <p:blipFill>
          <a:blip r:embed="rId2"/>
          <a:stretch>
            <a:fillRect/>
          </a:stretch>
        </p:blipFill>
        <p:spPr>
          <a:xfrm>
            <a:off x="4836974" y="737755"/>
            <a:ext cx="6870394" cy="5152795"/>
          </a:xfrm>
          <a:prstGeom prst="rect">
            <a:avLst/>
          </a:prstGeom>
        </p:spPr>
      </p:pic>
    </p:spTree>
    <p:extLst>
      <p:ext uri="{BB962C8B-B14F-4D97-AF65-F5344CB8AC3E}">
        <p14:creationId xmlns:p14="http://schemas.microsoft.com/office/powerpoint/2010/main" val="282127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5E0B9D-28AB-55E1-5DC6-062506952A5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u="sng" kern="1200">
                <a:solidFill>
                  <a:srgbClr val="FFFFFF"/>
                </a:solidFill>
                <a:latin typeface="+mj-lt"/>
                <a:ea typeface="+mj-ea"/>
                <a:cs typeface="+mj-cs"/>
              </a:rPr>
              <a:t>REAL WORLD BOARD OF THE PROJECT</a:t>
            </a:r>
          </a:p>
        </p:txBody>
      </p:sp>
      <p:pic>
        <p:nvPicPr>
          <p:cNvPr id="5" name="Content Placeholder 4">
            <a:extLst>
              <a:ext uri="{FF2B5EF4-FFF2-40B4-BE49-F238E27FC236}">
                <a16:creationId xmlns:a16="http://schemas.microsoft.com/office/drawing/2014/main" id="{9BCA6A70-55D6-0E27-A95C-2D95B2A94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0350" y="467208"/>
            <a:ext cx="6309904" cy="5923584"/>
          </a:xfrm>
          <a:prstGeom prst="rect">
            <a:avLst/>
          </a:prstGeom>
        </p:spPr>
      </p:pic>
    </p:spTree>
    <p:extLst>
      <p:ext uri="{BB962C8B-B14F-4D97-AF65-F5344CB8AC3E}">
        <p14:creationId xmlns:p14="http://schemas.microsoft.com/office/powerpoint/2010/main" val="358122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BE2DEF1-5109-0A7D-DA83-F3767555FB5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u="sng" kern="1200">
                <a:solidFill>
                  <a:srgbClr val="FFFFFF"/>
                </a:solidFill>
                <a:latin typeface="+mj-lt"/>
                <a:ea typeface="+mj-ea"/>
                <a:cs typeface="+mj-cs"/>
              </a:rPr>
              <a:t>BLOCK DIAGRAM OF THE PROJECT</a:t>
            </a:r>
          </a:p>
        </p:txBody>
      </p:sp>
      <p:pic>
        <p:nvPicPr>
          <p:cNvPr id="5" name="Content Placeholder 4">
            <a:extLst>
              <a:ext uri="{FF2B5EF4-FFF2-40B4-BE49-F238E27FC236}">
                <a16:creationId xmlns:a16="http://schemas.microsoft.com/office/drawing/2014/main" id="{0A0B9FE7-D5F8-243A-EB58-E9AF80248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2047" y="467208"/>
            <a:ext cx="5966509" cy="5923584"/>
          </a:xfrm>
          <a:prstGeom prst="rect">
            <a:avLst/>
          </a:prstGeom>
        </p:spPr>
      </p:pic>
    </p:spTree>
    <p:extLst>
      <p:ext uri="{BB962C8B-B14F-4D97-AF65-F5344CB8AC3E}">
        <p14:creationId xmlns:p14="http://schemas.microsoft.com/office/powerpoint/2010/main" val="402440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08602-D3ED-F40B-4385-09B9CF5A7F77}"/>
              </a:ext>
            </a:extLst>
          </p:cNvPr>
          <p:cNvSpPr>
            <a:spLocks noGrp="1"/>
          </p:cNvSpPr>
          <p:nvPr>
            <p:ph type="title"/>
          </p:nvPr>
        </p:nvSpPr>
        <p:spPr>
          <a:xfrm>
            <a:off x="1371599" y="294538"/>
            <a:ext cx="9895951" cy="1033669"/>
          </a:xfrm>
        </p:spPr>
        <p:txBody>
          <a:bodyPr>
            <a:normAutofit/>
          </a:bodyPr>
          <a:lstStyle/>
          <a:p>
            <a:r>
              <a:rPr lang="en-US" sz="3400" b="0" u="sng">
                <a:solidFill>
                  <a:srgbClr val="FFFFFF"/>
                </a:solidFill>
                <a:effectLst/>
                <a:latin typeface="Roboto" panose="02000000000000000000" pitchFamily="2" charset="0"/>
              </a:rPr>
              <a:t>PROCEDURE</a:t>
            </a:r>
            <a:br>
              <a:rPr lang="en-US" sz="3400" b="0" u="sng">
                <a:solidFill>
                  <a:srgbClr val="FFFFFF"/>
                </a:solidFill>
                <a:effectLst/>
                <a:latin typeface="Roboto" panose="02000000000000000000" pitchFamily="2" charset="0"/>
              </a:rPr>
            </a:br>
            <a:endParaRPr lang="en-US" sz="3400" u="sng">
              <a:solidFill>
                <a:srgbClr val="FFFFFF"/>
              </a:solidFill>
            </a:endParaRPr>
          </a:p>
        </p:txBody>
      </p:sp>
      <p:sp>
        <p:nvSpPr>
          <p:cNvPr id="3" name="Content Placeholder 2">
            <a:extLst>
              <a:ext uri="{FF2B5EF4-FFF2-40B4-BE49-F238E27FC236}">
                <a16:creationId xmlns:a16="http://schemas.microsoft.com/office/drawing/2014/main" id="{FC324CAC-8CD0-7DA0-BEEA-D34A50D9FB28}"/>
              </a:ext>
            </a:extLst>
          </p:cNvPr>
          <p:cNvSpPr>
            <a:spLocks noGrp="1"/>
          </p:cNvSpPr>
          <p:nvPr>
            <p:ph idx="1"/>
          </p:nvPr>
        </p:nvSpPr>
        <p:spPr>
          <a:xfrm>
            <a:off x="1371599" y="2318197"/>
            <a:ext cx="9724031" cy="3683358"/>
          </a:xfrm>
        </p:spPr>
        <p:txBody>
          <a:bodyPr anchor="ctr">
            <a:normAutofit fontScale="92500"/>
          </a:bodyPr>
          <a:lstStyle/>
          <a:p>
            <a:pPr marL="514350" indent="-514350">
              <a:buFont typeface="+mj-lt"/>
              <a:buAutoNum type="arabicPeriod"/>
            </a:pPr>
            <a:r>
              <a:rPr lang="en-US" sz="1800" b="1" dirty="0">
                <a:effectLst/>
                <a:latin typeface="Abadi" panose="020B0604020104020204" pitchFamily="34" charset="0"/>
              </a:rPr>
              <a:t>Two separate LDR circuits are used here. One senses the darkness and other one is for light sensing. Deploying two separate circuits, one for sensing the light and the other for the darkness, ensures the proper reversal of rotation of the motor in one of the cases.</a:t>
            </a:r>
          </a:p>
          <a:p>
            <a:pPr marL="514350" indent="-514350">
              <a:buFont typeface="+mj-lt"/>
              <a:buAutoNum type="arabicPeriod"/>
            </a:pPr>
            <a:r>
              <a:rPr lang="en-US" sz="1800" b="1" dirty="0">
                <a:effectLst/>
                <a:latin typeface="Abadi" panose="020B0604020104020204" pitchFamily="34" charset="0"/>
              </a:rPr>
              <a:t>The output of the respective LDRs are connected with two timer ICs set with time delays sufficient to fold and unfold the curtain.</a:t>
            </a:r>
          </a:p>
          <a:p>
            <a:pPr marL="514350" indent="-514350">
              <a:buFont typeface="+mj-lt"/>
              <a:buAutoNum type="arabicPeriod"/>
            </a:pPr>
            <a:r>
              <a:rPr lang="en-US" sz="1800" b="1" dirty="0">
                <a:effectLst/>
                <a:latin typeface="Abadi" panose="020B0604020104020204" pitchFamily="34" charset="0"/>
              </a:rPr>
              <a:t>Light sensing LDR circuit is inactive when exposed to darkness and vice-versa.</a:t>
            </a:r>
          </a:p>
          <a:p>
            <a:pPr marL="514350" indent="-514350">
              <a:buFont typeface="+mj-lt"/>
              <a:buAutoNum type="arabicPeriod"/>
            </a:pPr>
            <a:r>
              <a:rPr lang="en-US" sz="1800" b="1" dirty="0">
                <a:effectLst/>
                <a:latin typeface="Abadi" panose="020B0604020104020204" pitchFamily="34" charset="0"/>
              </a:rPr>
              <a:t>Output of the respective timers reaches the motor via 2 channel relay module.</a:t>
            </a:r>
          </a:p>
          <a:p>
            <a:pPr marL="514350" indent="-514350">
              <a:buFont typeface="+mj-lt"/>
              <a:buAutoNum type="arabicPeriod"/>
            </a:pPr>
            <a:r>
              <a:rPr lang="en-US" sz="1800" b="1" dirty="0">
                <a:effectLst/>
                <a:latin typeface="Abadi" panose="020B0604020104020204" pitchFamily="34" charset="0"/>
              </a:rPr>
              <a:t>Motor runs for the time period determined by the delay provided in each of the cases and the curtain moves accordingly.</a:t>
            </a:r>
          </a:p>
          <a:p>
            <a:pPr marL="514350" indent="-514350">
              <a:buFont typeface="+mj-lt"/>
              <a:buAutoNum type="arabicPeriod"/>
            </a:pPr>
            <a:r>
              <a:rPr lang="en-US" sz="1800" b="1" dirty="0">
                <a:effectLst/>
                <a:latin typeface="Abadi" panose="020B0604020104020204" pitchFamily="34" charset="0"/>
              </a:rPr>
              <a:t>The time delay for each of the cases can be set by using different values of resistor and capacitor in the timer circuit. Thus, the time delay can be determined using the following formula:</a:t>
            </a:r>
          </a:p>
          <a:p>
            <a:pPr marL="342900" indent="-342900">
              <a:buFont typeface="+mj-lt"/>
              <a:buAutoNum type="arabicPeriod"/>
            </a:pPr>
            <a:r>
              <a:rPr lang="en-US" sz="1800" b="1" dirty="0">
                <a:effectLst/>
                <a:latin typeface="Abadi" panose="020B0604020104020204" pitchFamily="34" charset="0"/>
              </a:rPr>
              <a:t>T = 0.69 x R x C</a:t>
            </a:r>
          </a:p>
          <a:p>
            <a:pPr marL="342900" indent="-342900">
              <a:buFont typeface="+mj-lt"/>
              <a:buAutoNum type="arabicPeriod"/>
            </a:pPr>
            <a:endParaRPr lang="en-US" sz="1800" b="1" dirty="0">
              <a:effectLst/>
              <a:latin typeface="Abadi" panose="020B0604020104020204" pitchFamily="34" charset="0"/>
            </a:endParaRPr>
          </a:p>
          <a:p>
            <a:endParaRPr lang="en-US" sz="1400" b="1" dirty="0">
              <a:effectLst/>
              <a:latin typeface="Roboto" panose="02000000000000000000" pitchFamily="2" charset="0"/>
            </a:endParaRPr>
          </a:p>
        </p:txBody>
      </p:sp>
    </p:spTree>
    <p:extLst>
      <p:ext uri="{BB962C8B-B14F-4D97-AF65-F5344CB8AC3E}">
        <p14:creationId xmlns:p14="http://schemas.microsoft.com/office/powerpoint/2010/main" val="210905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35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7F5BF-A73F-7241-095F-DE649140FF6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Screenshot of simulation results</a:t>
            </a:r>
            <a:br>
              <a:rPr lang="en-US" sz="2600" kern="1200">
                <a:solidFill>
                  <a:srgbClr val="FFFFFF"/>
                </a:solidFill>
                <a:latin typeface="+mj-lt"/>
                <a:ea typeface="+mj-ea"/>
                <a:cs typeface="+mj-cs"/>
              </a:rPr>
            </a:br>
            <a:r>
              <a:rPr lang="en-US" sz="2600" kern="1200">
                <a:solidFill>
                  <a:srgbClr val="FFFFFF"/>
                </a:solidFill>
                <a:latin typeface="+mj-lt"/>
                <a:ea typeface="+mj-ea"/>
                <a:cs typeface="+mj-cs"/>
              </a:rPr>
              <a:t>BEFORE SIMULATION</a:t>
            </a:r>
          </a:p>
        </p:txBody>
      </p:sp>
      <p:pic>
        <p:nvPicPr>
          <p:cNvPr id="15" name="Content Placeholder 14">
            <a:extLst>
              <a:ext uri="{FF2B5EF4-FFF2-40B4-BE49-F238E27FC236}">
                <a16:creationId xmlns:a16="http://schemas.microsoft.com/office/drawing/2014/main" id="{D107E5C5-2C51-919B-9390-73003B0EC6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7834" y="405246"/>
            <a:ext cx="8177605" cy="5554202"/>
          </a:xfrm>
          <a:prstGeom prst="rect">
            <a:avLst/>
          </a:prstGeom>
        </p:spPr>
      </p:pic>
    </p:spTree>
    <p:extLst>
      <p:ext uri="{BB962C8B-B14F-4D97-AF65-F5344CB8AC3E}">
        <p14:creationId xmlns:p14="http://schemas.microsoft.com/office/powerpoint/2010/main" val="223093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44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1CC22-8537-0FBD-4D5B-8854EA0118C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u="sng" kern="1200">
                <a:solidFill>
                  <a:srgbClr val="FFFFFF"/>
                </a:solidFill>
                <a:latin typeface="+mj-lt"/>
                <a:ea typeface="+mj-ea"/>
                <a:cs typeface="+mj-cs"/>
              </a:rPr>
              <a:t>AFTER SIMULATION</a:t>
            </a:r>
          </a:p>
        </p:txBody>
      </p:sp>
      <p:pic>
        <p:nvPicPr>
          <p:cNvPr id="8" name="Content Placeholder 7">
            <a:extLst>
              <a:ext uri="{FF2B5EF4-FFF2-40B4-BE49-F238E27FC236}">
                <a16:creationId xmlns:a16="http://schemas.microsoft.com/office/drawing/2014/main" id="{5BEB12CC-6D09-C6F5-2C2F-FBB048314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3770" y="1160149"/>
            <a:ext cx="8436893" cy="4537701"/>
          </a:xfrm>
          <a:prstGeom prst="rect">
            <a:avLst/>
          </a:prstGeom>
        </p:spPr>
      </p:pic>
    </p:spTree>
    <p:extLst>
      <p:ext uri="{BB962C8B-B14F-4D97-AF65-F5344CB8AC3E}">
        <p14:creationId xmlns:p14="http://schemas.microsoft.com/office/powerpoint/2010/main" val="87592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81984D2-5826-CDB2-BE5F-EF4FF2A79FD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PCB WIZARD</a:t>
            </a:r>
          </a:p>
        </p:txBody>
      </p:sp>
      <p:pic>
        <p:nvPicPr>
          <p:cNvPr id="5" name="Content Placeholder 4" descr="A diagram of a house&#10;&#10;Description automatically generated with medium confidence">
            <a:extLst>
              <a:ext uri="{FF2B5EF4-FFF2-40B4-BE49-F238E27FC236}">
                <a16:creationId xmlns:a16="http://schemas.microsoft.com/office/drawing/2014/main" id="{064A9832-BD5C-C68C-F4C8-A8D978B29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592894"/>
            <a:ext cx="7225748" cy="5849470"/>
          </a:xfrm>
          <a:prstGeom prst="rect">
            <a:avLst/>
          </a:prstGeom>
        </p:spPr>
      </p:pic>
    </p:spTree>
    <p:extLst>
      <p:ext uri="{BB962C8B-B14F-4D97-AF65-F5344CB8AC3E}">
        <p14:creationId xmlns:p14="http://schemas.microsoft.com/office/powerpoint/2010/main" val="4907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9986F-3921-A64E-DC55-1437153F6EA5}"/>
              </a:ext>
            </a:extLst>
          </p:cNvPr>
          <p:cNvSpPr>
            <a:spLocks noGrp="1"/>
          </p:cNvSpPr>
          <p:nvPr>
            <p:ph type="title"/>
          </p:nvPr>
        </p:nvSpPr>
        <p:spPr>
          <a:xfrm>
            <a:off x="466722" y="586855"/>
            <a:ext cx="3201366" cy="3387497"/>
          </a:xfrm>
        </p:spPr>
        <p:txBody>
          <a:bodyPr anchor="b">
            <a:normAutofit/>
          </a:bodyPr>
          <a:lstStyle/>
          <a:p>
            <a:pPr algn="r"/>
            <a:r>
              <a:rPr lang="en-IN" sz="4000" u="sng">
                <a:solidFill>
                  <a:srgbClr val="FFFFFF"/>
                </a:solidFill>
              </a:rPr>
              <a:t>WORK TO BE DONE BEFORE REVIEW 2</a:t>
            </a:r>
          </a:p>
        </p:txBody>
      </p:sp>
      <p:sp>
        <p:nvSpPr>
          <p:cNvPr id="3" name="Content Placeholder 2">
            <a:extLst>
              <a:ext uri="{FF2B5EF4-FFF2-40B4-BE49-F238E27FC236}">
                <a16:creationId xmlns:a16="http://schemas.microsoft.com/office/drawing/2014/main" id="{EF412050-DF15-F358-909D-F50AFD60B85F}"/>
              </a:ext>
            </a:extLst>
          </p:cNvPr>
          <p:cNvSpPr>
            <a:spLocks noGrp="1"/>
          </p:cNvSpPr>
          <p:nvPr>
            <p:ph idx="1"/>
          </p:nvPr>
        </p:nvSpPr>
        <p:spPr>
          <a:xfrm>
            <a:off x="4810259" y="649480"/>
            <a:ext cx="6555347" cy="5546047"/>
          </a:xfrm>
        </p:spPr>
        <p:txBody>
          <a:bodyPr anchor="ctr">
            <a:normAutofit/>
          </a:bodyPr>
          <a:lstStyle/>
          <a:p>
            <a:r>
              <a:rPr lang="en-IN" sz="2000"/>
              <a:t>Prepare a time plan bar diagram about the things to be done for project work</a:t>
            </a:r>
          </a:p>
          <a:p>
            <a:r>
              <a:rPr lang="en-IN" sz="2000"/>
              <a:t>We need to implement the hardware of the circuit with the hardware components by changing the LED with the curtains </a:t>
            </a:r>
          </a:p>
        </p:txBody>
      </p:sp>
    </p:spTree>
    <p:extLst>
      <p:ext uri="{BB962C8B-B14F-4D97-AF65-F5344CB8AC3E}">
        <p14:creationId xmlns:p14="http://schemas.microsoft.com/office/powerpoint/2010/main" val="43800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A23F-CEF2-DA76-16ED-CE1498053C5E}"/>
              </a:ext>
            </a:extLst>
          </p:cNvPr>
          <p:cNvSpPr>
            <a:spLocks noGrp="1"/>
          </p:cNvSpPr>
          <p:nvPr>
            <p:ph type="title"/>
          </p:nvPr>
        </p:nvSpPr>
        <p:spPr>
          <a:xfrm>
            <a:off x="6634134" y="1396289"/>
            <a:ext cx="5006336" cy="1325563"/>
          </a:xfrm>
        </p:spPr>
        <p:txBody>
          <a:bodyPr>
            <a:normAutofit/>
          </a:bodyPr>
          <a:lstStyle/>
          <a:p>
            <a:r>
              <a:rPr lang="en-IN" u="sng" dirty="0"/>
              <a:t>Contents</a:t>
            </a:r>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A digital network connection">
            <a:extLst>
              <a:ext uri="{FF2B5EF4-FFF2-40B4-BE49-F238E27FC236}">
                <a16:creationId xmlns:a16="http://schemas.microsoft.com/office/drawing/2014/main" id="{D7C9BB9E-4AC4-C01E-2CE7-42E03BA738CE}"/>
              </a:ext>
            </a:extLst>
          </p:cNvPr>
          <p:cNvPicPr>
            <a:picLocks noChangeAspect="1"/>
          </p:cNvPicPr>
          <p:nvPr/>
        </p:nvPicPr>
        <p:blipFill rotWithShape="1">
          <a:blip r:embed="rId2"/>
          <a:srcRect l="3219" r="22556"/>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0F6D46F6-DF75-84B1-50D5-13D3706958D4}"/>
              </a:ext>
            </a:extLst>
          </p:cNvPr>
          <p:cNvSpPr>
            <a:spLocks noGrp="1"/>
          </p:cNvSpPr>
          <p:nvPr>
            <p:ph idx="1"/>
          </p:nvPr>
        </p:nvSpPr>
        <p:spPr>
          <a:xfrm>
            <a:off x="6638578" y="2871982"/>
            <a:ext cx="5004073" cy="3181684"/>
          </a:xfrm>
        </p:spPr>
        <p:txBody>
          <a:bodyPr anchor="t">
            <a:normAutofit/>
          </a:bodyPr>
          <a:lstStyle/>
          <a:p>
            <a:r>
              <a:rPr lang="en-IN" sz="1800"/>
              <a:t>Introduction</a:t>
            </a:r>
          </a:p>
          <a:p>
            <a:r>
              <a:rPr lang="en-IN" sz="1800"/>
              <a:t>Block diagram</a:t>
            </a:r>
          </a:p>
          <a:p>
            <a:r>
              <a:rPr lang="en-IN" sz="1800"/>
              <a:t>Circuit Diagram</a:t>
            </a:r>
          </a:p>
          <a:p>
            <a:r>
              <a:rPr lang="en-IN" sz="1800"/>
              <a:t>Screenshot of simulation results</a:t>
            </a:r>
          </a:p>
          <a:p>
            <a:r>
              <a:rPr lang="en-IN" sz="1800"/>
              <a:t>Current status of project</a:t>
            </a:r>
          </a:p>
          <a:p>
            <a:r>
              <a:rPr lang="en-IN" sz="1800"/>
              <a:t>Work to be done before review 2</a:t>
            </a:r>
          </a:p>
          <a:p>
            <a:r>
              <a:rPr lang="en-IN" sz="1800"/>
              <a:t>Conclusion-Learnings</a:t>
            </a:r>
          </a:p>
        </p:txBody>
      </p:sp>
    </p:spTree>
    <p:extLst>
      <p:ext uri="{BB962C8B-B14F-4D97-AF65-F5344CB8AC3E}">
        <p14:creationId xmlns:p14="http://schemas.microsoft.com/office/powerpoint/2010/main" val="5008665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3AEDC-5929-21DF-3FBE-0DEECB75684A}"/>
              </a:ext>
            </a:extLst>
          </p:cNvPr>
          <p:cNvSpPr>
            <a:spLocks noGrp="1"/>
          </p:cNvSpPr>
          <p:nvPr>
            <p:ph type="title"/>
          </p:nvPr>
        </p:nvSpPr>
        <p:spPr>
          <a:xfrm>
            <a:off x="466722" y="586855"/>
            <a:ext cx="3201366" cy="3387497"/>
          </a:xfrm>
        </p:spPr>
        <p:txBody>
          <a:bodyPr anchor="b">
            <a:normAutofit/>
          </a:bodyPr>
          <a:lstStyle/>
          <a:p>
            <a:pPr algn="r"/>
            <a:r>
              <a:rPr lang="en-IN" sz="4000" u="sng">
                <a:solidFill>
                  <a:srgbClr val="FFFFFF"/>
                </a:solidFill>
              </a:rPr>
              <a:t>CONCLUSION-LEARNINGS</a:t>
            </a:r>
          </a:p>
        </p:txBody>
      </p:sp>
      <p:sp>
        <p:nvSpPr>
          <p:cNvPr id="3" name="Content Placeholder 2">
            <a:extLst>
              <a:ext uri="{FF2B5EF4-FFF2-40B4-BE49-F238E27FC236}">
                <a16:creationId xmlns:a16="http://schemas.microsoft.com/office/drawing/2014/main" id="{99CF4573-DF8D-EB07-9BDB-D0756E57B8C5}"/>
              </a:ext>
            </a:extLst>
          </p:cNvPr>
          <p:cNvSpPr>
            <a:spLocks noGrp="1"/>
          </p:cNvSpPr>
          <p:nvPr>
            <p:ph idx="1"/>
          </p:nvPr>
        </p:nvSpPr>
        <p:spPr>
          <a:xfrm>
            <a:off x="4810259" y="649480"/>
            <a:ext cx="6555347" cy="5546047"/>
          </a:xfrm>
        </p:spPr>
        <p:txBody>
          <a:bodyPr anchor="ctr">
            <a:normAutofit/>
          </a:bodyPr>
          <a:lstStyle/>
          <a:p>
            <a:r>
              <a:rPr lang="en-IN" sz="2000"/>
              <a:t>We have learned about the different components available in proteus and PCB wizard software.</a:t>
            </a:r>
          </a:p>
          <a:p>
            <a:r>
              <a:rPr lang="en-IN" sz="2000"/>
              <a:t>We have learned about the LDR uses and applications</a:t>
            </a:r>
          </a:p>
          <a:p>
            <a:r>
              <a:rPr lang="en-IN" sz="2000"/>
              <a:t>We have learned about how different components are available in different software libraries and how are they extracted to proteus software.</a:t>
            </a:r>
          </a:p>
        </p:txBody>
      </p:sp>
    </p:spTree>
    <p:extLst>
      <p:ext uri="{BB962C8B-B14F-4D97-AF65-F5344CB8AC3E}">
        <p14:creationId xmlns:p14="http://schemas.microsoft.com/office/powerpoint/2010/main" val="382658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42D81-C94F-C496-B0D1-39EE62A89247}"/>
              </a:ext>
            </a:extLst>
          </p:cNvPr>
          <p:cNvSpPr>
            <a:spLocks noGrp="1"/>
          </p:cNvSpPr>
          <p:nvPr>
            <p:ph type="title"/>
          </p:nvPr>
        </p:nvSpPr>
        <p:spPr>
          <a:xfrm>
            <a:off x="1279989" y="3108325"/>
            <a:ext cx="10515600" cy="1325563"/>
          </a:xfrm>
        </p:spPr>
        <p:txBody>
          <a:bodyPr/>
          <a:lstStyle/>
          <a:p>
            <a:pPr algn="ctr"/>
            <a:r>
              <a:rPr lang="en-IN" dirty="0"/>
              <a:t>Thank you</a:t>
            </a:r>
          </a:p>
        </p:txBody>
      </p:sp>
    </p:spTree>
    <p:extLst>
      <p:ext uri="{BB962C8B-B14F-4D97-AF65-F5344CB8AC3E}">
        <p14:creationId xmlns:p14="http://schemas.microsoft.com/office/powerpoint/2010/main" val="306119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20A4-32B0-7EFC-5098-91DF97B85761}"/>
              </a:ext>
            </a:extLst>
          </p:cNvPr>
          <p:cNvSpPr>
            <a:spLocks noGrp="1"/>
          </p:cNvSpPr>
          <p:nvPr>
            <p:ph type="title"/>
          </p:nvPr>
        </p:nvSpPr>
        <p:spPr>
          <a:xfrm>
            <a:off x="838200" y="334645"/>
            <a:ext cx="10515600" cy="1325563"/>
          </a:xfrm>
        </p:spPr>
        <p:txBody>
          <a:bodyPr/>
          <a:lstStyle/>
          <a:p>
            <a:r>
              <a:rPr lang="en-IN" dirty="0"/>
              <a:t>Introduction</a:t>
            </a:r>
          </a:p>
        </p:txBody>
      </p:sp>
      <p:sp>
        <p:nvSpPr>
          <p:cNvPr id="3" name="Content Placeholder 2">
            <a:extLst>
              <a:ext uri="{FF2B5EF4-FFF2-40B4-BE49-F238E27FC236}">
                <a16:creationId xmlns:a16="http://schemas.microsoft.com/office/drawing/2014/main" id="{DDB6B79C-9397-3B96-5F6E-7C89D404C3B7}"/>
              </a:ext>
            </a:extLst>
          </p:cNvPr>
          <p:cNvSpPr>
            <a:spLocks noGrp="1"/>
          </p:cNvSpPr>
          <p:nvPr>
            <p:ph idx="1"/>
          </p:nvPr>
        </p:nvSpPr>
        <p:spPr/>
        <p:txBody>
          <a:bodyPr/>
          <a:lstStyle/>
          <a:p>
            <a:r>
              <a:rPr lang="en-IN" dirty="0"/>
              <a:t>Mention a few points about the project topic like</a:t>
            </a:r>
          </a:p>
          <a:p>
            <a:pPr lvl="1"/>
            <a:r>
              <a:rPr lang="en-IN" dirty="0"/>
              <a:t>Problem statement</a:t>
            </a:r>
          </a:p>
          <a:p>
            <a:pPr lvl="1"/>
            <a:r>
              <a:rPr lang="en-IN" dirty="0"/>
              <a:t>Importance</a:t>
            </a:r>
          </a:p>
          <a:p>
            <a:pPr lvl="1"/>
            <a:r>
              <a:rPr lang="en-IN" dirty="0"/>
              <a:t>Applications</a:t>
            </a:r>
          </a:p>
          <a:p>
            <a:pPr lvl="1"/>
            <a:endParaRPr lang="en-IN" dirty="0"/>
          </a:p>
        </p:txBody>
      </p:sp>
    </p:spTree>
    <p:extLst>
      <p:ext uri="{BB962C8B-B14F-4D97-AF65-F5344CB8AC3E}">
        <p14:creationId xmlns:p14="http://schemas.microsoft.com/office/powerpoint/2010/main" val="285041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8F4D-D757-7630-FB51-FE281981FEDC}"/>
              </a:ext>
            </a:extLst>
          </p:cNvPr>
          <p:cNvSpPr>
            <a:spLocks noGrp="1"/>
          </p:cNvSpPr>
          <p:nvPr>
            <p:ph type="title"/>
          </p:nvPr>
        </p:nvSpPr>
        <p:spPr>
          <a:xfrm>
            <a:off x="801099" y="1396289"/>
            <a:ext cx="5006336" cy="1325563"/>
          </a:xfrm>
        </p:spPr>
        <p:txBody>
          <a:bodyPr>
            <a:normAutofit/>
          </a:bodyPr>
          <a:lstStyle/>
          <a:p>
            <a:r>
              <a:rPr lang="en-US" u="sng" dirty="0"/>
              <a:t>PROBLEM STATEMENT </a:t>
            </a:r>
          </a:p>
        </p:txBody>
      </p:sp>
      <p:sp>
        <p:nvSpPr>
          <p:cNvPr id="3" name="Content Placeholder 2">
            <a:extLst>
              <a:ext uri="{FF2B5EF4-FFF2-40B4-BE49-F238E27FC236}">
                <a16:creationId xmlns:a16="http://schemas.microsoft.com/office/drawing/2014/main" id="{030E7497-5F87-445E-7DB3-DD78FF8C8B97}"/>
              </a:ext>
            </a:extLst>
          </p:cNvPr>
          <p:cNvSpPr>
            <a:spLocks noGrp="1"/>
          </p:cNvSpPr>
          <p:nvPr>
            <p:ph idx="1"/>
          </p:nvPr>
        </p:nvSpPr>
        <p:spPr>
          <a:xfrm>
            <a:off x="805543" y="2871982"/>
            <a:ext cx="5006336" cy="3181684"/>
          </a:xfrm>
        </p:spPr>
        <p:txBody>
          <a:bodyPr anchor="t">
            <a:normAutofit fontScale="85000" lnSpcReduction="10000"/>
          </a:bodyPr>
          <a:lstStyle/>
          <a:p>
            <a:r>
              <a:rPr lang="en-US" sz="3200" dirty="0"/>
              <a:t>We have witnessed a rapid inclination towards automation lately. Considering some of the factors such as time consumption, affordability, feasibility and convenience, automation has enhanced our standards of living in numerous ways.</a:t>
            </a:r>
          </a:p>
          <a:p>
            <a:endParaRPr lang="en-US" sz="1800" dirty="0"/>
          </a:p>
          <a:p>
            <a:endParaRPr lang="en-US" sz="1800" dirty="0"/>
          </a:p>
          <a:p>
            <a:endParaRPr lang="en-US" sz="1800" dirty="0"/>
          </a:p>
        </p:txBody>
      </p:sp>
      <p:sp>
        <p:nvSpPr>
          <p:cNvPr id="1033" name="Freeform: Shape 103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Automatic Curtain Raiser, For Window, Remote, Rs 14999 Aiev Techtronics  Private Limited | ID: 21883650733">
            <a:extLst>
              <a:ext uri="{FF2B5EF4-FFF2-40B4-BE49-F238E27FC236}">
                <a16:creationId xmlns:a16="http://schemas.microsoft.com/office/drawing/2014/main" id="{88E24498-5CC2-F26C-0A30-8BAFC84498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29" r="1730"/>
          <a:stretch/>
        </p:blipFill>
        <p:spPr bwMode="auto">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0841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7B8A-AA35-2A37-55B2-9D6F258BE701}"/>
              </a:ext>
            </a:extLst>
          </p:cNvPr>
          <p:cNvSpPr>
            <a:spLocks noGrp="1"/>
          </p:cNvSpPr>
          <p:nvPr>
            <p:ph type="title"/>
          </p:nvPr>
        </p:nvSpPr>
        <p:spPr>
          <a:xfrm>
            <a:off x="801099" y="1396289"/>
            <a:ext cx="4399093" cy="1325563"/>
          </a:xfrm>
        </p:spPr>
        <p:txBody>
          <a:bodyPr>
            <a:normAutofit/>
          </a:bodyPr>
          <a:lstStyle/>
          <a:p>
            <a:r>
              <a:rPr lang="en-US" u="sng" dirty="0"/>
              <a:t>IMPORTANCE</a:t>
            </a:r>
          </a:p>
        </p:txBody>
      </p:sp>
      <p:sp>
        <p:nvSpPr>
          <p:cNvPr id="3" name="Content Placeholder 2">
            <a:extLst>
              <a:ext uri="{FF2B5EF4-FFF2-40B4-BE49-F238E27FC236}">
                <a16:creationId xmlns:a16="http://schemas.microsoft.com/office/drawing/2014/main" id="{077A09AA-12B9-1EDC-BEC8-7CDC5B59C3DF}"/>
              </a:ext>
            </a:extLst>
          </p:cNvPr>
          <p:cNvSpPr>
            <a:spLocks noGrp="1"/>
          </p:cNvSpPr>
          <p:nvPr>
            <p:ph idx="1"/>
          </p:nvPr>
        </p:nvSpPr>
        <p:spPr>
          <a:xfrm>
            <a:off x="805544" y="2871982"/>
            <a:ext cx="4399094" cy="3181684"/>
          </a:xfrm>
        </p:spPr>
        <p:txBody>
          <a:bodyPr anchor="t">
            <a:normAutofit/>
          </a:bodyPr>
          <a:lstStyle/>
          <a:p>
            <a:r>
              <a:rPr lang="en-US" sz="2400" dirty="0"/>
              <a:t>Abiding by this notion, we are presenting an Automatic curtain opener model using LDR. It does the task of folding and unfolding of the curtain as per the light intensity outside the window. It is an automatic process, and the light intensity is sensed by LDR in the circuit.</a:t>
            </a:r>
          </a:p>
        </p:txBody>
      </p:sp>
      <p:sp>
        <p:nvSpPr>
          <p:cNvPr id="2059" name="Freeform: Shape 2058">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61" name="Freeform: Shape 2060">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4" name="Picture 6" descr="Automatic Curtain System Schematic Prototype second image">
            <a:extLst>
              <a:ext uri="{FF2B5EF4-FFF2-40B4-BE49-F238E27FC236}">
                <a16:creationId xmlns:a16="http://schemas.microsoft.com/office/drawing/2014/main" id="{9B280B92-F297-E4E1-ED3B-0F9880E869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2890" y="599325"/>
            <a:ext cx="3651493" cy="27411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utomatic Curtain System Schematic Prototype">
            <a:extLst>
              <a:ext uri="{FF2B5EF4-FFF2-40B4-BE49-F238E27FC236}">
                <a16:creationId xmlns:a16="http://schemas.microsoft.com/office/drawing/2014/main" id="{A554A2D9-3F27-2640-FE76-2B4311324D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7777" y="3638358"/>
            <a:ext cx="3661721" cy="274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72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AE4F-7854-387A-3A95-467A3A738B4B}"/>
              </a:ext>
            </a:extLst>
          </p:cNvPr>
          <p:cNvSpPr>
            <a:spLocks noGrp="1"/>
          </p:cNvSpPr>
          <p:nvPr>
            <p:ph type="title"/>
          </p:nvPr>
        </p:nvSpPr>
        <p:spPr>
          <a:xfrm>
            <a:off x="762001" y="803325"/>
            <a:ext cx="5314536" cy="1325563"/>
          </a:xfrm>
        </p:spPr>
        <p:txBody>
          <a:bodyPr>
            <a:normAutofit/>
          </a:bodyPr>
          <a:lstStyle/>
          <a:p>
            <a:r>
              <a:rPr lang="en-US" u="sng" dirty="0"/>
              <a:t>APPLICATIONS</a:t>
            </a:r>
          </a:p>
        </p:txBody>
      </p:sp>
      <p:sp>
        <p:nvSpPr>
          <p:cNvPr id="3" name="Content Placeholder 2">
            <a:extLst>
              <a:ext uri="{FF2B5EF4-FFF2-40B4-BE49-F238E27FC236}">
                <a16:creationId xmlns:a16="http://schemas.microsoft.com/office/drawing/2014/main" id="{DD29BA0A-2558-9F0D-098E-CB10F3251AEA}"/>
              </a:ext>
            </a:extLst>
          </p:cNvPr>
          <p:cNvSpPr>
            <a:spLocks noGrp="1"/>
          </p:cNvSpPr>
          <p:nvPr>
            <p:ph idx="1"/>
          </p:nvPr>
        </p:nvSpPr>
        <p:spPr>
          <a:xfrm>
            <a:off x="413490" y="2227063"/>
            <a:ext cx="6085609" cy="4194518"/>
          </a:xfrm>
        </p:spPr>
        <p:txBody>
          <a:bodyPr anchor="t">
            <a:normAutofit fontScale="92500" lnSpcReduction="10000"/>
          </a:bodyPr>
          <a:lstStyle/>
          <a:p>
            <a:pPr>
              <a:buFont typeface="Wingdings" panose="05000000000000000000" pitchFamily="2" charset="2"/>
              <a:buChar char="Ø"/>
            </a:pPr>
            <a:r>
              <a:rPr lang="en-US" sz="1800" dirty="0">
                <a:latin typeface="Abadi" panose="020B0604020104020204" pitchFamily="34" charset="0"/>
              </a:rPr>
              <a:t>The project profile envisages the production of Automatic Curtain Opener by setting up of unit in a small-scale sector. The Automatic curtain Opener are used  for opening and closing of the stage of any good theatre, auditorium conference hall etc. </a:t>
            </a:r>
          </a:p>
          <a:p>
            <a:pPr>
              <a:buFont typeface="Wingdings" panose="05000000000000000000" pitchFamily="2" charset="2"/>
              <a:buChar char="Ø"/>
            </a:pPr>
            <a:r>
              <a:rPr lang="en-US" sz="1800" dirty="0">
                <a:latin typeface="Abadi" panose="020B0604020104020204" pitchFamily="34" charset="0"/>
              </a:rPr>
              <a:t>The mechanism should automatically open and close the curtain depending about the function being performed on the stage. The mechanism consist of </a:t>
            </a:r>
            <a:r>
              <a:rPr lang="en-US" sz="1800" u="sng" dirty="0">
                <a:latin typeface="Abadi" panose="020B0604020104020204" pitchFamily="34" charset="0"/>
              </a:rPr>
              <a:t>single phase induction motor drive a forward-reserve starter and two limit switches. </a:t>
            </a:r>
          </a:p>
          <a:p>
            <a:pPr>
              <a:buFont typeface="Wingdings" panose="05000000000000000000" pitchFamily="2" charset="2"/>
              <a:buChar char="Ø"/>
            </a:pPr>
            <a:r>
              <a:rPr lang="en-US" sz="1800" dirty="0">
                <a:latin typeface="Abadi" panose="020B0604020104020204" pitchFamily="34" charset="0"/>
              </a:rPr>
              <a:t>The motor when actuated   the push buttons and contractor may rotate in either direction depending upon the direction of current flowing through its main winding. </a:t>
            </a:r>
          </a:p>
          <a:p>
            <a:pPr>
              <a:buFont typeface="Wingdings" panose="05000000000000000000" pitchFamily="2" charset="2"/>
              <a:buChar char="Ø"/>
            </a:pPr>
            <a:r>
              <a:rPr lang="en-US" sz="1800" dirty="0">
                <a:latin typeface="Abadi" panose="020B0604020104020204" pitchFamily="34" charset="0"/>
              </a:rPr>
              <a:t>The motor once when required to stop required limit switches. In the Automatic Curtain Opener, the motors runs in both the direction for opening and closing hence two numbers of limit switches is required.</a:t>
            </a:r>
          </a:p>
        </p:txBody>
      </p:sp>
      <p:sp>
        <p:nvSpPr>
          <p:cNvPr id="15"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4" descr="Empty seats in a film theater">
            <a:extLst>
              <a:ext uri="{FF2B5EF4-FFF2-40B4-BE49-F238E27FC236}">
                <a16:creationId xmlns:a16="http://schemas.microsoft.com/office/drawing/2014/main" id="{511F4648-1499-5403-7321-B5B2F0DDB89E}"/>
              </a:ext>
            </a:extLst>
          </p:cNvPr>
          <p:cNvPicPr>
            <a:picLocks noChangeAspect="1"/>
          </p:cNvPicPr>
          <p:nvPr/>
        </p:nvPicPr>
        <p:blipFill rotWithShape="1">
          <a:blip r:embed="rId2"/>
          <a:srcRect l="19616" r="16150"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33017696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CA20-FF96-A066-6DB0-F46933DB745B}"/>
              </a:ext>
            </a:extLst>
          </p:cNvPr>
          <p:cNvSpPr>
            <a:spLocks noGrp="1"/>
          </p:cNvSpPr>
          <p:nvPr>
            <p:ph type="title"/>
          </p:nvPr>
        </p:nvSpPr>
        <p:spPr>
          <a:xfrm>
            <a:off x="5202621" y="4665605"/>
            <a:ext cx="6638806" cy="1292433"/>
          </a:xfrm>
        </p:spPr>
        <p:txBody>
          <a:bodyPr vert="horz" lIns="91440" tIns="45720" rIns="91440" bIns="45720" rtlCol="0" anchor="ctr">
            <a:normAutofit/>
          </a:bodyPr>
          <a:lstStyle/>
          <a:p>
            <a:r>
              <a:rPr lang="en-US" sz="4800" u="sng" kern="1200">
                <a:solidFill>
                  <a:schemeClr val="tx1"/>
                </a:solidFill>
                <a:latin typeface="+mj-lt"/>
                <a:ea typeface="+mj-ea"/>
                <a:cs typeface="+mj-cs"/>
              </a:rPr>
              <a:t>APPLICATIONS</a:t>
            </a:r>
          </a:p>
        </p:txBody>
      </p:sp>
      <p:pic>
        <p:nvPicPr>
          <p:cNvPr id="3074" name="Picture 2" descr="Automatic Curtain Opener">
            <a:extLst>
              <a:ext uri="{FF2B5EF4-FFF2-40B4-BE49-F238E27FC236}">
                <a16:creationId xmlns:a16="http://schemas.microsoft.com/office/drawing/2014/main" id="{C48806FF-BA7D-0A1C-121D-460CDA77315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153" r="13610" b="-3"/>
          <a:stretch/>
        </p:blipFill>
        <p:spPr bwMode="auto">
          <a:xfrm>
            <a:off x="20" y="1"/>
            <a:ext cx="4848284" cy="43594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258003D-44B3-A3B6-316A-C9D3B509F5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97" r="5665" b="-1"/>
          <a:stretch/>
        </p:blipFill>
        <p:spPr bwMode="auto">
          <a:xfrm>
            <a:off x="4972050" y="-1"/>
            <a:ext cx="7216902" cy="43594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w Much Do Stage Curtains Cost?">
            <a:extLst>
              <a:ext uri="{FF2B5EF4-FFF2-40B4-BE49-F238E27FC236}">
                <a16:creationId xmlns:a16="http://schemas.microsoft.com/office/drawing/2014/main" id="{BC6C5481-2435-0D38-0911-7A40C8D27F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044" r="-1" b="-1"/>
          <a:stretch/>
        </p:blipFill>
        <p:spPr bwMode="auto">
          <a:xfrm>
            <a:off x="20" y="4472610"/>
            <a:ext cx="4848284" cy="238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57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70F2-0D80-ACEE-B732-37939F84500B}"/>
              </a:ext>
            </a:extLst>
          </p:cNvPr>
          <p:cNvSpPr>
            <a:spLocks noGrp="1"/>
          </p:cNvSpPr>
          <p:nvPr>
            <p:ph type="title"/>
          </p:nvPr>
        </p:nvSpPr>
        <p:spPr>
          <a:xfrm>
            <a:off x="801099" y="1396289"/>
            <a:ext cx="4399093" cy="1325563"/>
          </a:xfrm>
        </p:spPr>
        <p:txBody>
          <a:bodyPr>
            <a:normAutofit/>
          </a:bodyPr>
          <a:lstStyle/>
          <a:p>
            <a:r>
              <a:rPr lang="en-IN" dirty="0"/>
              <a:t>Circuit diagram of project work</a:t>
            </a:r>
          </a:p>
        </p:txBody>
      </p:sp>
      <p:sp>
        <p:nvSpPr>
          <p:cNvPr id="3" name="Content Placeholder 2">
            <a:extLst>
              <a:ext uri="{FF2B5EF4-FFF2-40B4-BE49-F238E27FC236}">
                <a16:creationId xmlns:a16="http://schemas.microsoft.com/office/drawing/2014/main" id="{BB72E271-AAFF-11E5-8F22-DAA4000B8760}"/>
              </a:ext>
            </a:extLst>
          </p:cNvPr>
          <p:cNvSpPr>
            <a:spLocks noGrp="1"/>
          </p:cNvSpPr>
          <p:nvPr>
            <p:ph idx="1"/>
          </p:nvPr>
        </p:nvSpPr>
        <p:spPr>
          <a:xfrm>
            <a:off x="805544" y="2871982"/>
            <a:ext cx="4399094" cy="3181684"/>
          </a:xfrm>
        </p:spPr>
        <p:txBody>
          <a:bodyPr anchor="t">
            <a:normAutofit/>
          </a:bodyPr>
          <a:lstStyle/>
          <a:p>
            <a:r>
              <a:rPr lang="en-IN" sz="1800"/>
              <a:t>Circuit diagram with description about major components</a:t>
            </a:r>
          </a:p>
        </p:txBody>
      </p:sp>
      <p:sp>
        <p:nvSpPr>
          <p:cNvPr id="11" name="Freeform: Shape 10">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FCC2DD6-A27C-8831-56EE-8A6A15522D1F}"/>
              </a:ext>
            </a:extLst>
          </p:cNvPr>
          <p:cNvPicPr>
            <a:picLocks noChangeAspect="1"/>
          </p:cNvPicPr>
          <p:nvPr/>
        </p:nvPicPr>
        <p:blipFill>
          <a:blip r:embed="rId2"/>
          <a:stretch>
            <a:fillRect/>
          </a:stretch>
        </p:blipFill>
        <p:spPr>
          <a:xfrm>
            <a:off x="7667776" y="599325"/>
            <a:ext cx="3661721" cy="2741177"/>
          </a:xfrm>
          <a:prstGeom prst="rect">
            <a:avLst/>
          </a:prstGeom>
        </p:spPr>
      </p:pic>
      <p:pic>
        <p:nvPicPr>
          <p:cNvPr id="4" name="Content Placeholder 14">
            <a:extLst>
              <a:ext uri="{FF2B5EF4-FFF2-40B4-BE49-F238E27FC236}">
                <a16:creationId xmlns:a16="http://schemas.microsoft.com/office/drawing/2014/main" id="{26C60366-441C-115B-FC73-6DCFB21FD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454" y="456380"/>
            <a:ext cx="6959600" cy="5945239"/>
          </a:xfrm>
          <a:prstGeom prst="rect">
            <a:avLst/>
          </a:prstGeom>
        </p:spPr>
      </p:pic>
    </p:spTree>
    <p:extLst>
      <p:ext uri="{BB962C8B-B14F-4D97-AF65-F5344CB8AC3E}">
        <p14:creationId xmlns:p14="http://schemas.microsoft.com/office/powerpoint/2010/main" val="20168208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24AA-A5C9-7D4F-FEDE-A044E226C643}"/>
              </a:ext>
            </a:extLst>
          </p:cNvPr>
          <p:cNvSpPr>
            <a:spLocks noGrp="1"/>
          </p:cNvSpPr>
          <p:nvPr>
            <p:ph type="title"/>
          </p:nvPr>
        </p:nvSpPr>
        <p:spPr>
          <a:xfrm>
            <a:off x="1136428" y="627564"/>
            <a:ext cx="7474172" cy="1325563"/>
          </a:xfrm>
        </p:spPr>
        <p:txBody>
          <a:bodyPr>
            <a:normAutofit/>
          </a:bodyPr>
          <a:lstStyle/>
          <a:p>
            <a:r>
              <a:rPr lang="en-US" u="sng" dirty="0"/>
              <a:t>COMPONENTS USED</a:t>
            </a:r>
          </a:p>
        </p:txBody>
      </p:sp>
      <p:sp>
        <p:nvSpPr>
          <p:cNvPr id="3" name="Content Placeholder 2">
            <a:extLst>
              <a:ext uri="{FF2B5EF4-FFF2-40B4-BE49-F238E27FC236}">
                <a16:creationId xmlns:a16="http://schemas.microsoft.com/office/drawing/2014/main" id="{530D7392-5660-B9CA-6849-82E18D60B185}"/>
              </a:ext>
            </a:extLst>
          </p:cNvPr>
          <p:cNvSpPr>
            <a:spLocks noGrp="1"/>
          </p:cNvSpPr>
          <p:nvPr>
            <p:ph idx="1"/>
          </p:nvPr>
        </p:nvSpPr>
        <p:spPr>
          <a:xfrm>
            <a:off x="1136429" y="2278173"/>
            <a:ext cx="6467867" cy="3450613"/>
          </a:xfrm>
        </p:spPr>
        <p:txBody>
          <a:bodyPr anchor="ctr">
            <a:normAutofit/>
          </a:bodyPr>
          <a:lstStyle/>
          <a:p>
            <a:pPr marL="0" indent="0">
              <a:buNone/>
            </a:pPr>
            <a:r>
              <a:rPr lang="en-US" sz="2400" u="sng"/>
              <a:t>Light Dependent Resistor (LDR):</a:t>
            </a:r>
            <a:r>
              <a:rPr lang="en-US" sz="2400"/>
              <a:t>
An LDR is a light sensitive electronic component. The resistance changes with the intensity of light incident on it. Values of the resistance of the LDR ranges over many orders of magnitude. The value of the resistance falls as the level of light increases.</a:t>
            </a:r>
          </a:p>
        </p:txBody>
      </p:sp>
      <p:sp>
        <p:nvSpPr>
          <p:cNvPr id="22"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7654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9D5E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522A8B-D677-01CD-413C-F10D4EB64B8D}"/>
              </a:ext>
            </a:extLst>
          </p:cNvPr>
          <p:cNvPicPr>
            <a:picLocks noChangeAspect="1"/>
          </p:cNvPicPr>
          <p:nvPr/>
        </p:nvPicPr>
        <p:blipFill>
          <a:blip r:embed="rId2"/>
          <a:stretch>
            <a:fillRect/>
          </a:stretch>
        </p:blipFill>
        <p:spPr>
          <a:xfrm flipV="1">
            <a:off x="9254442" y="2955972"/>
            <a:ext cx="1462088" cy="946056"/>
          </a:xfrm>
          <a:prstGeom prst="rect">
            <a:avLst/>
          </a:prstGeom>
        </p:spPr>
      </p:pic>
    </p:spTree>
    <p:extLst>
      <p:ext uri="{BB962C8B-B14F-4D97-AF65-F5344CB8AC3E}">
        <p14:creationId xmlns:p14="http://schemas.microsoft.com/office/powerpoint/2010/main" val="71934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219</TotalTime>
  <Words>794</Words>
  <Application>Microsoft Office PowerPoint</Application>
  <PresentationFormat>Widescreen</PresentationFormat>
  <Paragraphs>60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Abadi</vt:lpstr>
      <vt:lpstr>Arial</vt:lpstr>
      <vt:lpstr>Calibri</vt:lpstr>
      <vt:lpstr>Calibri Light</vt:lpstr>
      <vt:lpstr>Open Sans</vt:lpstr>
      <vt:lpstr>Roboto</vt:lpstr>
      <vt:lpstr>Wingdings</vt:lpstr>
      <vt:lpstr>Office Theme</vt:lpstr>
      <vt:lpstr>AUTOMATIC CURTAIN OPERATION USING LDR</vt:lpstr>
      <vt:lpstr>Contents</vt:lpstr>
      <vt:lpstr>Introduction</vt:lpstr>
      <vt:lpstr>PROBLEM STATEMENT </vt:lpstr>
      <vt:lpstr>IMPORTANCE</vt:lpstr>
      <vt:lpstr>APPLICATIONS</vt:lpstr>
      <vt:lpstr>APPLICATIONS</vt:lpstr>
      <vt:lpstr>Circuit diagram of project work</vt:lpstr>
      <vt:lpstr>COMPONENTS USED</vt:lpstr>
      <vt:lpstr>PowerPoint Presentation</vt:lpstr>
      <vt:lpstr>PowerPoint Presentation</vt:lpstr>
      <vt:lpstr>BLOCK DIAGRAM OF PROJECT WORK</vt:lpstr>
      <vt:lpstr>REAL WORLD BOARD OF THE PROJECT</vt:lpstr>
      <vt:lpstr>BLOCK DIAGRAM OF THE PROJECT</vt:lpstr>
      <vt:lpstr>PROCEDURE </vt:lpstr>
      <vt:lpstr>Screenshot of simulation results BEFORE SIMULATION</vt:lpstr>
      <vt:lpstr>AFTER SIMULATION</vt:lpstr>
      <vt:lpstr>PCB WIZARD</vt:lpstr>
      <vt:lpstr>WORK TO BE DONE BEFORE REVIEW 2</vt:lpstr>
      <vt:lpstr>CONCLUSION-LEARNINGS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Joshitha C</dc:creator>
  <cp:lastModifiedBy>rohit bethala</cp:lastModifiedBy>
  <cp:revision>5</cp:revision>
  <dcterms:created xsi:type="dcterms:W3CDTF">2022-08-03T05:26:19Z</dcterms:created>
  <dcterms:modified xsi:type="dcterms:W3CDTF">2024-03-23T06:51:15Z</dcterms:modified>
</cp:coreProperties>
</file>