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354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311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73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338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03.xml"/>
  <Override ContentType="application/vnd.openxmlformats-officedocument.presentationml.notesSlide+xml" PartName="/ppt/notesSlides/notesSlide34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93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27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326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81.xml"/>
  <Override ContentType="application/vnd.openxmlformats-officedocument.presentationml.notesSlide+xml" PartName="/ppt/notesSlides/notesSlide331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342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315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96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1.xml"/>
  <Override ContentType="application/vnd.openxmlformats-officedocument.presentationml.notesSlide+xml" PartName="/ppt/notesSlides/notesSlide319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334.xml"/>
  <Override ContentType="application/vnd.openxmlformats-officedocument.presentationml.notesSlide+xml" PartName="/ppt/notesSlides/notesSlide306.xml"/>
  <Override ContentType="application/vnd.openxmlformats-officedocument.presentationml.notesSlide+xml" PartName="/ppt/notesSlides/notesSlide34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2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85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329.xml"/>
  <Override ContentType="application/vnd.openxmlformats-officedocument.presentationml.notesSlide+xml" PartName="/ppt/notesSlides/notesSlide290.xml"/>
  <Override ContentType="application/vnd.openxmlformats-officedocument.presentationml.notesSlide+xml" PartName="/ppt/notesSlides/notesSlide27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02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45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32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330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289.xml"/>
  <Override ContentType="application/vnd.openxmlformats-officedocument.presentationml.notesSlide+xml" PartName="/ppt/notesSlides/notesSlide280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31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339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294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5.xml"/>
  <Override ContentType="application/vnd.openxmlformats-officedocument.presentationml.notesSlide+xml" PartName="/ppt/notesSlides/notesSlide324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341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78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8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307.xml"/>
  <Override ContentType="application/vnd.openxmlformats-officedocument.presentationml.notesSlide+xml" PartName="/ppt/notesSlides/notesSlide335.xml"/>
  <Override ContentType="application/vnd.openxmlformats-officedocument.presentationml.notesSlide+xml" PartName="/ppt/notesSlides/notesSlide318.xml"/>
  <Override ContentType="application/vnd.openxmlformats-officedocument.presentationml.notesSlide+xml" PartName="/ppt/notesSlides/notesSlide284.xml"/>
  <Override ContentType="application/vnd.openxmlformats-officedocument.presentationml.notesSlide+xml" PartName="/ppt/notesSlides/notesSlide352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299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9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28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275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2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313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30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3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287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32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308.xml"/>
  <Override ContentType="application/vnd.openxmlformats-officedocument.presentationml.notesSlide+xml" PartName="/ppt/notesSlides/notesSlide325.xml"/>
  <Override ContentType="application/vnd.openxmlformats-officedocument.presentationml.notesSlide+xml" PartName="/ppt/notesSlides/notesSlide279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32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347.xml"/>
  <Override ContentType="application/vnd.openxmlformats-officedocument.presentationml.notesSlide+xml" PartName="/ppt/notesSlides/notesSlide317.xml"/>
  <Override ContentType="application/vnd.openxmlformats-officedocument.presentationml.notesSlide+xml" PartName="/ppt/notesSlides/notesSlide336.xml"/>
  <Override ContentType="application/vnd.openxmlformats-officedocument.presentationml.notesSlide+xml" PartName="/ppt/notesSlides/notesSlide304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310.xml"/>
  <Override ContentType="application/vnd.openxmlformats-officedocument.presentationml.notesSlide+xml" PartName="/ppt/notesSlides/notesSlide340.xml"/>
  <Override ContentType="application/vnd.openxmlformats-officedocument.presentationml.notesSlide+xml" PartName="/ppt/notesSlides/notesSlide353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298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28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355.xml"/>
  <Override ContentType="application/vnd.openxmlformats-officedocument.presentationml.notesSlide+xml" PartName="/ppt/notesSlides/notesSlide31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92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337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76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343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300.xml"/>
  <Override ContentType="application/vnd.openxmlformats-officedocument.presentationml.notesSlide+xml" PartName="/ppt/notesSlides/notesSlide327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30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316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350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333.xml"/>
  <Override ContentType="application/vnd.openxmlformats-officedocument.presentationml.notesSlide+xml" PartName="/ppt/notesSlides/notesSlide30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9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28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322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348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296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350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334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26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288.xml"/>
  <Override ContentType="application/vnd.openxmlformats-officedocument.presentationml.slide+xml" PartName="/ppt/slides/slide342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281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76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314.xml"/>
  <Override ContentType="application/vnd.openxmlformats-officedocument.presentationml.slide+xml" PartName="/ppt/slides/slide338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306.xml"/>
  <Override ContentType="application/vnd.openxmlformats-officedocument.presentationml.slide+xml" PartName="/ppt/slides/slide272.xml"/>
  <Override ContentType="application/vnd.openxmlformats-officedocument.presentationml.slide+xml" PartName="/ppt/slides/slide59.xml"/>
  <Override ContentType="application/vnd.openxmlformats-officedocument.presentationml.slide+xml" PartName="/ppt/slides/slide285.xml"/>
  <Override ContentType="application/vnd.openxmlformats-officedocument.presentationml.slide+xml" PartName="/ppt/slides/slide89.xml"/>
  <Override ContentType="application/vnd.openxmlformats-officedocument.presentationml.slide+xml" PartName="/ppt/slides/slide323.xml"/>
  <Override ContentType="application/vnd.openxmlformats-officedocument.presentationml.slide+xml" PartName="/ppt/slides/slide242.xml"/>
  <Override ContentType="application/vnd.openxmlformats-officedocument.presentationml.slide+xml" PartName="/ppt/slides/slide34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310.xml"/>
  <Override ContentType="application/vnd.openxmlformats-officedocument.presentationml.slide+xml" PartName="/ppt/slides/slide180.xml"/>
  <Override ContentType="application/vnd.openxmlformats-officedocument.presentationml.slide+xml" PartName="/ppt/slides/slide353.xml"/>
  <Override ContentType="application/vnd.openxmlformats-officedocument.presentationml.slide+xml" PartName="/ppt/slides/slide18.xml"/>
  <Override ContentType="application/vnd.openxmlformats-officedocument.presentationml.slide+xml" PartName="/ppt/slides/slide333.xml"/>
  <Override ContentType="application/vnd.openxmlformats-officedocument.presentationml.slide+xml" PartName="/ppt/slides/slide201.xml"/>
  <Override ContentType="application/vnd.openxmlformats-officedocument.presentationml.slide+xml" PartName="/ppt/slides/slide309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87.xml"/>
  <Override ContentType="application/vnd.openxmlformats-officedocument.presentationml.slide+xml" PartName="/ppt/slides/slide270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343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297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79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93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300.xml"/>
  <Override ContentType="application/vnd.openxmlformats-officedocument.presentationml.slide+xml" PartName="/ppt/slides/slide315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282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327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311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354.xml"/>
  <Override ContentType="application/vnd.openxmlformats-officedocument.presentationml.slide+xml" PartName="/ppt/slides/slide337.xml"/>
  <Override ContentType="application/vnd.openxmlformats-officedocument.presentationml.slide+xml" PartName="/ppt/slides/slide205.xml"/>
  <Override ContentType="application/vnd.openxmlformats-officedocument.presentationml.slide+xml" PartName="/ppt/slides/slide292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275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269.xml"/>
  <Override ContentType="application/vnd.openxmlformats-officedocument.presentationml.slide+xml" PartName="/ppt/slides/slide322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305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348.xml"/>
  <Override ContentType="application/vnd.openxmlformats-officedocument.presentationml.slide+xml" PartName="/ppt/slides/slide88.xml"/>
  <Override ContentType="application/vnd.openxmlformats-officedocument.presentationml.slide+xml" PartName="/ppt/slides/slide286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08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324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316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44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94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328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278.xml"/>
  <Override ContentType="application/vnd.openxmlformats-officedocument.presentationml.slide+xml" PartName="/ppt/slides/slide332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301.xml"/>
  <Override ContentType="application/vnd.openxmlformats-officedocument.presentationml.slide+xml" PartName="/ppt/slides/slide48.xml"/>
  <Override ContentType="application/vnd.openxmlformats-officedocument.presentationml.slide+xml" PartName="/ppt/slides/slide355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283.xml"/>
  <Override ContentType="application/vnd.openxmlformats-officedocument.presentationml.slide+xml" PartName="/ppt/slides/slide291.xml"/>
  <Override ContentType="application/vnd.openxmlformats-officedocument.presentationml.slide+xml" PartName="/ppt/slides/slide312.xml"/>
  <Override ContentType="application/vnd.openxmlformats-officedocument.presentationml.slide+xml" PartName="/ppt/slides/slide240.xml"/>
  <Override ContentType="application/vnd.openxmlformats-officedocument.presentationml.slide+xml" PartName="/ppt/slides/slide347.xml"/>
  <Override ContentType="application/vnd.openxmlformats-officedocument.presentationml.slide+xml" PartName="/ppt/slides/slide22.xml"/>
  <Override ContentType="application/vnd.openxmlformats-officedocument.presentationml.slide+xml" PartName="/ppt/slides/slide304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274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321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319.xml"/>
  <Override ContentType="application/vnd.openxmlformats-officedocument.presentationml.slide+xml" PartName="/ppt/slides/slide212.xml"/>
  <Override ContentType="application/vnd.openxmlformats-officedocument.presentationml.slide+xml" PartName="/ppt/slides/slide336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29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340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325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317.xml"/>
  <Override ContentType="application/vnd.openxmlformats-officedocument.presentationml.slide+xml" PartName="/ppt/slides/slide155.xml"/>
  <Override ContentType="application/vnd.openxmlformats-officedocument.presentationml.slide+xml" PartName="/ppt/slides/slide341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307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351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331.xml"/>
  <Override ContentType="application/vnd.openxmlformats-officedocument.presentationml.slide+xml" PartName="/ppt/slides/slide140.xml"/>
  <Override ContentType="application/vnd.openxmlformats-officedocument.presentationml.slide+xml" PartName="/ppt/slides/slide277.xml"/>
  <Override ContentType="application/vnd.openxmlformats-officedocument.presentationml.slide+xml" PartName="/ppt/slides/slide11.xml"/>
  <Override ContentType="application/vnd.openxmlformats-officedocument.presentationml.slide+xml" PartName="/ppt/slides/slide280.xml"/>
  <Override ContentType="application/vnd.openxmlformats-officedocument.presentationml.slide+xml" PartName="/ppt/slides/slide345.xml"/>
  <Override ContentType="application/vnd.openxmlformats-officedocument.presentationml.slide+xml" PartName="/ppt/slides/slide302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289.xml"/>
  <Override ContentType="application/vnd.openxmlformats-officedocument.presentationml.slide+xml" PartName="/ppt/slides/slide36.xml"/>
  <Override ContentType="application/vnd.openxmlformats-officedocument.presentationml.slide+xml" PartName="/ppt/slides/slide313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295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320.xml"/>
  <Override ContentType="application/vnd.openxmlformats-officedocument.presentationml.slide+xml" PartName="/ppt/slides/slide207.xml"/>
  <Override ContentType="application/vnd.openxmlformats-officedocument.presentationml.slide+xml" PartName="/ppt/slides/slide339.xml"/>
  <Override ContentType="application/vnd.openxmlformats-officedocument.presentationml.slide+xml" PartName="/ppt/slides/slide224.xml"/>
  <Override ContentType="application/vnd.openxmlformats-officedocument.presentationml.slide+xml" PartName="/ppt/slides/slide284.xml"/>
  <Override ContentType="application/vnd.openxmlformats-officedocument.presentationml.slide+xml" PartName="/ppt/slides/slide330.xml"/>
  <Override ContentType="application/vnd.openxmlformats-officedocument.presentationml.slide+xml" PartName="/ppt/slides/slide47.xml"/>
  <Override ContentType="application/vnd.openxmlformats-officedocument.presentationml.slide+xml" PartName="/ppt/slides/slide26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346.xml"/>
  <Override ContentType="application/vnd.openxmlformats-officedocument.presentationml.slide+xml" PartName="/ppt/slides/slide303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9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352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318.xml"/>
  <Override ContentType="application/vnd.openxmlformats-officedocument.presentationml.slide+xml" PartName="/ppt/slides/slide230.xml"/>
  <Override ContentType="application/vnd.openxmlformats-officedocument.presentationml.slide+xml" PartName="/ppt/slides/slide290.xml"/>
  <Override ContentType="application/vnd.openxmlformats-officedocument.presentationml.slide+xml" PartName="/ppt/slides/slide335.xml"/>
  <Override ContentType="application/vnd.openxmlformats-officedocument.presentationml.slide+xml" PartName="/ppt/slides/slide256.xml"/>
  <Override ContentType="application/vnd.openxmlformats-officedocument.presentationml.slide+xml" PartName="/ppt/slides/slide299.xml"/>
  <Override ContentType="application/vnd.openxmlformats-officedocument.presentationml.slide+xml" PartName="/ppt/slides/slide128.xml"/>
  <Override ContentType="application/vnd.openxmlformats-officedocument.presentationml.slide+xml" PartName="/ppt/slides/slide273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</p:sldIdLst>
  <p:sldSz cy="5143500" cx="9144000"/>
  <p:notesSz cx="6858000" cy="9144000"/>
  <p:embeddedFontLst>
    <p:embeddedFont>
      <p:font typeface="Raleway"/>
      <p:regular r:id="rId362"/>
      <p:bold r:id="rId363"/>
      <p:italic r:id="rId364"/>
      <p:boldItalic r:id="rId365"/>
    </p:embeddedFont>
    <p:embeddedFont>
      <p:font typeface="Lato"/>
      <p:regular r:id="rId366"/>
      <p:bold r:id="rId367"/>
      <p:italic r:id="rId368"/>
      <p:boldItalic r:id="rId3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554900-E068-4423-80C7-ED52E322A480}">
  <a:tblStyle styleId="{64554900-E068-4423-80C7-ED52E322A4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190" Type="http://schemas.openxmlformats.org/officeDocument/2006/relationships/slide" Target="slides/slide18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194" Type="http://schemas.openxmlformats.org/officeDocument/2006/relationships/slide" Target="slides/slide188.xml"/><Relationship Id="rId43" Type="http://schemas.openxmlformats.org/officeDocument/2006/relationships/slide" Target="slides/slide37.xml"/><Relationship Id="rId193" Type="http://schemas.openxmlformats.org/officeDocument/2006/relationships/slide" Target="slides/slide187.xml"/><Relationship Id="rId46" Type="http://schemas.openxmlformats.org/officeDocument/2006/relationships/slide" Target="slides/slide40.xml"/><Relationship Id="rId192" Type="http://schemas.openxmlformats.org/officeDocument/2006/relationships/slide" Target="slides/slide186.xml"/><Relationship Id="rId45" Type="http://schemas.openxmlformats.org/officeDocument/2006/relationships/slide" Target="slides/slide39.xml"/><Relationship Id="rId191" Type="http://schemas.openxmlformats.org/officeDocument/2006/relationships/slide" Target="slides/slide185.xml"/><Relationship Id="rId48" Type="http://schemas.openxmlformats.org/officeDocument/2006/relationships/slide" Target="slides/slide42.xml"/><Relationship Id="rId187" Type="http://schemas.openxmlformats.org/officeDocument/2006/relationships/slide" Target="slides/slide181.xml"/><Relationship Id="rId47" Type="http://schemas.openxmlformats.org/officeDocument/2006/relationships/slide" Target="slides/slide41.xml"/><Relationship Id="rId186" Type="http://schemas.openxmlformats.org/officeDocument/2006/relationships/slide" Target="slides/slide180.xml"/><Relationship Id="rId185" Type="http://schemas.openxmlformats.org/officeDocument/2006/relationships/slide" Target="slides/slide179.xml"/><Relationship Id="rId49" Type="http://schemas.openxmlformats.org/officeDocument/2006/relationships/slide" Target="slides/slide43.xml"/><Relationship Id="rId184" Type="http://schemas.openxmlformats.org/officeDocument/2006/relationships/slide" Target="slides/slide178.xml"/><Relationship Id="rId189" Type="http://schemas.openxmlformats.org/officeDocument/2006/relationships/slide" Target="slides/slide183.xml"/><Relationship Id="rId188" Type="http://schemas.openxmlformats.org/officeDocument/2006/relationships/slide" Target="slides/slide18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183" Type="http://schemas.openxmlformats.org/officeDocument/2006/relationships/slide" Target="slides/slide177.xml"/><Relationship Id="rId32" Type="http://schemas.openxmlformats.org/officeDocument/2006/relationships/slide" Target="slides/slide26.xml"/><Relationship Id="rId182" Type="http://schemas.openxmlformats.org/officeDocument/2006/relationships/slide" Target="slides/slide176.xml"/><Relationship Id="rId35" Type="http://schemas.openxmlformats.org/officeDocument/2006/relationships/slide" Target="slides/slide29.xml"/><Relationship Id="rId181" Type="http://schemas.openxmlformats.org/officeDocument/2006/relationships/slide" Target="slides/slide175.xml"/><Relationship Id="rId34" Type="http://schemas.openxmlformats.org/officeDocument/2006/relationships/slide" Target="slides/slide28.xml"/><Relationship Id="rId180" Type="http://schemas.openxmlformats.org/officeDocument/2006/relationships/slide" Target="slides/slide174.xml"/><Relationship Id="rId37" Type="http://schemas.openxmlformats.org/officeDocument/2006/relationships/slide" Target="slides/slide31.xml"/><Relationship Id="rId176" Type="http://schemas.openxmlformats.org/officeDocument/2006/relationships/slide" Target="slides/slide170.xml"/><Relationship Id="rId297" Type="http://schemas.openxmlformats.org/officeDocument/2006/relationships/slide" Target="slides/slide291.xml"/><Relationship Id="rId36" Type="http://schemas.openxmlformats.org/officeDocument/2006/relationships/slide" Target="slides/slide30.xml"/><Relationship Id="rId175" Type="http://schemas.openxmlformats.org/officeDocument/2006/relationships/slide" Target="slides/slide169.xml"/><Relationship Id="rId296" Type="http://schemas.openxmlformats.org/officeDocument/2006/relationships/slide" Target="slides/slide290.xml"/><Relationship Id="rId39" Type="http://schemas.openxmlformats.org/officeDocument/2006/relationships/slide" Target="slides/slide33.xml"/><Relationship Id="rId174" Type="http://schemas.openxmlformats.org/officeDocument/2006/relationships/slide" Target="slides/slide168.xml"/><Relationship Id="rId295" Type="http://schemas.openxmlformats.org/officeDocument/2006/relationships/slide" Target="slides/slide289.xml"/><Relationship Id="rId38" Type="http://schemas.openxmlformats.org/officeDocument/2006/relationships/slide" Target="slides/slide32.xml"/><Relationship Id="rId173" Type="http://schemas.openxmlformats.org/officeDocument/2006/relationships/slide" Target="slides/slide167.xml"/><Relationship Id="rId294" Type="http://schemas.openxmlformats.org/officeDocument/2006/relationships/slide" Target="slides/slide288.xml"/><Relationship Id="rId179" Type="http://schemas.openxmlformats.org/officeDocument/2006/relationships/slide" Target="slides/slide173.xml"/><Relationship Id="rId178" Type="http://schemas.openxmlformats.org/officeDocument/2006/relationships/slide" Target="slides/slide172.xml"/><Relationship Id="rId299" Type="http://schemas.openxmlformats.org/officeDocument/2006/relationships/slide" Target="slides/slide293.xml"/><Relationship Id="rId177" Type="http://schemas.openxmlformats.org/officeDocument/2006/relationships/slide" Target="slides/slide171.xml"/><Relationship Id="rId298" Type="http://schemas.openxmlformats.org/officeDocument/2006/relationships/slide" Target="slides/slide29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98" Type="http://schemas.openxmlformats.org/officeDocument/2006/relationships/slide" Target="slides/slide192.xml"/><Relationship Id="rId14" Type="http://schemas.openxmlformats.org/officeDocument/2006/relationships/slide" Target="slides/slide8.xml"/><Relationship Id="rId197" Type="http://schemas.openxmlformats.org/officeDocument/2006/relationships/slide" Target="slides/slide191.xml"/><Relationship Id="rId17" Type="http://schemas.openxmlformats.org/officeDocument/2006/relationships/slide" Target="slides/slide11.xml"/><Relationship Id="rId196" Type="http://schemas.openxmlformats.org/officeDocument/2006/relationships/slide" Target="slides/slide190.xml"/><Relationship Id="rId16" Type="http://schemas.openxmlformats.org/officeDocument/2006/relationships/slide" Target="slides/slide10.xml"/><Relationship Id="rId195" Type="http://schemas.openxmlformats.org/officeDocument/2006/relationships/slide" Target="slides/slide189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99" Type="http://schemas.openxmlformats.org/officeDocument/2006/relationships/slide" Target="slides/slide193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271" Type="http://schemas.openxmlformats.org/officeDocument/2006/relationships/slide" Target="slides/slide265.xml"/><Relationship Id="rId87" Type="http://schemas.openxmlformats.org/officeDocument/2006/relationships/slide" Target="slides/slide81.xml"/><Relationship Id="rId270" Type="http://schemas.openxmlformats.org/officeDocument/2006/relationships/slide" Target="slides/slide264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269" Type="http://schemas.openxmlformats.org/officeDocument/2006/relationships/slide" Target="slides/slide263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264" Type="http://schemas.openxmlformats.org/officeDocument/2006/relationships/slide" Target="slides/slide258.xml"/><Relationship Id="rId142" Type="http://schemas.openxmlformats.org/officeDocument/2006/relationships/slide" Target="slides/slide136.xml"/><Relationship Id="rId263" Type="http://schemas.openxmlformats.org/officeDocument/2006/relationships/slide" Target="slides/slide257.xml"/><Relationship Id="rId141" Type="http://schemas.openxmlformats.org/officeDocument/2006/relationships/slide" Target="slides/slide135.xml"/><Relationship Id="rId262" Type="http://schemas.openxmlformats.org/officeDocument/2006/relationships/slide" Target="slides/slide256.xml"/><Relationship Id="rId140" Type="http://schemas.openxmlformats.org/officeDocument/2006/relationships/slide" Target="slides/slide134.xml"/><Relationship Id="rId261" Type="http://schemas.openxmlformats.org/officeDocument/2006/relationships/slide" Target="slides/slide255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268" Type="http://schemas.openxmlformats.org/officeDocument/2006/relationships/slide" Target="slides/slide262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267" Type="http://schemas.openxmlformats.org/officeDocument/2006/relationships/slide" Target="slides/slide261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266" Type="http://schemas.openxmlformats.org/officeDocument/2006/relationships/slide" Target="slides/slide260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265" Type="http://schemas.openxmlformats.org/officeDocument/2006/relationships/slide" Target="slides/slide259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260" Type="http://schemas.openxmlformats.org/officeDocument/2006/relationships/slide" Target="slides/slide254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259" Type="http://schemas.openxmlformats.org/officeDocument/2006/relationships/slide" Target="slides/slide253.xml"/><Relationship Id="rId137" Type="http://schemas.openxmlformats.org/officeDocument/2006/relationships/slide" Target="slides/slide131.xml"/><Relationship Id="rId258" Type="http://schemas.openxmlformats.org/officeDocument/2006/relationships/slide" Target="slides/slide252.xml"/><Relationship Id="rId132" Type="http://schemas.openxmlformats.org/officeDocument/2006/relationships/slide" Target="slides/slide126.xml"/><Relationship Id="rId253" Type="http://schemas.openxmlformats.org/officeDocument/2006/relationships/slide" Target="slides/slide247.xml"/><Relationship Id="rId131" Type="http://schemas.openxmlformats.org/officeDocument/2006/relationships/slide" Target="slides/slide125.xml"/><Relationship Id="rId252" Type="http://schemas.openxmlformats.org/officeDocument/2006/relationships/slide" Target="slides/slide246.xml"/><Relationship Id="rId130" Type="http://schemas.openxmlformats.org/officeDocument/2006/relationships/slide" Target="slides/slide124.xml"/><Relationship Id="rId251" Type="http://schemas.openxmlformats.org/officeDocument/2006/relationships/slide" Target="slides/slide245.xml"/><Relationship Id="rId250" Type="http://schemas.openxmlformats.org/officeDocument/2006/relationships/slide" Target="slides/slide244.xml"/><Relationship Id="rId136" Type="http://schemas.openxmlformats.org/officeDocument/2006/relationships/slide" Target="slides/slide130.xml"/><Relationship Id="rId257" Type="http://schemas.openxmlformats.org/officeDocument/2006/relationships/slide" Target="slides/slide251.xml"/><Relationship Id="rId135" Type="http://schemas.openxmlformats.org/officeDocument/2006/relationships/slide" Target="slides/slide129.xml"/><Relationship Id="rId256" Type="http://schemas.openxmlformats.org/officeDocument/2006/relationships/slide" Target="slides/slide250.xml"/><Relationship Id="rId134" Type="http://schemas.openxmlformats.org/officeDocument/2006/relationships/slide" Target="slides/slide128.xml"/><Relationship Id="rId255" Type="http://schemas.openxmlformats.org/officeDocument/2006/relationships/slide" Target="slides/slide249.xml"/><Relationship Id="rId133" Type="http://schemas.openxmlformats.org/officeDocument/2006/relationships/slide" Target="slides/slide127.xml"/><Relationship Id="rId254" Type="http://schemas.openxmlformats.org/officeDocument/2006/relationships/slide" Target="slides/slide248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slide" Target="slides/slide166.xml"/><Relationship Id="rId293" Type="http://schemas.openxmlformats.org/officeDocument/2006/relationships/slide" Target="slides/slide287.xml"/><Relationship Id="rId65" Type="http://schemas.openxmlformats.org/officeDocument/2006/relationships/slide" Target="slides/slide59.xml"/><Relationship Id="rId171" Type="http://schemas.openxmlformats.org/officeDocument/2006/relationships/slide" Target="slides/slide165.xml"/><Relationship Id="rId292" Type="http://schemas.openxmlformats.org/officeDocument/2006/relationships/slide" Target="slides/slide286.xml"/><Relationship Id="rId68" Type="http://schemas.openxmlformats.org/officeDocument/2006/relationships/slide" Target="slides/slide62.xml"/><Relationship Id="rId170" Type="http://schemas.openxmlformats.org/officeDocument/2006/relationships/slide" Target="slides/slide164.xml"/><Relationship Id="rId291" Type="http://schemas.openxmlformats.org/officeDocument/2006/relationships/slide" Target="slides/slide285.xml"/><Relationship Id="rId67" Type="http://schemas.openxmlformats.org/officeDocument/2006/relationships/slide" Target="slides/slide61.xml"/><Relationship Id="rId290" Type="http://schemas.openxmlformats.org/officeDocument/2006/relationships/slide" Target="slides/slide284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286" Type="http://schemas.openxmlformats.org/officeDocument/2006/relationships/slide" Target="slides/slide280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285" Type="http://schemas.openxmlformats.org/officeDocument/2006/relationships/slide" Target="slides/slide279.xml"/><Relationship Id="rId163" Type="http://schemas.openxmlformats.org/officeDocument/2006/relationships/slide" Target="slides/slide157.xml"/><Relationship Id="rId284" Type="http://schemas.openxmlformats.org/officeDocument/2006/relationships/slide" Target="slides/slide278.xml"/><Relationship Id="rId162" Type="http://schemas.openxmlformats.org/officeDocument/2006/relationships/slide" Target="slides/slide156.xml"/><Relationship Id="rId283" Type="http://schemas.openxmlformats.org/officeDocument/2006/relationships/slide" Target="slides/slide277.xml"/><Relationship Id="rId169" Type="http://schemas.openxmlformats.org/officeDocument/2006/relationships/slide" Target="slides/slide163.xml"/><Relationship Id="rId168" Type="http://schemas.openxmlformats.org/officeDocument/2006/relationships/slide" Target="slides/slide162.xml"/><Relationship Id="rId289" Type="http://schemas.openxmlformats.org/officeDocument/2006/relationships/slide" Target="slides/slide283.xml"/><Relationship Id="rId167" Type="http://schemas.openxmlformats.org/officeDocument/2006/relationships/slide" Target="slides/slide161.xml"/><Relationship Id="rId288" Type="http://schemas.openxmlformats.org/officeDocument/2006/relationships/slide" Target="slides/slide282.xml"/><Relationship Id="rId166" Type="http://schemas.openxmlformats.org/officeDocument/2006/relationships/slide" Target="slides/slide160.xml"/><Relationship Id="rId287" Type="http://schemas.openxmlformats.org/officeDocument/2006/relationships/slide" Target="slides/slide281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282" Type="http://schemas.openxmlformats.org/officeDocument/2006/relationships/slide" Target="slides/slide276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281" Type="http://schemas.openxmlformats.org/officeDocument/2006/relationships/slide" Target="slides/slide275.xml"/><Relationship Id="rId57" Type="http://schemas.openxmlformats.org/officeDocument/2006/relationships/slide" Target="slides/slide51.xml"/><Relationship Id="rId280" Type="http://schemas.openxmlformats.org/officeDocument/2006/relationships/slide" Target="slides/slide274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275" Type="http://schemas.openxmlformats.org/officeDocument/2006/relationships/slide" Target="slides/slide269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274" Type="http://schemas.openxmlformats.org/officeDocument/2006/relationships/slide" Target="slides/slide268.xml"/><Relationship Id="rId152" Type="http://schemas.openxmlformats.org/officeDocument/2006/relationships/slide" Target="slides/slide146.xml"/><Relationship Id="rId273" Type="http://schemas.openxmlformats.org/officeDocument/2006/relationships/slide" Target="slides/slide267.xml"/><Relationship Id="rId151" Type="http://schemas.openxmlformats.org/officeDocument/2006/relationships/slide" Target="slides/slide145.xml"/><Relationship Id="rId272" Type="http://schemas.openxmlformats.org/officeDocument/2006/relationships/slide" Target="slides/slide266.xml"/><Relationship Id="rId158" Type="http://schemas.openxmlformats.org/officeDocument/2006/relationships/slide" Target="slides/slide152.xml"/><Relationship Id="rId279" Type="http://schemas.openxmlformats.org/officeDocument/2006/relationships/slide" Target="slides/slide273.xml"/><Relationship Id="rId157" Type="http://schemas.openxmlformats.org/officeDocument/2006/relationships/slide" Target="slides/slide151.xml"/><Relationship Id="rId278" Type="http://schemas.openxmlformats.org/officeDocument/2006/relationships/slide" Target="slides/slide272.xml"/><Relationship Id="rId156" Type="http://schemas.openxmlformats.org/officeDocument/2006/relationships/slide" Target="slides/slide150.xml"/><Relationship Id="rId277" Type="http://schemas.openxmlformats.org/officeDocument/2006/relationships/slide" Target="slides/slide271.xml"/><Relationship Id="rId155" Type="http://schemas.openxmlformats.org/officeDocument/2006/relationships/slide" Target="slides/slide149.xml"/><Relationship Id="rId276" Type="http://schemas.openxmlformats.org/officeDocument/2006/relationships/slide" Target="slides/slide270.xml"/><Relationship Id="rId107" Type="http://schemas.openxmlformats.org/officeDocument/2006/relationships/slide" Target="slides/slide101.xml"/><Relationship Id="rId228" Type="http://schemas.openxmlformats.org/officeDocument/2006/relationships/slide" Target="slides/slide222.xml"/><Relationship Id="rId349" Type="http://schemas.openxmlformats.org/officeDocument/2006/relationships/slide" Target="slides/slide343.xml"/><Relationship Id="rId106" Type="http://schemas.openxmlformats.org/officeDocument/2006/relationships/slide" Target="slides/slide100.xml"/><Relationship Id="rId227" Type="http://schemas.openxmlformats.org/officeDocument/2006/relationships/slide" Target="slides/slide221.xml"/><Relationship Id="rId348" Type="http://schemas.openxmlformats.org/officeDocument/2006/relationships/slide" Target="slides/slide342.xml"/><Relationship Id="rId105" Type="http://schemas.openxmlformats.org/officeDocument/2006/relationships/slide" Target="slides/slide99.xml"/><Relationship Id="rId226" Type="http://schemas.openxmlformats.org/officeDocument/2006/relationships/slide" Target="slides/slide220.xml"/><Relationship Id="rId347" Type="http://schemas.openxmlformats.org/officeDocument/2006/relationships/slide" Target="slides/slide341.xml"/><Relationship Id="rId104" Type="http://schemas.openxmlformats.org/officeDocument/2006/relationships/slide" Target="slides/slide98.xml"/><Relationship Id="rId225" Type="http://schemas.openxmlformats.org/officeDocument/2006/relationships/slide" Target="slides/slide219.xml"/><Relationship Id="rId346" Type="http://schemas.openxmlformats.org/officeDocument/2006/relationships/slide" Target="slides/slide340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229" Type="http://schemas.openxmlformats.org/officeDocument/2006/relationships/slide" Target="slides/slide223.xml"/><Relationship Id="rId220" Type="http://schemas.openxmlformats.org/officeDocument/2006/relationships/slide" Target="slides/slide214.xml"/><Relationship Id="rId341" Type="http://schemas.openxmlformats.org/officeDocument/2006/relationships/slide" Target="slides/slide335.xml"/><Relationship Id="rId340" Type="http://schemas.openxmlformats.org/officeDocument/2006/relationships/slide" Target="slides/slide334.xml"/><Relationship Id="rId103" Type="http://schemas.openxmlformats.org/officeDocument/2006/relationships/slide" Target="slides/slide97.xml"/><Relationship Id="rId224" Type="http://schemas.openxmlformats.org/officeDocument/2006/relationships/slide" Target="slides/slide218.xml"/><Relationship Id="rId345" Type="http://schemas.openxmlformats.org/officeDocument/2006/relationships/slide" Target="slides/slide339.xml"/><Relationship Id="rId102" Type="http://schemas.openxmlformats.org/officeDocument/2006/relationships/slide" Target="slides/slide96.xml"/><Relationship Id="rId223" Type="http://schemas.openxmlformats.org/officeDocument/2006/relationships/slide" Target="slides/slide217.xml"/><Relationship Id="rId344" Type="http://schemas.openxmlformats.org/officeDocument/2006/relationships/slide" Target="slides/slide338.xml"/><Relationship Id="rId101" Type="http://schemas.openxmlformats.org/officeDocument/2006/relationships/slide" Target="slides/slide95.xml"/><Relationship Id="rId222" Type="http://schemas.openxmlformats.org/officeDocument/2006/relationships/slide" Target="slides/slide216.xml"/><Relationship Id="rId343" Type="http://schemas.openxmlformats.org/officeDocument/2006/relationships/slide" Target="slides/slide337.xml"/><Relationship Id="rId100" Type="http://schemas.openxmlformats.org/officeDocument/2006/relationships/slide" Target="slides/slide94.xml"/><Relationship Id="rId221" Type="http://schemas.openxmlformats.org/officeDocument/2006/relationships/slide" Target="slides/slide215.xml"/><Relationship Id="rId342" Type="http://schemas.openxmlformats.org/officeDocument/2006/relationships/slide" Target="slides/slide336.xml"/><Relationship Id="rId217" Type="http://schemas.openxmlformats.org/officeDocument/2006/relationships/slide" Target="slides/slide211.xml"/><Relationship Id="rId338" Type="http://schemas.openxmlformats.org/officeDocument/2006/relationships/slide" Target="slides/slide332.xml"/><Relationship Id="rId216" Type="http://schemas.openxmlformats.org/officeDocument/2006/relationships/slide" Target="slides/slide210.xml"/><Relationship Id="rId337" Type="http://schemas.openxmlformats.org/officeDocument/2006/relationships/slide" Target="slides/slide331.xml"/><Relationship Id="rId215" Type="http://schemas.openxmlformats.org/officeDocument/2006/relationships/slide" Target="slides/slide209.xml"/><Relationship Id="rId336" Type="http://schemas.openxmlformats.org/officeDocument/2006/relationships/slide" Target="slides/slide330.xml"/><Relationship Id="rId214" Type="http://schemas.openxmlformats.org/officeDocument/2006/relationships/slide" Target="slides/slide208.xml"/><Relationship Id="rId335" Type="http://schemas.openxmlformats.org/officeDocument/2006/relationships/slide" Target="slides/slide329.xml"/><Relationship Id="rId219" Type="http://schemas.openxmlformats.org/officeDocument/2006/relationships/slide" Target="slides/slide213.xml"/><Relationship Id="rId218" Type="http://schemas.openxmlformats.org/officeDocument/2006/relationships/slide" Target="slides/slide212.xml"/><Relationship Id="rId339" Type="http://schemas.openxmlformats.org/officeDocument/2006/relationships/slide" Target="slides/slide333.xml"/><Relationship Id="rId330" Type="http://schemas.openxmlformats.org/officeDocument/2006/relationships/slide" Target="slides/slide324.xml"/><Relationship Id="rId213" Type="http://schemas.openxmlformats.org/officeDocument/2006/relationships/slide" Target="slides/slide207.xml"/><Relationship Id="rId334" Type="http://schemas.openxmlformats.org/officeDocument/2006/relationships/slide" Target="slides/slide328.xml"/><Relationship Id="rId212" Type="http://schemas.openxmlformats.org/officeDocument/2006/relationships/slide" Target="slides/slide206.xml"/><Relationship Id="rId333" Type="http://schemas.openxmlformats.org/officeDocument/2006/relationships/slide" Target="slides/slide327.xml"/><Relationship Id="rId211" Type="http://schemas.openxmlformats.org/officeDocument/2006/relationships/slide" Target="slides/slide205.xml"/><Relationship Id="rId332" Type="http://schemas.openxmlformats.org/officeDocument/2006/relationships/slide" Target="slides/slide326.xml"/><Relationship Id="rId210" Type="http://schemas.openxmlformats.org/officeDocument/2006/relationships/slide" Target="slides/slide204.xml"/><Relationship Id="rId331" Type="http://schemas.openxmlformats.org/officeDocument/2006/relationships/slide" Target="slides/slide325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249" Type="http://schemas.openxmlformats.org/officeDocument/2006/relationships/slide" Target="slides/slide243.xml"/><Relationship Id="rId127" Type="http://schemas.openxmlformats.org/officeDocument/2006/relationships/slide" Target="slides/slide121.xml"/><Relationship Id="rId248" Type="http://schemas.openxmlformats.org/officeDocument/2006/relationships/slide" Target="slides/slide242.xml"/><Relationship Id="rId369" Type="http://schemas.openxmlformats.org/officeDocument/2006/relationships/font" Target="fonts/Lato-boldItalic.fntdata"/><Relationship Id="rId126" Type="http://schemas.openxmlformats.org/officeDocument/2006/relationships/slide" Target="slides/slide120.xml"/><Relationship Id="rId247" Type="http://schemas.openxmlformats.org/officeDocument/2006/relationships/slide" Target="slides/slide241.xml"/><Relationship Id="rId368" Type="http://schemas.openxmlformats.org/officeDocument/2006/relationships/font" Target="fonts/Lato-italic.fntdata"/><Relationship Id="rId121" Type="http://schemas.openxmlformats.org/officeDocument/2006/relationships/slide" Target="slides/slide115.xml"/><Relationship Id="rId242" Type="http://schemas.openxmlformats.org/officeDocument/2006/relationships/slide" Target="slides/slide236.xml"/><Relationship Id="rId363" Type="http://schemas.openxmlformats.org/officeDocument/2006/relationships/font" Target="fonts/Raleway-bold.fntdata"/><Relationship Id="rId120" Type="http://schemas.openxmlformats.org/officeDocument/2006/relationships/slide" Target="slides/slide114.xml"/><Relationship Id="rId241" Type="http://schemas.openxmlformats.org/officeDocument/2006/relationships/slide" Target="slides/slide235.xml"/><Relationship Id="rId362" Type="http://schemas.openxmlformats.org/officeDocument/2006/relationships/font" Target="fonts/Raleway-regular.fntdata"/><Relationship Id="rId240" Type="http://schemas.openxmlformats.org/officeDocument/2006/relationships/slide" Target="slides/slide234.xml"/><Relationship Id="rId361" Type="http://schemas.openxmlformats.org/officeDocument/2006/relationships/slide" Target="slides/slide355.xml"/><Relationship Id="rId360" Type="http://schemas.openxmlformats.org/officeDocument/2006/relationships/slide" Target="slides/slide354.xml"/><Relationship Id="rId125" Type="http://schemas.openxmlformats.org/officeDocument/2006/relationships/slide" Target="slides/slide119.xml"/><Relationship Id="rId246" Type="http://schemas.openxmlformats.org/officeDocument/2006/relationships/slide" Target="slides/slide240.xml"/><Relationship Id="rId367" Type="http://schemas.openxmlformats.org/officeDocument/2006/relationships/font" Target="fonts/Lato-bold.fntdata"/><Relationship Id="rId124" Type="http://schemas.openxmlformats.org/officeDocument/2006/relationships/slide" Target="slides/slide118.xml"/><Relationship Id="rId245" Type="http://schemas.openxmlformats.org/officeDocument/2006/relationships/slide" Target="slides/slide239.xml"/><Relationship Id="rId366" Type="http://schemas.openxmlformats.org/officeDocument/2006/relationships/font" Target="fonts/Lato-regular.fntdata"/><Relationship Id="rId123" Type="http://schemas.openxmlformats.org/officeDocument/2006/relationships/slide" Target="slides/slide117.xml"/><Relationship Id="rId244" Type="http://schemas.openxmlformats.org/officeDocument/2006/relationships/slide" Target="slides/slide238.xml"/><Relationship Id="rId365" Type="http://schemas.openxmlformats.org/officeDocument/2006/relationships/font" Target="fonts/Raleway-boldItalic.fntdata"/><Relationship Id="rId122" Type="http://schemas.openxmlformats.org/officeDocument/2006/relationships/slide" Target="slides/slide116.xml"/><Relationship Id="rId243" Type="http://schemas.openxmlformats.org/officeDocument/2006/relationships/slide" Target="slides/slide237.xml"/><Relationship Id="rId364" Type="http://schemas.openxmlformats.org/officeDocument/2006/relationships/font" Target="fonts/Raleway-italic.fntdata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239" Type="http://schemas.openxmlformats.org/officeDocument/2006/relationships/slide" Target="slides/slide233.xml"/><Relationship Id="rId117" Type="http://schemas.openxmlformats.org/officeDocument/2006/relationships/slide" Target="slides/slide111.xml"/><Relationship Id="rId238" Type="http://schemas.openxmlformats.org/officeDocument/2006/relationships/slide" Target="slides/slide232.xml"/><Relationship Id="rId359" Type="http://schemas.openxmlformats.org/officeDocument/2006/relationships/slide" Target="slides/slide353.xml"/><Relationship Id="rId116" Type="http://schemas.openxmlformats.org/officeDocument/2006/relationships/slide" Target="slides/slide110.xml"/><Relationship Id="rId237" Type="http://schemas.openxmlformats.org/officeDocument/2006/relationships/slide" Target="slides/slide231.xml"/><Relationship Id="rId358" Type="http://schemas.openxmlformats.org/officeDocument/2006/relationships/slide" Target="slides/slide352.xml"/><Relationship Id="rId115" Type="http://schemas.openxmlformats.org/officeDocument/2006/relationships/slide" Target="slides/slide109.xml"/><Relationship Id="rId236" Type="http://schemas.openxmlformats.org/officeDocument/2006/relationships/slide" Target="slides/slide230.xml"/><Relationship Id="rId357" Type="http://schemas.openxmlformats.org/officeDocument/2006/relationships/slide" Target="slides/slide351.xml"/><Relationship Id="rId119" Type="http://schemas.openxmlformats.org/officeDocument/2006/relationships/slide" Target="slides/slide113.xml"/><Relationship Id="rId110" Type="http://schemas.openxmlformats.org/officeDocument/2006/relationships/slide" Target="slides/slide104.xml"/><Relationship Id="rId231" Type="http://schemas.openxmlformats.org/officeDocument/2006/relationships/slide" Target="slides/slide225.xml"/><Relationship Id="rId352" Type="http://schemas.openxmlformats.org/officeDocument/2006/relationships/slide" Target="slides/slide346.xml"/><Relationship Id="rId230" Type="http://schemas.openxmlformats.org/officeDocument/2006/relationships/slide" Target="slides/slide224.xml"/><Relationship Id="rId351" Type="http://schemas.openxmlformats.org/officeDocument/2006/relationships/slide" Target="slides/slide345.xml"/><Relationship Id="rId350" Type="http://schemas.openxmlformats.org/officeDocument/2006/relationships/slide" Target="slides/slide344.xml"/><Relationship Id="rId114" Type="http://schemas.openxmlformats.org/officeDocument/2006/relationships/slide" Target="slides/slide108.xml"/><Relationship Id="rId235" Type="http://schemas.openxmlformats.org/officeDocument/2006/relationships/slide" Target="slides/slide229.xml"/><Relationship Id="rId356" Type="http://schemas.openxmlformats.org/officeDocument/2006/relationships/slide" Target="slides/slide350.xml"/><Relationship Id="rId113" Type="http://schemas.openxmlformats.org/officeDocument/2006/relationships/slide" Target="slides/slide107.xml"/><Relationship Id="rId234" Type="http://schemas.openxmlformats.org/officeDocument/2006/relationships/slide" Target="slides/slide228.xml"/><Relationship Id="rId355" Type="http://schemas.openxmlformats.org/officeDocument/2006/relationships/slide" Target="slides/slide349.xml"/><Relationship Id="rId112" Type="http://schemas.openxmlformats.org/officeDocument/2006/relationships/slide" Target="slides/slide106.xml"/><Relationship Id="rId233" Type="http://schemas.openxmlformats.org/officeDocument/2006/relationships/slide" Target="slides/slide227.xml"/><Relationship Id="rId354" Type="http://schemas.openxmlformats.org/officeDocument/2006/relationships/slide" Target="slides/slide348.xml"/><Relationship Id="rId111" Type="http://schemas.openxmlformats.org/officeDocument/2006/relationships/slide" Target="slides/slide105.xml"/><Relationship Id="rId232" Type="http://schemas.openxmlformats.org/officeDocument/2006/relationships/slide" Target="slides/slide226.xml"/><Relationship Id="rId353" Type="http://schemas.openxmlformats.org/officeDocument/2006/relationships/slide" Target="slides/slide347.xml"/><Relationship Id="rId305" Type="http://schemas.openxmlformats.org/officeDocument/2006/relationships/slide" Target="slides/slide299.xml"/><Relationship Id="rId304" Type="http://schemas.openxmlformats.org/officeDocument/2006/relationships/slide" Target="slides/slide298.xml"/><Relationship Id="rId303" Type="http://schemas.openxmlformats.org/officeDocument/2006/relationships/slide" Target="slides/slide297.xml"/><Relationship Id="rId302" Type="http://schemas.openxmlformats.org/officeDocument/2006/relationships/slide" Target="slides/slide296.xml"/><Relationship Id="rId309" Type="http://schemas.openxmlformats.org/officeDocument/2006/relationships/slide" Target="slides/slide303.xml"/><Relationship Id="rId308" Type="http://schemas.openxmlformats.org/officeDocument/2006/relationships/slide" Target="slides/slide302.xml"/><Relationship Id="rId307" Type="http://schemas.openxmlformats.org/officeDocument/2006/relationships/slide" Target="slides/slide301.xml"/><Relationship Id="rId306" Type="http://schemas.openxmlformats.org/officeDocument/2006/relationships/slide" Target="slides/slide300.xml"/><Relationship Id="rId301" Type="http://schemas.openxmlformats.org/officeDocument/2006/relationships/slide" Target="slides/slide295.xml"/><Relationship Id="rId300" Type="http://schemas.openxmlformats.org/officeDocument/2006/relationships/slide" Target="slides/slide294.xml"/><Relationship Id="rId206" Type="http://schemas.openxmlformats.org/officeDocument/2006/relationships/slide" Target="slides/slide200.xml"/><Relationship Id="rId327" Type="http://schemas.openxmlformats.org/officeDocument/2006/relationships/slide" Target="slides/slide321.xml"/><Relationship Id="rId205" Type="http://schemas.openxmlformats.org/officeDocument/2006/relationships/slide" Target="slides/slide199.xml"/><Relationship Id="rId326" Type="http://schemas.openxmlformats.org/officeDocument/2006/relationships/slide" Target="slides/slide320.xml"/><Relationship Id="rId204" Type="http://schemas.openxmlformats.org/officeDocument/2006/relationships/slide" Target="slides/slide198.xml"/><Relationship Id="rId325" Type="http://schemas.openxmlformats.org/officeDocument/2006/relationships/slide" Target="slides/slide319.xml"/><Relationship Id="rId203" Type="http://schemas.openxmlformats.org/officeDocument/2006/relationships/slide" Target="slides/slide197.xml"/><Relationship Id="rId324" Type="http://schemas.openxmlformats.org/officeDocument/2006/relationships/slide" Target="slides/slide318.xml"/><Relationship Id="rId209" Type="http://schemas.openxmlformats.org/officeDocument/2006/relationships/slide" Target="slides/slide203.xml"/><Relationship Id="rId208" Type="http://schemas.openxmlformats.org/officeDocument/2006/relationships/slide" Target="slides/slide202.xml"/><Relationship Id="rId329" Type="http://schemas.openxmlformats.org/officeDocument/2006/relationships/slide" Target="slides/slide323.xml"/><Relationship Id="rId207" Type="http://schemas.openxmlformats.org/officeDocument/2006/relationships/slide" Target="slides/slide201.xml"/><Relationship Id="rId328" Type="http://schemas.openxmlformats.org/officeDocument/2006/relationships/slide" Target="slides/slide322.xml"/><Relationship Id="rId202" Type="http://schemas.openxmlformats.org/officeDocument/2006/relationships/slide" Target="slides/slide196.xml"/><Relationship Id="rId323" Type="http://schemas.openxmlformats.org/officeDocument/2006/relationships/slide" Target="slides/slide317.xml"/><Relationship Id="rId201" Type="http://schemas.openxmlformats.org/officeDocument/2006/relationships/slide" Target="slides/slide195.xml"/><Relationship Id="rId322" Type="http://schemas.openxmlformats.org/officeDocument/2006/relationships/slide" Target="slides/slide316.xml"/><Relationship Id="rId200" Type="http://schemas.openxmlformats.org/officeDocument/2006/relationships/slide" Target="slides/slide194.xml"/><Relationship Id="rId321" Type="http://schemas.openxmlformats.org/officeDocument/2006/relationships/slide" Target="slides/slide315.xml"/><Relationship Id="rId320" Type="http://schemas.openxmlformats.org/officeDocument/2006/relationships/slide" Target="slides/slide314.xml"/><Relationship Id="rId316" Type="http://schemas.openxmlformats.org/officeDocument/2006/relationships/slide" Target="slides/slide310.xml"/><Relationship Id="rId315" Type="http://schemas.openxmlformats.org/officeDocument/2006/relationships/slide" Target="slides/slide309.xml"/><Relationship Id="rId314" Type="http://schemas.openxmlformats.org/officeDocument/2006/relationships/slide" Target="slides/slide308.xml"/><Relationship Id="rId313" Type="http://schemas.openxmlformats.org/officeDocument/2006/relationships/slide" Target="slides/slide307.xml"/><Relationship Id="rId319" Type="http://schemas.openxmlformats.org/officeDocument/2006/relationships/slide" Target="slides/slide313.xml"/><Relationship Id="rId318" Type="http://schemas.openxmlformats.org/officeDocument/2006/relationships/slide" Target="slides/slide312.xml"/><Relationship Id="rId317" Type="http://schemas.openxmlformats.org/officeDocument/2006/relationships/slide" Target="slides/slide311.xml"/><Relationship Id="rId312" Type="http://schemas.openxmlformats.org/officeDocument/2006/relationships/slide" Target="slides/slide306.xml"/><Relationship Id="rId311" Type="http://schemas.openxmlformats.org/officeDocument/2006/relationships/slide" Target="slides/slide305.xml"/><Relationship Id="rId310" Type="http://schemas.openxmlformats.org/officeDocument/2006/relationships/slide" Target="slides/slide30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deathhell/pen/qBaNJZy" TargetMode="Externa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c9abc4f0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c9abc4f0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c9abc4f0c_1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c9abc4f0c_1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bc9abc4f0c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bc9abc4f0c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c9abc4f0c_1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c9abc4f0c_1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c9abc4f0c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c9abc4f0c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c9abc4f0c_1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c9abc4f0c_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bc9abc4f0c_1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bc9abc4f0c_1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bc9abc4f0c_1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bc9abc4f0c_1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c9abc4f0c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c9abc4f0c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bc9abc4f0c_1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bc9abc4f0c_1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cbd566b0ca_4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cbd566b0ca_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9abc4f0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c9abc4f0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cbd566b0ca_4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cbd566b0ca_4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bc9abc4f0c_1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bc9abc4f0c_1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bc9abc4f0c_1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bc9abc4f0c_1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bc9abc4f0c_1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bc9abc4f0c_1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cbe203ae06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cbe203ae0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c9abc4f0c_1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c9abc4f0c_1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bc9abc4f0c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bc9abc4f0c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bc9abc4f0c_1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bc9abc4f0c_1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bc9abc4f0c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bc9abc4f0c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bc9abc4f0c_1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bc9abc4f0c_1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c9abc4f0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c9abc4f0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c9abc4f0c_1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c9abc4f0c_1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bc9abc4f0c_1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bc9abc4f0c_1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bc9abc4f0c_1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bc9abc4f0c_1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bc9abc4f0c_1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bc9abc4f0c_1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c9abc4f0c_1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c9abc4f0c_1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ca95d60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ca95d60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ca95d603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ca95d603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a95d603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a95d603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cbe203ae06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cbe203ae06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ce88aa16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ce88aa16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c9abc4f0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c9abc4f0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bc9abc4f0c_1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bc9abc4f0c_1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cbe203ae06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cbe203ae06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ce714f1b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ce714f1b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ce714f1b4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ce714f1b4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ce714f1b4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ce714f1b4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ce714f1b4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ce714f1b4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ce714f1b4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ce714f1b4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ce714f1b4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ce714f1b4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ce714f1b4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ce714f1b4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ce714f1b4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ce714f1b4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c9abc4f0c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c9abc4f0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ce714f1b4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ce714f1b4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bc9abc4f0c_1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bc9abc4f0c_1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c9abc4f0c_1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c9abc4f0c_1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bc9abc4f0c_1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bc9abc4f0c_1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 3 是數值型別，所以當 b 被設定為 a 時，等號運算子看到 3 是純值，所以創造一個新的記憶體位址給 b ，接著拷貝 a 的值填入 b 的位址。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 a 是 3 、b 也是 3 ，但它們是對方的拷貝，在兩個不同的記憶體位址。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也就是說當 a 被更動時，b 不會受到影響。</a:t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bc9abc4f0c_1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bc9abc4f0c_1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bc9abc4f0c_1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bc9abc4f0c_1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bc9abc4f0c_1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bc9abc4f0c_1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我們給變數 c 設定了一個物件，同樣的，c 知道了物件的記憶體位址。當執行到 d = c 時，等號運算子看到物件不會創造新的記憶體位址給 d，而是把 d 指向和 c 相同的記憶體位址。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所以結果是相同的 ，但它們不是對方的拷貝，c 和 d只是指向相同的記憶體位址。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也就是說當 c 被更動時，d 也會受到影響。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c9abc4f0c_1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c9abc4f0c_1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c9abc4f0c_1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bc9abc4f0c_1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bc9abc4f0c_1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bc9abc4f0c_1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c9abc4f0c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c9abc4f0c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bc9abc4f0c_1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bc9abc4f0c_1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bc9abc4f0c_1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bc9abc4f0c_1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bc9abc4f0c_1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bc9abc4f0c_1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bc9abc4f0c_1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bc9abc4f0c_1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bc9abc4f0c_1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bc9abc4f0c_1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ce88aa16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ce88aa16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ce88aa16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ce88aa16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bc9abc4f0c_1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bc9abc4f0c_1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bc9abc4f0c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bc9abc4f0c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bc9abc4f0c_1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bc9abc4f0c_1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abc4f0c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abc4f0c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c9abc4f0c_1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c9abc4f0c_1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bc9abc4f0c_1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bc9abc4f0c_1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bc9abc4f0c_1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bc9abc4f0c_1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bc9abc4f0c_1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bc9abc4f0c_1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bc9abc4f0c_1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bc9abc4f0c_1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bc9abc4f0c_1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bc9abc4f0c_1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bc9abc4f0c_1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bc9abc4f0c_1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bc9abc4f0c_1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bc9abc4f0c_1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bc9abc4f0c_1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bc9abc4f0c_1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bc9abc4f0c_1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bc9abc4f0c_1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c9abc4f0c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c9abc4f0c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bc9abc4f0c_1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bc9abc4f0c_1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bc9abc4f0c_1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bc9abc4f0c_1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bc9abc4f0c_1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bc9abc4f0c_1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ceb600b26a_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ceb600b26a_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ceb600b26a_4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ceb600b26a_4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bc9abc4f0c_1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bc9abc4f0c_1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c9abc4f0c_1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c9abc4f0c_1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bc9abc4f0c_1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bc9abc4f0c_1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bc9abc4f0c_1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bc9abc4f0c_1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bc9abc4f0c_1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bc9abc4f0c_1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c9abc4f0c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c9abc4f0c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bc9abc4f0c_1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bc9abc4f0c_1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bc9abc4f0c_1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bc9abc4f0c_1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bc9abc4f0c_1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bc9abc4f0c_1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bc9abc4f0c_1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bc9abc4f0c_1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bc9abc4f0c_1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bc9abc4f0c_1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bc9abc4f0c_1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bc9abc4f0c_1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c9abc4f0c_1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c9abc4f0c_1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Math.floor(Math.random()*99)+100;</a:t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bc9abc4f0c_1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bc9abc4f0c_1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theArray=["A", "B", "C", "D", "E", "F", "G","H","I","J"];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 done(num,arr){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var newArray=[];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for(var index=0;index&lt;num;index++){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var n=Math.floor(Math.random()*theArray.length);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newArray.push(theArray[n]);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theArray.splice(n,1);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return newArray+"";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console.log(done(2,theArray));</a:t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bc9abc4f0c_1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bc9abc4f0c_1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bc9abc4f0c_1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bc9abc4f0c_1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c9abc4f0c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c9abc4f0c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c9abc4f0c_1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c9abc4f0c_1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bc9abc4f0c_1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bc9abc4f0c_1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bc9abc4f0c_1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bc9abc4f0c_1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bc9abc4f0c_1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bc9abc4f0c_1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bc9abc4f0c_1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bc9abc4f0c_1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bc9abc4f0c_1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bc9abc4f0c_1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bc9abc4f0c_1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bc9abc4f0c_1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bc9abc4f0c_1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bc9abc4f0c_1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bc9abc4f0c_1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bc9abc4f0c_1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bc9abc4f0c_1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bc9abc4f0c_1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c9abc4f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c9abc4f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c9abc4f0c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c9abc4f0c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bc9abc4f0c_1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bc9abc4f0c_1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bc9abc4f0c_1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bc9abc4f0c_1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bc9abc4f0c_1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bc9abc4f0c_1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bc9abc4f0c_1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bc9abc4f0c_1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bc9abc4f0c_1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bc9abc4f0c_1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bc9abc4f0c_1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bc9abc4f0c_1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bc9abc4f0c_1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bc9abc4f0c_1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bc9abc4f0c_1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bc9abc4f0c_1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bc9abc4f0c_1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bc9abc4f0c_1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bc9abc4f0c_1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bc9abc4f0c_1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c9abc4f0c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c9abc4f0c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bc9abc4f0c_1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bc9abc4f0c_1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bc9abc4f0c_1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bc9abc4f0c_1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bc9abc4f0c_1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bc9abc4f0c_1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bc9abc4f0c_1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bc9abc4f0c_1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bc9abc4f0c_1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bc9abc4f0c_1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bc9abc4f0c_1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bc9abc4f0c_1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bc9abc4f0c_1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bc9abc4f0c_1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c9abc4f0c_1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c9abc4f0c_1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bc9abc4f0c_1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bc9abc4f0c_1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bc9abc4f0c_1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bc9abc4f0c_1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c9abc4f0c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c9abc4f0c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bc9abc4f0c_1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bc9abc4f0c_1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bc9abc4f0c_1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bc9abc4f0c_1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bc9abc4f0c_1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bc9abc4f0c_1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bc9abc4f0c_1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bc9abc4f0c_1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bc9abc4f0c_1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bc9abc4f0c_1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bc9abc4f0c_1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bc9abc4f0c_1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cef963d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cef963d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bc9abc4f0c_1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bc9abc4f0c_1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bc9abc4f0c_1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bc9abc4f0c_1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https://codepen.io/deathhell/pen/XWjKxLy</a:t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bc9abc4f0c_1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bc9abc4f0c_1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https://codepen.io/deathhell/pen/XWjKxLy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c9abc4f0c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c9abc4f0c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bc9abc4f0c_1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bc9abc4f0c_1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https://codepen.io/deathhell/pen/rNMLqqK</a:t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bc9abc4f0c_1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bc9abc4f0c_1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bc9abc4f0c_1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bc9abc4f0c_1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https://codepen.io/deathhell/pen/qBaNJZy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元素之間不能有空白</a:t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bc9abc4f0c_1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bc9abc4f0c_1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https://codepen.io/deathhell/pen/qBaNJZy</a:t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bc9abc4f0c_1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bc9abc4f0c_1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bc9abc4f0c_1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bc9abc4f0c_1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bc9abc4f0c_1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bc9abc4f0c_1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bc9abc4f0c_1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bc9abc4f0c_1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bc9abc4f0c_1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bc9abc4f0c_1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bc9abc4f0c_1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bc9abc4f0c_1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c9abc4f0c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c9abc4f0c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c9abc4f0c_1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c9abc4f0c_1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bc9abc4f0c_1_1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bc9abc4f0c_1_1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bc9abc4f0c_1_1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bc9abc4f0c_1_1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cc4808159f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cc4808159f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cc4808159f_1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cc4808159f_1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cc4808159f_1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cc4808159f_1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cc4808159f_1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cc4808159f_1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cc4808159f_1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cc4808159f_1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cc4808159f_1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cc4808159f_1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cc4808159f_1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cc4808159f_1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c9abc4f0c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c9abc4f0c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bc9abc4f0c_1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bc9abc4f0c_1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bc9abc4f0c_1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bc9abc4f0c_1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bc9abc4f0c_1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bc9abc4f0c_1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bc9abc4f0c_1_1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bc9abc4f0c_1_1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bc9abc4f0c_1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bc9abc4f0c_1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bc9abc4f0c_1_1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bc9abc4f0c_1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bc9abc4f0c_1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bc9abc4f0c_1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bc9abc4f0c_1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bc9abc4f0c_1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7a22199707_2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7a22199707_2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bc9abc4f0c_1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bc9abc4f0c_1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c9abc4f0c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c9abc4f0c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bc9abc4f0c_1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bc9abc4f0c_1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bc9abc4f0c_1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bc9abc4f0c_1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bc9abc4f0c_1_1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bc9abc4f0c_1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bc9abc4f0c_1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bc9abc4f0c_1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bc9abc4f0c_1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bc9abc4f0c_1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bc9abc4f0c_1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bc9abc4f0c_1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bc9abc4f0c_1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bc9abc4f0c_1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bc9abc4f0c_1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bc9abc4f0c_1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7a22199707_2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7a22199707_2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bc9abc4f0c_1_1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bc9abc4f0c_1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c9abc4f0c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c9abc4f0c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bc9abc4f0c_1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bc9abc4f0c_1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bc9abc4f0c_1_1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bc9abc4f0c_1_1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bc9abc4f0c_1_1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bc9abc4f0c_1_1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c9abc4f0c_1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c9abc4f0c_1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bc9abc4f0c_1_2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bc9abc4f0c_1_2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https://codepen.io/deathhell/pen/oNxVqRY</a:t>
            </a: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bc9abc4f0c_1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bc9abc4f0c_1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cc6736fb5c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cc6736fb5c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bc9abc4f0c_1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bc9abc4f0c_1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bc9abc4f0c_1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bc9abc4f0c_1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bc9abc4f0c_1_2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bc9abc4f0c_1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https://codepen.io/deathhell/pen/ZEOEqym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c9abc4f0c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c9abc4f0c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bc9abc4f0c_1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bc9abc4f0c_1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bc9abc4f0c_1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bc9abc4f0c_1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https://codepen.io/deathhell/pen/JjXzxdp</a:t>
            </a:r>
            <a:endParaRPr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bc9abc4f0c_1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bc9abc4f0c_1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bc9abc4f0c_1_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bc9abc4f0c_1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https://codepen.io/deathhell/pen/RwadvWv</a:t>
            </a:r>
            <a:endParaRPr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c413329a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c413329a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c413329a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c413329a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cafff50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cafff50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cafff505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cafff505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cafff505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cafff505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cafff505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cafff505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bc36f3b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bc36f3b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cafff505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cafff505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c41b1d0c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c41b1d0c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c41b1d0c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c41b1d0c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c41b1d0c2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c41b1d0c2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cafff505c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cafff505c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cafff505c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cafff505c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cafff505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cafff505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cafff505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cafff505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cafff505c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cafff505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cafff505c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cafff505c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c9abc4f0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c9abc4f0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bc36f3b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bc36f3b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cafff505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cafff505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cafff505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cafff505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c413329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c413329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c41b1d0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c41b1d0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c41b1d0c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c41b1d0c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c41b1d0c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c41b1d0c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7a22199707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7a22199707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7a22199707_2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7a22199707_2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cafff505c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cafff505c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cafff505c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cafff505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bc36f3be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bc36f3b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cafff505c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cafff505c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cafff505c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cafff505c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cc6736fb5c_1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cc6736fb5c_1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cc6736fb5c_1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cc6736fb5c_1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cc6736fb5c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cc6736fb5c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cc6736fb5c_1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cc6736fb5c_1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cafff505c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cafff505c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cbc36f3be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cbc36f3b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cbc36f3b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cbc36f3b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cbc36f3be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cbc36f3b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bc36f3b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bc36f3b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cbc36f3be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cbc36f3b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cbc36f3be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cbc36f3be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cd98394d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cd98394d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cd98394d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cd98394d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cef963dc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cef963dc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cef963dc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cef963dc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cef963dc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cef963dc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cef963dc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cef963dc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cef963dc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cef963dc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ce88aa16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ce88aa16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bc36f3b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bc36f3b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7a22199707_2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7a22199707_2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7a22199707_2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7a22199707_2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7a22199707_2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7a22199707_2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g7a22199707_2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5" name="Google Shape;2255;g7a22199707_2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7a22199707_2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7a22199707_2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7a22199707_2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7a22199707_2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7a22199707_2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7a22199707_2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ce714f1b4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ce714f1b4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ce714f1b44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ce714f1b44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ce714f1b4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ce714f1b4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c9abc4f0c_1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c9abc4f0c_1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7a22199707_2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7a22199707_2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7a22199707_2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7a22199707_2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7a22199707_2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7a22199707_2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7a22199707_2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7a22199707_2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7a22199707_2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7a22199707_2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cf05ee0b0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cf05ee0b0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f05ee0b0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f05ee0b0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cf05ee0b0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cf05ee0b0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7a22199707_2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7a22199707_2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cf05ee0b0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cf05ee0b0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c9abc4f0c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c9abc4f0c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cd98394d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cd98394d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cf05ee0b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cf05ee0b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7a22199707_2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7a22199707_2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7a22199707_2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7a22199707_2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7a22199707_2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0" name="Google Shape;2380;g7a22199707_2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7a22199707_2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7a22199707_2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c9abc4f0c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c9abc4f0c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c9abc4f0c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c9abc4f0c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c9abc4f0c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c9abc4f0c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c9abc4f0c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c9abc4f0c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c36f3be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c36f3be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c9abc4f0c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c9abc4f0c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c9abc4f0c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c9abc4f0c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c9abc4f0c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c9abc4f0c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c9abc4f0c_1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c9abc4f0c_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c9abc4f0c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c9abc4f0c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c9abc4f0c_1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c9abc4f0c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c9abc4f0c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c9abc4f0c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c9abc4f0c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c9abc4f0c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c9abc4f0c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c9abc4f0c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c9abc4f0c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c9abc4f0c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c36f3be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c36f3be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bd566b0ca_4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bd566b0ca_4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c9abc4f0c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c9abc4f0c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c9abc4f0c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bc9abc4f0c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c9abc4f0c_1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c9abc4f0c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c9abc4f0c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c9abc4f0c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c9abc4f0c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c9abc4f0c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c9abc4f0c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c9abc4f0c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bc36f3b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cbc36f3b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c9abc4f0c_1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c9abc4f0c_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c9abc4f0c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c9abc4f0c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c36f3be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c36f3be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c9abc4f0c_1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c9abc4f0c_1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c9abc4f0c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c9abc4f0c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c9abc4f0c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bc9abc4f0c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c9abc4f0c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c9abc4f0c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c9abc4f0c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bc9abc4f0c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c9abc4f0c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c9abc4f0c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bc9abc4f0c_1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bc9abc4f0c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c9abc4f0c_1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bc9abc4f0c_1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c9abc4f0c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c9abc4f0c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c9abc4f0c_1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bc9abc4f0c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c9abc4f0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c9abc4f0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be203ae06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be203ae0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cbe203ae06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cbe203ae0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be203ae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be203ae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be203ae0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be203ae0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be203ae0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be203ae0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cbe203ae0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cbe203ae0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bc9abc4f0c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bc9abc4f0c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c9abc4f0c_1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c9abc4f0c_1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ca95d603b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ca95d603b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bc36f3b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cbc36f3b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c36f3b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c36f3b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ca95d603b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ca95d603b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bc36f3b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bc36f3b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c7d8ea618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c7d8ea618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c9abc4f0c_1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c9abc4f0c_1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c9abc4f0c_1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c9abc4f0c_1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c9abc4f0c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c9abc4f0c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bc9abc4f0c_1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bc9abc4f0c_1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7d8ea618e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7d8ea618e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c9abc4f0c_1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bc9abc4f0c_1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c9abc4f0c_1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c9abc4f0c_1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9abc4f0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9abc4f0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bc9abc4f0c_1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bc9abc4f0c_1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bc9abc4f0c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bc9abc4f0c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c9abc4f0c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c9abc4f0c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bc9abc4f0c_1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bc9abc4f0c_1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bc9abc4f0c_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bc9abc4f0c_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bc9abc4f0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bc9abc4f0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bc9abc4f0c_1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bc9abc4f0c_1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bc9abc4f0c_1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bc9abc4f0c_1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bc9abc4f0c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bc9abc4f0c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bc9abc4f0c_1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bc9abc4f0c_1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.com.cn/tags/att_script_type.asp" TargetMode="Externa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hyperlink" Target="https://developer.mozilla.org/zh-TW/docs/Web/JavaScript/Reference/Global_Objects/undefined" TargetMode="Externa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Relationship Id="rId3" Type="http://schemas.openxmlformats.org/officeDocument/2006/relationships/hyperlink" Target="https://developer.mozilla.org/zh-TW/docs/Web/JavaScript/Reference/Operators/this" TargetMode="Externa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5.xml"/><Relationship Id="rId3" Type="http://schemas.openxmlformats.org/officeDocument/2006/relationships/image" Target="../media/image4.png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2.xm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4.xml"/><Relationship Id="rId3" Type="http://schemas.openxmlformats.org/officeDocument/2006/relationships/image" Target="../media/image11.png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5.xm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7.xml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1.xm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5.xml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6.xml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7.xml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2.xml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4.xml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5.xml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6.xml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7.xml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8.xml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0.xml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1.xml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2.xml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3.xml"/><Relationship Id="rId3" Type="http://schemas.openxmlformats.org/officeDocument/2006/relationships/image" Target="../media/image5.png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4.xm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6.xml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7.xml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8.xml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9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0.xml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1.xm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2.xml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3.xml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4.xml"/><Relationship Id="rId3" Type="http://schemas.openxmlformats.org/officeDocument/2006/relationships/image" Target="../media/image7.png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5.xml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6.xml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7.xml"/></Relationships>
</file>

<file path=ppt/slides/_rels/slide2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8.xml"/></Relationships>
</file>

<file path=ppt/slides/_rels/slide2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9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0.xml"/></Relationships>
</file>

<file path=ppt/slides/_rels/slide2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1.xml"/><Relationship Id="rId3" Type="http://schemas.openxmlformats.org/officeDocument/2006/relationships/image" Target="../media/image8.png"/></Relationships>
</file>

<file path=ppt/slides/_rels/slide2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2.xml"/></Relationships>
</file>

<file path=ppt/slides/_rels/slide2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3.xml"/><Relationship Id="rId3" Type="http://schemas.openxmlformats.org/officeDocument/2006/relationships/image" Target="../media/image9.png"/></Relationships>
</file>

<file path=ppt/slides/_rels/slide2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4.xml"/></Relationships>
</file>

<file path=ppt/slides/_rels/slide2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5.xml"/></Relationships>
</file>

<file path=ppt/slides/_rels/slide2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6.xml"/></Relationships>
</file>

<file path=ppt/slides/_rels/slide2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7.xml"/></Relationships>
</file>

<file path=ppt/slides/_rels/slide2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8.xml"/></Relationships>
</file>

<file path=ppt/slides/_rels/slide2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9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2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0.xml"/></Relationships>
</file>

<file path=ppt/slides/_rels/slide2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1.xml"/></Relationships>
</file>

<file path=ppt/slides/_rels/slide2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2.xml"/></Relationships>
</file>

<file path=ppt/slides/_rels/slide2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3.xml"/></Relationships>
</file>

<file path=ppt/slides/_rels/slide2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4.xml"/></Relationships>
</file>

<file path=ppt/slides/_rels/slide2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5.xml"/></Relationships>
</file>

<file path=ppt/slides/_rels/slide2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6.xml"/></Relationships>
</file>

<file path=ppt/slides/_rels/slide2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7.xml"/></Relationships>
</file>

<file path=ppt/slides/_rels/slide2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8.xml"/></Relationships>
</file>

<file path=ppt/slides/_rels/slide2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zh.wikipedia.org/wiki/JavaScrip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0.xml"/><Relationship Id="rId3" Type="http://schemas.openxmlformats.org/officeDocument/2006/relationships/image" Target="../media/image10.jpg"/></Relationships>
</file>

<file path=ppt/slides/_rels/slide3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1.xml"/><Relationship Id="rId3" Type="http://schemas.openxmlformats.org/officeDocument/2006/relationships/hyperlink" Target="https://regex101.com/" TargetMode="External"/></Relationships>
</file>

<file path=ppt/slides/_rels/slide3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2.xml"/></Relationships>
</file>

<file path=ppt/slides/_rels/slide3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3.xml"/></Relationships>
</file>

<file path=ppt/slides/_rels/slide3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4.xml"/></Relationships>
</file>

<file path=ppt/slides/_rels/slide3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5.xml"/></Relationships>
</file>

<file path=ppt/slides/_rels/slide3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6.xml"/></Relationships>
</file>

<file path=ppt/slides/_rels/slide3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7.xml"/></Relationships>
</file>

<file path=ppt/slides/_rels/slide3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8.xml"/></Relationships>
</file>

<file path=ppt/slides/_rels/slide3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9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0.xml"/></Relationships>
</file>

<file path=ppt/slides/_rels/slide3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1.xml"/></Relationships>
</file>

<file path=ppt/slides/_rels/slide3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2.xml"/></Relationships>
</file>

<file path=ppt/slides/_rels/slide3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3.xml"/></Relationships>
</file>

<file path=ppt/slides/_rels/slide3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4.xml"/></Relationships>
</file>

<file path=ppt/slides/_rels/slide3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5.xml"/></Relationships>
</file>

<file path=ppt/slides/_rels/slide3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6.xml"/></Relationships>
</file>

<file path=ppt/slides/_rels/slide3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7.xml"/></Relationships>
</file>

<file path=ppt/slides/_rels/slide3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8.xml"/></Relationships>
</file>

<file path=ppt/slides/_rels/slide3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9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0.xml"/></Relationships>
</file>

<file path=ppt/slides/_rels/slide3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1.xml"/></Relationships>
</file>

<file path=ppt/slides/_rels/slide3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2.xml"/></Relationships>
</file>

<file path=ppt/slides/_rels/slide3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3.xml"/></Relationships>
</file>

<file path=ppt/slides/_rels/slide3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4.xml"/></Relationships>
</file>

<file path=ppt/slides/_rels/slide3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5.xml"/></Relationships>
</file>

<file path=ppt/slides/_rels/slide3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6.xml"/></Relationships>
</file>

<file path=ppt/slides/_rels/slide3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7.xml"/></Relationships>
</file>

<file path=ppt/slides/_rels/slide3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8.xml"/></Relationships>
</file>

<file path=ppt/slides/_rels/slide3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9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0.xml"/></Relationships>
</file>

<file path=ppt/slides/_rels/slide3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1.xml"/></Relationships>
</file>

<file path=ppt/slides/_rels/slide3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2.xml"/></Relationships>
</file>

<file path=ppt/slides/_rels/slide3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3.xml"/></Relationships>
</file>

<file path=ppt/slides/_rels/slide3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4.xml"/></Relationships>
</file>

<file path=ppt/slides/_rels/slide3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5.xml"/></Relationships>
</file>

<file path=ppt/slides/_rels/slide3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6.xml"/></Relationships>
</file>

<file path=ppt/slides/_rels/slide3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7.xml"/></Relationships>
</file>

<file path=ppt/slides/_rels/slide3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8.xml"/></Relationships>
</file>

<file path=ppt/slides/_rels/slide3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9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0.xml"/></Relationships>
</file>

<file path=ppt/slides/_rels/slide3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1.xml"/><Relationship Id="rId3" Type="http://schemas.openxmlformats.org/officeDocument/2006/relationships/hyperlink" Target="https://developer.mozilla.org/zh-TW/docs/Web/API/Canvas_API/Tutorial" TargetMode="External"/></Relationships>
</file>

<file path=ppt/slides/_rels/slide3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2.xml"/><Relationship Id="rId3" Type="http://schemas.openxmlformats.org/officeDocument/2006/relationships/hyperlink" Target="https://developer.mozilla.org/zh-TW/docs/Web/API/WebGL_API/Tutorial/Getting_started_with_WebGL" TargetMode="External"/></Relationships>
</file>

<file path=ppt/slides/_rels/slide3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3.xml"/></Relationships>
</file>

<file path=ppt/slides/_rels/slide3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4.xml"/><Relationship Id="rId3" Type="http://schemas.openxmlformats.org/officeDocument/2006/relationships/hyperlink" Target="https://momentjs.com/" TargetMode="External"/></Relationships>
</file>

<file path=ppt/slides/_rels/slide3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5.xml"/></Relationships>
</file>

<file path=ppt/slides/_rels/slide3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6.xml"/><Relationship Id="rId3" Type="http://schemas.openxmlformats.org/officeDocument/2006/relationships/image" Target="../media/image12.png"/><Relationship Id="rId4" Type="http://schemas.openxmlformats.org/officeDocument/2006/relationships/hyperlink" Target="https://momentjs.com/docs/#/parsing/string-format/" TargetMode="External"/></Relationships>
</file>

<file path=ppt/slides/_rels/slide3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7.xml"/></Relationships>
</file>

<file path=ppt/slides/_rels/slide3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8.xml"/><Relationship Id="rId3" Type="http://schemas.openxmlformats.org/officeDocument/2006/relationships/hyperlink" Target="https://greensock.com/gsap/" TargetMode="External"/></Relationships>
</file>

<file path=ppt/slides/_rels/slide3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9.xml"/><Relationship Id="rId3" Type="http://schemas.openxmlformats.org/officeDocument/2006/relationships/hyperlink" Target="https://www.chartjs.org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0.xml"/><Relationship Id="rId3" Type="http://schemas.openxmlformats.org/officeDocument/2006/relationships/hyperlink" Target="https://www.chartjs.org/docs/latest/getting-started/usage.html" TargetMode="External"/></Relationships>
</file>

<file path=ppt/slides/_rels/slide3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1.xml"/><Relationship Id="rId3" Type="http://schemas.openxmlformats.org/officeDocument/2006/relationships/hyperlink" Target="https://d3js.org/" TargetMode="External"/></Relationships>
</file>

<file path=ppt/slides/_rels/slide3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2.xml"/><Relationship Id="rId3" Type="http://schemas.openxmlformats.org/officeDocument/2006/relationships/hyperlink" Target="https://lodash.com/" TargetMode="External"/></Relationships>
</file>

<file path=ppt/slides/_rels/slide3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3.xml"/><Relationship Id="rId3" Type="http://schemas.openxmlformats.org/officeDocument/2006/relationships/hyperlink" Target="https://leafletjs.com/" TargetMode="External"/></Relationships>
</file>

<file path=ppt/slides/_rels/slide3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4.xml"/><Relationship Id="rId3" Type="http://schemas.openxmlformats.org/officeDocument/2006/relationships/hyperlink" Target="http://fabricjs.com/" TargetMode="External"/></Relationships>
</file>

<file path=ppt/slides/_rels/slide3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5.xml"/><Relationship Id="rId3" Type="http://schemas.openxmlformats.org/officeDocument/2006/relationships/hyperlink" Target="https://threejs.org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3techs.com/technologies/overview/client_side_language" TargetMode="External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kamranahmedse/developer-roadmap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江舜智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 與 ECMAScript 規格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Netscape 公司發明了 JavaScript ，而 JavaScript 的第一次應用正是在 Netscape 瀏覽器。然而，Netscape 後來和 Ecma International（一個致力於將資訊及通訊系統標準化的歐洲組織，前身為 ECMA - 歐洲計算機製造商協會）合作，開發一個基於 JavaScript 核心並同時兼具標準化與國際化的程式語言，這個經過標準化的 JavaScript 便稱作 ECMAScript ，和 JavaScript 有著相同的應用方式並支援相關標準。各個公司都可以使用這個開放的標準語言去開發 JavaScript 的專案。ECMAScript 標準記載於 ECMA-262 這個規格中。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ECMA-262 標準同時也經過 ISO（國際標準化組織）認証，成為 ISO-16262 標準。你可以在 Mozilla 的網站上找到 PDF版本的ECMA-262，但這板本已過期；你也可以在 Ecma International 的網站 找到這個規格。 ECMAScript 規格中並沒有描述已經被 W3C（全球資訊網協會）標準化的文件物件模型（DOM）。文件物件模型定義了 HTML 文件物件（document objects）和腳本之間運作的方式。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2"/>
          <p:cNvSpPr txBox="1"/>
          <p:nvPr/>
        </p:nvSpPr>
        <p:spPr>
          <a:xfrm>
            <a:off x="729450" y="1248175"/>
            <a:ext cx="5537700" cy="27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funcA = function (callback)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setTimeout(function()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	console.log('function A')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	callback()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}, 3000); // 非同步，3秒後才執行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funcB = function 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console.log('function B')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funcA(funcB);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//function 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//function 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1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重複流程結構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重複結構設計要領</a:t>
            </a:r>
            <a:endParaRPr/>
          </a:p>
        </p:txBody>
      </p:sp>
      <p:sp>
        <p:nvSpPr>
          <p:cNvPr id="747" name="Google Shape;747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為什麼使用重複結構設計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while</a:t>
            </a:r>
            <a:endParaRPr/>
          </a:p>
        </p:txBody>
      </p:sp>
      <p:sp>
        <p:nvSpPr>
          <p:cNvPr id="753" name="Google Shape;753;p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while (condition) {</a:t>
            </a:r>
            <a:br>
              <a:rPr lang="zh-TW"/>
            </a:br>
            <a:r>
              <a:rPr lang="zh-TW"/>
              <a:t>	// code block to be executed</a:t>
            </a:r>
            <a:br>
              <a:rPr lang="zh-TW"/>
            </a:br>
            <a:r>
              <a:rPr lang="zh-TW"/>
              <a:t>}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endParaRPr/>
          </a:p>
        </p:txBody>
      </p:sp>
      <p:sp>
        <p:nvSpPr>
          <p:cNvPr id="759" name="Google Shape;759;p1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while (i &lt; 10) {</a:t>
            </a:r>
            <a:br>
              <a:rPr lang="zh-TW"/>
            </a:br>
            <a:r>
              <a:rPr lang="zh-TW"/>
              <a:t>	text += "The number is " + i;</a:t>
            </a:r>
            <a:br>
              <a:rPr lang="zh-TW"/>
            </a:br>
            <a:r>
              <a:rPr lang="zh-TW"/>
              <a:t>	i++;</a:t>
            </a:r>
            <a:br>
              <a:rPr lang="zh-TW"/>
            </a:br>
            <a:r>
              <a:rPr lang="zh-TW"/>
              <a:t>}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 while</a:t>
            </a:r>
            <a:endParaRPr/>
          </a:p>
        </p:txBody>
      </p:sp>
      <p:sp>
        <p:nvSpPr>
          <p:cNvPr id="765" name="Google Shape;765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do {</a:t>
            </a:r>
            <a:br>
              <a:rPr lang="zh-TW"/>
            </a:br>
            <a:r>
              <a:rPr lang="zh-TW"/>
              <a:t>	code block to be executed</a:t>
            </a:r>
            <a:br>
              <a:rPr lang="zh-TW"/>
            </a:br>
            <a:r>
              <a:rPr lang="zh-TW"/>
              <a:t>}</a:t>
            </a:r>
            <a:br>
              <a:rPr lang="zh-TW"/>
            </a:br>
            <a:r>
              <a:rPr lang="zh-TW"/>
              <a:t>while (condition);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</a:t>
            </a:r>
            <a:endParaRPr/>
          </a:p>
        </p:txBody>
      </p:sp>
      <p:sp>
        <p:nvSpPr>
          <p:cNvPr id="771" name="Google Shape;771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text = "";</a:t>
            </a:r>
            <a:br>
              <a:rPr lang="zh-TW"/>
            </a:br>
            <a:r>
              <a:rPr lang="zh-TW"/>
              <a:t>var i = 0;</a:t>
            </a:r>
            <a:br>
              <a:rPr lang="zh-TW"/>
            </a:br>
            <a:r>
              <a:rPr lang="zh-TW"/>
              <a:t>do {</a:t>
            </a:r>
            <a:br>
              <a:rPr lang="zh-TW"/>
            </a:br>
            <a:r>
              <a:rPr lang="zh-TW"/>
              <a:t>	text += "The number is " + i;</a:t>
            </a:r>
            <a:br>
              <a:rPr lang="zh-TW"/>
            </a:br>
            <a:r>
              <a:rPr lang="zh-TW"/>
              <a:t>	i++;</a:t>
            </a:r>
            <a:br>
              <a:rPr lang="zh-TW"/>
            </a:br>
            <a:r>
              <a:rPr lang="zh-TW"/>
              <a:t>}</a:t>
            </a:r>
            <a:br>
              <a:rPr lang="zh-TW"/>
            </a:br>
            <a:r>
              <a:rPr lang="zh-TW"/>
              <a:t>while (i &lt; 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for迴圈與進階控制</a:t>
            </a:r>
            <a:endParaRPr/>
          </a:p>
        </p:txBody>
      </p:sp>
      <p:sp>
        <p:nvSpPr>
          <p:cNvPr id="777" name="Google Shape;777;p119"/>
          <p:cNvSpPr txBox="1"/>
          <p:nvPr>
            <p:ph idx="1" type="body"/>
          </p:nvPr>
        </p:nvSpPr>
        <p:spPr>
          <a:xfrm>
            <a:off x="729450" y="2078875"/>
            <a:ext cx="76887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迴圈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for ( 變數 = 初始值 ; 變數 &lt; 限制值 ; 變數 + 步進值 ) {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 　要執行的程式碼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zh-TW" sz="1400">
                <a:solidFill>
                  <a:srgbClr val="000000"/>
                </a:solidFill>
                <a:latin typeface="Mangal"/>
                <a:ea typeface="Mangal"/>
                <a:cs typeface="Mangal"/>
                <a:sym typeface="Mangal"/>
              </a:rPr>
              <a:t>total=0;</a:t>
            </a:r>
            <a:endParaRPr sz="1400">
              <a:solidFill>
                <a:srgbClr val="000000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for(i=0;i&lt;10;i++){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total=total+i;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}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8" name="Google Shape;778;p1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迴圈顯示陣列</a:t>
            </a:r>
            <a:endParaRPr/>
          </a:p>
        </p:txBody>
      </p:sp>
      <p:sp>
        <p:nvSpPr>
          <p:cNvPr id="784" name="Google Shape;784;p120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var fruit=["apple", "banana", "orange", "peach"];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var people=["Tom", "John", "Lily", "Sara"];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var peopleLike="";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for(i=0; i&lt;people.</a:t>
            </a:r>
            <a:r>
              <a:rPr lang="zh-TW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; i++){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peopleLike+=people[i]+" likes "+fruit[i]+", ";</a:t>
            </a:r>
            <a:b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// or</a:t>
            </a:r>
            <a:b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peopleLike+=`${people[i]} ${fruit[i]}.`;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$("#showData").text(peopleLike);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785" name="Google Shape;785;p1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逗號運算子</a:t>
            </a:r>
            <a:endParaRPr/>
          </a:p>
        </p:txBody>
      </p:sp>
      <p:sp>
        <p:nvSpPr>
          <p:cNvPr id="791" name="Google Shape;791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逗點運算子 (,) 作用是解析兩個運算元並回傳後面那個運算元的值。 這個運算子通常用於for迴圈內部，讓多個變數能在每次迴圈中被更新。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ECMAScript 與 JavaScript 之間的關係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ECMAScript 是規格，JavaScript 是實作。同樣實作了 ECMAScript 的還有 ActionScript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 ECMAScript 每年都會發布一次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 ECMAScript 成為正式規格需要經過五個階段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4. 每位開發者都可以提出草案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逗號運算子</a:t>
            </a:r>
            <a:endParaRPr/>
          </a:p>
        </p:txBody>
      </p:sp>
      <p:sp>
        <p:nvSpPr>
          <p:cNvPr id="797" name="Google Shape;797;p122"/>
          <p:cNvSpPr txBox="1"/>
          <p:nvPr/>
        </p:nvSpPr>
        <p:spPr>
          <a:xfrm>
            <a:off x="729450" y="1853850"/>
            <a:ext cx="55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for (a = 0, b = 1; a &lt; 5;a++ , b++)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k = a + b;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.length</a:t>
            </a:r>
            <a:endParaRPr/>
          </a:p>
        </p:txBody>
      </p:sp>
      <p:sp>
        <p:nvSpPr>
          <p:cNvPr id="803" name="Google Shape;803;p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/>
              <a:t>String.length: 取得字串長度</a:t>
            </a:r>
            <a:br>
              <a:rPr lang="zh-TW" sz="1400"/>
            </a:br>
            <a:r>
              <a:rPr lang="zh-TW" sz="1400"/>
              <a:t>Array.length: 取得陣列長度(數目)</a:t>
            </a:r>
            <a:endParaRPr sz="1400"/>
          </a:p>
        </p:txBody>
      </p:sp>
      <p:sp>
        <p:nvSpPr>
          <p:cNvPr id="804" name="Google Shape;804;p1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巢狀迴圈</a:t>
            </a:r>
            <a:endParaRPr/>
          </a:p>
        </p:txBody>
      </p:sp>
      <p:sp>
        <p:nvSpPr>
          <p:cNvPr id="810" name="Google Shape;810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for(let i=1; i&lt;10; i++){</a:t>
            </a:r>
            <a:br>
              <a:rPr lang="zh-TW"/>
            </a:br>
            <a:r>
              <a:rPr lang="zh-TW"/>
              <a:t>	for(let j=1; j&lt;10; j++){</a:t>
            </a:r>
            <a:br>
              <a:rPr lang="zh-TW"/>
            </a:br>
            <a:br>
              <a:rPr lang="zh-TW"/>
            </a:br>
            <a:r>
              <a:rPr lang="zh-TW"/>
              <a:t>	}</a:t>
            </a:r>
            <a:br>
              <a:rPr lang="zh-TW"/>
            </a:br>
            <a:r>
              <a:rPr lang="zh-TW"/>
              <a:t>}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印出 九九乘法表</a:t>
            </a:r>
            <a:endParaRPr/>
          </a:p>
        </p:txBody>
      </p:sp>
      <p:sp>
        <p:nvSpPr>
          <p:cNvPr id="816" name="Google Shape;816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2x2=2</a:t>
            </a:r>
            <a:br>
              <a:rPr lang="zh-TW"/>
            </a:br>
            <a:r>
              <a:rPr lang="zh-TW"/>
              <a:t>2x3=6</a:t>
            </a:r>
            <a:br>
              <a:rPr lang="zh-TW"/>
            </a:b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寫一個函式 star，接收一個參數 n，並印出 n 個 *</a:t>
            </a:r>
            <a:endParaRPr/>
          </a:p>
        </p:txBody>
      </p:sp>
      <p:sp>
        <p:nvSpPr>
          <p:cNvPr id="822" name="Google Shape;822;p126"/>
          <p:cNvSpPr txBox="1"/>
          <p:nvPr/>
        </p:nvSpPr>
        <p:spPr>
          <a:xfrm>
            <a:off x="729450" y="1940700"/>
            <a:ext cx="555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star(1) 預期輸出：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*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star(5) 預期輸出：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*****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break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break 陳述句會中斷目前的迭代、switch 或 label 陳述句，並將程式流程轉到被中斷之陳述句後的陳述句。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</a:t>
            </a:r>
            <a:endParaRPr/>
          </a:p>
        </p:txBody>
      </p:sp>
      <p:sp>
        <p:nvSpPr>
          <p:cNvPr id="834" name="Google Shape;834;p128"/>
          <p:cNvSpPr txBox="1"/>
          <p:nvPr/>
        </p:nvSpPr>
        <p:spPr>
          <a:xfrm>
            <a:off x="729450" y="1853850"/>
            <a:ext cx="60093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i = 0;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while (i &lt; 6)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if (i === 3)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break;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i = i + 1;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console.log(i);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expected output: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continue</a:t>
            </a:r>
            <a:endParaRPr/>
          </a:p>
        </p:txBody>
      </p:sp>
      <p:sp>
        <p:nvSpPr>
          <p:cNvPr id="840" name="Google Shape;840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continue 語法可用來重新開始 while、do-while、for、label 語法。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</a:t>
            </a:r>
            <a:endParaRPr/>
          </a:p>
        </p:txBody>
      </p:sp>
      <p:sp>
        <p:nvSpPr>
          <p:cNvPr id="846" name="Google Shape;846;p130"/>
          <p:cNvSpPr txBox="1"/>
          <p:nvPr/>
        </p:nvSpPr>
        <p:spPr>
          <a:xfrm>
            <a:off x="729450" y="1853850"/>
            <a:ext cx="60093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 = 0;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n = 0;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while (i &lt; 5)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i++;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if (i == 3)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  continue;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n += i;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N階乘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factorial(n){}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丟數字進去後可以顯示 n 階乘的結果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 主要功能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6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1、在HTML頁面嵌入互動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2、對瀏覽器事件作出回應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3、讀取與修改HTML元素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4、在資料被提交到伺服器之前檢查數據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5、檢測訪客的瀏覽器訊息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6、新版的甚至可以到控制硬體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for… of</a:t>
            </a:r>
            <a:endParaRPr/>
          </a:p>
        </p:txBody>
      </p:sp>
      <p:sp>
        <p:nvSpPr>
          <p:cNvPr id="858" name="Google Shape;858;p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ES6 新增的寫法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let numbers = [1, 2, 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for (let value of numbers) {</a:t>
            </a:r>
            <a:br>
              <a:rPr lang="zh-TW"/>
            </a:br>
            <a:r>
              <a:rPr lang="zh-TW"/>
              <a:t>	console.log(value)</a:t>
            </a:r>
            <a:br>
              <a:rPr lang="zh-TW"/>
            </a:b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物件</a:t>
            </a:r>
            <a:endParaRPr/>
          </a:p>
        </p:txBody>
      </p:sp>
      <p:sp>
        <p:nvSpPr>
          <p:cNvPr id="865" name="Google Shape;865;p1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 的物件</a:t>
            </a:r>
            <a:endParaRPr/>
          </a:p>
        </p:txBody>
      </p:sp>
      <p:sp>
        <p:nvSpPr>
          <p:cNvPr id="871" name="Google Shape;871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在 JavaScript 建立一個命名空間背後的概念非常的簡單：建立一個全域的物件，然後將所有的變數、方法及函數設為該物件的屬性。使用命名空間可以減少應用程式中名稱衝突發生的機率，由於每個應用程式的物件皆會是應用程式定義的全域物件的屬性。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物件新增</a:t>
            </a:r>
            <a:endParaRPr/>
          </a:p>
        </p:txBody>
      </p:sp>
      <p:sp>
        <p:nvSpPr>
          <p:cNvPr id="877" name="Google Shape;877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let</a:t>
            </a:r>
            <a:r>
              <a:rPr lang="zh-TW"/>
              <a:t> obj={}</a:t>
            </a:r>
            <a:br>
              <a:rPr lang="zh-TW"/>
            </a:br>
            <a:r>
              <a:rPr lang="zh-TW"/>
              <a:t>obj.name=’Object’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obj.name; // ‘Object’</a:t>
            </a:r>
            <a:endParaRPr/>
          </a:p>
        </p:txBody>
      </p:sp>
      <p:sp>
        <p:nvSpPr>
          <p:cNvPr id="878" name="Google Shape;878;p1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物件刪除</a:t>
            </a:r>
            <a:endParaRPr/>
          </a:p>
        </p:txBody>
      </p:sp>
      <p:sp>
        <p:nvSpPr>
          <p:cNvPr id="884" name="Google Shape;884;p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obj={}</a:t>
            </a:r>
            <a:br>
              <a:rPr lang="zh-TW"/>
            </a:br>
            <a:r>
              <a:rPr lang="zh-TW"/>
              <a:t>obj.name=’Object’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obj.name; // ‘Object’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delete obj.name;</a:t>
            </a:r>
            <a:endParaRPr/>
          </a:p>
        </p:txBody>
      </p:sp>
      <p:sp>
        <p:nvSpPr>
          <p:cNvPr id="885" name="Google Shape;885;p1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更大的物件</a:t>
            </a:r>
            <a:endParaRPr/>
          </a:p>
        </p:txBody>
      </p:sp>
      <p:sp>
        <p:nvSpPr>
          <p:cNvPr id="891" name="Google Shape;891;p137"/>
          <p:cNvSpPr txBox="1"/>
          <p:nvPr/>
        </p:nvSpPr>
        <p:spPr>
          <a:xfrm>
            <a:off x="729450" y="1853850"/>
            <a:ext cx="555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User={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name: "Tom",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age: 10,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height: 170,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weight: 65,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favorite: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fruit: "Banana",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movie: [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	"Lord of the Rings",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	"Avengers"]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取得內容的方法</a:t>
            </a:r>
            <a:endParaRPr/>
          </a:p>
        </p:txBody>
      </p:sp>
      <p:sp>
        <p:nvSpPr>
          <p:cNvPr id="897" name="Google Shape;897;p138"/>
          <p:cNvSpPr txBox="1"/>
          <p:nvPr/>
        </p:nvSpPr>
        <p:spPr>
          <a:xfrm>
            <a:off x="729450" y="1853850"/>
            <a:ext cx="55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console.log(User.favorite["fruit"])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console.log(User["favorite"]["fruit"])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console.log(User.favorite.fruit)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物件裡也可以放 function</a:t>
            </a:r>
            <a:endParaRPr/>
          </a:p>
        </p:txBody>
      </p:sp>
      <p:sp>
        <p:nvSpPr>
          <p:cNvPr id="903" name="Google Shape;903;p139"/>
          <p:cNvSpPr txBox="1"/>
          <p:nvPr/>
        </p:nvSpPr>
        <p:spPr>
          <a:xfrm>
            <a:off x="729450" y="1853850"/>
            <a:ext cx="55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speak: function(){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console.log("hello")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4" name="Google Shape;904;p139"/>
          <p:cNvSpPr txBox="1"/>
          <p:nvPr/>
        </p:nvSpPr>
        <p:spPr>
          <a:xfrm>
            <a:off x="729450" y="2915350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呼叫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User.speak();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取得物件裡面的其他值</a:t>
            </a:r>
            <a:endParaRPr/>
          </a:p>
        </p:txBody>
      </p:sp>
      <p:sp>
        <p:nvSpPr>
          <p:cNvPr id="910" name="Google Shape;910;p140"/>
          <p:cNvSpPr txBox="1"/>
          <p:nvPr/>
        </p:nvSpPr>
        <p:spPr>
          <a:xfrm>
            <a:off x="729450" y="1853850"/>
            <a:ext cx="55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speak: function(){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console.log("hello, "+</a:t>
            </a:r>
            <a:r>
              <a:rPr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this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.name)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140"/>
          <p:cNvSpPr txBox="1"/>
          <p:nvPr/>
        </p:nvSpPr>
        <p:spPr>
          <a:xfrm>
            <a:off x="729450" y="2915350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呼叫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User.speak();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for 迴圈將物件資料顯示出來</a:t>
            </a:r>
            <a:endParaRPr/>
          </a:p>
        </p:txBody>
      </p:sp>
      <p:sp>
        <p:nvSpPr>
          <p:cNvPr id="917" name="Google Shape;917;p141"/>
          <p:cNvSpPr txBox="1"/>
          <p:nvPr/>
        </p:nvSpPr>
        <p:spPr>
          <a:xfrm>
            <a:off x="729450" y="1853850"/>
            <a:ext cx="55584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let obj=[ {fruit: "apple",people: "Tom"},</a:t>
            </a:r>
            <a:br>
              <a:rPr lang="zh-TW" sz="1200"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latin typeface="Lato"/>
                <a:ea typeface="Lato"/>
                <a:cs typeface="Lato"/>
                <a:sym typeface="Lato"/>
              </a:rPr>
              <a:t>{fruit: "banana",people: "John"},</a:t>
            </a:r>
            <a:br>
              <a:rPr lang="zh-TW" sz="1200"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latin typeface="Lato"/>
                <a:ea typeface="Lato"/>
                <a:cs typeface="Lato"/>
                <a:sym typeface="Lato"/>
              </a:rPr>
              <a:t>{fruit: "orange",people: "Lily"},</a:t>
            </a:r>
            <a:br>
              <a:rPr lang="zh-TW" sz="1200"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latin typeface="Lato"/>
                <a:ea typeface="Lato"/>
                <a:cs typeface="Lato"/>
                <a:sym typeface="Lato"/>
              </a:rPr>
              <a:t>{fruit: "peach",people: "Sara"}];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for(let i=0; i&lt; obj.length; i++){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...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測試及除錯工具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在 chrome 按 F12，或是按右鍵-&gt;檢查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forEach() 迴圈</a:t>
            </a:r>
            <a:endParaRPr/>
          </a:p>
        </p:txBody>
      </p:sp>
      <p:sp>
        <p:nvSpPr>
          <p:cNvPr id="923" name="Google Shape;923;p1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let peopleLike="";</a:t>
            </a:r>
            <a:br>
              <a:rPr lang="zh-TW" sz="1200"/>
            </a:br>
            <a:r>
              <a:rPr lang="zh-TW" sz="1200"/>
              <a:t>obj.forEach(function(item){</a:t>
            </a:r>
            <a:br>
              <a:rPr lang="zh-TW" sz="1200"/>
            </a:br>
            <a:r>
              <a:rPr lang="zh-TW" sz="1200"/>
              <a:t>	peopleLike+=item.people+" likes "+item.fruit+";";</a:t>
            </a:r>
            <a:br>
              <a:rPr lang="zh-TW" sz="1200"/>
            </a:br>
            <a:r>
              <a:rPr lang="zh-TW" sz="1200"/>
              <a:t>})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console.log(</a:t>
            </a:r>
            <a:r>
              <a:rPr lang="zh-TW" sz="1200"/>
              <a:t>peopleLike</a:t>
            </a:r>
            <a:r>
              <a:rPr lang="zh-TW" sz="1200"/>
              <a:t>)</a:t>
            </a:r>
            <a:endParaRPr sz="1200"/>
          </a:p>
        </p:txBody>
      </p:sp>
      <p:sp>
        <p:nvSpPr>
          <p:cNvPr id="924" name="Google Shape;924;p1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4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call, apply 與 bind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call</a:t>
            </a:r>
            <a:endParaRPr/>
          </a:p>
        </p:txBody>
      </p:sp>
      <p:sp>
        <p:nvSpPr>
          <p:cNvPr id="935" name="Google Shape;935;p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執行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明確指定 this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語法：fn.call(this, arg1, arg2..., argn)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第一個參數：輸入的物件會被指定為目標函式中的 this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第二以後的參數：會作為參數傳進目標函式中，如果目標函式中不需要參數則不要傳入即可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endParaRPr/>
          </a:p>
        </p:txBody>
      </p:sp>
      <p:sp>
        <p:nvSpPr>
          <p:cNvPr id="941" name="Google Shape;941;p145"/>
          <p:cNvSpPr txBox="1"/>
          <p:nvPr/>
        </p:nvSpPr>
        <p:spPr>
          <a:xfrm>
            <a:off x="729450" y="2078875"/>
            <a:ext cx="555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add(a, b)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a + b;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console.log(add(1, 2));   			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console.log(add.call(null, 1, 2));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因為函式內沒有 this，所以用 null 即可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</a:t>
            </a:r>
            <a:endParaRPr/>
          </a:p>
        </p:txBody>
      </p:sp>
      <p:sp>
        <p:nvSpPr>
          <p:cNvPr id="947" name="Google Shape;947;p146"/>
          <p:cNvSpPr txBox="1"/>
          <p:nvPr/>
        </p:nvSpPr>
        <p:spPr>
          <a:xfrm>
            <a:off x="729450" y="1853850"/>
            <a:ext cx="555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greet()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var reply = [this.person, 'Is An Awesome', this.role].join(' ');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console.log(reply);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obj =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person: 'Jimmy Fox',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role: 'Javascript Developer'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greet.call(obj);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apply</a:t>
            </a:r>
            <a:endParaRPr/>
          </a:p>
        </p:txBody>
      </p:sp>
      <p:sp>
        <p:nvSpPr>
          <p:cNvPr id="953" name="Google Shape;953;p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基本上，call 跟 apply 就是個雙胞胎，他們的執行後的功能一模一樣，但因為參數不同，讓我們更多的情境會使用到 apply。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apply 的使用方法是 fn.apply(this, [arg1, arg2..., argn])。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第一個參數：輸入的物件會被指定為目標函式中的 this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第二個參數：必須是陣列，會把陣列中的每個元素作為參數傳進目標函式中，如果目標函式中不需要參數則不要傳入即可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endParaRPr/>
          </a:p>
        </p:txBody>
      </p:sp>
      <p:sp>
        <p:nvSpPr>
          <p:cNvPr id="959" name="Google Shape;959;p148"/>
          <p:cNvSpPr txBox="1"/>
          <p:nvPr/>
        </p:nvSpPr>
        <p:spPr>
          <a:xfrm>
            <a:off x="729450" y="2078875"/>
            <a:ext cx="768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unction add(a, b)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a + b;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console.log(add(1, 2));						//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console.log(add.call(null, 1, 2));			//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console.log(add.apply(null, [1, 2]));		//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console.log(add.apply(null, 1, 2));			// Uncaught TypeError: CreateListFromArrayLike called on non-object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endParaRPr/>
          </a:p>
        </p:txBody>
      </p:sp>
      <p:sp>
        <p:nvSpPr>
          <p:cNvPr id="965" name="Google Shape;965;p149"/>
          <p:cNvSpPr txBox="1"/>
          <p:nvPr/>
        </p:nvSpPr>
        <p:spPr>
          <a:xfrm>
            <a:off x="729450" y="1853850"/>
            <a:ext cx="555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foo(a, b)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console.log(this.bar, a, b);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obj =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bar: 'bar'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foo.apply(obj, [1, 2]);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bind</a:t>
            </a:r>
            <a:endParaRPr/>
          </a:p>
        </p:txBody>
      </p:sp>
      <p:sp>
        <p:nvSpPr>
          <p:cNvPr id="971" name="Google Shape;971;p1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bind() 也是用來綁定 this 指向的物件，跟 call() 和 apply() 的差異在於，call() 和 apply() 是直接執行一個 function，但 bind() 是用來建立一個新的 function。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語法：fun.bind(thisArg[, arg1[, arg2[, ...]]])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</a:t>
            </a:r>
            <a:endParaRPr/>
          </a:p>
        </p:txBody>
      </p:sp>
      <p:sp>
        <p:nvSpPr>
          <p:cNvPr id="977" name="Google Shape;977;p151"/>
          <p:cNvSpPr txBox="1"/>
          <p:nvPr/>
        </p:nvSpPr>
        <p:spPr>
          <a:xfrm>
            <a:off x="729450" y="1853850"/>
            <a:ext cx="555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objA =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Name:'A',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objB =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Name:'B',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writeName:function(age){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    console.log(this.Name + ' is ' + age + ' years old.');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},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基本觀念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</a:t>
            </a:r>
            <a:endParaRPr/>
          </a:p>
        </p:txBody>
      </p:sp>
      <p:sp>
        <p:nvSpPr>
          <p:cNvPr id="983" name="Google Shape;983;p152"/>
          <p:cNvSpPr txBox="1"/>
          <p:nvPr/>
        </p:nvSpPr>
        <p:spPr>
          <a:xfrm>
            <a:off x="729450" y="1853850"/>
            <a:ext cx="774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func = objB.writeName.bind(objA,22);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func(); //執行後會得到'A is 22 years old.'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//也可以只設定「this」不設定其他參數值，等到呼叫的時候再給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func1 = objB.writeName.bind(objA);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//執行func1，並給參數值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func1(24); //執行後會得到'A is 24 years old.'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 的傳值與傳址</a:t>
            </a:r>
            <a:endParaRPr/>
          </a:p>
        </p:txBody>
      </p:sp>
      <p:sp>
        <p:nvSpPr>
          <p:cNvPr id="989" name="Google Shape;989;p1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在 javascript 中傳值與傳址的差異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傳值</a:t>
            </a:r>
            <a:endParaRPr/>
          </a:p>
        </p:txBody>
      </p:sp>
      <p:sp>
        <p:nvSpPr>
          <p:cNvPr id="995" name="Google Shape;995;p1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當輸入給函數的參數類型為非物件(object)的資料型態，例如Number(數字)、String(字串)或是Boolean(布林邏輯值)的時候，JavaScript的函數會以傳值的方式來處理。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傳值</a:t>
            </a:r>
            <a:endParaRPr/>
          </a:p>
        </p:txBody>
      </p:sp>
      <p:sp>
        <p:nvSpPr>
          <p:cNvPr id="1001" name="Google Shape;1001;p155"/>
          <p:cNvSpPr txBox="1"/>
          <p:nvPr/>
        </p:nvSpPr>
        <p:spPr>
          <a:xfrm>
            <a:off x="729450" y="1908450"/>
            <a:ext cx="55377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by value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a = 3;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b;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b = a;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console.log(a, b); // 3 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傳值</a:t>
            </a:r>
            <a:endParaRPr/>
          </a:p>
        </p:txBody>
      </p:sp>
      <p:sp>
        <p:nvSpPr>
          <p:cNvPr id="1007" name="Google Shape;1007;p156"/>
          <p:cNvSpPr txBox="1"/>
          <p:nvPr/>
        </p:nvSpPr>
        <p:spPr>
          <a:xfrm>
            <a:off x="729450" y="1853850"/>
            <a:ext cx="60093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by value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a = 3;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b;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b = a;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console.log(a, b); // 3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a = 2;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console.log(a, b); // 2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傳址</a:t>
            </a:r>
            <a:endParaRPr/>
          </a:p>
        </p:txBody>
      </p:sp>
      <p:sp>
        <p:nvSpPr>
          <p:cNvPr id="1013" name="Google Shape;1013;p1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當輸入給函數的參數資料類型為Object(物件)時，JavaScript會以傳址的方式來處理。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傳址</a:t>
            </a:r>
            <a:endParaRPr/>
          </a:p>
        </p:txBody>
      </p:sp>
      <p:sp>
        <p:nvSpPr>
          <p:cNvPr id="1019" name="Google Shape;1019;p158"/>
          <p:cNvSpPr txBox="1"/>
          <p:nvPr/>
        </p:nvSpPr>
        <p:spPr>
          <a:xfrm>
            <a:off x="678150" y="1853850"/>
            <a:ext cx="6009300" cy="16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c =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greeting: 'Hi'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d = c;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console.log(c);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console.log(d);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傳址</a:t>
            </a:r>
            <a:endParaRPr/>
          </a:p>
        </p:txBody>
      </p:sp>
      <p:sp>
        <p:nvSpPr>
          <p:cNvPr id="1025" name="Google Shape;1025;p159"/>
          <p:cNvSpPr txBox="1"/>
          <p:nvPr/>
        </p:nvSpPr>
        <p:spPr>
          <a:xfrm>
            <a:off x="729450" y="1853850"/>
            <a:ext cx="60093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by reference (all objects (including functions))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c =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greeting: 'Hi'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d = c;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console.log(c);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console.log(d);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c.greeting = 'Hello';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console.log(c);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console.log(d);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好用的陣列處理方法</a:t>
            </a:r>
            <a:endParaRPr/>
          </a:p>
        </p:txBody>
      </p:sp>
      <p:sp>
        <p:nvSpPr>
          <p:cNvPr id="1031" name="Google Shape;1031;p1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forEach(),filter(), find(), map(), every(), some()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61"/>
          <p:cNvSpPr txBox="1"/>
          <p:nvPr>
            <p:ph idx="4294967295" type="body"/>
          </p:nvPr>
        </p:nvSpPr>
        <p:spPr>
          <a:xfrm>
            <a:off x="729450" y="299050"/>
            <a:ext cx="5127600" cy="4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people = [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name: 'Jay',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like: 'apple',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gender: ‘male’,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age: 18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name: 'Sarah',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like: 'banana',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gender: ‘female’,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age: 24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name: 'Tom',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like: 'orange',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gender: ‘male’,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age: 1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name: 'Jacy',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like: 'orange',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gender: ‘female’,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age: 3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8" name="Google Shape;1038;p1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script 標籤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要撰寫 javascript 要使用 &lt;script&gt; 標籤，並將程式寫在標籤內。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舊版還需要寫 type 或 language，但在 HTML 5 之後已經不用寫了。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https://www.w3school.com.cn/tags/att_script_type.asp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若使用外部的資源使用 src 指定位置。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forEach()</a:t>
            </a:r>
            <a:endParaRPr/>
          </a:p>
        </p:txBody>
      </p:sp>
      <p:sp>
        <p:nvSpPr>
          <p:cNvPr id="1044" name="Google Shape;1044;p1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forEach()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方法會建立一個經指定之函式運算後，由原陣列中通過該函式檢驗之元素所構成的新陣列。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語法：</a:t>
            </a:r>
            <a:r>
              <a:rPr i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newArray = arr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.forEach(</a:t>
            </a:r>
            <a:r>
              <a:rPr i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callback(element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index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array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r>
              <a:rPr i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[, </a:t>
            </a:r>
            <a:r>
              <a:rPr i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thisArg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原陣列目前所迭代處理中的元素。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index(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選擇性)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原陣列目前所迭代處理中的元素之索引。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array(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選擇性)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呼叫 forEach 方法的陣列。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6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filter()</a:t>
            </a:r>
            <a:endParaRPr/>
          </a:p>
        </p:txBody>
      </p:sp>
      <p:sp>
        <p:nvSpPr>
          <p:cNvPr id="1051" name="Google Shape;1051;p1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filterAgeThan5 = people.filter(function(item, index, array){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return item.age &gt; 5;       // 取得大於五歲的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console.log(filterAgeThan5);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filterDouble = people.filter(function(item, index, array){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return index % 2 === 1;    // 取得陣列中偶數個的物件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console.log(filterDouble);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6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find()</a:t>
            </a:r>
            <a:endParaRPr/>
          </a:p>
        </p:txBody>
      </p:sp>
      <p:sp>
        <p:nvSpPr>
          <p:cNvPr id="1058" name="Google Shape;1058;p1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find()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方法會回傳第一個滿足所提供之測試函式的元素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值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。否則回傳 </a:t>
            </a:r>
            <a:r>
              <a:rPr lang="zh-TW" u="sng">
                <a:solidFill>
                  <a:srgbClr val="DCA10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undefined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語法：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.find(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[,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thisArg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br>
              <a:rPr b="1"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在陣列中正被處理的元素。</a:t>
            </a:r>
            <a:b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index(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選擇性)</a:t>
            </a:r>
            <a:b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在陣列中正被處理的元素的索引。</a:t>
            </a:r>
            <a:b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array(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選擇性)</a:t>
            </a:r>
            <a:b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呼叫 find 的陣列。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find()</a:t>
            </a:r>
            <a:endParaRPr/>
          </a:p>
        </p:txBody>
      </p:sp>
      <p:sp>
        <p:nvSpPr>
          <p:cNvPr id="1065" name="Google Shape;1065;p1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findAgeThan5 = people.find(function(item, index, array){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return item.age &gt; 5;           // 取得大於五歲的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console.log(findAgeThan5);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findLike = people.find(function(item, index, array){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return item.like === 'orange';  // 取得陣列 like === 'orange'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console.log(findLike);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map()</a:t>
            </a:r>
            <a:endParaRPr/>
          </a:p>
        </p:txBody>
      </p:sp>
      <p:sp>
        <p:nvSpPr>
          <p:cNvPr id="1072" name="Google Shape;1072;p166"/>
          <p:cNvSpPr txBox="1"/>
          <p:nvPr>
            <p:ph idx="1" type="body"/>
          </p:nvPr>
        </p:nvSpPr>
        <p:spPr>
          <a:xfrm>
            <a:off x="729450" y="2078875"/>
            <a:ext cx="76887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map()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方法會建立一個新的陣列，其內容為原陣列的每一個元素經由回呼函式運算後所回傳的新陣列。</a:t>
            </a:r>
            <a:b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語法：</a:t>
            </a:r>
            <a:b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new_array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.map(function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currentValue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[,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[,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 {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// return element for new_array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}[,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thisArg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currentValue</a:t>
            </a:r>
            <a:b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原陣列目前所迭代處理中的元素。</a:t>
            </a:r>
            <a:b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index(選擇性)</a:t>
            </a:r>
            <a:b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原陣列目前所迭代處理中的元素之索引。</a:t>
            </a:r>
            <a:b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array(選擇性)</a:t>
            </a:r>
            <a:b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呼叫 map 方法的陣列。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6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map()</a:t>
            </a:r>
            <a:endParaRPr/>
          </a:p>
        </p:txBody>
      </p:sp>
      <p:sp>
        <p:nvSpPr>
          <p:cNvPr id="1079" name="Google Shape;1079;p167"/>
          <p:cNvSpPr txBox="1"/>
          <p:nvPr/>
        </p:nvSpPr>
        <p:spPr>
          <a:xfrm>
            <a:off x="729450" y="2006250"/>
            <a:ext cx="55377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A = [20, 300, 50, 70];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B = A.map(function (value, index, array)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return value*2;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map()</a:t>
            </a:r>
            <a:endParaRPr/>
          </a:p>
        </p:txBody>
      </p:sp>
      <p:sp>
        <p:nvSpPr>
          <p:cNvPr id="1085" name="Google Shape;1085;p168"/>
          <p:cNvSpPr txBox="1"/>
          <p:nvPr/>
        </p:nvSpPr>
        <p:spPr>
          <a:xfrm>
            <a:off x="729450" y="2006250"/>
            <a:ext cx="55377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mapAgeThan10  = people.map(function(item, index, array){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// 錯誤示範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if (item.age &gt; 10)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return item;          	// 回傳大於十歲的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false;           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map()</a:t>
            </a:r>
            <a:endParaRPr/>
          </a:p>
        </p:txBody>
      </p:sp>
      <p:sp>
        <p:nvSpPr>
          <p:cNvPr id="1091" name="Google Shape;1091;p169"/>
          <p:cNvSpPr txBox="1"/>
          <p:nvPr/>
        </p:nvSpPr>
        <p:spPr>
          <a:xfrm>
            <a:off x="729450" y="2006250"/>
            <a:ext cx="5537700" cy="21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mapEat = people.map(function(item, index, array){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if (item.like !== 'apple')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return `${item.like} 好吃`;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 else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return `${item.like} 不好吃`;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console.log(mapEat);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2" name="Google Shape;1092;p1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every()</a:t>
            </a:r>
            <a:endParaRPr/>
          </a:p>
        </p:txBody>
      </p:sp>
      <p:sp>
        <p:nvSpPr>
          <p:cNvPr id="1098" name="Google Shape;1098;p1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every() 方法會測試陣列中的所有元素是否都通過了由給定之函式的條件。</a:t>
            </a:r>
            <a:br>
              <a:rPr lang="zh-TW"/>
            </a:br>
            <a:r>
              <a:rPr lang="zh-TW"/>
              <a:t>arr.every(callback[, thisArg])</a:t>
            </a:r>
            <a:br>
              <a:rPr lang="zh-TW"/>
            </a:br>
            <a:br>
              <a:rPr lang="zh-TW"/>
            </a:br>
            <a:r>
              <a:rPr lang="zh-TW"/>
              <a:t>function isBigEnough(element, index, array) {</a:t>
            </a:r>
            <a:br>
              <a:rPr lang="zh-TW"/>
            </a:br>
            <a:r>
              <a:rPr lang="zh-TW"/>
              <a:t>	return element &gt;= 10;</a:t>
            </a:r>
            <a:br>
              <a:rPr lang="zh-TW"/>
            </a:b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[12, 5, 8, 130, 44].every(isBigEnough);   // false</a:t>
            </a:r>
            <a:br>
              <a:rPr lang="zh-TW"/>
            </a:br>
            <a:r>
              <a:rPr lang="zh-TW"/>
              <a:t>[12, 54, 18, 130, 44].every(isBigEnough); // true</a:t>
            </a:r>
            <a:endParaRPr/>
          </a:p>
        </p:txBody>
      </p:sp>
      <p:sp>
        <p:nvSpPr>
          <p:cNvPr id="1099" name="Google Shape;1099;p17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some()</a:t>
            </a:r>
            <a:endParaRPr/>
          </a:p>
        </p:txBody>
      </p:sp>
      <p:sp>
        <p:nvSpPr>
          <p:cNvPr id="1105" name="Google Shape;1105;p171"/>
          <p:cNvSpPr txBox="1"/>
          <p:nvPr>
            <p:ph idx="1" type="body"/>
          </p:nvPr>
        </p:nvSpPr>
        <p:spPr>
          <a:xfrm>
            <a:off x="729450" y="2078875"/>
            <a:ext cx="76887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some() 方法會透過給定函式、測試陣列中是否至少有一個元素，通過該函式所實作的測試。這方法回傳的是布林值。</a:t>
            </a:r>
            <a:br>
              <a:rPr lang="zh-TW"/>
            </a:br>
            <a:r>
              <a:rPr lang="zh-TW"/>
              <a:t>arr.some(callback[, thisArg])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isBiggerThan10(element, index, array) {</a:t>
            </a:r>
            <a:br>
              <a:rPr lang="zh-TW"/>
            </a:br>
            <a:r>
              <a:rPr lang="zh-TW"/>
              <a:t>	return element &gt; 10;</a:t>
            </a:r>
            <a:br>
              <a:rPr lang="zh-TW"/>
            </a:b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[2, 5, 8, 1, 4].some(isBiggerThan10);  // false</a:t>
            </a:r>
            <a:br>
              <a:rPr lang="zh-TW"/>
            </a:br>
            <a:r>
              <a:rPr lang="zh-TW"/>
              <a:t>[12, 5, 8, 1, 4].some(isBiggerThan10); // true</a:t>
            </a:r>
            <a:endParaRPr/>
          </a:p>
        </p:txBody>
      </p:sp>
      <p:sp>
        <p:nvSpPr>
          <p:cNvPr id="1106" name="Google Shape;1106;p17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script 標籤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&lt;!-- HTML4 與  (x)HTML --&gt;</a:t>
            </a:r>
            <a:br>
              <a:rPr lang="zh-TW"/>
            </a:br>
            <a:r>
              <a:rPr lang="zh-TW"/>
              <a:t>&lt;script type="text/javascript" src="javascript.js"&gt;&lt;/script&gt;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&lt;!-- HTML5 --&gt;</a:t>
            </a:r>
            <a:br>
              <a:rPr lang="zh-TW"/>
            </a:br>
            <a:r>
              <a:rPr lang="zh-TW"/>
              <a:t>&lt;script src="javascript.js"&gt;&lt;/script&gt;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this 關鍵字</a:t>
            </a:r>
            <a:endParaRPr/>
          </a:p>
        </p:txBody>
      </p:sp>
      <p:sp>
        <p:nvSpPr>
          <p:cNvPr id="1112" name="Google Shape;1112;p1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 函式內的 this 關鍵字表現，和其他語言相比略有差異。在嚴格模式與非嚴格模式下也有所不同。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通常，this 值由被呼叫的函式來決定。它不能在執行期間被指派，每次函式呼叫調用的值也可能不同。ES5 引入了 bind 方法去設置函式的 this 值，而不管它怎麼被呼叫。ECMAScript 2015 也導入了定義 this 詞法範圍的箭頭函式（它的 this 值會維持在詞法作用域）。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javascript 的 this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</a:t>
            </a:r>
            <a:endParaRPr/>
          </a:p>
        </p:txBody>
      </p:sp>
      <p:sp>
        <p:nvSpPr>
          <p:cNvPr id="1118" name="Google Shape;1118;p173"/>
          <p:cNvSpPr txBox="1"/>
          <p:nvPr/>
        </p:nvSpPr>
        <p:spPr>
          <a:xfrm>
            <a:off x="729450" y="1853850"/>
            <a:ext cx="55377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test =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prop: 42,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func: function()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return this.prop;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console.log(test.func());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全域環境下</a:t>
            </a:r>
            <a:endParaRPr/>
          </a:p>
        </p:txBody>
      </p:sp>
      <p:sp>
        <p:nvSpPr>
          <p:cNvPr id="1124" name="Google Shape;1124;p1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this 值在所有函式以外的全域執行環境下，會被當作全域物件，無論是否處於嚴格模式。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endParaRPr/>
          </a:p>
        </p:txBody>
      </p:sp>
      <p:sp>
        <p:nvSpPr>
          <p:cNvPr id="1130" name="Google Shape;1130;p175"/>
          <p:cNvSpPr txBox="1"/>
          <p:nvPr/>
        </p:nvSpPr>
        <p:spPr>
          <a:xfrm>
            <a:off x="729450" y="1853850"/>
            <a:ext cx="55377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this.a = 37;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console.log(window.a); // 37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this.b = "MDN";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console.log(window.b)  // "MDN"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console.log(b)         // "MDN"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函式環境下</a:t>
            </a:r>
            <a:endParaRPr/>
          </a:p>
        </p:txBody>
      </p:sp>
      <p:sp>
        <p:nvSpPr>
          <p:cNvPr id="1136" name="Google Shape;1136;p1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如果 function 是在物件下調用，那麼 this 則會指向此物件，無論 function 是在哪裡宣告。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endParaRPr/>
          </a:p>
        </p:txBody>
      </p:sp>
      <p:sp>
        <p:nvSpPr>
          <p:cNvPr id="1142" name="Google Shape;1142;p177"/>
          <p:cNvSpPr txBox="1"/>
          <p:nvPr/>
        </p:nvSpPr>
        <p:spPr>
          <a:xfrm>
            <a:off x="729450" y="1853850"/>
            <a:ext cx="55377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callName()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console.log(this.name);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name = 'Jason';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user =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name: 'May',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callName: callName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// 這裡的 function 指向全域的 function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callName()    	// 'Jason'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user.callName() // 'May'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JavaScript常見的物件</a:t>
            </a: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7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數值物件</a:t>
            </a:r>
            <a:endParaRPr/>
          </a:p>
        </p:txBody>
      </p:sp>
      <p:sp>
        <p:nvSpPr>
          <p:cNvPr id="1153" name="Google Shape;1153;p1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NaN (Not a Number)</a:t>
            </a:r>
            <a:endParaRPr/>
          </a:p>
        </p:txBody>
      </p:sp>
      <p:sp>
        <p:nvSpPr>
          <p:cNvPr id="1159" name="Google Shape;1159;p180"/>
          <p:cNvSpPr txBox="1"/>
          <p:nvPr/>
        </p:nvSpPr>
        <p:spPr>
          <a:xfrm>
            <a:off x="729450" y="1853850"/>
            <a:ext cx="60093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x = NaN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x = 100 - 'string';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一個 NaN 做數值運算，返回的結果也是 NaN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y = NaN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y = 5 + x;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0" name="Google Shape;1160;p18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isNaN</a:t>
            </a:r>
            <a:endParaRPr/>
          </a:p>
        </p:txBody>
      </p:sp>
      <p:sp>
        <p:nvSpPr>
          <p:cNvPr id="1166" name="Google Shape;1166;p181"/>
          <p:cNvSpPr txBox="1"/>
          <p:nvPr/>
        </p:nvSpPr>
        <p:spPr>
          <a:xfrm>
            <a:off x="729450" y="1853850"/>
            <a:ext cx="60093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isNaN(NaN);       // 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isNaN(undefined); // 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isNaN({});        // 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isNaN(true);      // false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isNaN(null);      // false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isNaN(20);        // false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7" name="Google Shape;1167;p1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變數與常數</a:t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Number() 函數 - 型別轉換</a:t>
            </a:r>
            <a:endParaRPr/>
          </a:p>
        </p:txBody>
      </p:sp>
      <p:sp>
        <p:nvSpPr>
          <p:cNvPr id="1173" name="Google Shape;1173;p182"/>
          <p:cNvSpPr txBox="1"/>
          <p:nvPr/>
        </p:nvSpPr>
        <p:spPr>
          <a:xfrm>
            <a:off x="729450" y="1853850"/>
            <a:ext cx="60093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Number('3.14') // 3.14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Number('100')  // 100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Number(' ')	//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Number('') 	//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Number('a123') // NaN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4" name="Google Shape;1174;p18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Number 物件內建的方法</a:t>
            </a:r>
            <a:endParaRPr/>
          </a:p>
        </p:txBody>
      </p:sp>
      <p:sp>
        <p:nvSpPr>
          <p:cNvPr id="1180" name="Google Shape;1180;p183"/>
          <p:cNvSpPr txBox="1"/>
          <p:nvPr>
            <p:ph idx="1" type="body"/>
          </p:nvPr>
        </p:nvSpPr>
        <p:spPr>
          <a:xfrm>
            <a:off x="729450" y="2078875"/>
            <a:ext cx="76887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parseInt()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parseFloat()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toFixed()- 用來將一個數字轉成固定小數位數的字串。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toString()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8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toFixed()</a:t>
            </a:r>
            <a:endParaRPr/>
          </a:p>
        </p:txBody>
      </p:sp>
      <p:sp>
        <p:nvSpPr>
          <p:cNvPr id="1187" name="Google Shape;1187;p184"/>
          <p:cNvSpPr txBox="1"/>
          <p:nvPr>
            <p:ph idx="1" type="body"/>
          </p:nvPr>
        </p:nvSpPr>
        <p:spPr>
          <a:xfrm>
            <a:off x="729450" y="2078875"/>
            <a:ext cx="76887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10"/>
              <a:t>用來將一個數字轉成固定小數位數的字串。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 sz="1210"/>
              <a:t>numObj.toFixed([digits])</a:t>
            </a:r>
            <a:br>
              <a:rPr lang="zh-TW" sz="1210"/>
            </a:br>
            <a:r>
              <a:rPr lang="zh-TW" sz="1210"/>
              <a:t>參數可有可無，預設為 0，用來指定小數點後要幾位數。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TW" sz="1210"/>
              <a:t>Ex:</a:t>
            </a:r>
            <a:br>
              <a:rPr lang="zh-TW" sz="1210"/>
            </a:br>
            <a:r>
              <a:rPr lang="zh-TW" sz="1210"/>
              <a:t>var numObj = 12345.6789;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zh-TW" sz="1210"/>
              <a:t>numObj.toFixed();       // '12346'</a:t>
            </a:r>
            <a:br>
              <a:rPr lang="zh-TW" sz="1210"/>
            </a:br>
            <a:r>
              <a:rPr lang="zh-TW" sz="1210"/>
              <a:t>numObj.toFixed(1);      // '12345.7' 四捨五入</a:t>
            </a:r>
            <a:br>
              <a:rPr lang="zh-TW" sz="1210"/>
            </a:br>
            <a:r>
              <a:rPr lang="zh-TW" sz="1210"/>
              <a:t>numObj.toFixed(6);      // '12345.678900' 會補零</a:t>
            </a:r>
            <a:endParaRPr sz="1210"/>
          </a:p>
        </p:txBody>
      </p:sp>
      <p:sp>
        <p:nvSpPr>
          <p:cNvPr id="1188" name="Google Shape;1188;p18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toString()</a:t>
            </a:r>
            <a:endParaRPr/>
          </a:p>
        </p:txBody>
      </p:sp>
      <p:sp>
        <p:nvSpPr>
          <p:cNvPr id="1194" name="Google Shape;1194;p1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把內容轉換為字串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JSON.stringfy()</a:t>
            </a:r>
            <a:endParaRPr/>
          </a:p>
        </p:txBody>
      </p:sp>
      <p:sp>
        <p:nvSpPr>
          <p:cNvPr id="1200" name="Google Shape;1200;p1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把</a:t>
            </a:r>
            <a:r>
              <a:rPr lang="zh-TW"/>
              <a:t>物件轉換為字串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</a:t>
            </a:r>
            <a:r>
              <a:rPr lang="zh-TW"/>
              <a:t>Locale</a:t>
            </a:r>
            <a:r>
              <a:rPr lang="zh-TW"/>
              <a:t>String()</a:t>
            </a:r>
            <a:endParaRPr/>
          </a:p>
        </p:txBody>
      </p:sp>
      <p:sp>
        <p:nvSpPr>
          <p:cNvPr id="1206" name="Google Shape;1206;p1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返回一個字串，表示某個數字在本地端電腦 (瀏覽器) 的地區設定環境下的表示法，不同的地區可能會顯示不同的小數點或千分位分隔符號表示法。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var number = 1500;</a:t>
            </a:r>
            <a:br>
              <a:rPr lang="zh-TW"/>
            </a:br>
            <a:r>
              <a:rPr lang="zh-TW"/>
              <a:t>number.toLocaleString() // 如果是在美國英語系瀏覽器會顯示 '1,500'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18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8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 物件</a:t>
            </a:r>
            <a:endParaRPr/>
          </a:p>
        </p:txBody>
      </p:sp>
      <p:sp>
        <p:nvSpPr>
          <p:cNvPr id="1213" name="Google Shape;1213;p18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常用 Math 物件</a:t>
            </a:r>
            <a:endParaRPr/>
          </a:p>
        </p:txBody>
      </p:sp>
      <p:sp>
        <p:nvSpPr>
          <p:cNvPr id="1219" name="Google Shape;1219;p189"/>
          <p:cNvSpPr txBox="1"/>
          <p:nvPr>
            <p:ph idx="1" type="body"/>
          </p:nvPr>
        </p:nvSpPr>
        <p:spPr>
          <a:xfrm>
            <a:off x="729450" y="2078875"/>
            <a:ext cx="7688700" cy="27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Math.PI- 圓周率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Math.round()- 四捨五入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Math.pow()- n 次方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Math.sqrt()- 開根號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Math.abs()- 絕對值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Math.ceil()- 無條件進位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Math.floor()- 無條件捨去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Math.sin()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Math.cos()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Math.min() and Math.max()- 最大值最小值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Math.random()- 隨機數字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8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Math.round()</a:t>
            </a:r>
            <a:endParaRPr/>
          </a:p>
        </p:txBody>
      </p:sp>
      <p:sp>
        <p:nvSpPr>
          <p:cNvPr id="1226" name="Google Shape;1226;p19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Math.round(4.7);</a:t>
            </a:r>
            <a:endParaRPr/>
          </a:p>
        </p:txBody>
      </p:sp>
      <p:sp>
        <p:nvSpPr>
          <p:cNvPr id="1227" name="Google Shape;1227;p19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Math.pow()</a:t>
            </a:r>
            <a:endParaRPr/>
          </a:p>
        </p:txBody>
      </p:sp>
      <p:sp>
        <p:nvSpPr>
          <p:cNvPr id="1233" name="Google Shape;1233;p1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Math.pow(x, y)- 回傳 x 的 y 次方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Ex: Math.pow(8, 2);</a:t>
            </a:r>
            <a:endParaRPr/>
          </a:p>
        </p:txBody>
      </p:sp>
      <p:sp>
        <p:nvSpPr>
          <p:cNvPr id="1234" name="Google Shape;1234;p1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常數與變數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命名規則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開頭字元需要是ASCII字元(英文大小寫字元)，或是下底線(_)、錢號($)。注意，數字不可用於開頭字元。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接下來的字元可以使用英文字元、數字或下底線(_)。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大小寫是有差異的。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名稱不可使用 javascript 語言保留字詞。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名稱被稱為 identifier，它在程式碼上下文中具有唯一性。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Math.sqrt()</a:t>
            </a:r>
            <a:endParaRPr/>
          </a:p>
        </p:txBody>
      </p:sp>
      <p:sp>
        <p:nvSpPr>
          <p:cNvPr id="1240" name="Google Shape;1240;p1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取平方根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Ex: Math.sqrt(64);</a:t>
            </a:r>
            <a:endParaRPr/>
          </a:p>
        </p:txBody>
      </p:sp>
      <p:sp>
        <p:nvSpPr>
          <p:cNvPr id="1241" name="Google Shape;1241;p19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Math.abs()</a:t>
            </a:r>
            <a:endParaRPr/>
          </a:p>
        </p:txBody>
      </p:sp>
      <p:sp>
        <p:nvSpPr>
          <p:cNvPr id="1247" name="Google Shape;1247;p1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Math.abs(x)- 取得 x 的絕對值</a:t>
            </a:r>
            <a:endParaRPr/>
          </a:p>
        </p:txBody>
      </p:sp>
      <p:sp>
        <p:nvSpPr>
          <p:cNvPr id="1248" name="Google Shape;1248;p19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Math.ceil()</a:t>
            </a:r>
            <a:endParaRPr/>
          </a:p>
        </p:txBody>
      </p:sp>
      <p:sp>
        <p:nvSpPr>
          <p:cNvPr id="1254" name="Google Shape;1254;p1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Math.ceil(x)- 取得 x 的無條件進位的值</a:t>
            </a:r>
            <a:endParaRPr/>
          </a:p>
        </p:txBody>
      </p:sp>
      <p:sp>
        <p:nvSpPr>
          <p:cNvPr id="1255" name="Google Shape;1255;p19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Math.floor()</a:t>
            </a:r>
            <a:endParaRPr/>
          </a:p>
        </p:txBody>
      </p:sp>
      <p:sp>
        <p:nvSpPr>
          <p:cNvPr id="1261" name="Google Shape;1261;p1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Math.floor(x)- 取得 x 無條件捨去的值</a:t>
            </a:r>
            <a:endParaRPr/>
          </a:p>
        </p:txBody>
      </p:sp>
      <p:sp>
        <p:nvSpPr>
          <p:cNvPr id="1262" name="Google Shape;1262;p1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Math.min() and Math.max()</a:t>
            </a:r>
            <a:endParaRPr/>
          </a:p>
        </p:txBody>
      </p:sp>
      <p:sp>
        <p:nvSpPr>
          <p:cNvPr id="1268" name="Google Shape;1268;p1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Math.min(0, 150, 30, 20, -8, -200);  // returns -200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Math.max(0, 150, 30, 20, -8, -200);  // returns 150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9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Math.random()</a:t>
            </a:r>
            <a:endParaRPr/>
          </a:p>
        </p:txBody>
      </p:sp>
      <p:sp>
        <p:nvSpPr>
          <p:cNvPr id="1275" name="Google Shape;1275;p1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取得一個 0~1 的亂數(包含 0，不包含1)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Math.floor(Math.random()*6);- 亂數取得一個 0~5 的值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9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試著寫出一個函式，每次呼叫的時候可以回傳一個100~199 之間的整數</a:t>
            </a:r>
            <a:endParaRPr/>
          </a:p>
        </p:txBody>
      </p:sp>
      <p:sp>
        <p:nvSpPr>
          <p:cNvPr id="1282" name="Google Shape;1282;p1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9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班上有 A~J 十名同學，實作一函式隨機抽出兩個人</a:t>
            </a:r>
            <a:endParaRPr/>
          </a:p>
        </p:txBody>
      </p:sp>
      <p:sp>
        <p:nvSpPr>
          <p:cNvPr id="1289" name="Google Shape;1289;p1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9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0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字串物件</a:t>
            </a:r>
            <a:endParaRPr/>
          </a:p>
        </p:txBody>
      </p:sp>
      <p:sp>
        <p:nvSpPr>
          <p:cNvPr id="1296" name="Google Shape;1296;p20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2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常用 String 物件</a:t>
            </a:r>
            <a:endParaRPr/>
          </a:p>
        </p:txBody>
      </p:sp>
      <p:sp>
        <p:nvSpPr>
          <p:cNvPr id="1302" name="Google Shape;1302;p2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toUpperCase()- 將字串轉換為大寫字元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toLowerCase()- 將字串轉換為小寫字元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charAt()- 傳回索引值的字元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indexOf()- 取得一個字元或字元集合第一次在字串中出現的位置索引值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lastIndexOf()- 取得一個字元或字元集合最後一次在字串中出現的位置索引值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substring()- 取得兩個索引值之間的字元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split()- 指定一個字元作為字串分割字元，如符合條件則將字串分割後存於陣列中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trim()- 移除字串開頭及結尾的空白字元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replace()- 指定搜尋值並以指定字元取代之</a:t>
            </a:r>
            <a:endParaRPr/>
          </a:p>
        </p:txBody>
      </p:sp>
      <p:sp>
        <p:nvSpPr>
          <p:cNvPr id="1303" name="Google Shape;1303;p20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駝峰式命名(Camel Case)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ex: firstName</a:t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toUpperCaase(), toLowerCase()</a:t>
            </a:r>
            <a:endParaRPr/>
          </a:p>
        </p:txBody>
      </p:sp>
      <p:sp>
        <p:nvSpPr>
          <p:cNvPr id="1309" name="Google Shape;1309;p2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將字元轉換回全大寫或全小寫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Ex: String.toUpperCase()</a:t>
            </a:r>
            <a:endParaRPr/>
          </a:p>
        </p:txBody>
      </p:sp>
      <p:sp>
        <p:nvSpPr>
          <p:cNvPr id="1310" name="Google Shape;1310;p20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2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charAt()</a:t>
            </a:r>
            <a:endParaRPr/>
          </a:p>
        </p:txBody>
      </p:sp>
      <p:sp>
        <p:nvSpPr>
          <p:cNvPr id="1316" name="Google Shape;1316;p2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傳回索引值的字元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Ex: String.charAt(3)</a:t>
            </a:r>
            <a:endParaRPr/>
          </a:p>
        </p:txBody>
      </p:sp>
      <p:sp>
        <p:nvSpPr>
          <p:cNvPr id="1317" name="Google Shape;1317;p20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indexOf(), lastIndexOf()</a:t>
            </a:r>
            <a:endParaRPr/>
          </a:p>
        </p:txBody>
      </p:sp>
      <p:sp>
        <p:nvSpPr>
          <p:cNvPr id="1323" name="Google Shape;1323;p2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取得一個字元或字元集合第一次(最後一次)在字串中出現的位置索引值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br>
              <a:rPr lang="zh-TW"/>
            </a:br>
            <a:r>
              <a:rPr lang="zh-TW"/>
              <a:t>saying="Home sweet home"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saying.indexOf("ee")</a:t>
            </a:r>
            <a:endParaRPr/>
          </a:p>
        </p:txBody>
      </p:sp>
      <p:sp>
        <p:nvSpPr>
          <p:cNvPr id="1324" name="Google Shape;1324;p20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2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substring()</a:t>
            </a:r>
            <a:endParaRPr/>
          </a:p>
        </p:txBody>
      </p:sp>
      <p:sp>
        <p:nvSpPr>
          <p:cNvPr id="1330" name="Google Shape;1330;p2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取得兩個索引值之間的字元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Ex: String.substring(2, 5)</a:t>
            </a:r>
            <a:endParaRPr/>
          </a:p>
        </p:txBody>
      </p:sp>
      <p:sp>
        <p:nvSpPr>
          <p:cNvPr id="1331" name="Google Shape;1331;p20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split()</a:t>
            </a:r>
            <a:endParaRPr/>
          </a:p>
        </p:txBody>
      </p:sp>
      <p:sp>
        <p:nvSpPr>
          <p:cNvPr id="1337" name="Google Shape;1337;p2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指定一個字元作為字串分割字元，如符合條件則將字串分割後存於陣列中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Ex: </a:t>
            </a:r>
            <a:br>
              <a:rPr lang="zh-TW"/>
            </a:br>
            <a:r>
              <a:rPr lang="zh-TW"/>
              <a:t>saying="Home sweet home"</a:t>
            </a:r>
            <a:br>
              <a:rPr lang="zh-TW"/>
            </a:br>
            <a:r>
              <a:rPr lang="zh-TW"/>
              <a:t>saying.split(" ")</a:t>
            </a:r>
            <a:endParaRPr/>
          </a:p>
        </p:txBody>
      </p:sp>
      <p:sp>
        <p:nvSpPr>
          <p:cNvPr id="1338" name="Google Shape;1338;p20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replace()</a:t>
            </a:r>
            <a:endParaRPr/>
          </a:p>
        </p:txBody>
      </p:sp>
      <p:sp>
        <p:nvSpPr>
          <p:cNvPr id="1344" name="Google Shape;1344;p2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指定搜尋值並以指定字元取代之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Ex:</a:t>
            </a:r>
            <a:br>
              <a:rPr lang="zh-TW"/>
            </a:br>
            <a:r>
              <a:rPr lang="zh-TW"/>
              <a:t>saying="Home sweet home"</a:t>
            </a:r>
            <a:br>
              <a:rPr lang="zh-TW"/>
            </a:br>
            <a:r>
              <a:rPr lang="zh-TW"/>
              <a:t>saying.replace("me", "w") </a:t>
            </a:r>
            <a:endParaRPr/>
          </a:p>
        </p:txBody>
      </p:sp>
      <p:sp>
        <p:nvSpPr>
          <p:cNvPr id="1345" name="Google Shape;1345;p20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20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日期物件</a:t>
            </a:r>
            <a:endParaRPr/>
          </a:p>
        </p:txBody>
      </p:sp>
      <p:sp>
        <p:nvSpPr>
          <p:cNvPr id="1351" name="Google Shape;1351;p20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Date 物件</a:t>
            </a:r>
            <a:endParaRPr/>
          </a:p>
        </p:txBody>
      </p:sp>
      <p:sp>
        <p:nvSpPr>
          <p:cNvPr id="1357" name="Google Shape;1357;p2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建立日期物件後，就可以透過該物件取得各項時間資訊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let today=new Date();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20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2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常用 Date 物件</a:t>
            </a:r>
            <a:endParaRPr/>
          </a:p>
        </p:txBody>
      </p:sp>
      <p:sp>
        <p:nvSpPr>
          <p:cNvPr id="1364" name="Google Shape;1364;p2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getDate()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getDay()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getFullYear()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getHours()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getMilliseconds()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getMinutes()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getMonth()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getSeconds()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getTime()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getTimezoneOffset()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toDateString()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toTimeString()</a:t>
            </a:r>
            <a:endParaRPr/>
          </a:p>
        </p:txBody>
      </p:sp>
      <p:sp>
        <p:nvSpPr>
          <p:cNvPr id="1365" name="Google Shape;1365;p2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顯示當前時間</a:t>
            </a:r>
            <a:endParaRPr/>
          </a:p>
        </p:txBody>
      </p:sp>
      <p:sp>
        <p:nvSpPr>
          <p:cNvPr id="1371" name="Google Shape;1371;p2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time = new Date();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let now=time.getMonth()+1+"/"+time.getDate()+" "+time.getHours()+":"+time.getMinutes()+":"+time.getSeconds()</a:t>
            </a:r>
            <a:endParaRPr/>
          </a:p>
        </p:txBody>
      </p:sp>
      <p:sp>
        <p:nvSpPr>
          <p:cNvPr id="1372" name="Google Shape;1372;p2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JavaScript簡介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 保留字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保留字是保留來給特殊用途或特定語法使用的，所以不能用來當作變數名稱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break case catch const continue debugger default delete do else finally for function if in instanceof new return switch this throw try typeof var void while with</a:t>
            </a:r>
            <a:endParaRPr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null true false</a:t>
            </a:r>
            <a:endParaRPr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class enum export extends import super</a:t>
            </a:r>
            <a:endParaRPr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implements interface let package private protected public static yield</a:t>
            </a:r>
            <a:endParaRPr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2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文件物件模型 DOM</a:t>
            </a:r>
            <a:endParaRPr/>
          </a:p>
        </p:txBody>
      </p:sp>
      <p:sp>
        <p:nvSpPr>
          <p:cNvPr id="1378" name="Google Shape;1378;p2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與 BOM 和 DOM</a:t>
            </a:r>
            <a:endParaRPr/>
          </a:p>
        </p:txBody>
      </p:sp>
      <p:sp>
        <p:nvSpPr>
          <p:cNvPr id="1384" name="Google Shape;1384;p2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其實JavaScript 並沒有提供網頁的操作方法，前端開發者在網頁的操作方法都是「瀏覽器」提供的。 這些操作方法基本上會分別由這兩種物件所擁有：「BOM」與「DOM」。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所以在瀏覽器上的 JavaScript 包含了：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JavaScript 核心 (以 ECMAScript 標準為基礎)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BOM (Browser Object Model，瀏覽器物件模型)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DOM (Document Object Model，文件物件模型)</a:t>
            </a:r>
            <a:endParaRPr/>
          </a:p>
        </p:txBody>
      </p:sp>
      <p:sp>
        <p:nvSpPr>
          <p:cNvPr id="1385" name="Google Shape;1385;p2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BOM</a:t>
            </a:r>
            <a:endParaRPr/>
          </a:p>
        </p:txBody>
      </p:sp>
      <p:sp>
        <p:nvSpPr>
          <p:cNvPr id="1391" name="Google Shape;1391;p2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BOM (Browser Object Model，瀏覽器物件模型)，是瀏覽器所有功能的核心，與網頁的內容無關。早期沒有規範時，各家瀏覽器廠商自行開發瀏覽器的功能，後來 W3C 把各家瀏覽器統一集合起來納入了 HTML5 的標準中。因為在DOM Level 1標準定制前，BOM已經存在了，所以也可以稱作Level 0 DOM。</a:t>
            </a:r>
            <a:endParaRPr/>
          </a:p>
        </p:txBody>
      </p:sp>
      <p:sp>
        <p:nvSpPr>
          <p:cNvPr id="1392" name="Google Shape;1392;p2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BOM</a:t>
            </a:r>
            <a:endParaRPr/>
          </a:p>
        </p:txBody>
      </p:sp>
      <p:sp>
        <p:nvSpPr>
          <p:cNvPr id="1398" name="Google Shape;1398;p2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BOM 的核心其實是 window 物件。而 window 物件提供的屬性主要為 document、location、navigator、screen、history 以及 frames。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在瀏覽器裡的 window 物件扮演著兩種角色：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ECMAScript 標準裡的「全域物件」 (Global Object)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JavaScript 用來與瀏覽器溝通的窗口</a:t>
            </a:r>
            <a:endParaRPr/>
          </a:p>
        </p:txBody>
      </p:sp>
      <p:sp>
        <p:nvSpPr>
          <p:cNvPr id="1399" name="Google Shape;1399;p2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2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</a:t>
            </a:r>
            <a:endParaRPr/>
          </a:p>
        </p:txBody>
      </p:sp>
      <p:sp>
        <p:nvSpPr>
          <p:cNvPr id="1405" name="Google Shape;1405;p2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DOM (Document Object Model，文件物件模型)，是一個以樹狀結構來表示 HTML 文件的模型，而組合起來的樹狀圖，我們稱之為「DOM Tree」。我們把 HTML 每個節點的關係攤開來看，就好像是一棵樹一樣。以下是一個基本的HTML：</a:t>
            </a:r>
            <a:endParaRPr/>
          </a:p>
        </p:txBody>
      </p:sp>
      <p:sp>
        <p:nvSpPr>
          <p:cNvPr id="1406" name="Google Shape;1406;p216"/>
          <p:cNvSpPr txBox="1"/>
          <p:nvPr/>
        </p:nvSpPr>
        <p:spPr>
          <a:xfrm>
            <a:off x="826800" y="2970725"/>
            <a:ext cx="5537700" cy="1769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&lt;html&gt;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&lt;head&gt;   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&lt;title&gt;網頁標題&lt;/title&gt;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&lt;/head&gt;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&lt;body&gt;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&lt;h1&gt;這是標題&lt;/h1&gt;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&lt;p&gt;這是一個簡單的網頁&lt;/p&gt;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&lt;/body&gt;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&lt;/html&gt;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7" name="Google Shape;1407;p2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</a:t>
            </a:r>
            <a:endParaRPr/>
          </a:p>
        </p:txBody>
      </p:sp>
      <p:sp>
        <p:nvSpPr>
          <p:cNvPr id="1413" name="Google Shape;1413;p2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在最根部的地方，就是 document，就是 BOM 圖中 window 下面的那個。往下可以延伸出一個個的 HTML 標籤，一個節點就是一個標籤，往下又可以再延伸出「文本節點」與「屬性的節點」。</a:t>
            </a:r>
            <a:endParaRPr/>
          </a:p>
        </p:txBody>
      </p:sp>
      <p:sp>
        <p:nvSpPr>
          <p:cNvPr id="1414" name="Google Shape;1414;p2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2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BOM 與 DOM 比較</a:t>
            </a:r>
            <a:endParaRPr/>
          </a:p>
        </p:txBody>
      </p:sp>
      <p:sp>
        <p:nvSpPr>
          <p:cNvPr id="1420" name="Google Shape;1420;p2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BOM: JavaScript 與瀏覽器溝通的窗口，不涉及網頁內容。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DOM: JavaScript 用來控制網頁的節點與內容的標準。</a:t>
            </a:r>
            <a:endParaRPr/>
          </a:p>
        </p:txBody>
      </p:sp>
      <p:sp>
        <p:nvSpPr>
          <p:cNvPr id="1421" name="Google Shape;1421;p2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window 物件</a:t>
            </a:r>
            <a:endParaRPr/>
          </a:p>
        </p:txBody>
      </p:sp>
      <p:sp>
        <p:nvSpPr>
          <p:cNvPr id="1427" name="Google Shape;1427;p2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28" name="Google Shape;1428;p2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JavaScript 的 window 物件讓你可以存取和操作瀏覽器的視窗。</a:t>
            </a:r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window 物件的方法</a:t>
            </a:r>
            <a:endParaRPr/>
          </a:p>
        </p:txBody>
      </p:sp>
      <p:sp>
        <p:nvSpPr>
          <p:cNvPr id="1434" name="Google Shape;1434;p2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alert()-顯示一個警示對話方塊，包含一條資訊和一個確定按鈕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confirm()- 顯示一個確認對話方塊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prompt()- 顯示一個提示對話方塊，提示使用者輸入資料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open()- 開啟一個已存在的視窗，或者建立一個新視窗，並在該視窗中載入一個文件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close()- 關閉一個開啟的視窗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navigate()- 在當前視窗中顯示指定網頁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setTimeout()- 執行一次的計時器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setInterval()- 定時執行的計時器</a:t>
            </a:r>
            <a:endParaRPr/>
          </a:p>
        </p:txBody>
      </p:sp>
      <p:sp>
        <p:nvSpPr>
          <p:cNvPr id="1435" name="Google Shape;1435;p2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setTimeout用法</a:t>
            </a:r>
            <a:endParaRPr/>
          </a:p>
        </p:txBody>
      </p:sp>
      <p:sp>
        <p:nvSpPr>
          <p:cNvPr id="1441" name="Google Shape;1441;p2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讓網頁在指定的時間後執行功能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setTimeout(function(){ </a:t>
            </a:r>
            <a:br>
              <a:rPr lang="zh-TW"/>
            </a:br>
            <a:r>
              <a:rPr lang="zh-TW"/>
              <a:t>	alert("Hello"); </a:t>
            </a:r>
            <a:br>
              <a:rPr lang="zh-TW"/>
            </a:br>
            <a:r>
              <a:rPr lang="zh-TW"/>
              <a:t>}, 3000);</a:t>
            </a:r>
            <a:endParaRPr/>
          </a:p>
        </p:txBody>
      </p:sp>
      <p:sp>
        <p:nvSpPr>
          <p:cNvPr id="1442" name="Google Shape;1442;p2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常數與變數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let 與 const 是區塊作用域(block scope)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var 是函式作用域(function scope)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setInterval用法</a:t>
            </a:r>
            <a:endParaRPr/>
          </a:p>
        </p:txBody>
      </p:sp>
      <p:sp>
        <p:nvSpPr>
          <p:cNvPr id="1448" name="Google Shape;1448;p2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讓網頁定時執行某一段程式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setInterval(function(){ </a:t>
            </a:r>
            <a:br>
              <a:rPr lang="zh-TW"/>
            </a:br>
            <a:r>
              <a:rPr lang="zh-TW"/>
              <a:t>	console.log("Hello"); </a:t>
            </a:r>
            <a:br>
              <a:rPr lang="zh-TW"/>
            </a:br>
            <a:r>
              <a:rPr lang="zh-TW"/>
              <a:t>}, 3000);</a:t>
            </a:r>
            <a:endParaRPr/>
          </a:p>
        </p:txBody>
      </p:sp>
      <p:sp>
        <p:nvSpPr>
          <p:cNvPr id="1449" name="Google Shape;1449;p2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製作電子時鐘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2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在 console 製作電子時鐘</a:t>
            </a:r>
            <a:endParaRPr/>
          </a:p>
        </p:txBody>
      </p:sp>
      <p:sp>
        <p:nvSpPr>
          <p:cNvPr id="1456" name="Google Shape;1456;p2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 的操作</a:t>
            </a:r>
            <a:endParaRPr/>
          </a:p>
        </p:txBody>
      </p:sp>
      <p:sp>
        <p:nvSpPr>
          <p:cNvPr id="1462" name="Google Shape;1462;p2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2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 選擇</a:t>
            </a:r>
            <a:endParaRPr/>
          </a:p>
        </p:txBody>
      </p:sp>
      <p:sp>
        <p:nvSpPr>
          <p:cNvPr id="1468" name="Google Shape;1468;p2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69" name="Google Shape;1469;p2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選擇id: document.getElementById();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選擇標籤: document.getElementsByTagName();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選擇 class: document.getElementsByClassName();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選擇第一個符合條件的: document.querySelector();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選擇全部符合條件: document.querySelectorAll();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document.getElementById();</a:t>
            </a:r>
            <a:endParaRPr/>
          </a:p>
        </p:txBody>
      </p:sp>
      <p:sp>
        <p:nvSpPr>
          <p:cNvPr id="1475" name="Google Shape;1475;p2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&lt;button id=</a:t>
            </a:r>
            <a:r>
              <a:rPr lang="zh-TW"/>
              <a:t>"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</a:t>
            </a:r>
            <a:r>
              <a:rPr lang="zh-TW"/>
              <a:t>"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&gt;click&lt;/button&gt;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btn= document.getElementById(</a:t>
            </a:r>
            <a:r>
              <a:rPr lang="zh-TW"/>
              <a:t>"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</a:t>
            </a:r>
            <a:r>
              <a:rPr lang="zh-TW"/>
              <a:t>"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btn.onclick=</a:t>
            </a:r>
            <a:r>
              <a:rPr b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　alert("點擊 id");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  <p:sp>
        <p:nvSpPr>
          <p:cNvPr id="1476" name="Google Shape;1476;p2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document.getElementsByTagName();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2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&lt;p&gt;click&lt;/p&gt;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p= document.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getElementsByTagName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("p");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zh-TW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[0]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.onclick=</a:t>
            </a:r>
            <a:r>
              <a:rPr b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　alert("點擊 p");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  <p:sp>
        <p:nvSpPr>
          <p:cNvPr id="1483" name="Google Shape;1483;p2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document.getElementsByClassName();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2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&lt;button class="btn"&gt;click&lt;/button&gt;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btn= document.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getElementsByClassName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("btn");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</a:t>
            </a:r>
            <a:r>
              <a:rPr lang="zh-TW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[0]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.onclick=</a:t>
            </a:r>
            <a:r>
              <a:rPr b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　alert("點擊 class");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</p:txBody>
      </p:sp>
      <p:sp>
        <p:nvSpPr>
          <p:cNvPr id="1490" name="Google Shape;1490;p2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2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document.querySelector()</a:t>
            </a:r>
            <a:endParaRPr/>
          </a:p>
        </p:txBody>
      </p:sp>
      <p:sp>
        <p:nvSpPr>
          <p:cNvPr id="1496" name="Google Shape;1496;p2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利用 css 選擇器，回傳第一個符合條件的元件。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 -&gt; 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class="btn" -&gt; .btn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id="btn" -&gt; #btn</a:t>
            </a:r>
            <a:endParaRPr/>
          </a:p>
        </p:txBody>
      </p:sp>
      <p:sp>
        <p:nvSpPr>
          <p:cNvPr id="1497" name="Google Shape;1497;p2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document.querySelectorAll()</a:t>
            </a:r>
            <a:endParaRPr/>
          </a:p>
        </p:txBody>
      </p:sp>
      <p:sp>
        <p:nvSpPr>
          <p:cNvPr id="1503" name="Google Shape;1503;p2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利用 css 選擇器，回傳所有符合條件的元件。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&lt;button class="btn"&gt;click&lt;/button&gt;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btn= document.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querySelectorAll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(".btn");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</a:t>
            </a:r>
            <a:r>
              <a:rPr lang="zh-TW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[0]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.onclick=</a:t>
            </a:r>
            <a:r>
              <a:rPr b="1"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　alert("點擊 class");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2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綁定事件到所有選取的物件上</a:t>
            </a:r>
            <a:endParaRPr/>
          </a:p>
        </p:txBody>
      </p:sp>
      <p:sp>
        <p:nvSpPr>
          <p:cNvPr id="1510" name="Google Shape;1510;p2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11" name="Google Shape;1511;p231"/>
          <p:cNvSpPr txBox="1"/>
          <p:nvPr/>
        </p:nvSpPr>
        <p:spPr>
          <a:xfrm>
            <a:off x="729450" y="1853850"/>
            <a:ext cx="55377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&lt;button class="btn"&gt;button&lt;/button&gt;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&lt;button class="btn"&gt;button&lt;/button&gt;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&lt;button class="btn"&gt;button&lt;/button&gt;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var btn= document.querySelectorAll(".btn");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for(i=0; i&lt;btn.length; i++){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  btn[i].onclick=function(){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	alert("hi")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  }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常數 const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ES6 之前沒有定義常數，但在 ES6 定義後，就可以把不會變的值用 const 定義起來。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const </a:t>
            </a:r>
            <a:r>
              <a:rPr lang="zh-TW"/>
              <a:t>一定要給值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2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textContent</a:t>
            </a:r>
            <a:endParaRPr/>
          </a:p>
        </p:txBody>
      </p:sp>
      <p:sp>
        <p:nvSpPr>
          <p:cNvPr id="1517" name="Google Shape;1517;p2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取得文字內容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document.getElementById("id").textContent;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設定文字內容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document.getElementById("demo").textContent = "Paragraph changed!";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2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2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innerText</a:t>
            </a:r>
            <a:endParaRPr/>
          </a:p>
        </p:txBody>
      </p:sp>
      <p:sp>
        <p:nvSpPr>
          <p:cNvPr id="1524" name="Google Shape;1524;p2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取得文字內容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document.getElementById("id").innerText;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設定文字內容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document.getElementById("demo").innerText = "Paragraph changed!";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innerHTML</a:t>
            </a:r>
            <a:endParaRPr/>
          </a:p>
        </p:txBody>
      </p:sp>
      <p:sp>
        <p:nvSpPr>
          <p:cNvPr id="1531" name="Google Shape;1531;p2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取得 HTML 內容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document.getElementById("id").innerHTML;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設定 HTML 內容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document.getElementById("demo").innerHTML = "Paragraph changed!";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2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三者差異</a:t>
            </a:r>
            <a:endParaRPr/>
          </a:p>
        </p:txBody>
      </p:sp>
      <p:sp>
        <p:nvSpPr>
          <p:cNvPr id="1538" name="Google Shape;1538;p2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innerText 會過濾掉多餘的空白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textContent 會保留多餘的空白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innerHTML 會連 html 標籤也取得</a:t>
            </a:r>
            <a:endParaRPr/>
          </a:p>
        </p:txBody>
      </p:sp>
      <p:sp>
        <p:nvSpPr>
          <p:cNvPr id="1539" name="Google Shape;1539;p2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endParaRPr/>
          </a:p>
        </p:txBody>
      </p:sp>
      <p:sp>
        <p:nvSpPr>
          <p:cNvPr id="1545" name="Google Shape;1545;p236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&lt;button onclick="getInnerText()"&gt;Get innerText&lt;/button&gt;</a:t>
            </a:r>
            <a:b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&lt;button onclick="getHTML()"&gt;Get innerHTML&lt;/button&gt;</a:t>
            </a:r>
            <a:b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&lt;button onclick="getTextContent()"&gt;Get textContent&lt;/button&gt;</a:t>
            </a:r>
            <a:endParaRPr sz="1100">
              <a:solidFill>
                <a:srgbClr val="0000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zh-TW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zh-TW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="demo"&gt;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 element has extra spacing 	and contains </a:t>
            </a: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zh-TW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span element</a:t>
            </a: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zh-TW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/span</a:t>
            </a: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zh-TW" sz="11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/p</a:t>
            </a:r>
            <a:r>
              <a:rPr lang="zh-TW" sz="11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100">
              <a:solidFill>
                <a:srgbClr val="0000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2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47" name="Google Shape;1547;p236"/>
          <p:cNvSpPr txBox="1"/>
          <p:nvPr/>
        </p:nvSpPr>
        <p:spPr>
          <a:xfrm>
            <a:off x="721775" y="2810150"/>
            <a:ext cx="55377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&lt;script&gt;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function getInnerText() {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alert(document.getElementById("demo").innerText)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function getHTML() {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alert(document.getElementById("demo").innerHTML)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function getTextContent() {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alert(document.getElementById("demo").textContent)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&lt;/script&gt;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製作電子時鐘</a:t>
            </a:r>
            <a:endParaRPr/>
          </a:p>
        </p:txBody>
      </p:sp>
      <p:sp>
        <p:nvSpPr>
          <p:cNvPr id="1553" name="Google Shape;1553;p2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54" name="Google Shape;1554;p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25" y="1959850"/>
            <a:ext cx="41719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 DOM 的屬性</a:t>
            </a:r>
            <a:endParaRPr/>
          </a:p>
        </p:txBody>
      </p:sp>
      <p:sp>
        <p:nvSpPr>
          <p:cNvPr id="1560" name="Google Shape;1560;p238"/>
          <p:cNvSpPr txBox="1"/>
          <p:nvPr/>
        </p:nvSpPr>
        <p:spPr>
          <a:xfrm>
            <a:off x="729450" y="1853850"/>
            <a:ext cx="555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&lt;img </a:t>
            </a:r>
            <a:r>
              <a:rPr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src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="" &gt;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取得值: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document.querySelector(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"img"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).src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設定值: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document.querySelector("img").src=newValue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2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 巡訪</a:t>
            </a:r>
            <a:endParaRPr/>
          </a:p>
        </p:txBody>
      </p:sp>
      <p:sp>
        <p:nvSpPr>
          <p:cNvPr id="1566" name="Google Shape;1566;p2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parentNode- 往上找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childNodes[nodenumber]- 往下找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firstChild- 找到第一個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lastChild- 找到最後一個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nextSibling- 往後一個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previousSibling- 往前一個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2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2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parentNode, childNodes</a:t>
            </a:r>
            <a:endParaRPr/>
          </a:p>
        </p:txBody>
      </p:sp>
      <p:sp>
        <p:nvSpPr>
          <p:cNvPr id="1573" name="Google Shape;1573;p2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74" name="Google Shape;1574;p240"/>
          <p:cNvSpPr txBox="1"/>
          <p:nvPr/>
        </p:nvSpPr>
        <p:spPr>
          <a:xfrm>
            <a:off x="729450" y="1853850"/>
            <a:ext cx="6108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&lt;div title="titleWrap"&gt;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	&lt;div class="box" id="box" title="box"&gt;&lt;img src="images/maple.jpg" alt=""&gt;&lt;/div&gt;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&lt;/div&gt;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2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parentNode, childNodes</a:t>
            </a:r>
            <a:endParaRPr/>
          </a:p>
        </p:txBody>
      </p:sp>
      <p:sp>
        <p:nvSpPr>
          <p:cNvPr id="1580" name="Google Shape;1580;p2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81" name="Google Shape;1581;p241"/>
          <p:cNvSpPr txBox="1"/>
          <p:nvPr/>
        </p:nvSpPr>
        <p:spPr>
          <a:xfrm>
            <a:off x="729450" y="1853850"/>
            <a:ext cx="61086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titleWrap=document.getElementById("box").parentNode.title;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console.log(titleWrap)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imgUrl=document.getElementById("box").childNodes[0].src;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console.log(imgUrl)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型別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2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firstChild, lastChild</a:t>
            </a:r>
            <a:endParaRPr/>
          </a:p>
        </p:txBody>
      </p:sp>
      <p:sp>
        <p:nvSpPr>
          <p:cNvPr id="1587" name="Google Shape;1587;p2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li.first{</a:t>
            </a:r>
            <a:br>
              <a:rPr lang="zh-TW"/>
            </a:br>
            <a:r>
              <a:rPr lang="zh-TW"/>
              <a:t>	background: lightblue;</a:t>
            </a:r>
            <a:br>
              <a:rPr lang="zh-TW"/>
            </a:br>
            <a:r>
              <a:rPr lang="zh-TW"/>
              <a:t>}</a:t>
            </a:r>
            <a:br>
              <a:rPr lang="zh-TW"/>
            </a:br>
            <a:r>
              <a:rPr lang="zh-TW"/>
              <a:t>li.last{</a:t>
            </a:r>
            <a:br>
              <a:rPr lang="zh-TW"/>
            </a:br>
            <a:r>
              <a:rPr lang="zh-TW"/>
              <a:t>	background: lightgreen;</a:t>
            </a:r>
            <a:br>
              <a:rPr lang="zh-TW"/>
            </a:b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&lt;ul&gt;&lt;li&gt;item 1&lt;/li&gt;&lt;li&gt;item 2&lt;/li&gt;&lt;li&gt;item 3&lt;/li&gt;&lt;li&gt;item 4&lt;/li&gt;&lt;/ul&gt;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2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2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firstChild, lastChild</a:t>
            </a:r>
            <a:endParaRPr/>
          </a:p>
        </p:txBody>
      </p:sp>
      <p:sp>
        <p:nvSpPr>
          <p:cNvPr id="1594" name="Google Shape;1594;p2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95" name="Google Shape;1595;p243"/>
          <p:cNvSpPr txBox="1"/>
          <p:nvPr/>
        </p:nvSpPr>
        <p:spPr>
          <a:xfrm>
            <a:off x="729450" y="1853850"/>
            <a:ext cx="61086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startItem=document.getElementsByTagName('ul')[0];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firstItem=startItem.firstChild;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lastItem=startItem.lastChild;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firstItem.className='first';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lastItem.className='last';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2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previousSibling, nextSibling</a:t>
            </a:r>
            <a:endParaRPr/>
          </a:p>
        </p:txBody>
      </p:sp>
      <p:sp>
        <p:nvSpPr>
          <p:cNvPr id="1601" name="Google Shape;1601;p2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02" name="Google Shape;1602;p244"/>
          <p:cNvSpPr txBox="1"/>
          <p:nvPr/>
        </p:nvSpPr>
        <p:spPr>
          <a:xfrm>
            <a:off x="729450" y="1853850"/>
            <a:ext cx="61086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li.prev{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background: lightblue;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li.next{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background: lightgreen;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&lt;ul&gt;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&lt;li&gt;item 1&lt;/li&gt;&lt;li&gt;item 2&lt;/li&gt;&lt;li id="item"&gt;item 3&lt;/li&gt;&lt;li&gt;item 4&lt;/li&gt;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&lt;/ul&gt;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2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前、後一個兄弟節點(previousSibling, nextSibling)</a:t>
            </a:r>
            <a:endParaRPr sz="2500"/>
          </a:p>
        </p:txBody>
      </p:sp>
      <p:sp>
        <p:nvSpPr>
          <p:cNvPr id="1608" name="Google Shape;1608;p2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09" name="Google Shape;1609;p245"/>
          <p:cNvSpPr txBox="1"/>
          <p:nvPr/>
        </p:nvSpPr>
        <p:spPr>
          <a:xfrm>
            <a:off x="729450" y="1853850"/>
            <a:ext cx="61086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startItem=document.getElementById('item');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prevItem=startItem.previousSibling;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nextItem=startItem.nextSibling;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prevItem.className='prev';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nextItem.className='next';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2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製作點擊之後切換照片的效果</a:t>
            </a:r>
            <a:endParaRPr/>
          </a:p>
        </p:txBody>
      </p:sp>
      <p:sp>
        <p:nvSpPr>
          <p:cNvPr id="1615" name="Google Shape;1615;p2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16" name="Google Shape;1616;p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89461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2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提示：</a:t>
            </a:r>
            <a:endParaRPr/>
          </a:p>
        </p:txBody>
      </p:sp>
      <p:sp>
        <p:nvSpPr>
          <p:cNvPr id="1622" name="Google Shape;1622;p2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使用 this.childNodes[0] 取得子結點資料</a:t>
            </a:r>
            <a:endParaRPr/>
          </a:p>
        </p:txBody>
      </p:sp>
      <p:sp>
        <p:nvSpPr>
          <p:cNvPr id="1623" name="Google Shape;1623;p2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新增、修改、刪除 DOM 節點</a:t>
            </a:r>
            <a:endParaRPr/>
          </a:p>
        </p:txBody>
      </p:sp>
      <p:sp>
        <p:nvSpPr>
          <p:cNvPr id="1629" name="Google Shape;1629;p2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2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document.createElement(tagName)</a:t>
            </a:r>
            <a:endParaRPr/>
          </a:p>
        </p:txBody>
      </p:sp>
      <p:sp>
        <p:nvSpPr>
          <p:cNvPr id="1635" name="Google Shape;1635;p2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36" name="Google Shape;1636;p2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用來建立一個新的 HTML 元素。</a:t>
            </a:r>
            <a:endParaRPr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document.createTextNode(str)</a:t>
            </a:r>
            <a:endParaRPr/>
          </a:p>
        </p:txBody>
      </p:sp>
      <p:sp>
        <p:nvSpPr>
          <p:cNvPr id="1642" name="Google Shape;1642;p2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用來建立一個新的文字節點 (text node)。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var newtext = document.createTextNode('I love www.test.com!');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2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ParentNode.appendChild(aChild)</a:t>
            </a:r>
            <a:endParaRPr/>
          </a:p>
        </p:txBody>
      </p:sp>
      <p:sp>
        <p:nvSpPr>
          <p:cNvPr id="1649" name="Google Shape;1649;p2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DOM 節點的 appendChild 方法，用來新增一個新的子元素到現有子元素的最後面。</a:t>
            </a:r>
            <a:endParaRPr/>
          </a:p>
        </p:txBody>
      </p:sp>
      <p:sp>
        <p:nvSpPr>
          <p:cNvPr id="1650" name="Google Shape;1650;p2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內建型別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number 數字，例如：12345。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string 字串，例如：'Hello World'。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boolean 布林，例如：true、false。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undefined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object 物件，例如：{ name: 'Jack' }、[1, 2, 3]、function foo() { ...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symbol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新增一顆按鈕</a:t>
            </a:r>
            <a:endParaRPr/>
          </a:p>
        </p:txBody>
      </p:sp>
      <p:sp>
        <p:nvSpPr>
          <p:cNvPr id="1656" name="Google Shape;1656;p2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var btn=document.createElement("BUTTON");</a:t>
            </a:r>
            <a:br>
              <a:rPr lang="zh-TW"/>
            </a:br>
            <a:r>
              <a:rPr lang="zh-TW"/>
              <a:t>var t=document.createTextNode("CLICK ME");</a:t>
            </a:r>
            <a:br>
              <a:rPr lang="zh-TW"/>
            </a:br>
            <a:r>
              <a:rPr lang="zh-TW"/>
              <a:t>btn.appendChild(t); 	</a:t>
            </a:r>
            <a:endParaRPr/>
          </a:p>
        </p:txBody>
      </p:sp>
      <p:sp>
        <p:nvSpPr>
          <p:cNvPr id="1657" name="Google Shape;1657;p2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2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63" name="Google Shape;1663;p253"/>
          <p:cNvSpPr txBox="1"/>
          <p:nvPr/>
        </p:nvSpPr>
        <p:spPr>
          <a:xfrm>
            <a:off x="759500" y="480700"/>
            <a:ext cx="7776900" cy="4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&lt;div id="foo"&gt;&lt;span&gt;hello&lt;/span&gt;&lt;/div&gt;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&lt;script&gt;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// 建立一個新 &lt;div&gt;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var newDiv = document.createElement('div');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// 建立一個新的文字節點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var newContent = document.createTextNode('I love www.test.com!');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// 將文字節點加到剛建立的 &lt;div&gt; 元素中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newDiv.appendChild(newContent);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// 取得目前頁面上的 foo 元素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var currentDiv = document.getElementById('foo');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// 將剛建立的 &lt;div&gt; 元素加入 foo 元素中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currentDiv.appendChild(newDiv);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// 顯示 &lt;span&gt;hello&lt;/span&gt;&lt;div&gt;I love www.fooish.com!&lt;/div&gt;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  alert(currentDiv.innerHTML);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&lt;/script&gt;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2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69" name="Google Shape;1669;p2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node.remove();</a:t>
            </a:r>
            <a:endParaRPr/>
          </a:p>
        </p:txBody>
      </p:sp>
      <p:sp>
        <p:nvSpPr>
          <p:cNvPr id="1670" name="Google Shape;1670;p2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移除指定元素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var el = document.getElementById(id);</a:t>
            </a:r>
            <a:br>
              <a:rPr lang="zh-TW"/>
            </a:br>
            <a:r>
              <a:rPr lang="zh-TW"/>
              <a:t>el.remove();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2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箭頭函式</a:t>
            </a:r>
            <a:endParaRPr/>
          </a:p>
        </p:txBody>
      </p:sp>
      <p:sp>
        <p:nvSpPr>
          <p:cNvPr id="1676" name="Google Shape;1676;p2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2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箭頭函式</a:t>
            </a:r>
            <a:endParaRPr/>
          </a:p>
        </p:txBody>
      </p:sp>
      <p:sp>
        <p:nvSpPr>
          <p:cNvPr id="1682" name="Google Shape;1682;p2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箭頭函式(Arrow Functions)是ES6標準中很受歡迎的其中一種ES6新特性。大致上有以下幾點: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語法簡單，少打很多字元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可以讓程式碼的可閱讀性提高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可以綁定詞法上的this值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2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傳統函式</a:t>
            </a:r>
            <a:endParaRPr/>
          </a:p>
        </p:txBody>
      </p:sp>
      <p:sp>
        <p:nvSpPr>
          <p:cNvPr id="1689" name="Google Shape;1689;p257"/>
          <p:cNvSpPr txBox="1"/>
          <p:nvPr/>
        </p:nvSpPr>
        <p:spPr>
          <a:xfrm>
            <a:off x="729450" y="1989300"/>
            <a:ext cx="45162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 sayHello=function(name){</a:t>
            </a: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return “Hello, ”+name;</a:t>
            </a: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console.log(sayHello(“Jay”))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0" name="Google Shape;1690;p2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2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箭頭函式</a:t>
            </a:r>
            <a:endParaRPr/>
          </a:p>
        </p:txBody>
      </p:sp>
      <p:sp>
        <p:nvSpPr>
          <p:cNvPr id="1696" name="Google Shape;1696;p258"/>
          <p:cNvSpPr txBox="1"/>
          <p:nvPr/>
        </p:nvSpPr>
        <p:spPr>
          <a:xfrm>
            <a:off x="729450" y="1989300"/>
            <a:ext cx="45162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 sayHello=(name)=&gt;{</a:t>
            </a:r>
            <a:b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return “Hello, ”+name;</a:t>
            </a:r>
            <a:b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b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console.log(sayHello(“Jay”))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//縮寫，單一行陳述不需要{}</a:t>
            </a:r>
            <a:b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 sayHello=(name)=&gt;“Hello, ”+name;</a:t>
            </a:r>
            <a:b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console.log(sayHello(“Jay”))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//只有一個參數可以不用加()</a:t>
            </a:r>
            <a:b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 sayHello=name=&gt;“Hello, ”+name;</a:t>
            </a:r>
            <a:b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console.log(sayHello(“Jay”))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7" name="Google Shape;1697;p25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箭頭函式</a:t>
            </a:r>
            <a:endParaRPr/>
          </a:p>
        </p:txBody>
      </p:sp>
      <p:sp>
        <p:nvSpPr>
          <p:cNvPr id="1703" name="Google Shape;1703;p259"/>
          <p:cNvSpPr txBox="1"/>
          <p:nvPr/>
        </p:nvSpPr>
        <p:spPr>
          <a:xfrm>
            <a:off x="729450" y="1989300"/>
            <a:ext cx="45162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//沒有參數一定要加()</a:t>
            </a:r>
            <a:b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 sayHello=()=&gt;“Hello, ”+”Jay”;</a:t>
            </a:r>
            <a:b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console.log(sayHello(“Jay”))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4" name="Google Shape;1704;p2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2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箭頭函式的 this</a:t>
            </a:r>
            <a:endParaRPr/>
          </a:p>
        </p:txBody>
      </p:sp>
      <p:sp>
        <p:nvSpPr>
          <p:cNvPr id="1710" name="Google Shape;1710;p2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箭頭函式中的 this，會依據函式在哪裡建立而決定，而非與一般函式一樣，依照執行時被呼叫的地方決定。</a:t>
            </a:r>
            <a:endParaRPr/>
          </a:p>
        </p:txBody>
      </p:sp>
      <p:sp>
        <p:nvSpPr>
          <p:cNvPr id="1711" name="Google Shape;1711;p2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2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綁定的 this 不同</a:t>
            </a:r>
            <a:endParaRPr/>
          </a:p>
        </p:txBody>
      </p:sp>
      <p:sp>
        <p:nvSpPr>
          <p:cNvPr id="1717" name="Google Shape;1717;p261"/>
          <p:cNvSpPr txBox="1"/>
          <p:nvPr>
            <p:ph idx="1" type="body"/>
          </p:nvPr>
        </p:nvSpPr>
        <p:spPr>
          <a:xfrm>
            <a:off x="729450" y="2078875"/>
            <a:ext cx="76887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name = ‘Jay’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user = 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name: ’Sarah’,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callName: function () {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console.log('1', this.name); // 1 Sarah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callName2: () =&gt; {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console.log('4', this.name); // 4 Jay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8" name="Google Shape;1718;p2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內建型別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內建型別又可分為兩大類-基本型別（primitives）和物件型別（object）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基本型別有 number、string、boolean、null、undefined、symbol，而物件型別就是物件與其子型別（subtype），例如：物件、陣列、函式、日期等。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可以使用 typeof 來檢查型別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2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事件處理</a:t>
            </a:r>
            <a:endParaRPr/>
          </a:p>
        </p:txBody>
      </p:sp>
      <p:sp>
        <p:nvSpPr>
          <p:cNvPr id="1724" name="Google Shape;1724;p26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2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處理事件的三種方式</a:t>
            </a:r>
            <a:endParaRPr/>
          </a:p>
        </p:txBody>
      </p:sp>
      <p:sp>
        <p:nvSpPr>
          <p:cNvPr id="1730" name="Google Shape;1730;p2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HTML 事件處理程式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DOM0 級事件處理方式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DOM2 級事件處理方式</a:t>
            </a:r>
            <a:endParaRPr/>
          </a:p>
        </p:txBody>
      </p:sp>
      <p:sp>
        <p:nvSpPr>
          <p:cNvPr id="1731" name="Google Shape;1731;p26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2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HTML 事件處理程式</a:t>
            </a:r>
            <a:endParaRPr/>
          </a:p>
        </p:txBody>
      </p:sp>
      <p:sp>
        <p:nvSpPr>
          <p:cNvPr id="1737" name="Google Shape;1737;p264"/>
          <p:cNvSpPr txBox="1"/>
          <p:nvPr/>
        </p:nvSpPr>
        <p:spPr>
          <a:xfrm>
            <a:off x="729450" y="1956950"/>
            <a:ext cx="54726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&lt;input id="btn" value="按鈕" type="button" onclick="showmsg();"&gt;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&lt;</a:t>
            </a:r>
            <a:r>
              <a:rPr b="1" lang="zh-TW" sz="1200"/>
              <a:t>script</a:t>
            </a:r>
            <a:r>
              <a:rPr lang="zh-TW" sz="1200"/>
              <a:t>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 </a:t>
            </a:r>
            <a:r>
              <a:rPr b="1" lang="zh-TW" sz="1200"/>
              <a:t>function</a:t>
            </a:r>
            <a:r>
              <a:rPr lang="zh-TW" sz="1200"/>
              <a:t> </a:t>
            </a:r>
            <a:r>
              <a:rPr b="1" lang="zh-TW" sz="1200"/>
              <a:t>showmsg</a:t>
            </a:r>
            <a:r>
              <a:rPr lang="zh-TW" sz="1200"/>
              <a:t>(){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 alert("HTML新增事件處理");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 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&lt;/</a:t>
            </a:r>
            <a:r>
              <a:rPr b="1" lang="zh-TW" sz="1200"/>
              <a:t>script</a:t>
            </a:r>
            <a:r>
              <a:rPr lang="zh-TW" sz="1200"/>
              <a:t>&gt;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8" name="Google Shape;1738;p2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2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DOM0級事件處理方式</a:t>
            </a:r>
            <a:endParaRPr/>
          </a:p>
        </p:txBody>
      </p:sp>
      <p:sp>
        <p:nvSpPr>
          <p:cNvPr id="1744" name="Google Shape;1744;p265"/>
          <p:cNvSpPr txBox="1"/>
          <p:nvPr/>
        </p:nvSpPr>
        <p:spPr>
          <a:xfrm>
            <a:off x="729450" y="1941275"/>
            <a:ext cx="5425500" cy="21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&lt;input id="btn" value="按鈕" type="button"&gt;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</a:t>
            </a:r>
            <a:r>
              <a:rPr b="1" lang="zh-TW" sz="1200"/>
              <a:t>script</a:t>
            </a:r>
            <a:r>
              <a:rPr lang="zh-TW" sz="1200"/>
              <a:t>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　　</a:t>
            </a:r>
            <a:r>
              <a:rPr b="1" lang="zh-TW" sz="1200"/>
              <a:t>var</a:t>
            </a:r>
            <a:r>
              <a:rPr lang="zh-TW" sz="1200"/>
              <a:t> btn= document.getElementById("btn");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 btn.onclick=</a:t>
            </a:r>
            <a:r>
              <a:rPr b="1" lang="zh-TW" sz="1200"/>
              <a:t>function</a:t>
            </a:r>
            <a:r>
              <a:rPr lang="zh-TW" sz="1200"/>
              <a:t>(){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　　　　alert("DOM級新增事件處理");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　　}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　　btn.onclick=null;//如果想要刪除btn的點選事件，將其置為null即可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&lt;/</a:t>
            </a:r>
            <a:r>
              <a:rPr b="1" lang="zh-TW" sz="1200"/>
              <a:t>script</a:t>
            </a:r>
            <a:r>
              <a:rPr lang="zh-TW" sz="1200"/>
              <a:t>&gt;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5" name="Google Shape;1745;p2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2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DOM2級事件處理方式</a:t>
            </a:r>
            <a:endParaRPr/>
          </a:p>
        </p:txBody>
      </p:sp>
      <p:sp>
        <p:nvSpPr>
          <p:cNvPr id="1751" name="Google Shape;1751;p266"/>
          <p:cNvSpPr txBox="1"/>
          <p:nvPr/>
        </p:nvSpPr>
        <p:spPr>
          <a:xfrm>
            <a:off x="729450" y="1941275"/>
            <a:ext cx="7087800" cy="24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&lt;input id="btn" value="按鈕" type="button"&gt;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&lt;</a:t>
            </a:r>
            <a:r>
              <a:rPr b="1" lang="zh-TW" sz="1200"/>
              <a:t>script</a:t>
            </a:r>
            <a:r>
              <a:rPr lang="zh-TW" sz="1200"/>
              <a:t>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 </a:t>
            </a:r>
            <a:r>
              <a:rPr b="1" lang="zh-TW" sz="1200"/>
              <a:t>var</a:t>
            </a:r>
            <a:r>
              <a:rPr lang="zh-TW" sz="1200"/>
              <a:t> btn=document.getElementById("btn");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 btn.addEventListener("click",showmsg,false);//這裡我們把最後一個值置為false，即不在捕獲階段處理，一般來說冒泡處理在各瀏覽器中相容性較好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 </a:t>
            </a:r>
            <a:r>
              <a:rPr b="1" lang="zh-TW" sz="1200"/>
              <a:t>function</a:t>
            </a:r>
            <a:r>
              <a:rPr lang="zh-TW" sz="1200"/>
              <a:t> </a:t>
            </a:r>
            <a:r>
              <a:rPr b="1" lang="zh-TW" sz="1200"/>
              <a:t>showmsg</a:t>
            </a:r>
            <a:r>
              <a:rPr lang="zh-TW" sz="1200"/>
              <a:t>(){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 alert("DOM級新增事件處理程式");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 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 btn.removeEventListener("click",showmsg,false);//如果想要把這個事件刪除，只需要傳入同樣的引數即可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　　&lt;/</a:t>
            </a:r>
            <a:r>
              <a:rPr b="1" lang="zh-TW" sz="1200"/>
              <a:t>script</a:t>
            </a:r>
            <a:r>
              <a:rPr lang="zh-TW" sz="1200"/>
              <a:t>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2" name="Google Shape;1752;p26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監聽事件 addEventListener</a:t>
            </a:r>
            <a:endParaRPr/>
          </a:p>
        </p:txBody>
      </p:sp>
      <p:sp>
        <p:nvSpPr>
          <p:cNvPr id="1758" name="Google Shape;1758;p2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element.addEventListener(event, function, useCapture)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26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endParaRPr/>
          </a:p>
        </p:txBody>
      </p:sp>
      <p:sp>
        <p:nvSpPr>
          <p:cNvPr id="1765" name="Google Shape;1765;p26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66" name="Google Shape;1766;p268"/>
          <p:cNvSpPr txBox="1"/>
          <p:nvPr/>
        </p:nvSpPr>
        <p:spPr>
          <a:xfrm>
            <a:off x="729450" y="1841100"/>
            <a:ext cx="73368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document.getElementById("myBtn").addEventListener("click", myFunction);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myFunction()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document.getElementById("demo").innerHTML = "Hello World";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2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移除事件 removeEventListener()</a:t>
            </a:r>
            <a:endParaRPr/>
          </a:p>
        </p:txBody>
      </p:sp>
      <p:sp>
        <p:nvSpPr>
          <p:cNvPr id="1772" name="Google Shape;1772;p2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要有監聽事件才能移除</a:t>
            </a:r>
            <a:endParaRPr/>
          </a:p>
        </p:txBody>
      </p:sp>
      <p:sp>
        <p:nvSpPr>
          <p:cNvPr id="1773" name="Google Shape;1773;p2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2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Dom0 級與 Dom2 </a:t>
            </a:r>
            <a:r>
              <a:rPr lang="zh-TW"/>
              <a:t>級的差別</a:t>
            </a:r>
            <a:endParaRPr/>
          </a:p>
        </p:txBody>
      </p:sp>
      <p:sp>
        <p:nvSpPr>
          <p:cNvPr id="1779" name="Google Shape;1779;p2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Dom0 </a:t>
            </a:r>
            <a:r>
              <a:rPr lang="zh-TW"/>
              <a:t>級綁定相同事件會把前面的覆寫，Dom2 級則會依序執行</a:t>
            </a:r>
            <a:endParaRPr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2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常見事件</a:t>
            </a:r>
            <a:endParaRPr/>
          </a:p>
        </p:txBody>
      </p:sp>
      <p:sp>
        <p:nvSpPr>
          <p:cNvPr id="1785" name="Google Shape;1785;p2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click- 點擊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dblclick- 連點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change- 表單內容改變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mouseenter, mouseleave- 滑鼠移入移出事件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keydown, keypress, keyup- 鍵盤事件</a:t>
            </a:r>
            <a:endParaRPr/>
          </a:p>
        </p:txBody>
      </p:sp>
      <p:sp>
        <p:nvSpPr>
          <p:cNvPr id="1786" name="Google Shape;1786;p27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布林(true, false)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true, false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var exist=true;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if(exist){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alert(“true”);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2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事件捕獲與事件氣泡</a:t>
            </a:r>
            <a:endParaRPr/>
          </a:p>
        </p:txBody>
      </p:sp>
      <p:sp>
        <p:nvSpPr>
          <p:cNvPr id="1792" name="Google Shape;1792;p2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簡單的說，這就是事件在 DOM 裡面傳遞的順序，以及你可以對這些事件做什麼。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假設你有一個ul元素，底下有很多li，代表不同的 item。當你點擊任何一個li的時候，其實你也點擊了把他包著的ul，同時也點到了一層包一層的元素。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假如我在兩個元素上面都加了eventListener，到底哪一個會先執行？就是我們知道事件執行順序的重要性。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2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2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事件的 3 個 phase</a:t>
            </a:r>
            <a:endParaRPr/>
          </a:p>
        </p:txBody>
      </p:sp>
      <p:sp>
        <p:nvSpPr>
          <p:cNvPr id="1799" name="Google Shape;1799;p2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CAPTURING_PHASE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AT_TARGET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BUBBLING_PHASE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27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2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事件的 3 個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2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 的事件在傳播時，會先從根節點開始往下傳遞到target，這邊你如果加上事件的話，就會處於CAPTURING_PHASE，捕獲階段。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target就是你所點擊的那個目標，這時候在target身上所加的eventListenr會是AT_TARGET這一個 Phase。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最後，事件再往上從子節點一路逆向傳回去根節點，這時候就叫做BUBBLING_PHASE。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27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" name="Google Shape;1812;p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609" y="0"/>
            <a:ext cx="47707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275"/>
          <p:cNvSpPr txBox="1"/>
          <p:nvPr/>
        </p:nvSpPr>
        <p:spPr>
          <a:xfrm>
            <a:off x="611675" y="2250525"/>
            <a:ext cx="174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先捕獲、再冒泡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4" name="Google Shape;1814;p2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2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事件捕獲與事件氣泡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76"/>
          <p:cNvSpPr txBox="1"/>
          <p:nvPr/>
        </p:nvSpPr>
        <p:spPr>
          <a:xfrm>
            <a:off x="729450" y="2051050"/>
            <a:ext cx="45162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&lt;div&gt;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&lt;div id="parent"&gt;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父元素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&lt;div id="child"&gt;子元素&lt;/div&gt;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&lt;/div&gt;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&lt;/div&gt;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1" name="Google Shape;1821;p27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277"/>
          <p:cNvSpPr txBox="1"/>
          <p:nvPr/>
        </p:nvSpPr>
        <p:spPr>
          <a:xfrm>
            <a:off x="729450" y="569175"/>
            <a:ext cx="5205900" cy="4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200"/>
              <a:t>// </a:t>
            </a:r>
            <a:r>
              <a:rPr lang="zh-TW" sz="1200"/>
              <a:t>父元素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var parent = document.getElementById('parent');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200"/>
              <a:t>// </a:t>
            </a:r>
            <a:r>
              <a:rPr lang="zh-TW" sz="1200"/>
              <a:t>子元素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var child = document.getElementById('child');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200"/>
              <a:t>// </a:t>
            </a:r>
            <a:r>
              <a:rPr lang="zh-TW" sz="1200"/>
              <a:t>透過</a:t>
            </a:r>
            <a:r>
              <a:rPr i="1" lang="zh-TW" sz="1200"/>
              <a:t> addEventListener </a:t>
            </a:r>
            <a:r>
              <a:rPr lang="zh-TW" sz="1200"/>
              <a:t>指定事件的綁定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200"/>
              <a:t>// </a:t>
            </a:r>
            <a:r>
              <a:rPr lang="zh-TW" sz="1200"/>
              <a:t>第三個參數</a:t>
            </a:r>
            <a:r>
              <a:rPr i="1" lang="zh-TW" sz="1200"/>
              <a:t> true / false </a:t>
            </a:r>
            <a:r>
              <a:rPr lang="zh-TW" sz="1200"/>
              <a:t>分別代表捕獲</a:t>
            </a:r>
            <a:r>
              <a:rPr i="1" lang="zh-TW" sz="1200"/>
              <a:t>/ </a:t>
            </a:r>
            <a:r>
              <a:rPr lang="zh-TW" sz="1200"/>
              <a:t>冒泡</a:t>
            </a:r>
            <a:r>
              <a:rPr i="1" lang="zh-TW" sz="1200"/>
              <a:t> </a:t>
            </a:r>
            <a:r>
              <a:rPr lang="zh-TW" sz="1200"/>
              <a:t>機制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parent.addEventListener('click', function ()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console.log('Parent Capturing');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}, true);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parent.addEventListener('click', function ()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console.log('Parent Bubbling');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}, false);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child.addEventListener('click', function ()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console.log('Child Capturing');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}, true);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child.addEventListener('click', function ()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console.log('Child Bubbling');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}, false);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27" name="Google Shape;1827;p27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7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33" name="Google Shape;1833;p2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事件物件</a:t>
            </a:r>
            <a:endParaRPr/>
          </a:p>
        </p:txBody>
      </p:sp>
      <p:sp>
        <p:nvSpPr>
          <p:cNvPr id="1834" name="Google Shape;1834;p2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當事件發生時，event 物件可告訴你事件的相關資訊，和觸發時間的目標元件</a:t>
            </a:r>
            <a:endParaRPr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40" name="Google Shape;1840;p2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事件物件</a:t>
            </a:r>
            <a:endParaRPr/>
          </a:p>
        </p:txBody>
      </p:sp>
      <p:sp>
        <p:nvSpPr>
          <p:cNvPr id="1841" name="Google Shape;1841;p2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 checkUsername(e, minLength){</a:t>
            </a:r>
            <a:br>
              <a:rPr lang="zh-TW"/>
            </a:br>
            <a:r>
              <a:rPr lang="zh-TW"/>
              <a:t>	console.log(e)</a:t>
            </a:r>
            <a:br>
              <a:rPr lang="zh-TW"/>
            </a:b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var el=document.getElementById(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zh-TW"/>
              <a:t>username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zh-TW"/>
              <a:t>);</a:t>
            </a:r>
            <a:br>
              <a:rPr lang="zh-TW"/>
            </a:br>
            <a:r>
              <a:rPr lang="zh-TW"/>
              <a:t>el.addEventListener(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zh-TW"/>
              <a:t>click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lang="zh-TW"/>
              <a:t> function(e){</a:t>
            </a:r>
            <a:br>
              <a:rPr lang="zh-TW"/>
            </a:br>
            <a:r>
              <a:rPr lang="zh-TW"/>
              <a:t>	checkUsername(e, 5)</a:t>
            </a:r>
            <a:br>
              <a:rPr lang="zh-TW"/>
            </a:br>
            <a:r>
              <a:rPr lang="zh-TW"/>
              <a:t>})</a:t>
            </a:r>
            <a:endParaRPr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2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瀏覽器回傳的事件</a:t>
            </a:r>
            <a:endParaRPr/>
          </a:p>
        </p:txBody>
      </p:sp>
      <p:sp>
        <p:nvSpPr>
          <p:cNvPr id="1847" name="Google Shape;1847;p280"/>
          <p:cNvSpPr txBox="1"/>
          <p:nvPr/>
        </p:nvSpPr>
        <p:spPr>
          <a:xfrm>
            <a:off x="729450" y="1853850"/>
            <a:ext cx="555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偵測滑鼠位置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showCoords(</a:t>
            </a:r>
            <a:r>
              <a:rPr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event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var x = </a:t>
            </a:r>
            <a:r>
              <a:rPr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event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.clientX;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var y = </a:t>
            </a:r>
            <a:r>
              <a:rPr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event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.clientY;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var coords = "X coords: " + x + ", Y coords: " + y;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53" name="Google Shape;1853;p2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變更預設行為</a:t>
            </a:r>
            <a:endParaRPr/>
          </a:p>
        </p:txBody>
      </p:sp>
      <p:sp>
        <p:nvSpPr>
          <p:cNvPr id="1854" name="Google Shape;1854;p2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var el=document.getElementById(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zh-TW"/>
              <a:t>link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zh-TW"/>
              <a:t>);</a:t>
            </a:r>
            <a:br>
              <a:rPr lang="zh-TW"/>
            </a:br>
            <a:r>
              <a:rPr lang="zh-TW"/>
              <a:t>el.addEventListener(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zh-TW"/>
              <a:t>click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lang="zh-TW"/>
              <a:t> function(e){</a:t>
            </a:r>
            <a:br>
              <a:rPr lang="zh-TW"/>
            </a:br>
            <a:r>
              <a:rPr lang="zh-TW"/>
              <a:t>	e.preventDefault();</a:t>
            </a:r>
            <a:br>
              <a:rPr lang="zh-TW"/>
            </a:br>
            <a:r>
              <a:rPr lang="zh-TW"/>
              <a:t>})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數值(Number)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var i=1;</a:t>
            </a:r>
            <a:endParaRPr/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2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阻止冒泡事件</a:t>
            </a:r>
            <a:endParaRPr/>
          </a:p>
        </p:txBody>
      </p:sp>
      <p:sp>
        <p:nvSpPr>
          <p:cNvPr id="1860" name="Google Shape;1860;p2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因為冒泡事件的機制，有時我們必須阻止事件往上傳所以需要把事件阻止在當前的 target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.stopPropagation();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child.addEventListener('click', function (event) {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event.stopPropagation();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28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28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css 樣式</a:t>
            </a:r>
            <a:endParaRPr/>
          </a:p>
        </p:txBody>
      </p:sp>
      <p:sp>
        <p:nvSpPr>
          <p:cNvPr id="1867" name="Google Shape;1867;p28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2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取得樣式</a:t>
            </a:r>
            <a:endParaRPr/>
          </a:p>
        </p:txBody>
      </p:sp>
      <p:sp>
        <p:nvSpPr>
          <p:cNvPr id="1873" name="Google Shape;1873;p28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74" name="Google Shape;1874;p2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document.getElementById(id).</a:t>
            </a:r>
            <a:r>
              <a:rPr lang="zh-TW">
                <a:solidFill>
                  <a:srgbClr val="FF0000"/>
                </a:solidFill>
              </a:rPr>
              <a:t>style</a:t>
            </a:r>
            <a:r>
              <a:rPr lang="zh-TW"/>
              <a:t>.</a:t>
            </a:r>
            <a:r>
              <a:rPr lang="zh-TW">
                <a:solidFill>
                  <a:srgbClr val="FF0000"/>
                </a:solidFill>
              </a:rPr>
              <a:t>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如果遇到複合字的屬性例如 background-color，則要把 property 設為 backgroundColor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一定要在 inline style 有設定屬性才能取得</a:t>
            </a:r>
            <a:endParaRPr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設定樣式</a:t>
            </a:r>
            <a:endParaRPr/>
          </a:p>
        </p:txBody>
      </p:sp>
      <p:sp>
        <p:nvSpPr>
          <p:cNvPr id="1880" name="Google Shape;1880;p28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81" name="Google Shape;1881;p2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document.getElementById(id).</a:t>
            </a:r>
            <a:r>
              <a:rPr lang="zh-TW">
                <a:solidFill>
                  <a:srgbClr val="FF0000"/>
                </a:solidFill>
              </a:rPr>
              <a:t>style</a:t>
            </a:r>
            <a:r>
              <a:rPr lang="zh-TW"/>
              <a:t>.</a:t>
            </a:r>
            <a:r>
              <a:rPr lang="zh-TW">
                <a:solidFill>
                  <a:srgbClr val="FF0000"/>
                </a:solidFill>
              </a:rPr>
              <a:t>property</a:t>
            </a:r>
            <a:r>
              <a:rPr lang="zh-TW"/>
              <a:t> = new style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ex: document.getElementById('id').style.color = 'red'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如果遇到複合字的屬性例如 background-color，則要把 property 設為 backgroundColor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設定切換文字大小以及顏色的功能</a:t>
            </a:r>
            <a:endParaRPr/>
          </a:p>
        </p:txBody>
      </p:sp>
      <p:sp>
        <p:nvSpPr>
          <p:cNvPr id="1887" name="Google Shape;1887;p28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88" name="Google Shape;1888;p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75" y="1949975"/>
            <a:ext cx="35052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2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提示</a:t>
            </a:r>
            <a:endParaRPr/>
          </a:p>
        </p:txBody>
      </p:sp>
      <p:sp>
        <p:nvSpPr>
          <p:cNvPr id="1894" name="Google Shape;1894;p2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用迴圈綁定事件</a:t>
            </a:r>
            <a:endParaRPr/>
          </a:p>
        </p:txBody>
      </p:sp>
      <p:sp>
        <p:nvSpPr>
          <p:cNvPr id="1895" name="Google Shape;1895;p28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96" name="Google Shape;1896;p287"/>
          <p:cNvSpPr txBox="1"/>
          <p:nvPr/>
        </p:nvSpPr>
        <p:spPr>
          <a:xfrm>
            <a:off x="797950" y="2441950"/>
            <a:ext cx="5537700" cy="1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circle=document.querySelectorAll(".circle");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for(i=0; i&lt;circle.length; i++){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circle[i].onclick=function(){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2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data-* 屬性</a:t>
            </a:r>
            <a:endParaRPr/>
          </a:p>
        </p:txBody>
      </p:sp>
      <p:sp>
        <p:nvSpPr>
          <p:cNvPr id="1902" name="Google Shape;1902;p288"/>
          <p:cNvSpPr txBox="1"/>
          <p:nvPr/>
        </p:nvSpPr>
        <p:spPr>
          <a:xfrm>
            <a:off x="729450" y="1853850"/>
            <a:ext cx="55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&lt;div class="box" data-</a:t>
            </a:r>
            <a:r>
              <a:rPr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="1"&gt;item&lt;/div&gt;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取得 data-* 的值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id=elem.dataset.</a:t>
            </a:r>
            <a:r>
              <a:rPr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取得元素寬高</a:t>
            </a:r>
            <a:endParaRPr/>
          </a:p>
        </p:txBody>
      </p:sp>
      <p:sp>
        <p:nvSpPr>
          <p:cNvPr id="1908" name="Google Shape;1908;p2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elm.clientWidth</a:t>
            </a:r>
            <a:br>
              <a:rPr lang="zh-TW"/>
            </a:br>
            <a:r>
              <a:rPr lang="zh-TW"/>
              <a:t>elm.clientHeight</a:t>
            </a:r>
            <a:endParaRPr/>
          </a:p>
        </p:txBody>
      </p:sp>
      <p:sp>
        <p:nvSpPr>
          <p:cNvPr id="1909" name="Google Shape;1909;p28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2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設定元素寬高</a:t>
            </a:r>
            <a:endParaRPr/>
          </a:p>
        </p:txBody>
      </p:sp>
      <p:sp>
        <p:nvSpPr>
          <p:cNvPr id="1915" name="Google Shape;1915;p29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elm.style.width=newWidth</a:t>
            </a:r>
            <a:br>
              <a:rPr lang="zh-TW"/>
            </a:br>
            <a:r>
              <a:rPr lang="zh-TW"/>
              <a:t>elm.style.height=newHeight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29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2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製作可以一直伸長的區塊</a:t>
            </a:r>
            <a:endParaRPr/>
          </a:p>
        </p:txBody>
      </p:sp>
      <p:sp>
        <p:nvSpPr>
          <p:cNvPr id="1922" name="Google Shape;1922;p2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23" name="Google Shape;1923;p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00" y="1999750"/>
            <a:ext cx="27813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字串(String)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var text=”hello”;</a:t>
            </a:r>
            <a:endParaRPr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2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className 取得或設定指定元素的 class 名稱</a:t>
            </a:r>
            <a:endParaRPr/>
          </a:p>
        </p:txBody>
      </p:sp>
      <p:sp>
        <p:nvSpPr>
          <p:cNvPr id="1929" name="Google Shape;1929;p2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取得：let cName = elementNodeReference.className;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設定：elementNodeReference.className = cName;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可以用空白格定多個 class 名稱至指定元素</a:t>
            </a:r>
            <a:endParaRPr/>
          </a:p>
        </p:txBody>
      </p:sp>
      <p:sp>
        <p:nvSpPr>
          <p:cNvPr id="1930" name="Google Shape;1930;p29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2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練習點擊按鈕切換方塊顏色</a:t>
            </a:r>
            <a:endParaRPr/>
          </a:p>
        </p:txBody>
      </p:sp>
      <p:sp>
        <p:nvSpPr>
          <p:cNvPr id="1936" name="Google Shape;1936;p29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37" name="Google Shape;1937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75" y="1853850"/>
            <a:ext cx="2322825" cy="25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2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classList</a:t>
            </a:r>
            <a:endParaRPr/>
          </a:p>
        </p:txBody>
      </p:sp>
      <p:sp>
        <p:nvSpPr>
          <p:cNvPr id="1943" name="Google Shape;1943;p2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取得或刪除指定元素 class 的值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增加 class- classList.add()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刪除 class- classList.remove()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如果有則移除，沒有則添加 class- classList.toggle()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增加或移除複數的使用, 區分，例如：div.classList.add("foo", "bar", "baz");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29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改成用 classList 寫</a:t>
            </a:r>
            <a:endParaRPr/>
          </a:p>
        </p:txBody>
      </p:sp>
      <p:sp>
        <p:nvSpPr>
          <p:cNvPr id="1950" name="Google Shape;1950;p2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51" name="Google Shape;1951;p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75" y="1853850"/>
            <a:ext cx="3539175" cy="26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2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正規表達式</a:t>
            </a:r>
            <a:endParaRPr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何謂正規表達式</a:t>
            </a:r>
            <a:endParaRPr/>
          </a:p>
        </p:txBody>
      </p:sp>
      <p:sp>
        <p:nvSpPr>
          <p:cNvPr id="1962" name="Google Shape;1962;p2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正規表達式是被用來匹配字串中字元組合的模式。在 JavaScript 中，正規表達式也是物件，這些模式在 RegExp 的 exec 和 test 方法中，以及 String 的 match、replace、search、split 等方法中被運用。</a:t>
            </a:r>
            <a:endParaRPr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2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尋找字串</a:t>
            </a:r>
            <a:endParaRPr/>
          </a:p>
        </p:txBody>
      </p:sp>
      <p:sp>
        <p:nvSpPr>
          <p:cNvPr id="1968" name="Google Shape;1968;p298"/>
          <p:cNvSpPr txBox="1"/>
          <p:nvPr/>
        </p:nvSpPr>
        <p:spPr>
          <a:xfrm>
            <a:off x="729450" y="1853850"/>
            <a:ext cx="555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input="As I was going to Saint Ives";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input.startsWith("As"); //true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input.endsWith("Ives"); //true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input.startsWith("going", 9) //true --從索引 9 開始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input.endsWith("going", 14) //true --將索引 14 設為字尾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input.includes("going") //true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input.includes("going", 10) //false --從索引 10 開始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input.indexOf("going") //9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input.indexOf("going", 10) //-1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input.indexOf("nope") //-1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2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取代</a:t>
            </a:r>
            <a:r>
              <a:rPr lang="zh-TW"/>
              <a:t>字串</a:t>
            </a:r>
            <a:endParaRPr/>
          </a:p>
        </p:txBody>
      </p:sp>
      <p:sp>
        <p:nvSpPr>
          <p:cNvPr id="1974" name="Google Shape;1974;p299"/>
          <p:cNvSpPr txBox="1"/>
          <p:nvPr/>
        </p:nvSpPr>
        <p:spPr>
          <a:xfrm>
            <a:off x="729450" y="185385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output=input.replace("going", "walking")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3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建構正規表達式</a:t>
            </a:r>
            <a:endParaRPr/>
          </a:p>
        </p:txBody>
      </p:sp>
      <p:sp>
        <p:nvSpPr>
          <p:cNvPr id="1980" name="Google Shape;1980;p300"/>
          <p:cNvSpPr txBox="1"/>
          <p:nvPr/>
        </p:nvSpPr>
        <p:spPr>
          <a:xfrm>
            <a:off x="729450" y="1853850"/>
            <a:ext cx="55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re1=/going/;  //可搜尋 going 字眼的 regex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re2=new RegExp("going")  //等效的物件建構式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一般使用第一種寫法比較簡便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使用正規表達式</a:t>
            </a:r>
            <a:endParaRPr/>
          </a:p>
        </p:txBody>
      </p:sp>
      <p:sp>
        <p:nvSpPr>
          <p:cNvPr id="1986" name="Google Shape;1986;p301"/>
          <p:cNvSpPr txBox="1"/>
          <p:nvPr/>
        </p:nvSpPr>
        <p:spPr>
          <a:xfrm>
            <a:off x="729450" y="1853850"/>
            <a:ext cx="555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input="As I was going to Saint Ives";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re= /going/;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input.match(re) //["going"]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input.search(re)  //9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re.test(input) //true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re.exec(input) //["going"]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數字與數字相加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1+1</a:t>
            </a:r>
            <a:endParaRPr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3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使用正規表達式</a:t>
            </a:r>
            <a:r>
              <a:rPr lang="zh-TW"/>
              <a:t>替換</a:t>
            </a:r>
            <a:endParaRPr/>
          </a:p>
        </p:txBody>
      </p:sp>
      <p:sp>
        <p:nvSpPr>
          <p:cNvPr id="1992" name="Google Shape;1992;p302"/>
          <p:cNvSpPr txBox="1"/>
          <p:nvPr/>
        </p:nvSpPr>
        <p:spPr>
          <a:xfrm>
            <a:off x="729450" y="185385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output=input.replace(re, "walking")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3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方法</a:t>
            </a:r>
            <a:endParaRPr/>
          </a:p>
        </p:txBody>
      </p:sp>
      <p:sp>
        <p:nvSpPr>
          <p:cNvPr id="1998" name="Google Shape;1998;p3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zh-TW"/>
              <a:t>test- 回傳字串內"是否"含有正規表達式指定的字元。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zh-TW"/>
              <a:t>match- 根據 正規表達式回傳符合字串的陣列。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zh-TW"/>
              <a:t>replace- 根據 正規表達式取代符合字串。</a:t>
            </a:r>
            <a:endParaRPr/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3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為什麼需要正規表達式?</a:t>
            </a:r>
            <a:endParaRPr/>
          </a:p>
        </p:txBody>
      </p:sp>
      <p:sp>
        <p:nvSpPr>
          <p:cNvPr id="2004" name="Google Shape;2004;p3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尋找匹配的字串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取代匹配的字串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驗證使用者輸入資料欄位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擷取某段想要的資訊</a:t>
            </a:r>
            <a:endParaRPr/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3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基本範例</a:t>
            </a:r>
            <a:endParaRPr/>
          </a:p>
        </p:txBody>
      </p:sp>
      <p:graphicFrame>
        <p:nvGraphicFramePr>
          <p:cNvPr id="2010" name="Google Shape;2010;p305"/>
          <p:cNvGraphicFramePr/>
          <p:nvPr/>
        </p:nvGraphicFramePr>
        <p:xfrm>
          <a:off x="729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{64554900-E068-4423-80C7-ED52E322A480}</a:tableStyleId>
              </a:tblPr>
              <a:tblGrid>
                <a:gridCol w="3844350"/>
                <a:gridCol w="384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語法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說明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/apple/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含有 apple 的字串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/./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含有任意字元的字串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/apple./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含有 apple 後接任意字元的字串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306"/>
          <p:cNvSpPr txBox="1"/>
          <p:nvPr>
            <p:ph idx="4294967295" type="title"/>
          </p:nvPr>
        </p:nvSpPr>
        <p:spPr>
          <a:xfrm>
            <a:off x="729450" y="14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跳脫字元規則</a:t>
            </a:r>
            <a:endParaRPr/>
          </a:p>
        </p:txBody>
      </p:sp>
      <p:graphicFrame>
        <p:nvGraphicFramePr>
          <p:cNvPr id="2016" name="Google Shape;2016;p306"/>
          <p:cNvGraphicFramePr/>
          <p:nvPr/>
        </p:nvGraphicFramePr>
        <p:xfrm>
          <a:off x="729450" y="67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{64554900-E068-4423-80C7-ED52E322A480}</a:tableStyleId>
              </a:tblPr>
              <a:tblGrid>
                <a:gridCol w="3844350"/>
                <a:gridCol w="384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語法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說明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\d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匹配任何數字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\D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匹配任何非數字字元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\w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匹配所有文字字元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\W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匹配所有非文字字元(標點符號、特殊字元)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\s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匹配空白字元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\S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匹配所有非空白字元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\b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匹配字元邊界 /(空格或開頭 /)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\B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匹配字元邊界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307"/>
          <p:cNvSpPr txBox="1"/>
          <p:nvPr>
            <p:ph idx="4294967295" type="title"/>
          </p:nvPr>
        </p:nvSpPr>
        <p:spPr>
          <a:xfrm>
            <a:off x="729450" y="14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特殊符號</a:t>
            </a:r>
            <a:endParaRPr/>
          </a:p>
        </p:txBody>
      </p:sp>
      <p:graphicFrame>
        <p:nvGraphicFramePr>
          <p:cNvPr id="2022" name="Google Shape;2022;p307"/>
          <p:cNvGraphicFramePr/>
          <p:nvPr/>
        </p:nvGraphicFramePr>
        <p:xfrm>
          <a:off x="729450" y="67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{64554900-E068-4423-80C7-ED52E322A480}</a:tableStyleId>
              </a:tblPr>
              <a:tblGrid>
                <a:gridCol w="3844350"/>
                <a:gridCol w="384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語法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說明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\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跳脫特殊字元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任意字元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$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字元結尾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^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字元開頭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比對中括號裡面的任何字元，可以寫成範圍：[a-z], [0-9], [A-Z]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[^]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表示「反」，比對中括號以外的任何字元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群組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308"/>
          <p:cNvSpPr txBox="1"/>
          <p:nvPr>
            <p:ph idx="4294967295" type="title"/>
          </p:nvPr>
        </p:nvSpPr>
        <p:spPr>
          <a:xfrm>
            <a:off x="729450" y="14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指定匹配次數</a:t>
            </a:r>
            <a:endParaRPr/>
          </a:p>
        </p:txBody>
      </p:sp>
      <p:graphicFrame>
        <p:nvGraphicFramePr>
          <p:cNvPr id="2028" name="Google Shape;2028;p308"/>
          <p:cNvGraphicFramePr/>
          <p:nvPr/>
        </p:nvGraphicFramePr>
        <p:xfrm>
          <a:off x="729450" y="67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{64554900-E068-4423-80C7-ED52E322A480}</a:tableStyleId>
              </a:tblPr>
              <a:tblGrid>
                <a:gridCol w="3844350"/>
                <a:gridCol w="384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語法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說明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 </a:t>
                      </a:r>
                      <a:r>
                        <a:rPr lang="zh-TW"/>
                        <a:t>次或更多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 </a:t>
                      </a:r>
                      <a:r>
                        <a:rPr lang="zh-TW"/>
                        <a:t>次或更多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 </a:t>
                      </a:r>
                      <a:r>
                        <a:rPr lang="zh-TW"/>
                        <a:t>次或 1 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{m}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 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{n, 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最少 n 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{m, n}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從 m </a:t>
                      </a:r>
                      <a:r>
                        <a:rPr lang="zh-TW"/>
                        <a:t>次到 n 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{m, n}?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從 m 次到 n 次，選到匹配最少次的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基本範例：檢查手機輸入號碼</a:t>
            </a:r>
            <a:endParaRPr/>
          </a:p>
        </p:txBody>
      </p:sp>
      <p:sp>
        <p:nvSpPr>
          <p:cNvPr id="2034" name="Google Shape;2034;p3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/^09\d{8}$/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3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email </a:t>
            </a:r>
            <a:r>
              <a:rPr lang="zh-TW"/>
              <a:t>格式檢查</a:t>
            </a:r>
            <a:endParaRPr/>
          </a:p>
        </p:txBody>
      </p:sp>
      <p:sp>
        <p:nvSpPr>
          <p:cNvPr id="2040" name="Google Shape;2040;p3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/^\w+([-+.']\w+)*@\w+([-.]\w+)*\.\w+([-.]\w+)*$/</a:t>
            </a:r>
            <a:endParaRPr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3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身份字號碼</a:t>
            </a:r>
            <a:endParaRPr/>
          </a:p>
        </p:txBody>
      </p:sp>
      <p:sp>
        <p:nvSpPr>
          <p:cNvPr id="2046" name="Google Shape;2046;p3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/^[A-Z]{1}[1-2]{1}[0-9]{8}$/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 javascript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（通常縮寫為JS）是一種進階的、直譯的程式語言。JavaScript是一門基於原型、函式先行的語言，是一門多範式的語言，它支援物件導向程式設計，指令式程式設計，以及函式語言程式設計。它提供語法來操控文字、陣列、日期以及正規表示式等，不支援I/O，比如網路、儲存和圖形等，但這些都可以由它的宿主環境提供支援。它已經由ECMA（歐洲電腦製造商協會）透過ECMAScript實作語言的標準化。它被世界上的絕大多數網站所使用，也被世界主流瀏覽器（Chrome、IE、Firefox、Safari、Opera）支援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wiki 介紹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</a:t>
            </a:r>
            <a:r>
              <a:rPr lang="zh-TW"/>
              <a:t>與</a:t>
            </a:r>
            <a:r>
              <a:rPr lang="zh-TW"/>
              <a:t>字串結合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'Hello, '+'Tom.'</a:t>
            </a:r>
            <a:endParaRPr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Google Shape;2051;p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400" y="152400"/>
            <a:ext cx="35731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3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練習網站</a:t>
            </a:r>
            <a:endParaRPr/>
          </a:p>
        </p:txBody>
      </p:sp>
      <p:sp>
        <p:nvSpPr>
          <p:cNvPr id="2057" name="Google Shape;2057;p3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https://regex101.com/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3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表單處理</a:t>
            </a:r>
            <a:endParaRPr/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3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取得與設定表單類元素的值</a:t>
            </a:r>
            <a:endParaRPr/>
          </a:p>
        </p:txBody>
      </p:sp>
      <p:sp>
        <p:nvSpPr>
          <p:cNvPr id="2068" name="Google Shape;2068;p3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&lt;input type="text" id="input"&gt;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取值：document.getElementById("input").value;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給值：document.getElementById("input").value="value"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3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3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即時取得輸入欄位的內容</a:t>
            </a:r>
            <a:endParaRPr/>
          </a:p>
        </p:txBody>
      </p:sp>
      <p:sp>
        <p:nvSpPr>
          <p:cNvPr id="2075" name="Google Shape;2075;p3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document.getElementById("input").onkeyup=function(){</a:t>
            </a:r>
            <a:br>
              <a:rPr lang="zh-TW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}</a:t>
            </a:r>
            <a:endParaRPr/>
          </a:p>
        </p:txBody>
      </p:sp>
      <p:sp>
        <p:nvSpPr>
          <p:cNvPr id="2076" name="Google Shape;2076;p3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3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取得與設定 select 元素的值</a:t>
            </a:r>
            <a:endParaRPr/>
          </a:p>
        </p:txBody>
      </p:sp>
      <p:sp>
        <p:nvSpPr>
          <p:cNvPr id="2082" name="Google Shape;2082;p3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&lt;select name="" id="select"&gt;</a:t>
            </a:r>
            <a:br>
              <a:rPr lang="zh-TW"/>
            </a:br>
            <a:r>
              <a:rPr lang="zh-TW"/>
              <a:t>	&lt;option value="0"&gt;a&lt;/option&gt;</a:t>
            </a:r>
            <a:br>
              <a:rPr lang="zh-TW"/>
            </a:br>
            <a:r>
              <a:rPr lang="zh-TW"/>
              <a:t>	&lt;option value="1"&gt;b&lt;/option&gt;</a:t>
            </a:r>
            <a:br>
              <a:rPr lang="zh-TW"/>
            </a:br>
            <a:r>
              <a:rPr lang="zh-TW"/>
              <a:t>	&lt;option value="2"&gt;c&lt;/option&gt;</a:t>
            </a:r>
            <a:br>
              <a:rPr lang="zh-TW"/>
            </a:br>
            <a:r>
              <a:rPr lang="zh-TW"/>
              <a:t>&lt;/select&gt;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取值：document.getElementById("select").value;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給值：document.getElementById("select").value=1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3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3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鍵盤事件</a:t>
            </a:r>
            <a:endParaRPr/>
          </a:p>
        </p:txBody>
      </p:sp>
      <p:sp>
        <p:nvSpPr>
          <p:cNvPr id="2089" name="Google Shape;2089;p3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keydown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keypress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keyup</a:t>
            </a:r>
            <a:endParaRPr/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3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即時抓取輸入內容</a:t>
            </a:r>
            <a:endParaRPr/>
          </a:p>
        </p:txBody>
      </p:sp>
      <p:sp>
        <p:nvSpPr>
          <p:cNvPr id="2095" name="Google Shape;2095;p3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&lt;input type="text" id="input" onkeyup="showInput()"&gt;</a:t>
            </a:r>
            <a:br>
              <a:rPr lang="zh-TW"/>
            </a:br>
            <a:r>
              <a:rPr lang="zh-TW"/>
              <a:t>&lt;div id="demo"&gt;&lt;/div&gt;</a:t>
            </a:r>
            <a:endParaRPr/>
          </a:p>
        </p:txBody>
      </p:sp>
      <p:sp>
        <p:nvSpPr>
          <p:cNvPr id="2096" name="Google Shape;2096;p3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3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提交表單</a:t>
            </a:r>
            <a:endParaRPr/>
          </a:p>
        </p:txBody>
      </p:sp>
      <p:sp>
        <p:nvSpPr>
          <p:cNvPr id="2102" name="Google Shape;2102;p3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.submit()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可以使用 js 主動提交表單內容</a:t>
            </a:r>
            <a:endParaRPr/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表單的 POST 與 GET</a:t>
            </a:r>
            <a:endParaRPr/>
          </a:p>
        </p:txBody>
      </p:sp>
      <p:sp>
        <p:nvSpPr>
          <p:cNvPr id="2108" name="Google Shape;2108;p3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&lt;form id="myform" action="terget.php" method="post"&gt;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&lt;/form&gt;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字串與數字結合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'Hello, '+1=&gt;?</a:t>
            </a:r>
            <a:endParaRPr/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3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</a:t>
            </a:r>
            <a:endParaRPr/>
          </a:p>
        </p:txBody>
      </p:sp>
      <p:sp>
        <p:nvSpPr>
          <p:cNvPr id="2114" name="Google Shape;2114;p3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透過 get 傳送的資料都會出現在網址上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如：target.php?id=2&amp;name=Jason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一般是用來接受變數後將內容顯示在頁面上</a:t>
            </a:r>
            <a:endParaRPr/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3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POST</a:t>
            </a:r>
            <a:endParaRPr/>
          </a:p>
        </p:txBody>
      </p:sp>
      <p:sp>
        <p:nvSpPr>
          <p:cNvPr id="2120" name="Google Shape;2120;p3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相對於 GET，傳送的資料不會出現在網址上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一般是用來傳遞資料到後台處理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會比 GET 安全</a:t>
            </a:r>
            <a:endParaRPr/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3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表單驗證</a:t>
            </a:r>
            <a:endParaRPr/>
          </a:p>
        </p:txBody>
      </p:sp>
      <p:sp>
        <p:nvSpPr>
          <p:cNvPr id="2126" name="Google Shape;2126;p3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可以在表單送出之前檢查輸入內容，再判斷是否要將內容送出。</a:t>
            </a:r>
            <a:endParaRPr/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3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表單驗證</a:t>
            </a:r>
            <a:endParaRPr/>
          </a:p>
        </p:txBody>
      </p:sp>
      <p:sp>
        <p:nvSpPr>
          <p:cNvPr id="2132" name="Google Shape;2132;p3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使用正確type屬性的值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email、url、number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設定適當的屬性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required、pattern、min、max、step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3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pattern 屬性</a:t>
            </a:r>
            <a:endParaRPr/>
          </a:p>
        </p:txBody>
      </p:sp>
      <p:sp>
        <p:nvSpPr>
          <p:cNvPr id="2139" name="Google Shape;2139;p326"/>
          <p:cNvSpPr txBox="1"/>
          <p:nvPr>
            <p:ph idx="1" type="body"/>
          </p:nvPr>
        </p:nvSpPr>
        <p:spPr>
          <a:xfrm>
            <a:off x="729450" y="2078875"/>
            <a:ext cx="7688700" cy="25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若要更進一步規範 input 的內容，就加上 pattern 屬性。但只有在 type 為 text, search, tel, url, email, password 時的 input 會有效。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公司統編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&lt;input type="text" pattern="\d{8}"&gt;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至少8位英數的密碼限制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&lt;input type="password" pattern="[a-zA-Z0-9]{8,}"&gt;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更多範例及應用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http://html5pattern.com/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3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3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表單驗證</a:t>
            </a:r>
            <a:endParaRPr/>
          </a:p>
        </p:txBody>
      </p:sp>
      <p:sp>
        <p:nvSpPr>
          <p:cNvPr id="2146" name="Google Shape;2146;p3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取消驗證(可以避免和自己寫的 js 驗證衝突)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form元素的novalidate屬性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submit按鈕的formnovalidate屬性</a:t>
            </a:r>
            <a:endParaRPr/>
          </a:p>
        </p:txBody>
      </p:sp>
      <p:sp>
        <p:nvSpPr>
          <p:cNvPr id="2147" name="Google Shape;2147;p3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3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練習：</a:t>
            </a:r>
            <a:endParaRPr/>
          </a:p>
        </p:txBody>
      </p:sp>
      <p:sp>
        <p:nvSpPr>
          <p:cNvPr id="2153" name="Google Shape;2153;p3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製作驗證註冊資料(檢查 email, phone 格式)，都符合規則才把資料往後端送</a:t>
            </a:r>
            <a:endParaRPr/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3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closure(</a:t>
            </a:r>
            <a:r>
              <a:rPr lang="zh-TW"/>
              <a:t>閉包</a:t>
            </a:r>
            <a:r>
              <a:rPr lang="zh-TW"/>
              <a:t>)</a:t>
            </a:r>
            <a:endParaRPr/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3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關於 closure</a:t>
            </a:r>
            <a:endParaRPr/>
          </a:p>
        </p:txBody>
      </p:sp>
      <p:sp>
        <p:nvSpPr>
          <p:cNvPr id="2164" name="Google Shape;2164;p3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當內部函式被回傳時，除了記住自己的程式碼外，也可以取得了內部函式「當時環境」的變數值，記住了執行當時的環境，這就是「閉包」。</a:t>
            </a:r>
            <a:endParaRPr/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3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計數器</a:t>
            </a:r>
            <a:endParaRPr/>
          </a:p>
        </p:txBody>
      </p:sp>
      <p:sp>
        <p:nvSpPr>
          <p:cNvPr id="2170" name="Google Shape;2170;p331"/>
          <p:cNvSpPr txBox="1"/>
          <p:nvPr/>
        </p:nvSpPr>
        <p:spPr>
          <a:xfrm>
            <a:off x="729450" y="1853850"/>
            <a:ext cx="555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count = 0;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counter(){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++count;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 counter() );   //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 counter() );   //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 counter() );   //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字串、數字與變數結合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let name=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'Tom';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'Hello, '+name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3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closure</a:t>
            </a:r>
            <a:endParaRPr/>
          </a:p>
        </p:txBody>
      </p:sp>
      <p:sp>
        <p:nvSpPr>
          <p:cNvPr id="2176" name="Google Shape;2176;p332"/>
          <p:cNvSpPr txBox="1"/>
          <p:nvPr/>
        </p:nvSpPr>
        <p:spPr>
          <a:xfrm>
            <a:off x="729450" y="1853850"/>
            <a:ext cx="5558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counter(){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var count = 0;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function innerCounter(){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return ++count;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innerCounter;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countFunc = counter();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 countFunc() );   //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 countFunc() );   //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 countFunc() );   //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3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簡化</a:t>
            </a:r>
            <a:endParaRPr/>
          </a:p>
        </p:txBody>
      </p:sp>
      <p:sp>
        <p:nvSpPr>
          <p:cNvPr id="2182" name="Google Shape;2182;p333"/>
          <p:cNvSpPr txBox="1"/>
          <p:nvPr/>
        </p:nvSpPr>
        <p:spPr>
          <a:xfrm>
            <a:off x="729450" y="1853850"/>
            <a:ext cx="555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counter(){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var count = 0;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function(){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return ++count;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3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避免變數干擾</a:t>
            </a:r>
            <a:endParaRPr/>
          </a:p>
        </p:txBody>
      </p:sp>
      <p:sp>
        <p:nvSpPr>
          <p:cNvPr id="2188" name="Google Shape;2188;p334"/>
          <p:cNvSpPr txBox="1"/>
          <p:nvPr/>
        </p:nvSpPr>
        <p:spPr>
          <a:xfrm>
            <a:off x="729450" y="1853850"/>
            <a:ext cx="303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dogHouse 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var count 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function countDogs 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count +=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console.log(count + ' dogs')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countDogs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9" name="Google Shape;2189;p334"/>
          <p:cNvSpPr txBox="1"/>
          <p:nvPr/>
        </p:nvSpPr>
        <p:spPr>
          <a:xfrm>
            <a:off x="3971875" y="1853850"/>
            <a:ext cx="303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catHouse 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var count 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function countCats 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count +=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console.log(count + ' cats')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countCats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countDogs = dogHouse()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countCats = catHouse()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帶入參數</a:t>
            </a:r>
            <a:endParaRPr/>
          </a:p>
        </p:txBody>
      </p:sp>
      <p:sp>
        <p:nvSpPr>
          <p:cNvPr id="2195" name="Google Shape;2195;p335"/>
          <p:cNvSpPr txBox="1"/>
          <p:nvPr/>
        </p:nvSpPr>
        <p:spPr>
          <a:xfrm>
            <a:off x="729450" y="1804575"/>
            <a:ext cx="5558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透過函式的參數將值代入閉包中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dogHouse (name)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var count 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function countDogs 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count +=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console.log(count + ' ' + name)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countDogs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同樣是使用 dogHouse 但是使用不同的參數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countGolden = dogHouse('Golden')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countPug = dogHouse('Pug')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countPuppy = dogHouse('Puppy')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瀏覽器其他物件</a:t>
            </a:r>
            <a:endParaRPr/>
          </a:p>
        </p:txBody>
      </p:sp>
      <p:sp>
        <p:nvSpPr>
          <p:cNvPr id="2201" name="Google Shape;2201;p3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3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Navigator</a:t>
            </a:r>
            <a:endParaRPr/>
          </a:p>
        </p:txBody>
      </p:sp>
      <p:sp>
        <p:nvSpPr>
          <p:cNvPr id="2207" name="Google Shape;2207;p3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08" name="Google Shape;2208;p337"/>
          <p:cNvSpPr txBox="1"/>
          <p:nvPr>
            <p:ph idx="1" type="body"/>
          </p:nvPr>
        </p:nvSpPr>
        <p:spPr>
          <a:xfrm>
            <a:off x="729450" y="2078875"/>
            <a:ext cx="76887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navigator.onLine- 判斷是否連上網路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navigator.appName- 取得瀏覽器的版本名稱，目前的瀏覽器 IE11+, Chrome, Firefox 和 Safari 都統一會返回 "Netscape"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navigator.appCodeName- 用來取得瀏覽器的代碼名稱 (code name)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navigator.product- 用來取得瀏覽器的引擎名稱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navigator.appVersion- 用來取得瀏覽器的版本號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navigator.userAgent- 用來取得瀏覽器完整的版本資訊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navigator.vendor- 用來取得瀏覽器的廠商名稱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navigator.language- 用來取得使用者的瀏覽器所設定的語系 (語言)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3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Location</a:t>
            </a:r>
            <a:endParaRPr/>
          </a:p>
        </p:txBody>
      </p:sp>
      <p:sp>
        <p:nvSpPr>
          <p:cNvPr id="2214" name="Google Shape;2214;p3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location.href- 用來讓你取得當前網頁的網址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location.hostname- 用來讓你取得當前網頁的網域名稱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location.pathname- 用來讓你取得當前網頁的網址路徑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location.search - 用來讓你取得當前網頁網址上的參數(GET parameters)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location.hash- 用來讓你取得當前網頁網址上的 hash 值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3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3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Location</a:t>
            </a:r>
            <a:endParaRPr/>
          </a:p>
        </p:txBody>
      </p:sp>
      <p:sp>
        <p:nvSpPr>
          <p:cNvPr id="2221" name="Google Shape;2221;p3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location.href 除了可以用來取得當前網址，還可以用來將網頁切換到新的網址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location.reload()- 用來重新整理網頁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location.assign()- 跟 location.href 用途類似，可以在當前視窗載入一個新的網頁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location.replace()- 也是用來在當前視窗載入一個新的網頁，但和 location.assign() 的差別在於，使用 location.replace() 當前網頁的瀏覽紀錄 (History) 會被新的網頁取代掉，也就是讓使用者沒辦法按「上一頁」回去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3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History</a:t>
            </a:r>
            <a:endParaRPr/>
          </a:p>
        </p:txBody>
      </p:sp>
      <p:sp>
        <p:nvSpPr>
          <p:cNvPr id="2228" name="Google Shape;2228;p3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history.length- 取得使用者在當前視窗下，總共瀏覽了幾個網頁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history.back()- 用來使瀏覽器回到上一頁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history.forward()- 用來使瀏覽器回到下一頁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history.go()- 用來明確指定瀏覽器要回去幾頁</a:t>
            </a:r>
            <a:endParaRPr/>
          </a:p>
        </p:txBody>
      </p:sp>
      <p:sp>
        <p:nvSpPr>
          <p:cNvPr id="2229" name="Google Shape;2229;p3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3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ES6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跳脫字元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zh-TW">
                <a:solidFill>
                  <a:srgbClr val="000000"/>
                </a:solidFill>
              </a:rPr>
              <a:t>因為字串是用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或 " 設定範圍，所以如果</a:t>
            </a:r>
            <a:r>
              <a:rPr lang="zh-TW">
                <a:solidFill>
                  <a:srgbClr val="000000"/>
                </a:solidFill>
              </a:rPr>
              <a:t>字串是用 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，裡面就不能再出現一次 ' ，如果還是希望出現 ' ，則必須使用跳脫字元， " 的情況亦同。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跳脫字元 \" 或 \'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3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展開運算子</a:t>
            </a:r>
            <a:endParaRPr/>
          </a:p>
        </p:txBody>
      </p:sp>
      <p:sp>
        <p:nvSpPr>
          <p:cNvPr id="2240" name="Google Shape;2240;p3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展開運算子是把一個陣列展開成個別數值的速寫語法，簡單來說，就是把陣列裡面的值拆解成一個一個。</a:t>
            </a:r>
            <a:endParaRPr/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3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r>
              <a:rPr lang="zh-TW"/>
              <a:t>基本用法</a:t>
            </a:r>
            <a:endParaRPr/>
          </a:p>
        </p:txBody>
      </p:sp>
      <p:sp>
        <p:nvSpPr>
          <p:cNvPr id="2246" name="Google Shape;2246;p343"/>
          <p:cNvSpPr txBox="1"/>
          <p:nvPr/>
        </p:nvSpPr>
        <p:spPr>
          <a:xfrm>
            <a:off x="729450" y="1833000"/>
            <a:ext cx="555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number = [1,2,3,4,5];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console.log(...number);  // 1 2 3 4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str = 'deathhell'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console.log(...str);  // "d" "e" "a" "t" "h" "h" "e" "l" "l"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3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r>
              <a:rPr lang="zh-TW"/>
              <a:t>合併陣列</a:t>
            </a:r>
            <a:endParaRPr/>
          </a:p>
        </p:txBody>
      </p:sp>
      <p:sp>
        <p:nvSpPr>
          <p:cNvPr id="2252" name="Google Shape;2252;p344"/>
          <p:cNvSpPr txBox="1"/>
          <p:nvPr/>
        </p:nvSpPr>
        <p:spPr>
          <a:xfrm>
            <a:off x="729450" y="1833000"/>
            <a:ext cx="55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arr1 = [ "hello", "js", "go" 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arr2 = [ 1, 2, ...arr1 ]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console.log(arr2) //[1, 2, "hello", "js", "go"]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3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r>
              <a:rPr lang="zh-TW"/>
              <a:t>把陣列展開後傳入函式作為參數值</a:t>
            </a:r>
            <a:endParaRPr/>
          </a:p>
        </p:txBody>
      </p:sp>
      <p:sp>
        <p:nvSpPr>
          <p:cNvPr id="2258" name="Google Shape;2258;p345"/>
          <p:cNvSpPr txBox="1"/>
          <p:nvPr/>
        </p:nvSpPr>
        <p:spPr>
          <a:xfrm>
            <a:off x="729450" y="1833000"/>
            <a:ext cx="555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count(a, b, c)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a + b + c;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numbers = [1, 2, 3]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result=count(...numbers)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console.log(result) // 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3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其餘運算子</a:t>
            </a:r>
            <a:endParaRPr/>
          </a:p>
        </p:txBody>
      </p:sp>
      <p:sp>
        <p:nvSpPr>
          <p:cNvPr id="2264" name="Google Shape;2264;p3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如果我們遇到 function 要接受的參數數量不固定，就可以使用其餘運算子把多的參數併成一個 Array。</a:t>
            </a:r>
            <a:endParaRPr/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3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endParaRPr/>
          </a:p>
        </p:txBody>
      </p:sp>
      <p:sp>
        <p:nvSpPr>
          <p:cNvPr id="2270" name="Google Shape;2270;p347"/>
          <p:cNvSpPr txBox="1"/>
          <p:nvPr/>
        </p:nvSpPr>
        <p:spPr>
          <a:xfrm>
            <a:off x="729450" y="1853850"/>
            <a:ext cx="5558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sum(...numbers)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var result = 0;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numbers.forEach( (number)=&gt;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result += number;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});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result;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//傳入一個值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console.log(sum(1)); //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//傳入多個值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console.log(sum(1, 2, 3, 4, 5)); // 15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3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endParaRPr/>
          </a:p>
        </p:txBody>
      </p:sp>
      <p:sp>
        <p:nvSpPr>
          <p:cNvPr id="2276" name="Google Shape;2276;p348"/>
          <p:cNvSpPr txBox="1"/>
          <p:nvPr/>
        </p:nvSpPr>
        <p:spPr>
          <a:xfrm>
            <a:off x="729450" y="1853850"/>
            <a:ext cx="7688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如果 function 有先定義別的參數，要先傳入前面的參數，後面剩下的就會塞到其餘參數，這個參數一定是函式的最後一個。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restArray(x, y, ...others)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console.log("x",x);  // x：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console.log("y",y);  // y： 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console.log("others",others);  // others： [3, 4, 5]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//拆解陣列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restArray(1, 2, 3, 4, 5);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3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解構賦值</a:t>
            </a:r>
            <a:endParaRPr/>
          </a:p>
        </p:txBody>
      </p:sp>
      <p:sp>
        <p:nvSpPr>
          <p:cNvPr id="2282" name="Google Shape;2282;p3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解構賦值 (Destructuring assignment) 語法是一種 JavaScript 運算式，可以把陣列或物件中的資料解開擷取成為獨立變數。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3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解構賦值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350"/>
          <p:cNvSpPr txBox="1"/>
          <p:nvPr/>
        </p:nvSpPr>
        <p:spPr>
          <a:xfrm>
            <a:off x="729450" y="1853850"/>
            <a:ext cx="555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//基本用法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[a, b] = [1, 2] //a=1, b=2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//先宣告後指定值，要用let才行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a, 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[a, b] = [1, 2]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略過某些值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[a, , b] = [1, 2, 3] // a=1, b=3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其餘運算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[a, ...b] = [1, 2, 3] //a=1, b=[2,3]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3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物件解構賦值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351"/>
          <p:cNvSpPr txBox="1"/>
          <p:nvPr/>
        </p:nvSpPr>
        <p:spPr>
          <a:xfrm>
            <a:off x="729450" y="1853850"/>
            <a:ext cx="555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基本用法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{ user: x } = { user: 5 } // x=5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賦予新的變數名稱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{ prop: x, prop2: y } = { prop: 5, prop2: 10 } // x=5, y=10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屬性賦值語法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{ prop: prop, prop2: prop2 } = { prop: 5, prop2: 10 } //prop = 5, prop2=10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 相當於上一行的簡短語法(Short-hand syntax)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const { prop, prop2 } = { prop: 5, prop2: 10 } //prop = 5, prop2=10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樣板字串(Template String)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ES6中新的字串寫法，稱為樣版字串(Template strings)，使用重音符號backtick(``)來敘述字串。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可以把變數跟字串合併：</a:t>
            </a:r>
            <a:br>
              <a:rPr lang="zh-TW"/>
            </a:br>
            <a:r>
              <a:rPr lang="zh-TW"/>
              <a:t>const name = 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zh-TW"/>
              <a:t>Jason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br>
              <a:rPr lang="zh-TW"/>
            </a:br>
            <a:r>
              <a:rPr lang="zh-TW"/>
              <a:t>console.log(`Hello ${name}!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或是運算：</a:t>
            </a:r>
            <a:br>
              <a:rPr lang="zh-TW"/>
            </a:br>
            <a:r>
              <a:rPr lang="zh-TW"/>
              <a:t>const x = 6</a:t>
            </a:r>
            <a:br>
              <a:rPr lang="zh-TW"/>
            </a:br>
            <a:r>
              <a:rPr lang="zh-TW"/>
              <a:t>console.log(`6 + 3= ${x + 3}`)</a:t>
            </a:r>
            <a:endParaRPr/>
          </a:p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3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</a:t>
            </a:r>
            <a:endParaRPr/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3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canvas</a:t>
            </a:r>
            <a:endParaRPr/>
          </a:p>
        </p:txBody>
      </p:sp>
      <p:sp>
        <p:nvSpPr>
          <p:cNvPr id="2305" name="Google Shape;2305;p3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https://developer.mozilla.org/zh-TW/docs/Web/API/Canvas_API/Tutorial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js 的繪圖 api</a:t>
            </a:r>
            <a:endParaRPr/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3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WebGL</a:t>
            </a:r>
            <a:endParaRPr/>
          </a:p>
        </p:txBody>
      </p:sp>
      <p:sp>
        <p:nvSpPr>
          <p:cNvPr id="2311" name="Google Shape;2311;p3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https://developer.mozilla.org/zh-TW/docs/Web/API/WebGL_API/Tutorial/Getting_started_with_WebGL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WebGL 讓網頁內容能藉由一種基於 OpenGL ES 2.0 的 API 的幫助，於支援此 API 的瀏覽器環境中，不需使用外掛程式就能在HTML的 canvas 元素中實現二維及三維渲染。 WebGL 程式包含了由 JavaSrcipt 及著色器(GLSL)撰寫的控制碼以及在電腦的圖形處理器( GPU )上執行的特效程式碼(著色器程式碼)。WebGL 元素可以加入其他 HTML 元素之中並與網頁或網頁背景的其他部分混合。</a:t>
            </a:r>
            <a:endParaRPr/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3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library</a:t>
            </a:r>
            <a:endParaRPr/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3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moment.js</a:t>
            </a:r>
            <a:endParaRPr/>
          </a:p>
        </p:txBody>
      </p:sp>
      <p:sp>
        <p:nvSpPr>
          <p:cNvPr id="2322" name="Google Shape;2322;p3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https://momentjs.com/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處理時間的好用函式庫</a:t>
            </a:r>
            <a:endParaRPr/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3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取得時間</a:t>
            </a:r>
            <a:endParaRPr/>
          </a:p>
        </p:txBody>
      </p:sp>
      <p:sp>
        <p:nvSpPr>
          <p:cNvPr id="2328" name="Google Shape;2328;p3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直接取得時間</a:t>
            </a:r>
            <a:br>
              <a:rPr lang="zh-TW"/>
            </a:br>
            <a:r>
              <a:rPr lang="zh-TW"/>
              <a:t>moment().format('MMMM Do YYYY, h:mm:ss a')</a:t>
            </a:r>
            <a:endParaRPr/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3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時間代碼</a:t>
            </a:r>
            <a:endParaRPr/>
          </a:p>
        </p:txBody>
      </p:sp>
      <p:pic>
        <p:nvPicPr>
          <p:cNvPr id="2334" name="Google Shape;2334;p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00" y="2158650"/>
            <a:ext cx="4693900" cy="28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5" name="Google Shape;2335;p358"/>
          <p:cNvSpPr txBox="1"/>
          <p:nvPr/>
        </p:nvSpPr>
        <p:spPr>
          <a:xfrm>
            <a:off x="820250" y="1804575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https://momentjs.com/docs/#/parsing/string-format/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相對時間</a:t>
            </a:r>
            <a:endParaRPr/>
          </a:p>
        </p:txBody>
      </p:sp>
      <p:sp>
        <p:nvSpPr>
          <p:cNvPr id="2341" name="Google Shape;2341;p359"/>
          <p:cNvSpPr txBox="1"/>
          <p:nvPr/>
        </p:nvSpPr>
        <p:spPr>
          <a:xfrm>
            <a:off x="729450" y="1853850"/>
            <a:ext cx="555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moment("20111031", "YYYYMMDD").fromNow();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moment("20120620", "YYYYMMDD").fromNow();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moment().startOf('day').fromNow();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moment().endOf('day').fromNow();         moment().startOf('hour').fromNow();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3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GSAP</a:t>
            </a:r>
            <a:endParaRPr/>
          </a:p>
        </p:txBody>
      </p:sp>
      <p:sp>
        <p:nvSpPr>
          <p:cNvPr id="2347" name="Google Shape;2347;p3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https://greensock.com/gsap/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處理動畫與特效的好工具</a:t>
            </a:r>
            <a:endParaRPr/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3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chart.js</a:t>
            </a:r>
            <a:endParaRPr/>
          </a:p>
        </p:txBody>
      </p:sp>
      <p:sp>
        <p:nvSpPr>
          <p:cNvPr id="2353" name="Google Shape;2353;p3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https://www.chartjs.org/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繪製圖表用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symbol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 是一種特殊的、不可變的資料型別，可以作為物件屬性的識別符號使用，表示獨一無二的值。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8" name="Google Shape;308;p47"/>
          <p:cNvSpPr txBox="1"/>
          <p:nvPr/>
        </p:nvSpPr>
        <p:spPr>
          <a:xfrm>
            <a:off x="729450" y="2767975"/>
            <a:ext cx="45162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var</a:t>
            </a:r>
            <a:r>
              <a:rPr lang="zh-TW" sz="1200"/>
              <a:t> s1 = Symbol('symbol1');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s1 //Symbol(symbol1);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使用方法</a:t>
            </a:r>
            <a:endParaRPr/>
          </a:p>
        </p:txBody>
      </p:sp>
      <p:sp>
        <p:nvSpPr>
          <p:cNvPr id="2359" name="Google Shape;2359;p3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https://www.chartjs.org/docs/latest/getting-started/usage.html</a:t>
            </a:r>
            <a:endParaRPr/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3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D3.js</a:t>
            </a:r>
            <a:endParaRPr/>
          </a:p>
        </p:txBody>
      </p:sp>
      <p:sp>
        <p:nvSpPr>
          <p:cNvPr id="2365" name="Google Shape;2365;p3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https://d3js.org/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資料視覺化</a:t>
            </a:r>
            <a:endParaRPr/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3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Lodash</a:t>
            </a:r>
            <a:endParaRPr/>
          </a:p>
        </p:txBody>
      </p:sp>
      <p:sp>
        <p:nvSpPr>
          <p:cNvPr id="2371" name="Google Shape;2371;p3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https://lodash.com/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Lodash 是一個 JavaScript library，提供了很多常用的函式，可以替常常需要處理資料的我們省去很多時間，有時候也會比原生 JS 的效能還要好。</a:t>
            </a:r>
            <a:endParaRPr/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3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leaflet.js</a:t>
            </a:r>
            <a:endParaRPr/>
          </a:p>
        </p:txBody>
      </p:sp>
      <p:sp>
        <p:nvSpPr>
          <p:cNvPr id="2377" name="Google Shape;2377;p3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https://leafletjs.com/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地圖的函式庫</a:t>
            </a:r>
            <a:endParaRPr/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3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fabric.js</a:t>
            </a:r>
            <a:endParaRPr/>
          </a:p>
        </p:txBody>
      </p:sp>
      <p:sp>
        <p:nvSpPr>
          <p:cNvPr id="2383" name="Google Shape;2383;p3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http://fabricjs.com/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javascript canvas 函式庫</a:t>
            </a:r>
            <a:endParaRPr/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3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three.js</a:t>
            </a:r>
            <a:endParaRPr/>
          </a:p>
        </p:txBody>
      </p:sp>
      <p:sp>
        <p:nvSpPr>
          <p:cNvPr id="2389" name="Google Shape;2389;p3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https://threejs.org/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3D 物件函式庫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symbol</a:t>
            </a:r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因為Symbol函式返回的值都是獨一無二的，所以Symbol函式返回的值都是不相等的。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6" name="Google Shape;316;p48"/>
          <p:cNvSpPr txBox="1"/>
          <p:nvPr/>
        </p:nvSpPr>
        <p:spPr>
          <a:xfrm>
            <a:off x="729450" y="2532725"/>
            <a:ext cx="45162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//無引數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var</a:t>
            </a:r>
            <a:r>
              <a:rPr lang="zh-TW" sz="1200"/>
              <a:t> s1 = Symbol();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var</a:t>
            </a:r>
            <a:r>
              <a:rPr lang="zh-TW" sz="1200"/>
              <a:t> s2 = Symbol();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s1 === s2 // false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//有引數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var</a:t>
            </a:r>
            <a:r>
              <a:rPr lang="zh-TW" sz="1200"/>
              <a:t> s1 = Symbol('symbol');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var</a:t>
            </a:r>
            <a:r>
              <a:rPr lang="zh-TW" sz="1200"/>
              <a:t> s2 = Symbol('symbol');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s1 === s2 //false</a:t>
            </a:r>
            <a:endParaRPr sz="1200"/>
          </a:p>
        </p:txBody>
      </p:sp>
      <p:sp>
        <p:nvSpPr>
          <p:cNvPr id="317" name="Google Shape;317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typeof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檢查型別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typeof</a:t>
            </a:r>
            <a:endParaRPr/>
          </a:p>
        </p:txBody>
      </p:sp>
      <p:sp>
        <p:nvSpPr>
          <p:cNvPr id="329" name="Google Shape;329;p50"/>
          <p:cNvSpPr txBox="1"/>
          <p:nvPr/>
        </p:nvSpPr>
        <p:spPr>
          <a:xfrm>
            <a:off x="817200" y="1999725"/>
            <a:ext cx="55377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var a = 1;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console.log(typeof a);  //  number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var b = "javascript";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console.log(typeof b);  //  string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var c = {};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console.log(typeof c);  //  object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var d = [];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console.log(typeof d);  //  object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var e = false;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console.log(typeof e);  //  boolean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型別轉換</a:t>
            </a:r>
            <a:endParaRPr/>
          </a:p>
        </p:txBody>
      </p:sp>
      <p:sp>
        <p:nvSpPr>
          <p:cNvPr id="335" name="Google Shape;335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ToString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ToNumber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4294967295" type="title"/>
          </p:nvPr>
        </p:nvSpPr>
        <p:spPr>
          <a:xfrm>
            <a:off x="729450" y="3216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800" y="381000"/>
            <a:ext cx="2712399" cy="271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.toString()</a:t>
            </a:r>
            <a:endParaRPr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將型別強制轉換成字串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ex:  1.t</a:t>
            </a:r>
            <a:r>
              <a:rPr lang="zh-TW">
                <a:solidFill>
                  <a:srgbClr val="515151"/>
                </a:solidFill>
              </a:rPr>
              <a:t>oStri</a:t>
            </a:r>
            <a:r>
              <a:rPr lang="zh-TW"/>
              <a:t>ng()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100"/>
              <a:buChar char="○"/>
            </a:pPr>
            <a:r>
              <a:rPr lang="zh-TW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[1,2,3].toString()</a:t>
            </a:r>
            <a:endParaRPr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JSON 字串化</a:t>
            </a:r>
            <a:endParaRPr/>
          </a:p>
        </p:txBody>
      </p:sp>
      <p:sp>
        <p:nvSpPr>
          <p:cNvPr id="349" name="Google Shape;349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JSON.stringify()</a:t>
            </a:r>
            <a:endParaRPr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350" name="Google Shape;350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Number()</a:t>
            </a:r>
            <a:endParaRPr/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將型別強制轉換為數字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ex: Number('12345')</a:t>
            </a:r>
            <a:endParaRPr/>
          </a:p>
        </p:txBody>
      </p:sp>
      <p:sp>
        <p:nvSpPr>
          <p:cNvPr id="357" name="Google Shape;357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parseInt() 與 parseFloat()</a:t>
            </a:r>
            <a:endParaRPr/>
          </a:p>
        </p:txBody>
      </p:sp>
      <p:sp>
        <p:nvSpPr>
          <p:cNvPr id="363" name="Google Shape;36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用來將字串轉換成數字或整數</a:t>
            </a:r>
            <a:endParaRPr/>
          </a:p>
        </p:txBody>
      </p:sp>
      <p:sp>
        <p:nvSpPr>
          <p:cNvPr id="364" name="Google Shape;364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parseFloat()</a:t>
            </a:r>
            <a:endParaRPr/>
          </a:p>
        </p:txBody>
      </p:sp>
      <p:sp>
        <p:nvSpPr>
          <p:cNvPr id="370" name="Google Shape;370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parseFloat(str)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此處的 parseFloat 會分析他自己的參數，字串 str，並試著返回浮點數。如果遇到正負符號 (+ 或 -)、數字 (0-9)、小數點、指數以外的字元，他就會返回在此之前的數值，並忽略那些字元。如果連第一個字元也不可以轉換為數字，就會返回〝NaN〞（不是數字）。</a:t>
            </a:r>
            <a:endParaRPr/>
          </a:p>
        </p:txBody>
      </p:sp>
      <p:sp>
        <p:nvSpPr>
          <p:cNvPr id="371" name="Google Shape;371;p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parseInt()</a:t>
            </a:r>
            <a:endParaRPr/>
          </a:p>
        </p:txBody>
      </p:sp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parseInt(str [, radix])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parseInt 會分析他自己的參數，字串 str，並試著返回由第二個參數所指定的 radix （基數）的整數。radix 為選用性參數。舉例來說，以 10 為底的基數表示要轉換為十進制數，8 是八進制，16 是十六進制，依此類推。對於 10 以上的基數，就會使用字母來表示大於九的數字。例如，十六進制數（基數 16），就會用到 A 到 F 的字母。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如果 parseInt 遇到不是在指定基數之內的字元，就會直接忽略這個字元及其隨後字元，並返回在此之前已經分析出來的整數值。如果連第一個字元也不可以轉換為指定基數之內的字元，就會返回〝NaN〞。parseInt 函數會切除字串以取得整數值。</a:t>
            </a:r>
            <a:endParaRPr/>
          </a:p>
        </p:txBody>
      </p:sp>
      <p:sp>
        <p:nvSpPr>
          <p:cNvPr id="378" name="Google Shape;378;p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運算式與流程控制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運算子(Operator)</a:t>
            </a:r>
            <a:endParaRPr/>
          </a:p>
        </p:txBody>
      </p:sp>
      <p:sp>
        <p:nvSpPr>
          <p:cNvPr id="389" name="Google Shape;389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指派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計算運算子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+: 加法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-: 減法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*: 乘法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/: 除法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%:  取餘數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0" name="Google Shape;390;p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2307"/>
              <a:buFont typeface="Arial"/>
              <a:buNone/>
            </a:pPr>
            <a:r>
              <a:rPr lang="zh-TW"/>
              <a:t>運算子(Operator)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0"/>
          <p:cNvSpPr txBox="1"/>
          <p:nvPr>
            <p:ph idx="1" type="body"/>
          </p:nvPr>
        </p:nvSpPr>
        <p:spPr>
          <a:xfrm>
            <a:off x="729450" y="2078875"/>
            <a:ext cx="76887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邏輯運算子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!: NOT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&gt;: 大於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&lt;: 小於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&gt;=: 大於等於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&lt;=:  小於等於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==: 相等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!=: 不等於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&amp;&amp;: AND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||: OR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D80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7" name="Google Shape;397;p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數字運算</a:t>
            </a:r>
            <a:endParaRPr/>
          </a:p>
        </p:txBody>
      </p:sp>
      <p:sp>
        <p:nvSpPr>
          <p:cNvPr id="403" name="Google Shape;403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var a=1;</a:t>
            </a:r>
            <a:br>
              <a:rPr lang="zh-TW"/>
            </a:br>
            <a:r>
              <a:rPr lang="zh-TW"/>
              <a:t>var b=2;</a:t>
            </a:r>
            <a:br>
              <a:rPr lang="zh-TW"/>
            </a:br>
            <a:r>
              <a:rPr lang="zh-TW"/>
              <a:t>var result= a+b;</a:t>
            </a:r>
            <a:endParaRPr/>
          </a:p>
        </p:txBody>
      </p:sp>
      <p:sp>
        <p:nvSpPr>
          <p:cNvPr id="404" name="Google Shape;404;p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729450" y="2304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 ≠ JAVA 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累加值的寫法</a:t>
            </a:r>
            <a:endParaRPr/>
          </a:p>
        </p:txBody>
      </p:sp>
      <p:sp>
        <p:nvSpPr>
          <p:cNvPr id="410" name="Google Shape;410;p62"/>
          <p:cNvSpPr txBox="1"/>
          <p:nvPr/>
        </p:nvSpPr>
        <p:spPr>
          <a:xfrm>
            <a:off x="729450" y="1853850"/>
            <a:ext cx="555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//累加1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i=i+1;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i++;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++i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//累加2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i=i+2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i+=2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字串運算</a:t>
            </a:r>
            <a:endParaRPr/>
          </a:p>
        </p:txBody>
      </p:sp>
      <p:sp>
        <p:nvSpPr>
          <p:cNvPr id="416" name="Google Shape;416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var greeting=’Hi’;</a:t>
            </a:r>
            <a:br>
              <a:rPr lang="zh-TW"/>
            </a:br>
            <a:r>
              <a:rPr lang="zh-TW"/>
              <a:t>var name=’John’;</a:t>
            </a:r>
            <a:br>
              <a:rPr lang="zh-TW"/>
            </a:br>
            <a:r>
              <a:rPr lang="zh-TW"/>
              <a:t>var welcomeMessage=greeting + ‘, ’ + name + ‘!’;</a:t>
            </a:r>
            <a:endParaRPr/>
          </a:p>
        </p:txBody>
      </p:sp>
      <p:sp>
        <p:nvSpPr>
          <p:cNvPr id="417" name="Google Shape;417;p6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判斷式</a:t>
            </a:r>
            <a:endParaRPr/>
          </a:p>
        </p:txBody>
      </p:sp>
      <p:sp>
        <p:nvSpPr>
          <p:cNvPr id="423" name="Google Shape;423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If(條件){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//do something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}else if(條件){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 //do something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}else{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 //do something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424" name="Google Shape;424;p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計算 BMI</a:t>
            </a:r>
            <a:endParaRPr/>
          </a:p>
        </p:txBody>
      </p:sp>
      <p:sp>
        <p:nvSpPr>
          <p:cNvPr id="430" name="Google Shape;430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 x=&gt;身高 y=&gt;體重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1. 身高 171 體重 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 身高 150 體重 70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BMI = 體重(公斤) / 身高</a:t>
            </a:r>
            <a:r>
              <a:rPr baseline="30000" lang="zh-TW"/>
              <a:t>2</a:t>
            </a:r>
            <a:r>
              <a:rPr lang="zh-TW"/>
              <a:t>(公尺</a:t>
            </a:r>
            <a:r>
              <a:rPr baseline="30000" lang="zh-TW"/>
              <a:t>2</a:t>
            </a:r>
            <a:r>
              <a:rPr lang="zh-TW"/>
              <a:t>)</a:t>
            </a:r>
            <a:endParaRPr/>
          </a:p>
        </p:txBody>
      </p:sp>
      <p:sp>
        <p:nvSpPr>
          <p:cNvPr id="431" name="Google Shape;431;p65"/>
          <p:cNvSpPr txBox="1"/>
          <p:nvPr/>
        </p:nvSpPr>
        <p:spPr>
          <a:xfrm>
            <a:off x="5191600" y="1134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體重過輕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BMI ＜ 18.5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正常範圍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18.5≦BMI＜24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異常範圍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　　過重：24≦BMI＜27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輕度肥胖：27≦BMI＜30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中度肥胖：30≦BMI＜35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重度肥胖：BMI≧35　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js 次方</a:t>
            </a:r>
            <a:endParaRPr/>
          </a:p>
        </p:txBody>
      </p:sp>
      <p:sp>
        <p:nvSpPr>
          <p:cNvPr id="437" name="Google Shape;437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Math.pow(base, exponent)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Ex: Math.pow(2, 2)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條件(三元)運算子</a:t>
            </a:r>
            <a:endParaRPr/>
          </a:p>
        </p:txBody>
      </p:sp>
      <p:sp>
        <p:nvSpPr>
          <p:cNvPr id="443" name="Google Shape;443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condition ? exprIfTrue : exprIfFalse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Ex: </a:t>
            </a:r>
            <a:br>
              <a:rPr lang="zh-TW"/>
            </a:br>
            <a:r>
              <a:rPr lang="zh-TW"/>
              <a:t>var age = 26;</a:t>
            </a:r>
            <a:br>
              <a:rPr lang="zh-TW"/>
            </a:br>
            <a:r>
              <a:rPr lang="zh-TW"/>
              <a:t>var beverage = (age &gt;= 21) ? "Beer" : "Juice";</a:t>
            </a:r>
            <a:br>
              <a:rPr lang="zh-TW"/>
            </a:br>
            <a:r>
              <a:rPr lang="zh-TW"/>
              <a:t>console.log(beverage); // "Beer"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switch 判斷式</a:t>
            </a:r>
            <a:endParaRPr/>
          </a:p>
        </p:txBody>
      </p:sp>
      <p:sp>
        <p:nvSpPr>
          <p:cNvPr id="450" name="Google Shape;450;p68"/>
          <p:cNvSpPr txBox="1"/>
          <p:nvPr>
            <p:ph idx="1" type="body"/>
          </p:nvPr>
        </p:nvSpPr>
        <p:spPr>
          <a:xfrm>
            <a:off x="729450" y="19264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switch(expression) 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case n: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	code block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	break;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case n: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	code block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	break;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default: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	code block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}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451" name="Google Shape;451;p6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練習：利用 switch 判斷式，判斷依據不同燈號執行不同敘述</a:t>
            </a:r>
            <a:endParaRPr/>
          </a:p>
        </p:txBody>
      </p:sp>
      <p:sp>
        <p:nvSpPr>
          <p:cNvPr id="457" name="Google Shape;457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</a:t>
            </a:r>
            <a:r>
              <a:rPr lang="zh-TW"/>
              <a:t>light = "yellow"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顯示 現在是黃燈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Array</a:t>
            </a:r>
            <a:endParaRPr/>
          </a:p>
        </p:txBody>
      </p:sp>
      <p:sp>
        <p:nvSpPr>
          <p:cNvPr id="463" name="Google Shape;463;p7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基本陣列</a:t>
            </a:r>
            <a:endParaRPr/>
          </a:p>
        </p:txBody>
      </p:sp>
      <p:sp>
        <p:nvSpPr>
          <p:cNvPr id="469" name="Google Shape;469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var fruit = ['Apple', 'Banana'];</a:t>
            </a:r>
            <a:endParaRPr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console.log(fruits.length); //取得陣列長度</a:t>
            </a:r>
            <a:endParaRPr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取得第 n 筆內容: fruits[0] //Apple</a:t>
            </a:r>
            <a:endParaRPr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15151"/>
              </a:solidFill>
            </a:endParaRPr>
          </a:p>
        </p:txBody>
      </p:sp>
      <p:sp>
        <p:nvSpPr>
          <p:cNvPr id="470" name="Google Shape;470;p7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2700"/>
            <a:ext cx="8839201" cy="397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502200" y="1777925"/>
            <a:ext cx="5476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6000">
                <a:latin typeface="Raleway"/>
                <a:ea typeface="Raleway"/>
                <a:cs typeface="Raleway"/>
                <a:sym typeface="Raleway"/>
              </a:rPr>
              <a:t>≠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陣列操作</a:t>
            </a:r>
            <a:endParaRPr/>
          </a:p>
        </p:txBody>
      </p:sp>
      <p:sp>
        <p:nvSpPr>
          <p:cNvPr id="476" name="Google Shape;476;p72"/>
          <p:cNvSpPr txBox="1"/>
          <p:nvPr>
            <p:ph idx="1" type="body"/>
          </p:nvPr>
        </p:nvSpPr>
        <p:spPr>
          <a:xfrm>
            <a:off x="729450" y="2078875"/>
            <a:ext cx="7688700" cy="2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forEach: 迭代陣列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push(): 加入資料到陣列末端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pop(): 移除陣列最末端項目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shift(): 移除陣列最前端項目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unshift(): 加入項目到陣列前端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indexOf: 在陣列中尋找項目的索引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splice(): 移除陣列指定項目開始的數量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slice(): 複製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concat(): </a:t>
            </a:r>
            <a:r>
              <a:rPr lang="zh-TW"/>
              <a:t>合併陣列</a:t>
            </a:r>
            <a:endParaRPr/>
          </a:p>
        </p:txBody>
      </p:sp>
      <p:sp>
        <p:nvSpPr>
          <p:cNvPr id="477" name="Google Shape;477;p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forEach()</a:t>
            </a:r>
            <a:endParaRPr/>
          </a:p>
        </p:txBody>
      </p:sp>
      <p:sp>
        <p:nvSpPr>
          <p:cNvPr id="483" name="Google Shape;483;p73"/>
          <p:cNvSpPr txBox="1"/>
          <p:nvPr/>
        </p:nvSpPr>
        <p:spPr>
          <a:xfrm>
            <a:off x="729450" y="1976075"/>
            <a:ext cx="45162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fruit.forEach(function(item, index, array) 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  console.log(item, index);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});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7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push()</a:t>
            </a:r>
            <a:endParaRPr/>
          </a:p>
        </p:txBody>
      </p:sp>
      <p:sp>
        <p:nvSpPr>
          <p:cNvPr id="490" name="Google Shape;490;p74"/>
          <p:cNvSpPr txBox="1"/>
          <p:nvPr/>
        </p:nvSpPr>
        <p:spPr>
          <a:xfrm>
            <a:off x="729450" y="1976075"/>
            <a:ext cx="45162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fruit.push('Orange');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91" name="Google Shape;491;p7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pop()</a:t>
            </a:r>
            <a:endParaRPr/>
          </a:p>
        </p:txBody>
      </p:sp>
      <p:sp>
        <p:nvSpPr>
          <p:cNvPr id="497" name="Google Shape;497;p75"/>
          <p:cNvSpPr txBox="1"/>
          <p:nvPr/>
        </p:nvSpPr>
        <p:spPr>
          <a:xfrm>
            <a:off x="729450" y="1976075"/>
            <a:ext cx="45162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fruit.pop();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98" name="Google Shape;498;p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shift()</a:t>
            </a:r>
            <a:endParaRPr/>
          </a:p>
        </p:txBody>
      </p:sp>
      <p:sp>
        <p:nvSpPr>
          <p:cNvPr id="504" name="Google Shape;504;p76"/>
          <p:cNvSpPr txBox="1"/>
          <p:nvPr/>
        </p:nvSpPr>
        <p:spPr>
          <a:xfrm>
            <a:off x="729450" y="1976075"/>
            <a:ext cx="45162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fruit.shift();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05" name="Google Shape;505;p7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unshift()</a:t>
            </a:r>
            <a:endParaRPr/>
          </a:p>
        </p:txBody>
      </p:sp>
      <p:sp>
        <p:nvSpPr>
          <p:cNvPr id="511" name="Google Shape;511;p77"/>
          <p:cNvSpPr txBox="1"/>
          <p:nvPr/>
        </p:nvSpPr>
        <p:spPr>
          <a:xfrm>
            <a:off x="729450" y="1976075"/>
            <a:ext cx="45162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fruit.unshift('Strawberry')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12" name="Google Shape;512;p7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indexOf()</a:t>
            </a:r>
            <a:endParaRPr/>
          </a:p>
        </p:txBody>
      </p:sp>
      <p:sp>
        <p:nvSpPr>
          <p:cNvPr id="518" name="Google Shape;518;p78"/>
          <p:cNvSpPr txBox="1"/>
          <p:nvPr/>
        </p:nvSpPr>
        <p:spPr>
          <a:xfrm>
            <a:off x="729450" y="1976075"/>
            <a:ext cx="45162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/>
              <a:t>fruit.indexOf('Banana');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19" name="Google Shape;519;p7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splice()</a:t>
            </a:r>
            <a:endParaRPr/>
          </a:p>
        </p:txBody>
      </p:sp>
      <p:sp>
        <p:nvSpPr>
          <p:cNvPr id="525" name="Google Shape;525;p79"/>
          <p:cNvSpPr txBox="1"/>
          <p:nvPr/>
        </p:nvSpPr>
        <p:spPr>
          <a:xfrm>
            <a:off x="729450" y="1976075"/>
            <a:ext cx="70251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300"/>
              <a:t>array</a:t>
            </a:r>
            <a:r>
              <a:rPr lang="zh-TW" sz="1300"/>
              <a:t>.splice(</a:t>
            </a:r>
            <a:r>
              <a:rPr i="1" lang="zh-TW" sz="1300"/>
              <a:t>start</a:t>
            </a:r>
            <a:r>
              <a:rPr lang="zh-TW" sz="1300"/>
              <a:t>[, </a:t>
            </a:r>
            <a:r>
              <a:rPr i="1" lang="zh-TW" sz="1300"/>
              <a:t>deleteCount</a:t>
            </a:r>
            <a:r>
              <a:rPr lang="zh-TW" sz="1300"/>
              <a:t>[, </a:t>
            </a:r>
            <a:r>
              <a:rPr i="1" lang="zh-TW" sz="1300"/>
              <a:t>item1</a:t>
            </a:r>
            <a:r>
              <a:rPr lang="zh-TW" sz="1300"/>
              <a:t>[, </a:t>
            </a:r>
            <a:r>
              <a:rPr i="1" lang="zh-TW" sz="1300"/>
              <a:t>item2</a:t>
            </a:r>
            <a:r>
              <a:rPr lang="zh-TW" sz="1300"/>
              <a:t>[, </a:t>
            </a:r>
            <a:r>
              <a:rPr i="1" lang="zh-TW" sz="1300"/>
              <a:t>...</a:t>
            </a:r>
            <a:r>
              <a:rPr lang="zh-TW" sz="1300"/>
              <a:t>]]]])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start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陣列中要開始改動的元素索引（起始為 0）。若索引大於陣列長度，則實際開始的索引值會被設為陣列長度。若索引為負，則會從陣列中最後一個元素開始往前改動（起始為 -1）且若其絕對值大於陣列的長度，則會被設為 0。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deleteCount (</a:t>
            </a:r>
            <a:r>
              <a:rPr lang="zh-TW" sz="1200"/>
              <a:t>選擇性)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一個表示欲刪除的原陣列元素數量的整數。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若省略了 deleteCount，或假如其值大於 array.length - start（也就是 deleteCount 大於 start 算起的剩餘元素數量），則所有從 start 開始到陣列中最後一個元素都會被刪除。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若 deleteCount 為 0 或是負數，則不會有元素被刪除。 因此，你應該給定至少一個欲加入的新元素（見下方說明）。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item1, item2, </a:t>
            </a:r>
            <a:r>
              <a:rPr b="1" i="1" lang="zh-TW" sz="1200"/>
              <a:t>...</a:t>
            </a:r>
            <a:r>
              <a:rPr b="1" lang="zh-TW" sz="1200"/>
              <a:t> (</a:t>
            </a:r>
            <a:r>
              <a:rPr lang="zh-TW" sz="1200"/>
              <a:t>選擇性)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從 start 開始，要加入到陣列的元素。 如果你沒有指定任何元素，則 splice() 只會依照 start 和 deleteCount 刪除陣列的元素。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26" name="Google Shape;526;p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slice()</a:t>
            </a:r>
            <a:endParaRPr/>
          </a:p>
        </p:txBody>
      </p:sp>
      <p:sp>
        <p:nvSpPr>
          <p:cNvPr id="532" name="Google Shape;532;p80"/>
          <p:cNvSpPr txBox="1"/>
          <p:nvPr/>
        </p:nvSpPr>
        <p:spPr>
          <a:xfrm>
            <a:off x="729450" y="1976075"/>
            <a:ext cx="70251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300"/>
              <a:t>arr</a:t>
            </a:r>
            <a:r>
              <a:rPr lang="zh-TW" sz="1300"/>
              <a:t>.slice([</a:t>
            </a:r>
            <a:r>
              <a:rPr i="1" lang="zh-TW" sz="1300"/>
              <a:t>begin</a:t>
            </a:r>
            <a:r>
              <a:rPr lang="zh-TW" sz="1300"/>
              <a:t>[, </a:t>
            </a:r>
            <a:r>
              <a:rPr i="1" lang="zh-TW" sz="1300"/>
              <a:t>end</a:t>
            </a:r>
            <a:r>
              <a:rPr lang="zh-TW" sz="1300"/>
              <a:t>]])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begin </a:t>
            </a:r>
            <a:r>
              <a:rPr lang="zh-TW" sz="1200"/>
              <a:t>選擇性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自哪一個索引（起始為 0）開始提取拷貝。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可使用負數索引，表示由陣列的最末項開始提取。slice(-2) 代表拷貝陣列中的最後兩個元素。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假如 begin 為 undefined，則 slice 會從索引 0 開始提取。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end </a:t>
            </a:r>
            <a:r>
              <a:rPr lang="zh-TW" sz="1200"/>
              <a:t>選擇性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至哪一個索引（起始為 0）之前停止提取。slice 提取但不包含至索引 end。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舉例來說，slice(1,4) 提取了陣列中第二個元素至第四個元素前為止（元素索引 1、2 以及 3）來拷貝。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可使用負數索引，表示由陣列的最末項開始提取。slice(2,-1) 代表拷貝陣列中第三個元素至倒數第二個元素。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若省略了 end，則 slice 會提取至陣列的最後一個元素（arr.length）。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假如 end 大於陣列的長度，slice 會提取至陣列的最後一個元素（arr.length）。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33" name="Google Shape;533;p8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concat()</a:t>
            </a:r>
            <a:endParaRPr/>
          </a:p>
        </p:txBody>
      </p:sp>
      <p:sp>
        <p:nvSpPr>
          <p:cNvPr id="539" name="Google Shape;539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合併陣列</a:t>
            </a:r>
            <a:br>
              <a:rPr lang="zh-TW"/>
            </a:b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new_array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old_array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.concat(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value1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[,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value2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[, ...[, </a:t>
            </a:r>
            <a:r>
              <a:rPr i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valueN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]]])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array1 = ['a', 'b', 'c'];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array2 = ['d', 'e', 'f'];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array3 = array1.concat(array2);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市佔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https://w3techs.com/technologies/overview/client_side_language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496052"/>
            <a:ext cx="6061625" cy="1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陣列和字串轉換</a:t>
            </a:r>
            <a:endParaRPr/>
          </a:p>
        </p:txBody>
      </p:sp>
      <p:sp>
        <p:nvSpPr>
          <p:cNvPr id="546" name="Google Shape;546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split(): </a:t>
            </a:r>
            <a:r>
              <a:rPr lang="zh-TW"/>
              <a:t>將字串轉換成陣列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join(): 將陣列連接成字串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split()</a:t>
            </a:r>
            <a:endParaRPr/>
          </a:p>
        </p:txBody>
      </p:sp>
      <p:sp>
        <p:nvSpPr>
          <p:cNvPr id="552" name="Google Shape;552;p83"/>
          <p:cNvSpPr txBox="1"/>
          <p:nvPr/>
        </p:nvSpPr>
        <p:spPr>
          <a:xfrm>
            <a:off x="729450" y="1853850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str = 'The quick brown fox jumps over the lazy dog.';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words = str.split(' ');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join()</a:t>
            </a:r>
            <a:endParaRPr/>
          </a:p>
        </p:txBody>
      </p:sp>
      <p:sp>
        <p:nvSpPr>
          <p:cNvPr id="558" name="Google Shape;558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把</a:t>
            </a:r>
            <a:r>
              <a:rPr lang="zh-TW"/>
              <a:t>陣列物件連接起來並轉成字串</a:t>
            </a:r>
            <a:endParaRPr/>
          </a:p>
        </p:txBody>
      </p:sp>
      <p:sp>
        <p:nvSpPr>
          <p:cNvPr id="559" name="Google Shape;559;p84"/>
          <p:cNvSpPr txBox="1"/>
          <p:nvPr/>
        </p:nvSpPr>
        <p:spPr>
          <a:xfrm>
            <a:off x="897450" y="2431825"/>
            <a:ext cx="55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arr=["a", "b", "c", "d"];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arr.join();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arr.join("-");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陣列排序</a:t>
            </a:r>
            <a:endParaRPr/>
          </a:p>
        </p:txBody>
      </p:sp>
      <p:sp>
        <p:nvSpPr>
          <p:cNvPr id="565" name="Google Shape;565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sort()- 一個陣列的所有元素進行排序，並回傳此陣列。預設的排序順序是根據字串的 Unicode 編碼位置（code points）而定。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reverse()- </a:t>
            </a:r>
            <a:r>
              <a:rPr lang="zh-TW"/>
              <a:t>反轉（reverses）一個陣列。陣列中的第一個元素變為最後一個，而最後一個元素則變成第一個。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兩者都會影響原本的陣列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sort()</a:t>
            </a:r>
            <a:endParaRPr/>
          </a:p>
        </p:txBody>
      </p:sp>
      <p:sp>
        <p:nvSpPr>
          <p:cNvPr id="571" name="Google Shape;571;p86"/>
          <p:cNvSpPr txBox="1"/>
          <p:nvPr/>
        </p:nvSpPr>
        <p:spPr>
          <a:xfrm>
            <a:off x="729450" y="1853850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arr=['Mar', 'Jan', 'Feb', 'Dec']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a=arr.sort()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reverse</a:t>
            </a:r>
            <a:r>
              <a:rPr lang="zh-TW"/>
              <a:t>()</a:t>
            </a:r>
            <a:endParaRPr/>
          </a:p>
        </p:txBody>
      </p:sp>
      <p:sp>
        <p:nvSpPr>
          <p:cNvPr id="577" name="Google Shape;577;p87"/>
          <p:cNvSpPr txBox="1"/>
          <p:nvPr/>
        </p:nvSpPr>
        <p:spPr>
          <a:xfrm>
            <a:off x="729450" y="1853850"/>
            <a:ext cx="55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arr=['Mar', 'Jan', 'Feb', 'Dec']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b=arr.reverse()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函式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函式宣告式</a:t>
            </a:r>
            <a:endParaRPr/>
          </a:p>
        </p:txBody>
      </p:sp>
      <p:sp>
        <p:nvSpPr>
          <p:cNvPr id="588" name="Google Shape;588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宣告: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functionName(){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//do something here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呼叫: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functionName();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89" name="Google Shape;589;p8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傳入參數</a:t>
            </a:r>
            <a:endParaRPr/>
          </a:p>
        </p:txBody>
      </p:sp>
      <p:sp>
        <p:nvSpPr>
          <p:cNvPr id="595" name="Google Shape;595;p90"/>
          <p:cNvSpPr txBox="1"/>
          <p:nvPr/>
        </p:nvSpPr>
        <p:spPr>
          <a:xfrm>
            <a:off x="729450" y="1814225"/>
            <a:ext cx="5558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300"/>
              <a:t>function functionName(name){</a:t>
            </a:r>
            <a:br>
              <a:rPr lang="zh-TW" sz="1300"/>
            </a:br>
            <a:r>
              <a:rPr lang="zh-TW" sz="1300"/>
              <a:t>	console.log("hello, "+name)</a:t>
            </a:r>
            <a:br>
              <a:rPr lang="zh-TW" sz="1300"/>
            </a:br>
            <a:r>
              <a:rPr lang="zh-TW" sz="1300"/>
              <a:t>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傳入多個參數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91"/>
          <p:cNvSpPr txBox="1"/>
          <p:nvPr/>
        </p:nvSpPr>
        <p:spPr>
          <a:xfrm>
            <a:off x="729450" y="1814225"/>
            <a:ext cx="5558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300"/>
              <a:t>function functionName(name, name2){</a:t>
            </a:r>
            <a:br>
              <a:rPr lang="zh-TW" sz="1300"/>
            </a:br>
            <a:r>
              <a:rPr lang="zh-TW" sz="1300"/>
              <a:t>	console.log("hello, "+name+" I’m "+name2)</a:t>
            </a:r>
            <a:br>
              <a:rPr lang="zh-TW" sz="1300"/>
            </a:br>
            <a:r>
              <a:rPr lang="zh-TW" sz="1300"/>
              <a:t>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前端技能樹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https://github.com/kamranahmedse/developer-roadmap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回傳值</a:t>
            </a:r>
            <a:endParaRPr/>
          </a:p>
        </p:txBody>
      </p:sp>
      <p:sp>
        <p:nvSpPr>
          <p:cNvPr id="607" name="Google Shape;607;p92"/>
          <p:cNvSpPr txBox="1"/>
          <p:nvPr/>
        </p:nvSpPr>
        <p:spPr>
          <a:xfrm>
            <a:off x="729450" y="1853850"/>
            <a:ext cx="555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function functionName(name){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return "hello, "+name;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let name=functionName("Tom");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3"/>
          <p:cNvSpPr txBox="1"/>
          <p:nvPr>
            <p:ph type="title"/>
          </p:nvPr>
        </p:nvSpPr>
        <p:spPr>
          <a:xfrm>
            <a:off x="729450" y="1318650"/>
            <a:ext cx="76887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練習：設計一個 function，傳入 width 與 height 後回傳矩形面積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練習：設計一個 function，只要輸入一段文字，會自動反轉文字</a:t>
            </a:r>
            <a:endParaRPr/>
          </a:p>
        </p:txBody>
      </p:sp>
      <p:sp>
        <p:nvSpPr>
          <p:cNvPr id="618" name="Google Shape;618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ex: </a:t>
            </a:r>
            <a:r>
              <a:rPr lang="zh-TW"/>
              <a:t>輸入 abcde 輸出 edcba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函式運算式</a:t>
            </a:r>
            <a:endParaRPr/>
          </a:p>
        </p:txBody>
      </p:sp>
      <p:sp>
        <p:nvSpPr>
          <p:cNvPr id="624" name="Google Shape;624;p95"/>
          <p:cNvSpPr txBox="1"/>
          <p:nvPr>
            <p:ph idx="1" type="body"/>
          </p:nvPr>
        </p:nvSpPr>
        <p:spPr>
          <a:xfrm>
            <a:off x="729450" y="2078875"/>
            <a:ext cx="7688700" cy="24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functionName=function(){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//do something here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*匿名函式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5" name="Google Shape;625;p9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立即執行函式運算式(IIFE)</a:t>
            </a:r>
            <a:endParaRPr/>
          </a:p>
        </p:txBody>
      </p:sp>
      <p:sp>
        <p:nvSpPr>
          <p:cNvPr id="631" name="Google Shape;631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IIFE全名為Immediately Invoked Functions Expressions</a:t>
            </a:r>
            <a:br>
              <a:rPr lang="zh-TW"/>
            </a:br>
            <a:r>
              <a:rPr lang="zh-TW"/>
              <a:t>指的是可以立即執行的Functions Expressions函式表示式，中文多譯為立即(執行)函式。</a:t>
            </a:r>
            <a:endParaRPr/>
          </a:p>
        </p:txBody>
      </p:sp>
      <p:sp>
        <p:nvSpPr>
          <p:cNvPr id="632" name="Google Shape;632;p9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立即執行函式運算式(IIFE)</a:t>
            </a:r>
            <a:endParaRPr/>
          </a:p>
        </p:txBody>
      </p:sp>
      <p:sp>
        <p:nvSpPr>
          <p:cNvPr id="638" name="Google Shape;638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hello = function(name){</a:t>
            </a:r>
            <a:br>
              <a:rPr lang="zh-TW"/>
            </a:br>
            <a:r>
              <a:rPr lang="zh-TW"/>
              <a:t>	console.log('Hello ' + name);</a:t>
            </a:r>
            <a:br>
              <a:rPr lang="zh-TW"/>
            </a:br>
            <a:r>
              <a:rPr lang="zh-TW"/>
              <a:t>}();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//Hello undefined</a:t>
            </a:r>
            <a:endParaRPr/>
          </a:p>
        </p:txBody>
      </p:sp>
      <p:sp>
        <p:nvSpPr>
          <p:cNvPr id="639" name="Google Shape;639;p9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傳入參數</a:t>
            </a:r>
            <a:endParaRPr/>
          </a:p>
        </p:txBody>
      </p:sp>
      <p:sp>
        <p:nvSpPr>
          <p:cNvPr id="645" name="Google Shape;645;p9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hello = function(name){</a:t>
            </a:r>
            <a:br>
              <a:rPr lang="zh-TW"/>
            </a:br>
            <a:r>
              <a:rPr lang="zh-TW"/>
              <a:t>	console.log('Hello ' + name);</a:t>
            </a:r>
            <a:br>
              <a:rPr lang="zh-TW"/>
            </a:br>
            <a:r>
              <a:rPr lang="zh-TW"/>
              <a:t>}('John');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//Hello John</a:t>
            </a:r>
            <a:endParaRPr/>
          </a:p>
        </p:txBody>
      </p:sp>
      <p:sp>
        <p:nvSpPr>
          <p:cNvPr id="646" name="Google Shape;646;p9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不定義變數</a:t>
            </a:r>
            <a:endParaRPr/>
          </a:p>
        </p:txBody>
      </p:sp>
      <p:sp>
        <p:nvSpPr>
          <p:cNvPr id="652" name="Google Shape;652;p99"/>
          <p:cNvSpPr txBox="1"/>
          <p:nvPr/>
        </p:nvSpPr>
        <p:spPr>
          <a:xfrm>
            <a:off x="729450" y="1853850"/>
            <a:ext cx="555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(function()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console.log ( 'IIFE' 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})();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何時使用?</a:t>
            </a:r>
            <a:endParaRPr/>
          </a:p>
        </p:txBody>
      </p:sp>
      <p:sp>
        <p:nvSpPr>
          <p:cNvPr id="658" name="Google Shape;658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當函式在程式裡只會被執行一次，就是使用這種函式的時機。</a:t>
            </a:r>
            <a:endParaRPr/>
          </a:p>
        </p:txBody>
      </p:sp>
      <p:sp>
        <p:nvSpPr>
          <p:cNvPr id="659" name="Google Shape;659;p10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與 let 的差別</a:t>
            </a:r>
            <a:endParaRPr/>
          </a:p>
        </p:txBody>
      </p:sp>
      <p:sp>
        <p:nvSpPr>
          <p:cNvPr id="665" name="Google Shape;665;p101"/>
          <p:cNvSpPr txBox="1"/>
          <p:nvPr/>
        </p:nvSpPr>
        <p:spPr>
          <a:xfrm>
            <a:off x="729450" y="1999700"/>
            <a:ext cx="55377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// 宣告變數 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var a = 10;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if(true){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//  在if(block scope)中宣告變數 b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var b = 20;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// 輸出: a = 10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console.log(a)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// 輸出: b = 20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console.log(b)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10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JavaScript起源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 堪稱是全世界最被人誤解的程式語言。儘管 JavaScript 再怎麼的被嘲諷為小兒科，在它誤導人的簡潔下隱藏著強大的語言功能。2005 年是個許多知名 JavaScript 應用程式推出的年度，在在證明：更加瞭解這項科技對任何網頁開發者來說皆是重要的技能。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先從該語言的歷史說起。1995 年，Brendan Eich，一位 Netscape （網景）的工程師，創造了 JavaScript。1996 年初，JavaScript 隨著 Netscape 2 首次推出。它原本要被命名為 LiveScript，結果因為行銷策略為了強調昇陽的 Java 程式語言的普遍性，而不幸的被改名 — 即便兩者之間沒有太大的關係。從此之後，這便成為了混淆的元兇。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Microsoft 在幾個月後隨著 IE 3 推出了跟該語言大致上相容的 JScript。Netscape 在 1997 年將該語言送交 ECMA International，一個歐洲標準化組織，而在 1997 年的時候產生了初版的 ECMAScript。該標準在 1999 年的時候以 ECMAScript 第三版的形式推出了更新，從此之後大致上都相當穩定。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與 let 的差別</a:t>
            </a:r>
            <a:endParaRPr/>
          </a:p>
        </p:txBody>
      </p:sp>
      <p:sp>
        <p:nvSpPr>
          <p:cNvPr id="672" name="Google Shape;672;p102"/>
          <p:cNvSpPr txBox="1"/>
          <p:nvPr/>
        </p:nvSpPr>
        <p:spPr>
          <a:xfrm>
            <a:off x="729450" y="1999700"/>
            <a:ext cx="55377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// 宣告變數 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var a = 10;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if(true){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//  在if(block scope)中宣告變數 b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let b = 20;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// 輸出: a = 10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console.log(a)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// 因為變數 b使用let宣告，離開if區域便無法被存取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console.log(b)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10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與 let 的差別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塊級區域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變數提升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不允許重複宣告</a:t>
            </a:r>
            <a:endParaRPr/>
          </a:p>
        </p:txBody>
      </p:sp>
      <p:sp>
        <p:nvSpPr>
          <p:cNvPr id="680" name="Google Shape;680;p10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變數提升</a:t>
            </a:r>
            <a:endParaRPr/>
          </a:p>
        </p:txBody>
      </p:sp>
      <p:sp>
        <p:nvSpPr>
          <p:cNvPr id="686" name="Google Shape;686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在JavaScript 中另一件有關變數不常見的事, 是你可引用一個較晚宣告的變數並且不會有異常。這個概念被稱為「</a:t>
            </a:r>
            <a:r>
              <a:rPr b="1"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提升</a:t>
            </a: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b="1"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hoisting</a:t>
            </a: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）」；從意義上來說明，變數在 JavaScript 中是「被提升（hoisted）」或「被抬至（lifted）」到函式（function）或陳述式（statement）的頂部。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然而，被提升（hoisted）的變數將返回一個未定義的值（undefined）。所以即使你在使用或者引用這個變數之後才宣告和初始化它，它仍然會返回它是一個未定義的值（undefined）。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0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變數提升</a:t>
            </a:r>
            <a:endParaRPr/>
          </a:p>
        </p:txBody>
      </p:sp>
      <p:sp>
        <p:nvSpPr>
          <p:cNvPr id="693" name="Google Shape;693;p105"/>
          <p:cNvSpPr txBox="1"/>
          <p:nvPr/>
        </p:nvSpPr>
        <p:spPr>
          <a:xfrm>
            <a:off x="729450" y="1999725"/>
            <a:ext cx="55377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console.log(v4); // undefined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var v4 = 5 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console.log(v4);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//Uncaught ReferenceError: v4 is not defined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let v4 = 5 ;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4" name="Google Shape;694;p10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變數作用域</a:t>
            </a:r>
            <a:endParaRPr/>
          </a:p>
        </p:txBody>
      </p:sp>
      <p:sp>
        <p:nvSpPr>
          <p:cNvPr id="700" name="Google Shape;700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全域變數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區域變數</a:t>
            </a:r>
            <a:endParaRPr/>
          </a:p>
        </p:txBody>
      </p:sp>
      <p:sp>
        <p:nvSpPr>
          <p:cNvPr id="701" name="Google Shape;701;p10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回調函式(Callback function)</a:t>
            </a:r>
            <a:endParaRPr/>
          </a:p>
        </p:txBody>
      </p:sp>
      <p:sp>
        <p:nvSpPr>
          <p:cNvPr id="707" name="Google Shape;707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回調函式（callback function）是指能藉由參數（argument）通往另一個函式的函式。它會在外部函式內調用、以完成某些事情。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其實就是「把函式當作另一個函式的參數，透過另一個函式來呼叫它」。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Ex:</a:t>
            </a:r>
            <a:endParaRPr/>
          </a:p>
        </p:txBody>
      </p:sp>
      <p:sp>
        <p:nvSpPr>
          <p:cNvPr id="713" name="Google Shape;713;p108"/>
          <p:cNvSpPr txBox="1"/>
          <p:nvPr/>
        </p:nvSpPr>
        <p:spPr>
          <a:xfrm>
            <a:off x="729450" y="1999725"/>
            <a:ext cx="55377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var handler = function() {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  /* 接電話 */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};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Office.addEventListener( '電話響', handler, false);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10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回調函式(Callback function)</a:t>
            </a:r>
            <a:endParaRPr/>
          </a:p>
        </p:txBody>
      </p:sp>
      <p:sp>
        <p:nvSpPr>
          <p:cNvPr id="720" name="Google Shape;720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Callback function 還可以用來控制多個函式間執行的順序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10"/>
          <p:cNvSpPr txBox="1"/>
          <p:nvPr/>
        </p:nvSpPr>
        <p:spPr>
          <a:xfrm>
            <a:off x="729450" y="1248175"/>
            <a:ext cx="5537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funcA = function(){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console.log('function A');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funcB = function(){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console.log('function B');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funcA();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funcB();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1"/>
          <p:cNvSpPr txBox="1"/>
          <p:nvPr/>
        </p:nvSpPr>
        <p:spPr>
          <a:xfrm>
            <a:off x="729450" y="1248175"/>
            <a:ext cx="5537700" cy="27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funcA = function 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setTimeout(function()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		console.log('function A')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}, 3000); // 非同步，3秒後才執行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var funcB = function 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	console.log('function B')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funcA();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funcB();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