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21" r:id="rId3"/>
    <p:sldId id="514" r:id="rId5"/>
    <p:sldId id="256" r:id="rId6"/>
    <p:sldId id="336" r:id="rId7"/>
    <p:sldId id="516" r:id="rId8"/>
    <p:sldId id="515" r:id="rId9"/>
    <p:sldId id="517" r:id="rId10"/>
    <p:sldId id="518" r:id="rId11"/>
    <p:sldId id="519" r:id="rId12"/>
    <p:sldId id="520" r:id="rId13"/>
    <p:sldId id="339" r:id="rId14"/>
    <p:sldId id="341" r:id="rId15"/>
    <p:sldId id="527" r:id="rId16"/>
    <p:sldId id="383" r:id="rId17"/>
    <p:sldId id="361" r:id="rId18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D0000"/>
    <a:srgbClr val="4472C4"/>
    <a:srgbClr val="B13A5E"/>
    <a:srgbClr val="729FDC"/>
    <a:srgbClr val="FFFFFF"/>
    <a:srgbClr val="FEDEDE"/>
    <a:srgbClr val="FFF4E7"/>
    <a:srgbClr val="FFC1C1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804"/>
      </p:cViewPr>
      <p:guideLst>
        <p:guide orient="horz" pos="2204"/>
        <p:guide pos="2926"/>
        <p:guide orient="horz" pos="16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4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F765E-6C4E-4639-B996-5689C496A1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42F9-F56A-417B-A07D-CB467B77ED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574D-4F54-4966-A122-8D36F725D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F50A7-7138-4219-8CB6-B31B8E5C0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" y="1879641"/>
            <a:ext cx="3578108" cy="25718"/>
            <a:chOff x="0" y="2517397"/>
            <a:chExt cx="4770812" cy="45720"/>
          </a:xfrm>
        </p:grpSpPr>
        <p:sp>
          <p:nvSpPr>
            <p:cNvPr id="5" name="矩形 4"/>
            <p:cNvSpPr/>
            <p:nvPr/>
          </p:nvSpPr>
          <p:spPr>
            <a:xfrm rot="10800000">
              <a:off x="4047331" y="2517398"/>
              <a:ext cx="723481" cy="457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2199641" y="2517397"/>
              <a:ext cx="1861668" cy="45719"/>
            </a:xfrm>
            <a:prstGeom prst="rect">
              <a:avLst/>
            </a:prstGeom>
            <a:solidFill>
              <a:srgbClr val="F5B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0" y="2517397"/>
              <a:ext cx="2199641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59154" y="3036765"/>
            <a:ext cx="3588594" cy="25718"/>
            <a:chOff x="7412193" y="4413731"/>
            <a:chExt cx="4784790" cy="45720"/>
          </a:xfrm>
        </p:grpSpPr>
        <p:sp>
          <p:nvSpPr>
            <p:cNvPr id="9" name="矩形 8"/>
            <p:cNvSpPr/>
            <p:nvPr/>
          </p:nvSpPr>
          <p:spPr>
            <a:xfrm rot="10800000">
              <a:off x="7412193" y="4413731"/>
              <a:ext cx="723481" cy="457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8135674" y="4413731"/>
              <a:ext cx="1861668" cy="45719"/>
            </a:xfrm>
            <a:prstGeom prst="rect">
              <a:avLst/>
            </a:prstGeom>
            <a:solidFill>
              <a:srgbClr val="F5B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9997342" y="4413732"/>
              <a:ext cx="2199641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343954" y="1353155"/>
            <a:ext cx="5064814" cy="404447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3681" y="2360886"/>
            <a:ext cx="6858000" cy="377527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90" y="210301"/>
            <a:ext cx="60968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0" y="219672"/>
            <a:ext cx="60968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1187785" y="612581"/>
            <a:ext cx="2472435" cy="22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62" tIns="34282" rIns="68562" bIns="34282">
            <a:spAutoFit/>
          </a:bodyPr>
          <a:lstStyle/>
          <a:p>
            <a:r>
              <a:rPr lang="en-US" altLang="zh-CN" sz="1000" b="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here to add the title text content</a:t>
            </a:r>
            <a:endParaRPr lang="zh-CN" altLang="en-US" sz="1000" b="0" dirty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84804" y="264101"/>
            <a:ext cx="3262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7" tIns="45720" rIns="91437" bIns="45720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170" y="5"/>
            <a:ext cx="4677508" cy="404447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11370" y="676924"/>
            <a:ext cx="7492308" cy="2663805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lnSpc>
                <a:spcPct val="150000"/>
              </a:lnSpc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9"/>
            <a:ext cx="9144000" cy="457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913"/>
            <a:ext cx="9144000" cy="45857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78" y="-14588"/>
            <a:ext cx="1981200" cy="535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microsoft.com/office/2007/relationships/hdphoto" Target="../media/image12.wdp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34"/>
          <p:cNvSpPr>
            <a:spLocks noEditPoints="1" noChangeArrowheads="1"/>
          </p:cNvSpPr>
          <p:nvPr/>
        </p:nvSpPr>
        <p:spPr bwMode="auto">
          <a:xfrm>
            <a:off x="1710348" y="506502"/>
            <a:ext cx="1655084" cy="3869536"/>
          </a:xfrm>
          <a:custGeom>
            <a:avLst/>
            <a:gdLst>
              <a:gd name="T0" fmla="*/ 70 w 1042"/>
              <a:gd name="T1" fmla="*/ 3249 h 3249"/>
              <a:gd name="T2" fmla="*/ 0 w 1042"/>
              <a:gd name="T3" fmla="*/ 3249 h 3249"/>
              <a:gd name="T4" fmla="*/ 0 w 1042"/>
              <a:gd name="T5" fmla="*/ 3249 h 3249"/>
              <a:gd name="T6" fmla="*/ 70 w 1042"/>
              <a:gd name="T7" fmla="*/ 3249 h 3249"/>
              <a:gd name="T8" fmla="*/ 70 w 1042"/>
              <a:gd name="T9" fmla="*/ 3249 h 3249"/>
              <a:gd name="T10" fmla="*/ 1042 w 1042"/>
              <a:gd name="T11" fmla="*/ 0 h 3249"/>
              <a:gd name="T12" fmla="*/ 972 w 1042"/>
              <a:gd name="T13" fmla="*/ 0 h 3249"/>
              <a:gd name="T14" fmla="*/ 972 w 1042"/>
              <a:gd name="T15" fmla="*/ 0 h 3249"/>
              <a:gd name="T16" fmla="*/ 972 w 1042"/>
              <a:gd name="T17" fmla="*/ 0 h 3249"/>
              <a:gd name="T18" fmla="*/ 1042 w 1042"/>
              <a:gd name="T19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3249">
                <a:moveTo>
                  <a:pt x="70" y="3249"/>
                </a:moveTo>
                <a:lnTo>
                  <a:pt x="0" y="3249"/>
                </a:lnTo>
                <a:lnTo>
                  <a:pt x="70" y="3249"/>
                </a:lnTo>
                <a:close/>
                <a:moveTo>
                  <a:pt x="1042" y="0"/>
                </a:moveTo>
                <a:lnTo>
                  <a:pt x="972" y="0"/>
                </a:lnTo>
                <a:lnTo>
                  <a:pt x="10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75" tIns="45738" rIns="91475" bIns="45738"/>
          <a:lstStyle/>
          <a:p>
            <a:endParaRPr lang="zh-CN" altLang="en-US" sz="13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Freeform 35"/>
          <p:cNvSpPr>
            <a:spLocks noEditPoints="1" noChangeArrowheads="1"/>
          </p:cNvSpPr>
          <p:nvPr/>
        </p:nvSpPr>
        <p:spPr bwMode="auto">
          <a:xfrm>
            <a:off x="1710348" y="506502"/>
            <a:ext cx="1655084" cy="3869536"/>
          </a:xfrm>
          <a:custGeom>
            <a:avLst/>
            <a:gdLst>
              <a:gd name="T0" fmla="*/ 70 w 1042"/>
              <a:gd name="T1" fmla="*/ 3249 h 3249"/>
              <a:gd name="T2" fmla="*/ 0 w 1042"/>
              <a:gd name="T3" fmla="*/ 3249 h 3249"/>
              <a:gd name="T4" fmla="*/ 0 w 1042"/>
              <a:gd name="T5" fmla="*/ 3249 h 3249"/>
              <a:gd name="T6" fmla="*/ 70 w 1042"/>
              <a:gd name="T7" fmla="*/ 3249 h 3249"/>
              <a:gd name="T8" fmla="*/ 70 w 1042"/>
              <a:gd name="T9" fmla="*/ 3249 h 3249"/>
              <a:gd name="T10" fmla="*/ 1042 w 1042"/>
              <a:gd name="T11" fmla="*/ 0 h 3249"/>
              <a:gd name="T12" fmla="*/ 972 w 1042"/>
              <a:gd name="T13" fmla="*/ 0 h 3249"/>
              <a:gd name="T14" fmla="*/ 972 w 1042"/>
              <a:gd name="T15" fmla="*/ 0 h 3249"/>
              <a:gd name="T16" fmla="*/ 972 w 1042"/>
              <a:gd name="T17" fmla="*/ 0 h 3249"/>
              <a:gd name="T18" fmla="*/ 1042 w 1042"/>
              <a:gd name="T19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3249">
                <a:moveTo>
                  <a:pt x="70" y="3249"/>
                </a:moveTo>
                <a:lnTo>
                  <a:pt x="0" y="3249"/>
                </a:lnTo>
                <a:lnTo>
                  <a:pt x="70" y="3249"/>
                </a:lnTo>
                <a:moveTo>
                  <a:pt x="1042" y="0"/>
                </a:moveTo>
                <a:lnTo>
                  <a:pt x="972" y="0"/>
                </a:lnTo>
                <a:lnTo>
                  <a:pt x="10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75" tIns="45738" rIns="91475" bIns="45738"/>
          <a:lstStyle/>
          <a:p>
            <a:endParaRPr lang="zh-CN" altLang="en-US" sz="13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31060" y="3130550"/>
            <a:ext cx="4580890" cy="920750"/>
          </a:xfrm>
          <a:prstGeom prst="rect">
            <a:avLst/>
          </a:prstGeom>
          <a:noFill/>
        </p:spPr>
        <p:txBody>
          <a:bodyPr wrap="square" lIns="91414" tIns="45706" rIns="91414" bIns="45706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软</a:t>
            </a:r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件</a:t>
            </a:r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学</a:t>
            </a:r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院</a:t>
            </a:r>
            <a:endParaRPr lang="zh-CN" altLang="en-US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覃</a:t>
            </a:r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遵</a:t>
            </a:r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跃</a:t>
            </a:r>
            <a:endParaRPr lang="zh-CN" altLang="en-US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2021.11.3</a:t>
            </a:r>
            <a:endParaRPr lang="en-US" altLang="zh-CN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493520" y="1189355"/>
            <a:ext cx="6471920" cy="1751965"/>
          </a:xfrm>
          <a:prstGeom prst="rect">
            <a:avLst/>
          </a:prstGeom>
          <a:noFill/>
        </p:spPr>
        <p:txBody>
          <a:bodyPr wrap="square" lIns="91437" tIns="45718" rIns="91437" bIns="45718">
            <a:spAutoFit/>
          </a:bodyPr>
          <a:lstStyle/>
          <a:p>
            <a:pPr algn="dist" eaLnBrk="0" hangingPunct="0">
              <a:lnSpc>
                <a:spcPct val="150000"/>
              </a:lnSpc>
            </a:pPr>
            <a:r>
              <a:rPr lang="en-US" altLang="zh-CN" sz="3600" b="1" dirty="0">
                <a:solidFill>
                  <a:prstClr val="black"/>
                </a:solidFill>
                <a:ea typeface="微软雅黑" panose="020B0503020204020204" pitchFamily="34" charset="-122"/>
              </a:rPr>
              <a:t>2018级</a:t>
            </a:r>
            <a:r>
              <a:rPr lang="zh-CN" altLang="en-US" sz="3600" b="1" dirty="0">
                <a:solidFill>
                  <a:prstClr val="black"/>
                </a:solidFill>
                <a:ea typeface="微软雅黑" panose="020B0503020204020204" pitchFamily="34" charset="-122"/>
              </a:rPr>
              <a:t>毕业</a:t>
            </a:r>
            <a:r>
              <a:rPr lang="en-US" altLang="zh-CN" sz="3600" b="1" dirty="0">
                <a:solidFill>
                  <a:prstClr val="black"/>
                </a:solidFill>
                <a:ea typeface="微软雅黑" panose="020B0503020204020204" pitchFamily="34" charset="-122"/>
              </a:rPr>
              <a:t>实习</a:t>
            </a:r>
            <a:r>
              <a:rPr lang="zh-CN" altLang="en-US" sz="3600" b="1" dirty="0">
                <a:solidFill>
                  <a:prstClr val="black"/>
                </a:solidFill>
                <a:ea typeface="微软雅黑" panose="020B0503020204020204" pitchFamily="34" charset="-122"/>
              </a:rPr>
              <a:t>暨</a:t>
            </a:r>
            <a:r>
              <a:rPr lang="en-US" altLang="zh-CN" sz="3600" b="1" dirty="0">
                <a:solidFill>
                  <a:prstClr val="black"/>
                </a:solidFill>
                <a:ea typeface="微软雅黑" panose="020B0503020204020204" pitchFamily="34" charset="-122"/>
              </a:rPr>
              <a:t>毕业设计</a:t>
            </a:r>
            <a:endParaRPr lang="en-US" altLang="zh-CN" sz="36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3600" b="1" dirty="0">
                <a:solidFill>
                  <a:prstClr val="black"/>
                </a:solidFill>
                <a:ea typeface="微软雅黑" panose="020B0503020204020204" pitchFamily="34" charset="-122"/>
              </a:rPr>
              <a:t>动  员 会</a:t>
            </a:r>
            <a:endParaRPr lang="en-US" altLang="zh-CN" sz="36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6" name="Rectangle 2"/>
          <p:cNvSpPr>
            <a:spLocks noGrp="1" noRot="1"/>
          </p:cNvSpPr>
          <p:nvPr/>
        </p:nvSpPr>
        <p:spPr>
          <a:xfrm>
            <a:off x="2223135" y="734060"/>
            <a:ext cx="4487545" cy="4197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提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醒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60375" y="1598930"/>
            <a:ext cx="8548370" cy="92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关注班级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群、微信群和超星平台，可能需要进行毕业信息采集、毕业设计、重修、补考、四六级等各种考试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97" y="778782"/>
            <a:ext cx="9065108" cy="4369127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22437" y="2259997"/>
            <a:ext cx="4874894" cy="460150"/>
          </a:xfrm>
        </p:spPr>
        <p:txBody>
          <a:bodyPr/>
          <a:lstStyle/>
          <a:p>
            <a:r>
              <a:rPr lang="zh-CN" altLang="en-US" sz="4400" dirty="0" smtClean="0"/>
              <a:t> 毕业设计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6" y="1202720"/>
            <a:ext cx="5169799" cy="262367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183616" y="697993"/>
            <a:ext cx="1729060" cy="964850"/>
            <a:chOff x="7500429" y="780078"/>
            <a:chExt cx="1729060" cy="964850"/>
          </a:xfrm>
        </p:grpSpPr>
        <p:sp>
          <p:nvSpPr>
            <p:cNvPr id="8" name="椭圆 7"/>
            <p:cNvSpPr/>
            <p:nvPr/>
          </p:nvSpPr>
          <p:spPr>
            <a:xfrm>
              <a:off x="7817241" y="881823"/>
              <a:ext cx="1095435" cy="83704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2" descr="https://timgsa.baidu.com/timg?image&amp;quality=80&amp;size=b9999_10000&amp;sec=1558263672971&amp;di=2b4ffeaa3648c0f529c66161ffacc0a9&amp;imgtype=0&amp;src=http%3A%2F%2Fgss0.baidu.com%2F7Po3dSag_xI4khGko9WTAnF6hhy%2Fzhidao%2Fpic%2Fitem%2F3c6d55fbb2fb431682ed0d7f26a4462308f7d3c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8349" b="88073" l="18089" r="89420">
                          <a14:foregroundMark x1="47440" y1="34404" x2="47440" y2="34404"/>
                          <a14:foregroundMark x1="58703" y1="34404" x2="58703" y2="34404"/>
                          <a14:backgroundMark x1="39590" y1="36697" x2="39590" y2="36697"/>
                          <a14:backgroundMark x1="58020" y1="50000" x2="58020" y2="50000"/>
                          <a14:backgroundMark x1="55631" y1="44037" x2="55631" y2="44037"/>
                          <a14:backgroundMark x1="53242" y1="38991" x2="53242" y2="38991"/>
                          <a14:backgroundMark x1="41297" y1="38991" x2="41297" y2="38991"/>
                          <a14:backgroundMark x1="53242" y1="69725" x2="53242" y2="69725"/>
                          <a14:backgroundMark x1="52901" y1="60550" x2="52901" y2="60550"/>
                          <a14:backgroundMark x1="51877" y1="64679" x2="51877" y2="64679"/>
                          <a14:backgroundMark x1="55290" y1="75229" x2="55290" y2="75229"/>
                          <a14:backgroundMark x1="42321" y1="77523" x2="42321" y2="77523"/>
                          <a14:backgroundMark x1="36177" y1="72477" x2="36177" y2="72477"/>
                          <a14:backgroundMark x1="49829" y1="55505" x2="49829" y2="55505"/>
                          <a14:backgroundMark x1="48805" y1="55505" x2="48805" y2="55505"/>
                          <a14:backgroundMark x1="47782" y1="44037" x2="47782" y2="44037"/>
                          <a14:backgroundMark x1="44369" y1="60092" x2="44369" y2="60092"/>
                          <a14:backgroundMark x1="45392" y1="65138" x2="45392" y2="65138"/>
                          <a14:backgroundMark x1="45051" y1="54587" x2="45051" y2="54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429" y="780078"/>
              <a:ext cx="1729060" cy="96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二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</a:t>
            </a:r>
            <a:r>
              <a:rPr lang="zh-CN" sz="2200" dirty="0" smtClean="0">
                <a:solidFill>
                  <a:srgbClr val="0070C0"/>
                </a:solidFill>
                <a:latin typeface="+mj-ea"/>
                <a:cs typeface="+mj-ea"/>
              </a:rPr>
              <a:t>毕业设计</a:t>
            </a:r>
            <a:endParaRPr lang="zh-CN" sz="2200" dirty="0">
              <a:latin typeface="华文中宋" panose="02010600040101010101" pitchFamily="2" charset="-122"/>
              <a:ea typeface="华文中宋" panose="02010600040101010101" pitchFamily="2" charset="-122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375" y="824865"/>
            <a:ext cx="8047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系统性完成一个软件项目的设计开发，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页以上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375" y="1839595"/>
            <a:ext cx="8047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 </a:t>
            </a:r>
            <a:r>
              <a:rPr 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毕业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是各专业的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必修课程，计</a:t>
            </a:r>
            <a:r>
              <a:rPr 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学分。</a:t>
            </a:r>
            <a:endParaRPr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860" y="2597150"/>
            <a:ext cx="85077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</a:t>
            </a: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sz="20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通过超星网络平台，提交毕业设计任务书、第1、2，3稿，毕业设计定稿。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）时间，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一般安排在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月中旬答辩。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不得低于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半年</a:t>
            </a:r>
            <a:r>
              <a:rPr 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（毕业设计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毕业实习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（20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.11.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1—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.30）。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二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</a:t>
            </a:r>
            <a:r>
              <a:rPr lang="zh-CN" sz="2200" dirty="0" smtClean="0">
                <a:solidFill>
                  <a:srgbClr val="0070C0"/>
                </a:solidFill>
                <a:latin typeface="+mj-ea"/>
                <a:cs typeface="+mj-ea"/>
              </a:rPr>
              <a:t>毕业设计</a:t>
            </a:r>
            <a:endParaRPr lang="zh-CN" sz="2200" dirty="0">
              <a:latin typeface="华文中宋" panose="02010600040101010101" pitchFamily="2" charset="-122"/>
              <a:ea typeface="华文中宋" panose="02010600040101010101" pitchFamily="2" charset="-122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645795"/>
            <a:ext cx="7559675" cy="1810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40" y="2341245"/>
            <a:ext cx="5316855" cy="270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0" y="53016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二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</a:t>
            </a:r>
            <a:r>
              <a:rPr lang="zh-CN" sz="2200" dirty="0" smtClean="0">
                <a:solidFill>
                  <a:srgbClr val="0070C0"/>
                </a:solidFill>
                <a:latin typeface="+mj-ea"/>
                <a:cs typeface="+mj-ea"/>
              </a:rPr>
              <a:t>毕业设计</a:t>
            </a:r>
            <a:endParaRPr lang="zh-CN" sz="2200" dirty="0">
              <a:latin typeface="华文中宋" panose="02010600040101010101" pitchFamily="2" charset="-122"/>
              <a:ea typeface="华文中宋" panose="02010600040101010101" pitchFamily="2" charset="-122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672465"/>
            <a:ext cx="8487410" cy="408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/>
        </p:nvSpPr>
        <p:spPr>
          <a:xfrm>
            <a:off x="647700" y="1141730"/>
            <a:ext cx="7848600" cy="2390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越努力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越幸运！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Monotype Sorts" pitchFamily="2" charset="2"/>
              <a:buNone/>
            </a:pPr>
            <a:b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祝同学们： 毕业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实习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毕业设计工作</a:t>
            </a:r>
            <a:r>
              <a:rPr 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一帆风顺！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组合 272"/>
          <p:cNvGrpSpPr/>
          <p:nvPr/>
        </p:nvGrpSpPr>
        <p:grpSpPr>
          <a:xfrm rot="16200000">
            <a:off x="3184354" y="2127913"/>
            <a:ext cx="563465" cy="847675"/>
            <a:chOff x="8439634" y="3544648"/>
            <a:chExt cx="1611146" cy="1817848"/>
          </a:xfrm>
        </p:grpSpPr>
        <p:sp>
          <p:nvSpPr>
            <p:cNvPr id="27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4" tIns="34282" rIns="68564" bIns="34282" numCol="1" anchor="t" anchorCtr="0" compatLnSpc="1"/>
            <a:p>
              <a:endParaRPr lang="zh-CN" altLang="en-US" sz="2000" b="1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p>
              <a:endParaRPr lang="zh-CN" altLang="en-US" sz="2000" b="1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0" name="Freeform 34"/>
          <p:cNvSpPr>
            <a:spLocks noEditPoints="1" noChangeArrowheads="1"/>
          </p:cNvSpPr>
          <p:nvPr/>
        </p:nvSpPr>
        <p:spPr bwMode="auto">
          <a:xfrm>
            <a:off x="1710348" y="506502"/>
            <a:ext cx="1655084" cy="3869536"/>
          </a:xfrm>
          <a:custGeom>
            <a:avLst/>
            <a:gdLst>
              <a:gd name="T0" fmla="*/ 70 w 1042"/>
              <a:gd name="T1" fmla="*/ 3249 h 3249"/>
              <a:gd name="T2" fmla="*/ 0 w 1042"/>
              <a:gd name="T3" fmla="*/ 3249 h 3249"/>
              <a:gd name="T4" fmla="*/ 0 w 1042"/>
              <a:gd name="T5" fmla="*/ 3249 h 3249"/>
              <a:gd name="T6" fmla="*/ 70 w 1042"/>
              <a:gd name="T7" fmla="*/ 3249 h 3249"/>
              <a:gd name="T8" fmla="*/ 70 w 1042"/>
              <a:gd name="T9" fmla="*/ 3249 h 3249"/>
              <a:gd name="T10" fmla="*/ 1042 w 1042"/>
              <a:gd name="T11" fmla="*/ 0 h 3249"/>
              <a:gd name="T12" fmla="*/ 972 w 1042"/>
              <a:gd name="T13" fmla="*/ 0 h 3249"/>
              <a:gd name="T14" fmla="*/ 972 w 1042"/>
              <a:gd name="T15" fmla="*/ 0 h 3249"/>
              <a:gd name="T16" fmla="*/ 972 w 1042"/>
              <a:gd name="T17" fmla="*/ 0 h 3249"/>
              <a:gd name="T18" fmla="*/ 1042 w 1042"/>
              <a:gd name="T19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3249">
                <a:moveTo>
                  <a:pt x="70" y="3249"/>
                </a:moveTo>
                <a:lnTo>
                  <a:pt x="0" y="3249"/>
                </a:lnTo>
                <a:lnTo>
                  <a:pt x="70" y="3249"/>
                </a:lnTo>
                <a:close/>
                <a:moveTo>
                  <a:pt x="1042" y="0"/>
                </a:moveTo>
                <a:lnTo>
                  <a:pt x="972" y="0"/>
                </a:lnTo>
                <a:lnTo>
                  <a:pt x="10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75" tIns="45738" rIns="91475" bIns="45738"/>
          <a:lstStyle/>
          <a:p>
            <a:endParaRPr lang="zh-CN" altLang="en-US" sz="13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Freeform 35"/>
          <p:cNvSpPr>
            <a:spLocks noEditPoints="1" noChangeArrowheads="1"/>
          </p:cNvSpPr>
          <p:nvPr/>
        </p:nvSpPr>
        <p:spPr bwMode="auto">
          <a:xfrm>
            <a:off x="1710348" y="506502"/>
            <a:ext cx="1655084" cy="3869536"/>
          </a:xfrm>
          <a:custGeom>
            <a:avLst/>
            <a:gdLst>
              <a:gd name="T0" fmla="*/ 70 w 1042"/>
              <a:gd name="T1" fmla="*/ 3249 h 3249"/>
              <a:gd name="T2" fmla="*/ 0 w 1042"/>
              <a:gd name="T3" fmla="*/ 3249 h 3249"/>
              <a:gd name="T4" fmla="*/ 0 w 1042"/>
              <a:gd name="T5" fmla="*/ 3249 h 3249"/>
              <a:gd name="T6" fmla="*/ 70 w 1042"/>
              <a:gd name="T7" fmla="*/ 3249 h 3249"/>
              <a:gd name="T8" fmla="*/ 70 w 1042"/>
              <a:gd name="T9" fmla="*/ 3249 h 3249"/>
              <a:gd name="T10" fmla="*/ 1042 w 1042"/>
              <a:gd name="T11" fmla="*/ 0 h 3249"/>
              <a:gd name="T12" fmla="*/ 972 w 1042"/>
              <a:gd name="T13" fmla="*/ 0 h 3249"/>
              <a:gd name="T14" fmla="*/ 972 w 1042"/>
              <a:gd name="T15" fmla="*/ 0 h 3249"/>
              <a:gd name="T16" fmla="*/ 972 w 1042"/>
              <a:gd name="T17" fmla="*/ 0 h 3249"/>
              <a:gd name="T18" fmla="*/ 1042 w 1042"/>
              <a:gd name="T19" fmla="*/ 0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" h="3249">
                <a:moveTo>
                  <a:pt x="70" y="3249"/>
                </a:moveTo>
                <a:lnTo>
                  <a:pt x="0" y="3249"/>
                </a:lnTo>
                <a:lnTo>
                  <a:pt x="70" y="3249"/>
                </a:lnTo>
                <a:moveTo>
                  <a:pt x="1042" y="0"/>
                </a:moveTo>
                <a:lnTo>
                  <a:pt x="972" y="0"/>
                </a:lnTo>
                <a:lnTo>
                  <a:pt x="10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75" tIns="45738" rIns="91475" bIns="45738"/>
          <a:lstStyle/>
          <a:p>
            <a:endParaRPr lang="zh-CN" altLang="en-US" sz="13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1407160" y="1551940"/>
            <a:ext cx="1304290" cy="1184275"/>
            <a:chOff x="4179570" y="1588770"/>
            <a:chExt cx="2735580" cy="2735580"/>
          </a:xfrm>
        </p:grpSpPr>
        <p:sp>
          <p:nvSpPr>
            <p:cNvPr id="190" name="椭圆 189"/>
            <p:cNvSpPr/>
            <p:nvPr/>
          </p:nvSpPr>
          <p:spPr>
            <a:xfrm>
              <a:off x="4179570" y="1588770"/>
              <a:ext cx="2735580" cy="2735580"/>
            </a:xfrm>
            <a:prstGeom prst="ellipse">
              <a:avLst/>
            </a:prstGeom>
            <a:solidFill>
              <a:srgbClr val="0070C0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651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00" b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4385545" y="1794746"/>
              <a:ext cx="2323632" cy="232363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2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00" b="1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430655" y="1871980"/>
            <a:ext cx="1182370" cy="474345"/>
          </a:xfrm>
          <a:prstGeom prst="rect">
            <a:avLst/>
          </a:prstGeom>
          <a:noFill/>
        </p:spPr>
        <p:txBody>
          <a:bodyPr wrap="square" lIns="91335" tIns="45666" rIns="91335" bIns="45666">
            <a:spAutoFit/>
          </a:bodyPr>
          <a:p>
            <a:pPr algn="ctr"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j-ea"/>
                <a:ea typeface="+mj-ea"/>
              </a:rPr>
              <a:t>目 录</a:t>
            </a:r>
            <a:endParaRPr lang="zh-CN" altLang="en-US" sz="2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270" name="组合 269"/>
          <p:cNvGrpSpPr/>
          <p:nvPr/>
        </p:nvGrpSpPr>
        <p:grpSpPr>
          <a:xfrm rot="16200000">
            <a:off x="3164331" y="1329525"/>
            <a:ext cx="604314" cy="841401"/>
            <a:chOff x="8439634" y="3544648"/>
            <a:chExt cx="1611146" cy="1817848"/>
          </a:xfrm>
        </p:grpSpPr>
        <p:sp>
          <p:nvSpPr>
            <p:cNvPr id="271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4" tIns="34282" rIns="68564" bIns="34282" numCol="1" anchor="t" anchorCtr="0" compatLnSpc="1"/>
            <a:p>
              <a:endParaRPr lang="zh-CN" altLang="en-US" sz="2000" b="1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7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p>
              <a:endParaRPr lang="zh-CN" altLang="en-US" sz="2000" b="1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3311863" y="1579859"/>
            <a:ext cx="343357" cy="400105"/>
          </a:xfrm>
          <a:prstGeom prst="rect">
            <a:avLst/>
          </a:prstGeom>
        </p:spPr>
        <p:txBody>
          <a:bodyPr wrap="none" lIns="91437" tIns="45718" rIns="91437" bIns="45718">
            <a:spAutoFit/>
          </a:bodyPr>
          <a:p>
            <a:pPr marL="0" lvl="1" algn="ctr"/>
            <a:r>
              <a:rPr lang="en-US" altLang="zh-CN" sz="2000" b="1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75" name="Freeform 5"/>
          <p:cNvSpPr/>
          <p:nvPr/>
        </p:nvSpPr>
        <p:spPr bwMode="auto">
          <a:xfrm rot="21600000">
            <a:off x="3157218" y="2346440"/>
            <a:ext cx="617737" cy="41062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070C0"/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vert="horz" wrap="square" lIns="68564" tIns="34282" rIns="68564" bIns="34282" numCol="1" anchor="t" anchorCtr="0" compatLnSpc="1"/>
          <a:p>
            <a:endParaRPr lang="zh-CN" altLang="en-US" sz="2000" b="1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3321826" y="2380777"/>
            <a:ext cx="343357" cy="400105"/>
          </a:xfrm>
          <a:prstGeom prst="rect">
            <a:avLst/>
          </a:prstGeom>
        </p:spPr>
        <p:txBody>
          <a:bodyPr wrap="none" lIns="91437" tIns="45718" rIns="91437" bIns="45718">
            <a:spAutoFit/>
          </a:bodyPr>
          <a:p>
            <a:pPr marL="0" lvl="1" algn="ctr"/>
            <a:r>
              <a:rPr lang="en-US" altLang="zh-CN" sz="2000" b="1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4016535" y="1485910"/>
            <a:ext cx="3952980" cy="494378"/>
            <a:chOff x="4555084" y="1092328"/>
            <a:chExt cx="4697323" cy="1150809"/>
          </a:xfrm>
        </p:grpSpPr>
        <p:pic>
          <p:nvPicPr>
            <p:cNvPr id="123" name="图片 12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124" name="组合 123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" name="圆角矩形 3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300" b="1" dirty="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93" name="矩形 192"/>
          <p:cNvSpPr/>
          <p:nvPr/>
        </p:nvSpPr>
        <p:spPr>
          <a:xfrm>
            <a:off x="4041389" y="1529607"/>
            <a:ext cx="1705610" cy="397510"/>
          </a:xfrm>
          <a:prstGeom prst="rect">
            <a:avLst/>
          </a:prstGeom>
        </p:spPr>
        <p:txBody>
          <a:bodyPr wrap="none" lIns="91437" tIns="45718" rIns="91437" bIns="45718">
            <a:spAutoFit/>
          </a:bodyPr>
          <a:p>
            <a:pPr marL="0" lvl="1"/>
            <a:r>
              <a:rPr lang="zh-CN" altLang="en-US" sz="2000" b="1" dirty="0" smtClean="0">
                <a:solidFill>
                  <a:prstClr val="black"/>
                </a:solidFill>
                <a:latin typeface="+mj-ea"/>
                <a:ea typeface="+mj-ea"/>
              </a:rPr>
              <a:t>毕业实习说明</a:t>
            </a:r>
            <a:endParaRPr lang="zh-CN" altLang="en-US" sz="2000" b="1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90170" y="2345700"/>
            <a:ext cx="3952980" cy="494378"/>
            <a:chOff x="4555084" y="1092328"/>
            <a:chExt cx="4697323" cy="11508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9" name="圆角矩形 8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300" b="1" dirty="0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4082664" y="2389397"/>
            <a:ext cx="1705610" cy="397510"/>
          </a:xfrm>
          <a:prstGeom prst="rect">
            <a:avLst/>
          </a:prstGeom>
        </p:spPr>
        <p:txBody>
          <a:bodyPr wrap="none" lIns="91437" tIns="45718" rIns="91437" bIns="45718">
            <a:spAutoFit/>
          </a:bodyPr>
          <a:lstStyle/>
          <a:p>
            <a:pPr marL="0" lvl="1"/>
            <a:r>
              <a:rPr lang="zh-CN" altLang="en-US" sz="2000" b="1" dirty="0">
                <a:solidFill>
                  <a:prstClr val="black"/>
                </a:solidFill>
                <a:latin typeface="+mj-ea"/>
                <a:ea typeface="+mj-ea"/>
              </a:rPr>
              <a:t>毕业设计说明</a:t>
            </a:r>
            <a:endParaRPr lang="zh-CN" altLang="en-US" sz="2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" y="774376"/>
            <a:ext cx="9065108" cy="4369127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22053" y="1543316"/>
            <a:ext cx="4528692" cy="1303496"/>
          </a:xfrm>
        </p:spPr>
        <p:txBody>
          <a:bodyPr/>
          <a:lstStyle/>
          <a:p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r>
              <a:rPr lang="zh-CN" altLang="en-US" sz="4400" dirty="0" smtClean="0"/>
              <a:t> 毕业实习说明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" y="1130300"/>
            <a:ext cx="4987925" cy="25317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690545" y="681394"/>
            <a:ext cx="1095435" cy="837045"/>
            <a:chOff x="7702945" y="476048"/>
            <a:chExt cx="1095435" cy="837045"/>
          </a:xfrm>
        </p:grpSpPr>
        <p:sp>
          <p:nvSpPr>
            <p:cNvPr id="4" name="椭圆 3"/>
            <p:cNvSpPr/>
            <p:nvPr/>
          </p:nvSpPr>
          <p:spPr>
            <a:xfrm>
              <a:off x="7702945" y="476050"/>
              <a:ext cx="1095435" cy="83704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7" tIns="45718" rIns="91437" bIns="45718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2" descr="https://timgsa.baidu.com/timg?image&amp;quality=80&amp;size=b9999_10000&amp;sec=1558268369577&amp;di=d1ab9a27f7f15933d06492fe48df954a&amp;imgtype=0&amp;src=http%3A%2F%2Fgss0.baidu.com%2F-Po3dSag_xI4khGko9WTAnF6hhy%2Fzhidao%2Fpic%2Fitem%2F6609c93d70cf3bc70c7ad59ed100baa1cd112a4d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89" b="46284" l="2110" r="13397">
                          <a14:foregroundMark x1="6646" y1="12838" x2="6646" y2="12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" r="85183" b="52344"/>
            <a:stretch>
              <a:fillRect/>
            </a:stretch>
          </p:blipFill>
          <p:spPr bwMode="auto">
            <a:xfrm>
              <a:off x="7888753" y="476048"/>
              <a:ext cx="897227" cy="766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0375" y="824865"/>
            <a:ext cx="8047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什么是顶岗实习：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是毕业前在真实工作岗位上进行的实习。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415" y="1609725"/>
            <a:ext cx="8047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 </a:t>
            </a:r>
            <a:r>
              <a:rPr 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顶岗实习是各专业的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必修课程，计</a:t>
            </a:r>
            <a:r>
              <a:rPr 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学分。</a:t>
            </a:r>
            <a:endParaRPr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415" y="2394585"/>
            <a:ext cx="632714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>
              <a:lnSpc>
                <a:spcPct val="150000"/>
              </a:lnSpc>
              <a:buClrTx/>
              <a:buSzTx/>
              <a:buFontTx/>
            </a:pPr>
            <a:r>
              <a:rPr 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    份：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实习期间，既是企业的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，又是在校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415" y="3179445"/>
            <a:ext cx="63709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  间: 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不得低于</a:t>
            </a:r>
            <a:r>
              <a:rPr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半年</a:t>
            </a:r>
            <a:r>
              <a:rPr 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（毕业设计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+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毕业实习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周）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（20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.11.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1—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.30）。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0895" y="1524635"/>
            <a:ext cx="5741035" cy="193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 anchor="t">
            <a:spAutoFit/>
          </a:bodyPr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学生签订的就业单位(优先考虑)。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学院和合作企业推荐的实习基地以及单位。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学生自主选择顶岗实习单位。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Rectangle 2"/>
          <p:cNvSpPr>
            <a:spLocks noGrp="1" noRot="1"/>
          </p:cNvSpPr>
          <p:nvPr/>
        </p:nvSpPr>
        <p:spPr>
          <a:xfrm>
            <a:off x="1178560" y="860425"/>
            <a:ext cx="4487545" cy="4197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单位选择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4065" y="1278255"/>
            <a:ext cx="7987665" cy="332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实习前，须由学生和学院双方签订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安全协议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，明确各自的权利和义务，保障学生顶岗实习安全、顺利地进行。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自主选择顶岗实习单位的同学，必须由本人提出并填写《自主选择顶岗实习申请表 》，经家长签字同意后，由学院学工办审批，报教务办备案。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学生应要求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实习单位购买意外保险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，并把意外险资料复印件交回学校（辅导员）存档 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Rectangle 2"/>
          <p:cNvSpPr>
            <a:spLocks noGrp="1" noRot="1"/>
          </p:cNvSpPr>
          <p:nvPr/>
        </p:nvSpPr>
        <p:spPr>
          <a:xfrm>
            <a:off x="2052320" y="806450"/>
            <a:ext cx="4487545" cy="4197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具体事项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4065" y="1278255"/>
            <a:ext cx="7987665" cy="332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牢记“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安全第一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”，必须遵守安全管理规定，遵守交通规则，避免安全事故发生。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认真做好岗位的本职工作，培养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独立工作能力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在实习期间，必须强化职业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道德意识，爱岗敬业，遵纪守法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服从领导、听从分配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，不做损人利己、有损企业形象和学院声誉的事情。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Rectangle 2"/>
          <p:cNvSpPr>
            <a:spLocks noGrp="1" noRot="1"/>
          </p:cNvSpPr>
          <p:nvPr/>
        </p:nvSpPr>
        <p:spPr>
          <a:xfrm>
            <a:off x="2052320" y="806450"/>
            <a:ext cx="4487545" cy="4197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工作要求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940" y="1087755"/>
            <a:ext cx="8548370" cy="3830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）实习手册中的实习日记不少于30篇，每篇不得少于400字。记录重要，有意义的工作，或者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总结每周的工作，填写本周工作、学习和生活中的收获与体会。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实习鉴定表中的“实习小组意见”由所在的实习单位班组填写，不得自行填写，否则鉴定表作废。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）实习手册和实习鉴定表中的“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实习单位对实习生评价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”和“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实习单位意见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”，需由实习单位填写并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签字、加盖公章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；实习鉴定表中的“成绩评定”由学院学术委员会统一评定，不得自行填写，否则鉴定表作废。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）实习材料提交：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实习手册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实习鉴定表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完成后，通过交学院教务办。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周向指导老师汇报实习情况（通过超星平台）。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66" name="Rectangle 2"/>
          <p:cNvSpPr>
            <a:spLocks noGrp="1" noRot="1"/>
          </p:cNvSpPr>
          <p:nvPr/>
        </p:nvSpPr>
        <p:spPr>
          <a:xfrm>
            <a:off x="2159000" y="668020"/>
            <a:ext cx="4487545" cy="4197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具体事项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804" y="73967"/>
            <a:ext cx="3918704" cy="404336"/>
          </a:xfrm>
        </p:spPr>
        <p:txBody>
          <a:bodyPr/>
          <a:lstStyle/>
          <a:p>
            <a:r>
              <a:rPr lang="en-US" altLang="zh-CN" sz="2200" dirty="0">
                <a:solidFill>
                  <a:srgbClr val="0070C0"/>
                </a:solidFill>
                <a:latin typeface="+mj-ea"/>
                <a:cs typeface="+mj-ea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+mj-ea"/>
                <a:cs typeface="+mj-ea"/>
              </a:rPr>
              <a:t>一</a:t>
            </a:r>
            <a:r>
              <a:rPr lang="zh-CN" altLang="en-US" sz="2200" dirty="0" smtClean="0">
                <a:solidFill>
                  <a:srgbClr val="0070C0"/>
                </a:solidFill>
                <a:latin typeface="+mj-ea"/>
                <a:cs typeface="+mj-ea"/>
              </a:rPr>
              <a:t>、 毕业实习</a:t>
            </a:r>
            <a:endParaRPr lang="en-US" altLang="zh-CN" sz="2200" dirty="0">
              <a:solidFill>
                <a:srgbClr val="C00000"/>
              </a:solidFill>
              <a:latin typeface="+mj-ea"/>
              <a:cs typeface="+mj-ea"/>
            </a:endParaRPr>
          </a:p>
        </p:txBody>
      </p:sp>
      <p:sp>
        <p:nvSpPr>
          <p:cNvPr id="3" name="AutoShape 4" descr="http://img3.imgtn.bdimg.com/it/u=4096505688,59917199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6" name="Rectangle 2"/>
          <p:cNvSpPr>
            <a:spLocks noGrp="1" noRot="1"/>
          </p:cNvSpPr>
          <p:nvPr/>
        </p:nvSpPr>
        <p:spPr>
          <a:xfrm>
            <a:off x="2223135" y="734060"/>
            <a:ext cx="4487545" cy="4197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顶岗实习成绩评价</a:t>
            </a:r>
            <a:endParaRPr lang="zh-CN" altLang="en-US" sz="2800" b="1" dirty="0"/>
          </a:p>
        </p:txBody>
      </p:sp>
      <p:graphicFrame>
        <p:nvGraphicFramePr>
          <p:cNvPr id="17438" name="Group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41133" y="1250950"/>
          <a:ext cx="5451475" cy="2529840"/>
        </p:xfrm>
        <a:graphic>
          <a:graphicData uri="http://schemas.openxmlformats.org/drawingml/2006/table">
            <a:tbl>
              <a:tblPr/>
              <a:tblGrid>
                <a:gridCol w="3572510"/>
                <a:gridCol w="1878965"/>
              </a:tblGrid>
              <a:tr h="51819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  目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50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学生顶岗实习鉴定表、顶岗实习周记 、顶岗实习总结报告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20%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学校导师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20%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企业导师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40%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辅导员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20%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5205" y="3877945"/>
            <a:ext cx="7673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成绩采用优、良、中、及格、不及格五级计分制。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学生顶岗实习鉴定表中企业鉴定成绩具有一票否决效力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，即如果该成绩为不合格，则学生顶岗实习成绩直接以不及格处理，不再进行成绩总评。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9498e6c-1671-4d48-bdd7-55fd0fbd971f}"/>
</p:tagLst>
</file>

<file path=ppt/theme/theme1.xml><?xml version="1.0" encoding="utf-8"?>
<a:theme xmlns:a="http://schemas.openxmlformats.org/drawingml/2006/main" name="Java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微软雅黑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慕课建设模板</Template>
  <TotalTime>0</TotalTime>
  <Words>1394</Words>
  <Application>WPS 演示</Application>
  <PresentationFormat>全屏显示(16:9)</PresentationFormat>
  <Paragraphs>120</Paragraphs>
  <Slides>15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华文中宋</vt:lpstr>
      <vt:lpstr>Wingdings 2</vt:lpstr>
      <vt:lpstr>Monotype Sorts</vt:lpstr>
      <vt:lpstr>Wingdings</vt:lpstr>
      <vt:lpstr>Arial Unicode MS</vt:lpstr>
      <vt:lpstr>Java Theme</vt:lpstr>
      <vt:lpstr>PowerPoint 演示文稿</vt:lpstr>
      <vt:lpstr>PowerPoint 演示文稿</vt:lpstr>
      <vt:lpstr>PowerPoint 演示文稿</vt:lpstr>
      <vt:lpstr> 一、 毕业实习</vt:lpstr>
      <vt:lpstr> 一、 毕业实习</vt:lpstr>
      <vt:lpstr> 一、 毕业实习</vt:lpstr>
      <vt:lpstr> 一、 毕业实习</vt:lpstr>
      <vt:lpstr> 一、 毕业实习</vt:lpstr>
      <vt:lpstr> 一、 毕业实习</vt:lpstr>
      <vt:lpstr> 一、 毕业实习</vt:lpstr>
      <vt:lpstr>PowerPoint 演示文稿</vt:lpstr>
      <vt:lpstr> 二、 毕业设计</vt:lpstr>
      <vt:lpstr> 二、 毕业设计</vt:lpstr>
      <vt:lpstr> 二、毕业设计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覃zy</cp:lastModifiedBy>
  <cp:revision>831</cp:revision>
  <cp:lastPrinted>2019-05-06T10:02:00Z</cp:lastPrinted>
  <dcterms:created xsi:type="dcterms:W3CDTF">2019-05-17T10:14:00Z</dcterms:created>
  <dcterms:modified xsi:type="dcterms:W3CDTF">2021-11-03T02:31:29Z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1C420A2C774F41409E80721D5B1519E5</vt:lpwstr>
  </property>
</Properties>
</file>