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90" r:id="rId5"/>
    <p:sldId id="280" r:id="rId6"/>
    <p:sldId id="286" r:id="rId7"/>
    <p:sldId id="287" r:id="rId8"/>
    <p:sldId id="288" r:id="rId9"/>
    <p:sldId id="291" r:id="rId10"/>
    <p:sldId id="267" r:id="rId11"/>
    <p:sldId id="300" r:id="rId12"/>
    <p:sldId id="292" r:id="rId13"/>
    <p:sldId id="282" r:id="rId14"/>
    <p:sldId id="283" r:id="rId15"/>
    <p:sldId id="293" r:id="rId16"/>
    <p:sldId id="294" r:id="rId17"/>
    <p:sldId id="296" r:id="rId18"/>
    <p:sldId id="295" r:id="rId19"/>
    <p:sldId id="297" r:id="rId20"/>
    <p:sldId id="298" r:id="rId21"/>
    <p:sldId id="299" r:id="rId22"/>
    <p:sldId id="284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203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15B7-B87D-49AE-A81E-8A97BF1A7B8B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2885-918F-4358-A84F-CBB911CA3D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3AAE-7EBE-4876-A90A-D7949ED05382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AFC5-2275-4306-B3DB-3D48A425E4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8012" y="4004935"/>
            <a:ext cx="286512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汇报人：侯大勇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2709059"/>
            <a:ext cx="760965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健康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饮食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1288947" y="112606"/>
            <a:ext cx="6429375" cy="8286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产品介绍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963" y="1124585"/>
            <a:ext cx="5080000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3600" b="1" dirty="0">
                <a:ea typeface="宋体" panose="02010600030101010101" pitchFamily="2" charset="-122"/>
              </a:rPr>
              <a:t>3.1 产品功能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7504" y="1954220"/>
            <a:ext cx="5400789" cy="2369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800" b="0" dirty="0">
                <a:ea typeface="宋体" panose="02010600030101010101" pitchFamily="2" charset="-122"/>
              </a:rPr>
              <a:t>（</a:t>
            </a:r>
            <a:r>
              <a:rPr lang="en-US" sz="2400" b="0" dirty="0">
                <a:latin typeface="Times New Roman" panose="02020603050405020304" pitchFamily="18" charset="0"/>
              </a:rPr>
              <a:t>1</a:t>
            </a:r>
            <a:r>
              <a:rPr lang="zh-CN" sz="2400" b="0" dirty="0">
                <a:ea typeface="宋体" panose="02010600030101010101" pitchFamily="2" charset="-122"/>
              </a:rPr>
              <a:t>）随时查阅</a:t>
            </a:r>
          </a:p>
          <a:p>
            <a:pPr indent="304800"/>
            <a:r>
              <a:rPr lang="zh-CN" sz="2400" b="0" dirty="0">
                <a:ea typeface="宋体" panose="02010600030101010101" pitchFamily="2" charset="-122"/>
              </a:rPr>
              <a:t>在如今快节奏的生活中，许多的人因为忙于工作，</a:t>
            </a:r>
            <a:r>
              <a:rPr lang="en-US" sz="2400" b="0" dirty="0">
                <a:latin typeface="Times New Roman" panose="02020603050405020304" pitchFamily="18" charset="0"/>
              </a:rPr>
              <a:t> </a:t>
            </a:r>
            <a:r>
              <a:rPr lang="zh-CN" sz="2400" b="0" dirty="0">
                <a:ea typeface="宋体" panose="02010600030101010101" pitchFamily="2" charset="-122"/>
              </a:rPr>
              <a:t>可能没有足够的时间学习和了解如何进行合理的饮食搭配，在本平台中，可以十分方便的查找适合自己的饮食搭配。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1AC60F-7E2C-1F08-4C53-9AD030C57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28800"/>
            <a:ext cx="2808312" cy="479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1288947" y="112606"/>
            <a:ext cx="6429375" cy="8286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产品介绍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315" y="1124585"/>
            <a:ext cx="5080000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3600" b="1" dirty="0">
                <a:ea typeface="宋体" panose="02010600030101010101" pitchFamily="2" charset="-122"/>
              </a:rPr>
              <a:t>3.1 产品功能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27317" y="2132856"/>
            <a:ext cx="4104645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400" b="0" dirty="0">
                <a:ea typeface="宋体" panose="02010600030101010101" pitchFamily="2" charset="-122"/>
              </a:rPr>
              <a:t>（</a:t>
            </a:r>
            <a:r>
              <a:rPr lang="en-US" sz="2400" b="0" dirty="0">
                <a:latin typeface="Times New Roman" panose="02020603050405020304" pitchFamily="18" charset="0"/>
              </a:rPr>
              <a:t>2</a:t>
            </a:r>
            <a:r>
              <a:rPr lang="zh-CN" sz="2400" b="0" dirty="0">
                <a:ea typeface="宋体" panose="02010600030101010101" pitchFamily="2" charset="-122"/>
              </a:rPr>
              <a:t>）提供饮食搭配平台</a:t>
            </a:r>
          </a:p>
          <a:p>
            <a:pPr indent="304800"/>
            <a:r>
              <a:rPr lang="zh-CN" sz="2400" b="0" dirty="0">
                <a:ea typeface="宋体" panose="02010600030101010101" pitchFamily="2" charset="-122"/>
              </a:rPr>
              <a:t>用户在生活中可能难以对某一食材有着合理的搭配，但可以在本平台上很容易的发现每种食材的合理搭配。对于看过并知道这种食材的做法，也可以保存在本平台上。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CB52A-A7AE-2E84-41CC-67674D46F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66493"/>
            <a:ext cx="2376264" cy="4057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DB2A6B-4C66-7D3D-4013-13C644F880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90751"/>
            <a:ext cx="1752724" cy="2992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57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99795" y="1196657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b="1">
                <a:ea typeface="宋体" panose="02010600030101010101" pitchFamily="2" charset="-122"/>
              </a:rPr>
              <a:t>3.2 产品特性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625" y="1651000"/>
            <a:ext cx="765873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800" b="0">
                <a:ea typeface="宋体" panose="02010600030101010101" pitchFamily="2" charset="-122"/>
              </a:rPr>
              <a:t>本产品为服务性质的平台，为用户提供便捷膳食搭配服务，也为用户提供了膳食应如何进行搭配的信息交流平台。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187450" y="3245167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b="1">
                <a:ea typeface="宋体" panose="02010600030101010101" pitchFamily="2" charset="-122"/>
              </a:rPr>
              <a:t>3.3 发展方向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1545" y="3716655"/>
            <a:ext cx="747395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800" b="0">
                <a:ea typeface="宋体" panose="02010600030101010101" pitchFamily="2" charset="-122"/>
              </a:rPr>
              <a:t>努力为用户提供最好的体验，发展更完整的功能，提供更加人性化的交互体验。将有关膳食搭配的多个功能一体化，通过本产品就可以完成有关膳食搭配的操作。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08100" y="104555"/>
            <a:ext cx="6429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</a:rPr>
              <a:t>汇报提纲</a:t>
            </a:r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ltGray">
          <a:xfrm rot="5400000">
            <a:off x="-2435225" y="148907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0070C0"/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60"/>
          <p:cNvGrpSpPr/>
          <p:nvPr/>
        </p:nvGrpSpPr>
        <p:grpSpPr bwMode="auto">
          <a:xfrm>
            <a:off x="2030485" y="2966998"/>
            <a:ext cx="381000" cy="381000"/>
            <a:chOff x="2078" y="1680"/>
            <a:chExt cx="1615" cy="1615"/>
          </a:xfrm>
        </p:grpSpPr>
        <p:sp>
          <p:nvSpPr>
            <p:cNvPr id="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51"/>
          <p:cNvSpPr>
            <a:spLocks noChangeArrowheads="1"/>
          </p:cNvSpPr>
          <p:nvPr/>
        </p:nvSpPr>
        <p:spPr bwMode="gray">
          <a:xfrm>
            <a:off x="1899587" y="1942695"/>
            <a:ext cx="379644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 项目摘要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60"/>
          <p:cNvGrpSpPr/>
          <p:nvPr/>
        </p:nvGrpSpPr>
        <p:grpSpPr bwMode="auto">
          <a:xfrm>
            <a:off x="1558075" y="2059515"/>
            <a:ext cx="381000" cy="381000"/>
            <a:chOff x="2078" y="1680"/>
            <a:chExt cx="1615" cy="1615"/>
          </a:xfrm>
        </p:grpSpPr>
        <p:sp>
          <p:nvSpPr>
            <p:cNvPr id="14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74"/>
          <p:cNvGrpSpPr/>
          <p:nvPr/>
        </p:nvGrpSpPr>
        <p:grpSpPr bwMode="auto">
          <a:xfrm>
            <a:off x="1816012" y="4875783"/>
            <a:ext cx="381000" cy="381000"/>
            <a:chOff x="2078" y="1680"/>
            <a:chExt cx="1615" cy="1615"/>
          </a:xfrm>
        </p:grpSpPr>
        <p:sp>
          <p:nvSpPr>
            <p:cNvPr id="21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6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27" name="AutoShape 51"/>
          <p:cNvSpPr>
            <a:spLocks noChangeArrowheads="1"/>
          </p:cNvSpPr>
          <p:nvPr/>
        </p:nvSpPr>
        <p:spPr bwMode="gray">
          <a:xfrm>
            <a:off x="2395433" y="2888617"/>
            <a:ext cx="409680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 市场分析及定位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AutoShape 51"/>
          <p:cNvSpPr>
            <a:spLocks noChangeArrowheads="1"/>
          </p:cNvSpPr>
          <p:nvPr/>
        </p:nvSpPr>
        <p:spPr bwMode="gray">
          <a:xfrm>
            <a:off x="2267350" y="4820078"/>
            <a:ext cx="388707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市场与营销</a:t>
            </a:r>
          </a:p>
        </p:txBody>
      </p:sp>
      <p:grpSp>
        <p:nvGrpSpPr>
          <p:cNvPr id="29" name="Group 74"/>
          <p:cNvGrpSpPr/>
          <p:nvPr/>
        </p:nvGrpSpPr>
        <p:grpSpPr bwMode="auto">
          <a:xfrm>
            <a:off x="2053677" y="3989328"/>
            <a:ext cx="381000" cy="381000"/>
            <a:chOff x="2078" y="1680"/>
            <a:chExt cx="1615" cy="1615"/>
          </a:xfrm>
        </p:grpSpPr>
        <p:sp>
          <p:nvSpPr>
            <p:cNvPr id="30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4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6" name="AutoShape 51"/>
          <p:cNvSpPr>
            <a:spLocks noChangeArrowheads="1"/>
          </p:cNvSpPr>
          <p:nvPr/>
        </p:nvSpPr>
        <p:spPr bwMode="gray">
          <a:xfrm>
            <a:off x="2389545" y="3925474"/>
            <a:ext cx="379172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 产品介绍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" name="Group 74"/>
          <p:cNvGrpSpPr/>
          <p:nvPr/>
        </p:nvGrpSpPr>
        <p:grpSpPr bwMode="auto">
          <a:xfrm>
            <a:off x="910677" y="5743833"/>
            <a:ext cx="381000" cy="381000"/>
            <a:chOff x="2078" y="1680"/>
            <a:chExt cx="1615" cy="1615"/>
          </a:xfrm>
        </p:grpSpPr>
        <p:sp>
          <p:nvSpPr>
            <p:cNvPr id="38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44" name="AutoShape 51"/>
          <p:cNvSpPr>
            <a:spLocks noChangeArrowheads="1"/>
          </p:cNvSpPr>
          <p:nvPr/>
        </p:nvSpPr>
        <p:spPr bwMode="gray">
          <a:xfrm>
            <a:off x="1250355" y="5679344"/>
            <a:ext cx="379172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五 风险管理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/>
        </p:nvSpPr>
        <p:spPr>
          <a:xfrm>
            <a:off x="1259737" y="116416"/>
            <a:ext cx="6429375" cy="8286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市场与营销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315" y="1197292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b="1">
                <a:ea typeface="宋体" panose="02010600030101010101" pitchFamily="2" charset="-122"/>
              </a:rPr>
              <a:t>4.1客户群体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705" y="1484630"/>
            <a:ext cx="90341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0">
                <a:ea typeface="宋体" panose="02010600030101010101" pitchFamily="2" charset="-122"/>
              </a:rPr>
              <a:t>本款产品面向的客户群体为所有人群，主要为餐饮店，家庭主妇等，当客户在买菜的路上或者在下班回家的路上，不知道食材的作用以及不能和哪些一起烹饪时，可以使用本产品，搜索相关的食材，便于处理食材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44145" y="2420620"/>
            <a:ext cx="910463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400" b="0">
                <a:ea typeface="宋体" panose="02010600030101010101" pitchFamily="2" charset="-122"/>
              </a:rPr>
              <a:t>（1）线上推广</a:t>
            </a:r>
            <a:endParaRPr lang="en-US" sz="2400" b="0">
              <a:latin typeface="宋体" panose="02010600030101010101" pitchFamily="2" charset="-122"/>
            </a:endParaRPr>
          </a:p>
          <a:p>
            <a:pPr indent="304800"/>
            <a:r>
              <a:rPr lang="en-US" sz="2400" b="0">
                <a:latin typeface="宋体" panose="02010600030101010101" pitchFamily="2" charset="-122"/>
              </a:rPr>
              <a:t>① </a:t>
            </a:r>
            <a:r>
              <a:rPr lang="zh-CN" sz="2400" b="0">
                <a:ea typeface="宋体" panose="02010600030101010101" pitchFamily="2" charset="-122"/>
              </a:rPr>
              <a:t>利用微信公众号推送</a:t>
            </a:r>
            <a:r>
              <a:rPr lang="en-US" sz="2400" b="0">
                <a:latin typeface="宋体" panose="02010600030101010101" pitchFamily="2" charset="-122"/>
              </a:rPr>
              <a:t>APP</a:t>
            </a:r>
            <a:r>
              <a:rPr lang="zh-CN" sz="2400" b="0">
                <a:ea typeface="宋体" panose="02010600030101010101" pitchFamily="2" charset="-122"/>
              </a:rPr>
              <a:t>的推广信息；</a:t>
            </a:r>
            <a:endParaRPr lang="en-US" sz="2400" b="0">
              <a:latin typeface="宋体" panose="02010600030101010101" pitchFamily="2" charset="-122"/>
            </a:endParaRPr>
          </a:p>
          <a:p>
            <a:pPr indent="304800"/>
            <a:r>
              <a:rPr lang="en-US" sz="2400" b="0">
                <a:latin typeface="宋体" panose="02010600030101010101" pitchFamily="2" charset="-122"/>
              </a:rPr>
              <a:t>② </a:t>
            </a:r>
            <a:r>
              <a:rPr lang="zh-CN" sz="2400" b="0">
                <a:ea typeface="宋体" panose="02010600030101010101" pitchFamily="2" charset="-122"/>
              </a:rPr>
              <a:t>在新浪微博、</a:t>
            </a:r>
            <a:r>
              <a:rPr lang="en-US" sz="2400" b="0">
                <a:latin typeface="宋体" panose="02010600030101010101" pitchFamily="2" charset="-122"/>
              </a:rPr>
              <a:t>QQ</a:t>
            </a:r>
            <a:r>
              <a:rPr lang="zh-CN" sz="2400" b="0">
                <a:ea typeface="宋体" panose="02010600030101010101" pitchFamily="2" charset="-122"/>
              </a:rPr>
              <a:t>空间、各大论坛等信息交流平台发布文章，介绍并推广本产品；</a:t>
            </a:r>
            <a:endParaRPr lang="en-US" sz="2400" b="0">
              <a:latin typeface="宋体" panose="02010600030101010101" pitchFamily="2" charset="-122"/>
            </a:endParaRPr>
          </a:p>
          <a:p>
            <a:pPr indent="304800"/>
            <a:r>
              <a:rPr lang="en-US" sz="2400" b="0">
                <a:latin typeface="宋体" panose="02010600030101010101" pitchFamily="2" charset="-122"/>
              </a:rPr>
              <a:t>③ </a:t>
            </a:r>
            <a:r>
              <a:rPr lang="zh-CN" sz="2400" b="0">
                <a:ea typeface="宋体" panose="02010600030101010101" pitchFamily="2" charset="-122"/>
              </a:rPr>
              <a:t>用户分享</a:t>
            </a:r>
            <a:r>
              <a:rPr lang="en-US" sz="2400" b="0">
                <a:latin typeface="宋体" panose="02010600030101010101" pitchFamily="2" charset="-122"/>
              </a:rPr>
              <a:t>APP</a:t>
            </a:r>
            <a:r>
              <a:rPr lang="zh-CN" sz="2400" b="0">
                <a:ea typeface="宋体" panose="02010600030101010101" pitchFamily="2" charset="-122"/>
              </a:rPr>
              <a:t>到用户的朋友圈、</a:t>
            </a:r>
            <a:r>
              <a:rPr lang="en-US" sz="2400" b="0">
                <a:latin typeface="宋体" panose="02010600030101010101" pitchFamily="2" charset="-122"/>
              </a:rPr>
              <a:t>QQ</a:t>
            </a:r>
            <a:r>
              <a:rPr lang="zh-CN" sz="2400" b="0">
                <a:ea typeface="宋体" panose="02010600030101010101" pitchFamily="2" charset="-122"/>
              </a:rPr>
              <a:t>空间、新浪微博等，即可通过抽奖获得小礼品；</a:t>
            </a:r>
            <a:endParaRPr lang="en-US" sz="2400" b="0">
              <a:latin typeface="宋体" panose="02010600030101010101" pitchFamily="2" charset="-122"/>
            </a:endParaRPr>
          </a:p>
          <a:p>
            <a:pPr indent="304800"/>
            <a:r>
              <a:rPr lang="en-US" sz="2400" b="0">
                <a:latin typeface="宋体" panose="02010600030101010101" pitchFamily="2" charset="-122"/>
              </a:rPr>
              <a:t>④ </a:t>
            </a:r>
            <a:r>
              <a:rPr lang="zh-CN" sz="2400" b="0">
                <a:ea typeface="宋体" panose="02010600030101010101" pitchFamily="2" charset="-122"/>
              </a:rPr>
              <a:t>在各大</a:t>
            </a:r>
            <a:r>
              <a:rPr lang="en-US" sz="2400" b="0">
                <a:latin typeface="宋体" panose="02010600030101010101" pitchFamily="2" charset="-122"/>
              </a:rPr>
              <a:t>APP</a:t>
            </a:r>
            <a:r>
              <a:rPr lang="zh-CN" sz="2400" b="0">
                <a:ea typeface="宋体" panose="02010600030101010101" pitchFamily="2" charset="-122"/>
              </a:rPr>
              <a:t>应用商店对本</a:t>
            </a:r>
            <a:r>
              <a:rPr lang="en-US" sz="2400" b="0">
                <a:latin typeface="宋体" panose="02010600030101010101" pitchFamily="2" charset="-122"/>
              </a:rPr>
              <a:t>APP</a:t>
            </a:r>
            <a:r>
              <a:rPr lang="zh-CN" sz="2400" b="0">
                <a:ea typeface="宋体" panose="02010600030101010101" pitchFamily="2" charset="-122"/>
              </a:rPr>
              <a:t>进行上线推广；</a:t>
            </a:r>
          </a:p>
          <a:p>
            <a:pPr indent="304800"/>
            <a:r>
              <a:rPr lang="en-US" altLang="zh-CN" sz="2400" b="0">
                <a:ea typeface="宋体" panose="02010600030101010101" pitchFamily="2" charset="-122"/>
              </a:rPr>
              <a:t>     </a:t>
            </a:r>
            <a:r>
              <a:rPr lang="zh-CN" sz="2400" b="0">
                <a:ea typeface="宋体" panose="02010600030101010101" pitchFamily="2" charset="-122"/>
              </a:rPr>
              <a:t>（2）线下推广</a:t>
            </a:r>
            <a:endParaRPr lang="en-US" sz="2400" b="0">
              <a:latin typeface="宋体" panose="02010600030101010101" pitchFamily="2" charset="-122"/>
            </a:endParaRPr>
          </a:p>
          <a:p>
            <a:pPr indent="304800"/>
            <a:r>
              <a:rPr lang="en-US" sz="2400" b="0">
                <a:latin typeface="宋体" panose="02010600030101010101" pitchFamily="2" charset="-122"/>
              </a:rPr>
              <a:t>① </a:t>
            </a:r>
            <a:r>
              <a:rPr lang="zh-CN" sz="2400" b="0">
                <a:ea typeface="宋体" panose="02010600030101010101" pitchFamily="2" charset="-122"/>
              </a:rPr>
              <a:t>在学校、车站、公园、小区等人流量较大的公共场所推广本产品</a:t>
            </a:r>
            <a:endParaRPr lang="en-US" sz="2400" b="0">
              <a:latin typeface="宋体" panose="02010600030101010101" pitchFamily="2" charset="-122"/>
            </a:endParaRPr>
          </a:p>
          <a:p>
            <a:pPr indent="304800"/>
            <a:r>
              <a:rPr lang="en-US" sz="2400" b="0">
                <a:latin typeface="宋体" panose="02010600030101010101" pitchFamily="2" charset="-122"/>
              </a:rPr>
              <a:t>② </a:t>
            </a:r>
            <a:r>
              <a:rPr lang="zh-CN" sz="2400" b="0">
                <a:ea typeface="宋体" panose="02010600030101010101" pitchFamily="2" charset="-122"/>
              </a:rPr>
              <a:t>在各大餐饮店上门推广，大型菜市场推广</a:t>
            </a:r>
            <a:endParaRPr lang="en-US" sz="2400" b="0">
              <a:latin typeface="宋体" panose="02010600030101010101" pitchFamily="2" charset="-122"/>
            </a:endParaRPr>
          </a:p>
          <a:p>
            <a:pPr indent="304800"/>
            <a:r>
              <a:rPr lang="en-US" sz="2400" b="0">
                <a:latin typeface="宋体" panose="02010600030101010101" pitchFamily="2" charset="-122"/>
              </a:rPr>
              <a:t>③ </a:t>
            </a:r>
            <a:r>
              <a:rPr lang="zh-CN" sz="2400" b="0">
                <a:ea typeface="宋体" panose="02010600030101010101" pitchFamily="2" charset="-122"/>
              </a:rPr>
              <a:t>同时推动菜农以及卖菜，买肉的商人向客户推广产品；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7315" y="1124902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9160" y="1412875"/>
            <a:ext cx="778002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ea typeface="黑体" panose="02010609060101010101" pitchFamily="49" charset="-122"/>
              </a:rPr>
              <a:t>4.</a:t>
            </a:r>
            <a:r>
              <a:rPr lang="en-US" altLang="zh-CN" sz="2800" b="0">
                <a:ea typeface="黑体" panose="02010609060101010101" pitchFamily="49" charset="-122"/>
              </a:rPr>
              <a:t>2</a:t>
            </a:r>
            <a:r>
              <a:rPr lang="zh-CN" sz="2800" b="0">
                <a:ea typeface="黑体" panose="02010609060101010101" pitchFamily="49" charset="-122"/>
              </a:rPr>
              <a:t>营销策略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ea typeface="宋体" panose="02010600030101010101" pitchFamily="2" charset="-122"/>
              </a:rPr>
              <a:t>（</a:t>
            </a:r>
            <a:r>
              <a:rPr lang="en-US" sz="2800" b="0">
                <a:latin typeface="Times New Roman" panose="02020603050405020304" pitchFamily="18" charset="0"/>
              </a:rPr>
              <a:t>1</a:t>
            </a:r>
            <a:r>
              <a:rPr lang="zh-CN" sz="2800" b="0">
                <a:ea typeface="宋体" panose="02010600030101010101" pitchFamily="2" charset="-122"/>
              </a:rPr>
              <a:t>）接取一些广告，程序免费使用。</a:t>
            </a:r>
          </a:p>
          <a:p>
            <a:pPr indent="0"/>
            <a:r>
              <a:rPr lang="zh-CN" sz="2800" b="0">
                <a:ea typeface="宋体" panose="02010600030101010101" pitchFamily="2" charset="-122"/>
              </a:rPr>
              <a:t>本产品因为无法收费，又不想降低用户使用体验以及用户人数。所以说接取一些广告，来赚取费用。但是广告的内容还是要做好审核和把关。</a:t>
            </a:r>
          </a:p>
          <a:p>
            <a:pPr indent="0"/>
            <a:r>
              <a:rPr lang="zh-CN" sz="2800" b="0">
                <a:ea typeface="宋体" panose="02010600030101010101" pitchFamily="2" charset="-122"/>
              </a:rPr>
              <a:t>（</a:t>
            </a:r>
            <a:r>
              <a:rPr lang="en-US" sz="2800" b="0">
                <a:latin typeface="Times New Roman" panose="02020603050405020304" pitchFamily="18" charset="0"/>
              </a:rPr>
              <a:t>2</a:t>
            </a:r>
            <a:r>
              <a:rPr lang="zh-CN" sz="2800" b="0">
                <a:ea typeface="宋体" panose="02010600030101010101" pitchFamily="2" charset="-122"/>
              </a:rPr>
              <a:t>）运营成本较低</a:t>
            </a:r>
          </a:p>
          <a:p>
            <a:pPr indent="0"/>
            <a:r>
              <a:rPr lang="zh-CN" sz="2800" b="0">
                <a:ea typeface="宋体" panose="02010600030101010101" pitchFamily="2" charset="-122"/>
              </a:rPr>
              <a:t>本产品的运营成本较低，主要成本为线下推广时的费用和产品维护的费用，同时也可以在程序里面设置一些福利活动，以现金红包为奖励，以便增加用户人数。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1550" y="1700530"/>
            <a:ext cx="743648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ea typeface="黑体" panose="02010609060101010101" pitchFamily="49" charset="-122"/>
              </a:rPr>
              <a:t>4.4经营目标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ea typeface="宋体" panose="02010600030101010101" pitchFamily="2" charset="-122"/>
              </a:rPr>
              <a:t>本产品以方便大众为宗旨，主要提倡大家通过增加使用本产品的方式，</a:t>
            </a:r>
            <a:r>
              <a:rPr lang="en-US" sz="2800" b="0">
                <a:latin typeface="宋体" panose="02010600030101010101" pitchFamily="2" charset="-122"/>
              </a:rPr>
              <a:t> 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ea typeface="宋体" panose="02010600030101010101" pitchFamily="2" charset="-122"/>
              </a:rPr>
              <a:t>本产品不以盈利为目的，所以只收取广告费，来供本产品的运行维护和福利活动的资金。其次，会在盈利中抽取部分资金用于环保项目，如类似“蚂蚁森林”在沙漠戈壁做绿化。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08100" y="104555"/>
            <a:ext cx="6429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</a:rPr>
              <a:t>汇报提纲</a:t>
            </a:r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ltGray">
          <a:xfrm rot="5400000">
            <a:off x="-2435225" y="148907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0070C0"/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60"/>
          <p:cNvGrpSpPr/>
          <p:nvPr/>
        </p:nvGrpSpPr>
        <p:grpSpPr bwMode="auto">
          <a:xfrm>
            <a:off x="2030485" y="2966998"/>
            <a:ext cx="381000" cy="381000"/>
            <a:chOff x="2078" y="1680"/>
            <a:chExt cx="1615" cy="1615"/>
          </a:xfrm>
        </p:grpSpPr>
        <p:sp>
          <p:nvSpPr>
            <p:cNvPr id="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51"/>
          <p:cNvSpPr>
            <a:spLocks noChangeArrowheads="1"/>
          </p:cNvSpPr>
          <p:nvPr/>
        </p:nvSpPr>
        <p:spPr bwMode="gray">
          <a:xfrm>
            <a:off x="1899587" y="1942695"/>
            <a:ext cx="379644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 项目摘要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60"/>
          <p:cNvGrpSpPr/>
          <p:nvPr/>
        </p:nvGrpSpPr>
        <p:grpSpPr bwMode="auto">
          <a:xfrm>
            <a:off x="1558075" y="2059515"/>
            <a:ext cx="381000" cy="381000"/>
            <a:chOff x="2078" y="1680"/>
            <a:chExt cx="1615" cy="1615"/>
          </a:xfrm>
        </p:grpSpPr>
        <p:sp>
          <p:nvSpPr>
            <p:cNvPr id="14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74"/>
          <p:cNvGrpSpPr/>
          <p:nvPr/>
        </p:nvGrpSpPr>
        <p:grpSpPr bwMode="auto">
          <a:xfrm>
            <a:off x="982892" y="5743828"/>
            <a:ext cx="381000" cy="381000"/>
            <a:chOff x="2078" y="1680"/>
            <a:chExt cx="1615" cy="1615"/>
          </a:xfrm>
        </p:grpSpPr>
        <p:sp>
          <p:nvSpPr>
            <p:cNvPr id="21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6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27" name="AutoShape 51"/>
          <p:cNvSpPr>
            <a:spLocks noChangeArrowheads="1"/>
          </p:cNvSpPr>
          <p:nvPr/>
        </p:nvSpPr>
        <p:spPr bwMode="gray">
          <a:xfrm>
            <a:off x="2395433" y="2888617"/>
            <a:ext cx="409680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 市场分析及定位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AutoShape 51"/>
          <p:cNvSpPr>
            <a:spLocks noChangeArrowheads="1"/>
          </p:cNvSpPr>
          <p:nvPr/>
        </p:nvSpPr>
        <p:spPr bwMode="gray">
          <a:xfrm>
            <a:off x="1363745" y="5660818"/>
            <a:ext cx="388707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 风险管理</a:t>
            </a:r>
          </a:p>
        </p:txBody>
      </p:sp>
      <p:grpSp>
        <p:nvGrpSpPr>
          <p:cNvPr id="29" name="Group 74"/>
          <p:cNvGrpSpPr/>
          <p:nvPr/>
        </p:nvGrpSpPr>
        <p:grpSpPr bwMode="auto">
          <a:xfrm>
            <a:off x="2053677" y="3989328"/>
            <a:ext cx="381000" cy="381000"/>
            <a:chOff x="2078" y="1680"/>
            <a:chExt cx="1615" cy="1615"/>
          </a:xfrm>
        </p:grpSpPr>
        <p:sp>
          <p:nvSpPr>
            <p:cNvPr id="30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4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6" name="AutoShape 51"/>
          <p:cNvSpPr>
            <a:spLocks noChangeArrowheads="1"/>
          </p:cNvSpPr>
          <p:nvPr/>
        </p:nvSpPr>
        <p:spPr bwMode="gray">
          <a:xfrm>
            <a:off x="2389545" y="3925474"/>
            <a:ext cx="379172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 产品介绍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" name="Group 74"/>
          <p:cNvGrpSpPr/>
          <p:nvPr/>
        </p:nvGrpSpPr>
        <p:grpSpPr bwMode="auto">
          <a:xfrm>
            <a:off x="1776182" y="4879598"/>
            <a:ext cx="381000" cy="381000"/>
            <a:chOff x="2078" y="1680"/>
            <a:chExt cx="1615" cy="1615"/>
          </a:xfrm>
        </p:grpSpPr>
        <p:sp>
          <p:nvSpPr>
            <p:cNvPr id="38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44" name="AutoShape 51"/>
          <p:cNvSpPr>
            <a:spLocks noChangeArrowheads="1"/>
          </p:cNvSpPr>
          <p:nvPr/>
        </p:nvSpPr>
        <p:spPr bwMode="gray">
          <a:xfrm>
            <a:off x="2157135" y="4792884"/>
            <a:ext cx="379172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 市场与营销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73760" y="1342390"/>
            <a:ext cx="746442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0">
                <a:ea typeface="黑体" panose="02010609060101010101" pitchFamily="49" charset="-122"/>
              </a:rPr>
              <a:t>5</a:t>
            </a:r>
            <a:r>
              <a:rPr lang="zh-CN" sz="2800" b="0">
                <a:ea typeface="黑体" panose="02010609060101010101" pitchFamily="49" charset="-122"/>
              </a:rPr>
              <a:t>.1技术风险及对策</a:t>
            </a:r>
            <a:endParaRPr lang="en-US" sz="2800" b="0">
              <a:latin typeface="宋体" panose="02010600030101010101" pitchFamily="2" charset="-122"/>
            </a:endParaRPr>
          </a:p>
          <a:p>
            <a:pPr indent="0"/>
            <a:r>
              <a:rPr lang="en-US" sz="2800" b="0">
                <a:latin typeface="宋体" panose="02010600030101010101" pitchFamily="2" charset="-122"/>
              </a:rPr>
              <a:t>(1) </a:t>
            </a:r>
            <a:r>
              <a:rPr lang="zh-CN" sz="2800" b="0">
                <a:ea typeface="宋体" panose="02010600030101010101" pitchFamily="2" charset="-122"/>
              </a:rPr>
              <a:t>软件技术风险</a:t>
            </a:r>
          </a:p>
          <a:p>
            <a:pPr indent="0"/>
            <a:r>
              <a:rPr lang="zh-CN" sz="2800" b="0">
                <a:ea typeface="宋体" panose="02010600030101010101" pitchFamily="2" charset="-122"/>
              </a:rPr>
              <a:t>前后端分离的项目开发经验还不够成熟，虽然已掌握简单的开发技能，但在本次项目的开发中因为经验不足，也会遇到或多或少的问题。解决问题需要花费时间，在进度上有影响项目开发效率的风险。</a:t>
            </a:r>
          </a:p>
          <a:p>
            <a:pPr indent="0"/>
            <a:r>
              <a:rPr lang="zh-CN" sz="2800" b="0">
                <a:ea typeface="宋体" panose="02010600030101010101" pitchFamily="2" charset="-122"/>
              </a:rPr>
              <a:t>团队成员具有较高的学习能力，可以通过在网上学习或者向老师求助，及时解决大部分问题。对于暂时不可解决的问题，可以规避。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55345" y="1261745"/>
            <a:ext cx="752157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ea typeface="黑体" panose="02010609060101010101" pitchFamily="49" charset="-122"/>
              </a:rPr>
              <a:t>5.2潜在进入者风险及对策</a:t>
            </a:r>
            <a:endParaRPr lang="zh-CN" sz="2800" b="0"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ea typeface="宋体" panose="02010600030101010101" pitchFamily="2" charset="-122"/>
              </a:rPr>
              <a:t>本产品由于盈利较小，而且对市场的需求量不明确，在初期投入市场过程中，担负着在运行和维护方面的风险。例如用户人数不足，无法接取广告。</a:t>
            </a:r>
          </a:p>
          <a:p>
            <a:pPr indent="0"/>
            <a:r>
              <a:rPr lang="zh-CN" sz="2800" b="0">
                <a:ea typeface="宋体" panose="02010600030101010101" pitchFamily="2" charset="-122"/>
              </a:rPr>
              <a:t>本款产品为了推广更多用户，采用了更加亲民的现金红包，以薄利多销的模式运行，如果想要保证不亏损，就需要严格控制成本，</a:t>
            </a:r>
            <a:r>
              <a:rPr lang="en-US" sz="2800" b="0">
                <a:latin typeface="Times New Roman" panose="02020603050405020304" pitchFamily="18" charset="0"/>
              </a:rPr>
              <a:t>APP</a:t>
            </a:r>
            <a:r>
              <a:rPr lang="zh-CN" sz="2800" b="0">
                <a:ea typeface="宋体" panose="02010600030101010101" pitchFamily="2" charset="-122"/>
              </a:rPr>
              <a:t>的技术需要不断优化以减少成本并增加更多的内容。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08100" y="104555"/>
            <a:ext cx="6429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</a:rPr>
              <a:t>汇报提纲</a:t>
            </a:r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ltGray">
          <a:xfrm rot="5400000">
            <a:off x="-2435225" y="148907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0070C0"/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60"/>
          <p:cNvGrpSpPr/>
          <p:nvPr/>
        </p:nvGrpSpPr>
        <p:grpSpPr bwMode="auto">
          <a:xfrm>
            <a:off x="2030485" y="2966998"/>
            <a:ext cx="381000" cy="381000"/>
            <a:chOff x="2078" y="1680"/>
            <a:chExt cx="1615" cy="1615"/>
          </a:xfrm>
        </p:grpSpPr>
        <p:sp>
          <p:nvSpPr>
            <p:cNvPr id="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51"/>
          <p:cNvSpPr>
            <a:spLocks noChangeArrowheads="1"/>
          </p:cNvSpPr>
          <p:nvPr/>
        </p:nvSpPr>
        <p:spPr bwMode="gray">
          <a:xfrm>
            <a:off x="1899587" y="1942695"/>
            <a:ext cx="379644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 项目摘要</a:t>
            </a:r>
          </a:p>
        </p:txBody>
      </p:sp>
      <p:grpSp>
        <p:nvGrpSpPr>
          <p:cNvPr id="13" name="Group 60"/>
          <p:cNvGrpSpPr/>
          <p:nvPr/>
        </p:nvGrpSpPr>
        <p:grpSpPr bwMode="auto">
          <a:xfrm>
            <a:off x="1558075" y="2059515"/>
            <a:ext cx="381000" cy="381000"/>
            <a:chOff x="2078" y="1680"/>
            <a:chExt cx="1615" cy="1615"/>
          </a:xfrm>
        </p:grpSpPr>
        <p:sp>
          <p:nvSpPr>
            <p:cNvPr id="14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74"/>
          <p:cNvGrpSpPr/>
          <p:nvPr/>
        </p:nvGrpSpPr>
        <p:grpSpPr bwMode="auto">
          <a:xfrm>
            <a:off x="1720762" y="5004688"/>
            <a:ext cx="381000" cy="381000"/>
            <a:chOff x="2078" y="1680"/>
            <a:chExt cx="1615" cy="1615"/>
          </a:xfrm>
        </p:grpSpPr>
        <p:sp>
          <p:nvSpPr>
            <p:cNvPr id="21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6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27" name="AutoShape 51"/>
          <p:cNvSpPr>
            <a:spLocks noChangeArrowheads="1"/>
          </p:cNvSpPr>
          <p:nvPr/>
        </p:nvSpPr>
        <p:spPr bwMode="gray">
          <a:xfrm>
            <a:off x="2395433" y="2888617"/>
            <a:ext cx="409680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市场分析及定位</a:t>
            </a:r>
          </a:p>
        </p:txBody>
      </p:sp>
      <p:sp>
        <p:nvSpPr>
          <p:cNvPr id="28" name="AutoShape 51"/>
          <p:cNvSpPr>
            <a:spLocks noChangeArrowheads="1"/>
          </p:cNvSpPr>
          <p:nvPr/>
        </p:nvSpPr>
        <p:spPr bwMode="gray">
          <a:xfrm>
            <a:off x="1291355" y="5948473"/>
            <a:ext cx="388707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 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风险管理</a:t>
            </a:r>
          </a:p>
        </p:txBody>
      </p:sp>
      <p:grpSp>
        <p:nvGrpSpPr>
          <p:cNvPr id="29" name="Group 74"/>
          <p:cNvGrpSpPr/>
          <p:nvPr/>
        </p:nvGrpSpPr>
        <p:grpSpPr bwMode="auto">
          <a:xfrm>
            <a:off x="2053677" y="3989328"/>
            <a:ext cx="381000" cy="381000"/>
            <a:chOff x="2078" y="1680"/>
            <a:chExt cx="1615" cy="1615"/>
          </a:xfrm>
        </p:grpSpPr>
        <p:sp>
          <p:nvSpPr>
            <p:cNvPr id="30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4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6" name="AutoShape 51"/>
          <p:cNvSpPr>
            <a:spLocks noChangeArrowheads="1"/>
          </p:cNvSpPr>
          <p:nvPr/>
        </p:nvSpPr>
        <p:spPr bwMode="gray">
          <a:xfrm>
            <a:off x="2389545" y="3925474"/>
            <a:ext cx="379172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产品介绍</a:t>
            </a:r>
          </a:p>
        </p:txBody>
      </p:sp>
      <p:grpSp>
        <p:nvGrpSpPr>
          <p:cNvPr id="37" name="Group 60"/>
          <p:cNvGrpSpPr/>
          <p:nvPr/>
        </p:nvGrpSpPr>
        <p:grpSpPr bwMode="auto">
          <a:xfrm>
            <a:off x="910345" y="5743853"/>
            <a:ext cx="381000" cy="381000"/>
            <a:chOff x="2078" y="1680"/>
            <a:chExt cx="1615" cy="1615"/>
          </a:xfrm>
        </p:grpSpPr>
        <p:sp>
          <p:nvSpPr>
            <p:cNvPr id="3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44" name="AutoShape 51"/>
          <p:cNvSpPr>
            <a:spLocks noChangeArrowheads="1"/>
          </p:cNvSpPr>
          <p:nvPr/>
        </p:nvSpPr>
        <p:spPr bwMode="gray">
          <a:xfrm>
            <a:off x="2198770" y="5073443"/>
            <a:ext cx="388707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市场与营销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460" y="1052830"/>
            <a:ext cx="2889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ea typeface="宋体" panose="02010600030101010101" pitchFamily="2" charset="-122"/>
                <a:sym typeface="+mn-ea"/>
              </a:rPr>
              <a:t>（1）团队名称：狸猫</a:t>
            </a:r>
            <a:r>
              <a:rPr lang="en-US">
                <a:latin typeface="Times New Roman" panose="02020603050405020304" pitchFamily="18" charset="0"/>
                <a:sym typeface="+mn-ea"/>
              </a:rPr>
              <a:t>CC</a:t>
            </a:r>
            <a:r>
              <a:rPr lang="zh-CN">
                <a:ea typeface="宋体" panose="02010600030101010101" pitchFamily="2" charset="-122"/>
                <a:sym typeface="+mn-ea"/>
              </a:rPr>
              <a:t>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850" y="2564765"/>
            <a:ext cx="232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>
                <a:ea typeface="宋体" panose="02010600030101010101" pitchFamily="2" charset="-122"/>
                <a:sym typeface="+mn-ea"/>
              </a:rPr>
              <a:t>（2）团队人数：3人</a:t>
            </a:r>
            <a:r>
              <a:rPr lang="zh-CN" sz="1200">
                <a:ea typeface="宋体" panose="02010600030101010101" pitchFamily="2" charset="-122"/>
                <a:sym typeface="+mn-ea"/>
              </a:rPr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1460" y="3716655"/>
            <a:ext cx="413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>
                <a:ea typeface="宋体" panose="02010600030101010101" pitchFamily="2" charset="-122"/>
                <a:sym typeface="+mn-ea"/>
              </a:rPr>
              <a:t>（3）团队准则：团队至上，互信互助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zh-CN" altLang="en-US" sz="14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850" y="4796790"/>
            <a:ext cx="9110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1200">
                <a:ea typeface="宋体" panose="02010600030101010101" pitchFamily="2" charset="-122"/>
                <a:sym typeface="+mn-ea"/>
              </a:rPr>
              <a:t>（</a:t>
            </a:r>
            <a:r>
              <a:rPr lang="zh-CN">
                <a:ea typeface="宋体" panose="02010600030101010101" pitchFamily="2" charset="-122"/>
                <a:sym typeface="+mn-ea"/>
              </a:rPr>
              <a:t>4）团队特点：彼此之间默契较高，有很强的凝聚力；学习能力较强，可以高效完成任务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23215" y="1116330"/>
          <a:ext cx="6345555" cy="4395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队员姓名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队内身份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主要任务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0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侯大勇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产品经理（队长）文档撰写前端工程师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</a:t>
                      </a: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规划项目进程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2、</a:t>
                      </a: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组织会议、分配任务3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参与文档拟写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李佳奇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前端工程师算法工程师数据库设计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1、负责后端的开发2、</a:t>
                      </a: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负责算法学习、设计及开发3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、数据库设计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张耀中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后端工程师UI设计+原型文档撰写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1、负责前端的开发2、参与</a:t>
                      </a: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APP的 UI 设计3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、负责后端的开发4、</a:t>
                      </a: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参与文档拟写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679" y="2096793"/>
            <a:ext cx="5054589" cy="24430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汇报完毕</a:t>
            </a:r>
            <a:endParaRPr lang="en-US" altLang="zh-CN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请老师批评指正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1288947" y="112606"/>
            <a:ext cx="6429375" cy="8286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项目摘要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7315" y="62103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1">
                <a:ea typeface="宋体" panose="02010600030101010101" pitchFamily="2" charset="-122"/>
              </a:rPr>
              <a:t>1.1项目背景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665" y="1108710"/>
            <a:ext cx="9030335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400" b="1" dirty="0">
                <a:ea typeface="宋体" panose="02010600030101010101" pitchFamily="2" charset="-122"/>
              </a:rPr>
              <a:t>随着消费升级步伐的不断加快，人们在“吃</a:t>
            </a:r>
            <a:r>
              <a:rPr lang="en-US" sz="2400" b="1" dirty="0">
                <a:latin typeface="Times New Roman" panose="02020603050405020304" pitchFamily="18" charset="0"/>
              </a:rPr>
              <a:t>"</a:t>
            </a:r>
            <a:r>
              <a:rPr lang="zh-CN" sz="2400" b="1" dirty="0">
                <a:ea typeface="宋体" panose="02010600030101010101" pitchFamily="2" charset="-122"/>
              </a:rPr>
              <a:t>这个领域也越发精细讲究起来，不仅注意食物的适口性，也开始注意食材的荤素搭配是否合理健康。做好饮食管理成了不少人的追求，于是一款基于健康管理理念的健康饮食</a:t>
            </a:r>
            <a:r>
              <a:rPr lang="en-US" sz="2400" b="1" dirty="0">
                <a:latin typeface="Times New Roman" panose="02020603050405020304" pitchFamily="18" charset="0"/>
              </a:rPr>
              <a:t>APP</a:t>
            </a:r>
            <a:r>
              <a:rPr lang="zh-CN" sz="2400" b="1" dirty="0">
                <a:ea typeface="宋体" panose="02010600030101010101" pitchFamily="2" charset="-122"/>
              </a:rPr>
              <a:t>应运而生。为了帮助用户培养健康的饮食习惯，来提供合适的食谱建议。特别是对于正处减肥阶段的人群，健康饮食</a:t>
            </a:r>
            <a:r>
              <a:rPr lang="en-US" sz="2400" b="1" dirty="0">
                <a:latin typeface="Times New Roman" panose="02020603050405020304" pitchFamily="18" charset="0"/>
              </a:rPr>
              <a:t>APP</a:t>
            </a:r>
            <a:r>
              <a:rPr lang="zh-CN" sz="2400" b="1" dirty="0">
                <a:ea typeface="宋体" panose="02010600030101010101" pitchFamily="2" charset="-122"/>
              </a:rPr>
              <a:t>会智能调整餐单，让用户健康科学的减脂。基于人们对健康的渴求，健康饮食</a:t>
            </a:r>
            <a:r>
              <a:rPr lang="en-US" sz="2400" b="1" dirty="0">
                <a:latin typeface="Times New Roman" panose="02020603050405020304" pitchFamily="18" charset="0"/>
              </a:rPr>
              <a:t>APP</a:t>
            </a:r>
            <a:r>
              <a:rPr lang="zh-CN" sz="2400" b="1" dirty="0">
                <a:ea typeface="宋体" panose="02010600030101010101" pitchFamily="2" charset="-122"/>
              </a:rPr>
              <a:t>具有很大的发展空间</a:t>
            </a:r>
            <a:r>
              <a:rPr lang="en-US" sz="2400" b="0" dirty="0">
                <a:latin typeface="Times New Roman" panose="02020603050405020304" pitchFamily="18" charset="0"/>
              </a:rPr>
              <a:t>!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7315" y="4893627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b="1">
                <a:ea typeface="宋体" panose="02010600030101010101" pitchFamily="2" charset="-122"/>
              </a:rPr>
              <a:t>1.2项目简介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5372735"/>
            <a:ext cx="91440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050" b="0">
                <a:ea typeface="宋体" panose="02010600030101010101" pitchFamily="2" charset="-122"/>
              </a:rPr>
              <a:t>“</a:t>
            </a:r>
            <a:r>
              <a:rPr lang="zh-CN" sz="2400" b="0">
                <a:ea typeface="宋体" panose="02010600030101010101" pitchFamily="2" charset="-122"/>
              </a:rPr>
              <a:t>健康饮食”是一个帮助人们进行合理的饮食搭配平台，本产品借助于移动</a:t>
            </a:r>
            <a:r>
              <a:rPr lang="en-US" sz="2400" b="0">
                <a:latin typeface="Times New Roman" panose="02020603050405020304" pitchFamily="18" charset="0"/>
              </a:rPr>
              <a:t>APP</a:t>
            </a:r>
            <a:r>
              <a:rPr lang="zh-CN" sz="2400" b="0">
                <a:ea typeface="宋体" panose="02010600030101010101" pitchFamily="2" charset="-122"/>
              </a:rPr>
              <a:t>实现。特别是，对于正处减肥阶段的人群，健康饮食</a:t>
            </a:r>
            <a:r>
              <a:rPr lang="en-US" sz="2400" b="0">
                <a:latin typeface="Times New Roman" panose="02020603050405020304" pitchFamily="18" charset="0"/>
              </a:rPr>
              <a:t>APP</a:t>
            </a:r>
            <a:r>
              <a:rPr lang="zh-CN" sz="2400" b="0">
                <a:ea typeface="宋体" panose="02010600030101010101" pitchFamily="2" charset="-122"/>
              </a:rPr>
              <a:t>会调整餐单，让用户健康科学的减脂。基于人们对健康的渴求，健康饮食</a:t>
            </a:r>
            <a:r>
              <a:rPr lang="en-US" sz="2400" b="0">
                <a:latin typeface="Times New Roman" panose="02020603050405020304" pitchFamily="18" charset="0"/>
              </a:rPr>
              <a:t>APP</a:t>
            </a:r>
            <a:r>
              <a:rPr lang="zh-CN" sz="2400" b="0">
                <a:ea typeface="宋体" panose="02010600030101010101" pitchFamily="2" charset="-122"/>
              </a:rPr>
              <a:t>具有很大的发展空间</a:t>
            </a:r>
            <a:r>
              <a:rPr lang="en-US" sz="2400" b="0">
                <a:latin typeface="Times New Roman" panose="02020603050405020304" pitchFamily="18" charset="0"/>
              </a:rPr>
              <a:t>!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08100" y="104555"/>
            <a:ext cx="6429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</a:rPr>
              <a:t>汇报提纲</a:t>
            </a:r>
          </a:p>
        </p:txBody>
      </p:sp>
      <p:sp>
        <p:nvSpPr>
          <p:cNvPr id="5" name="AutoShape 46"/>
          <p:cNvSpPr>
            <a:spLocks noChangeArrowheads="1"/>
          </p:cNvSpPr>
          <p:nvPr/>
        </p:nvSpPr>
        <p:spPr bwMode="ltGray">
          <a:xfrm rot="5400000">
            <a:off x="-2435225" y="148907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0070C0"/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60"/>
          <p:cNvGrpSpPr/>
          <p:nvPr/>
        </p:nvGrpSpPr>
        <p:grpSpPr bwMode="auto">
          <a:xfrm>
            <a:off x="2030485" y="2966998"/>
            <a:ext cx="381000" cy="381000"/>
            <a:chOff x="2078" y="1680"/>
            <a:chExt cx="1615" cy="1615"/>
          </a:xfrm>
        </p:grpSpPr>
        <p:sp>
          <p:nvSpPr>
            <p:cNvPr id="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4" name="AutoShape 51"/>
          <p:cNvSpPr>
            <a:spLocks noChangeArrowheads="1"/>
          </p:cNvSpPr>
          <p:nvPr/>
        </p:nvSpPr>
        <p:spPr bwMode="gray">
          <a:xfrm>
            <a:off x="1899587" y="1942695"/>
            <a:ext cx="379644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 项目摘要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5" name="Group 60"/>
          <p:cNvGrpSpPr/>
          <p:nvPr/>
        </p:nvGrpSpPr>
        <p:grpSpPr bwMode="auto">
          <a:xfrm>
            <a:off x="1558075" y="2059515"/>
            <a:ext cx="381000" cy="381000"/>
            <a:chOff x="2078" y="1680"/>
            <a:chExt cx="1615" cy="1615"/>
          </a:xfrm>
        </p:grpSpPr>
        <p:sp>
          <p:nvSpPr>
            <p:cNvPr id="1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74"/>
          <p:cNvGrpSpPr/>
          <p:nvPr/>
        </p:nvGrpSpPr>
        <p:grpSpPr bwMode="auto">
          <a:xfrm>
            <a:off x="1720762" y="5004688"/>
            <a:ext cx="381000" cy="381000"/>
            <a:chOff x="2078" y="1680"/>
            <a:chExt cx="1615" cy="1615"/>
          </a:xfrm>
        </p:grpSpPr>
        <p:sp>
          <p:nvSpPr>
            <p:cNvPr id="2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6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8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29" name="AutoShape 51"/>
          <p:cNvSpPr>
            <a:spLocks noChangeArrowheads="1"/>
          </p:cNvSpPr>
          <p:nvPr/>
        </p:nvSpPr>
        <p:spPr bwMode="gray">
          <a:xfrm>
            <a:off x="2395433" y="2888617"/>
            <a:ext cx="409680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市场分析及定位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AutoShape 51"/>
          <p:cNvSpPr>
            <a:spLocks noChangeArrowheads="1"/>
          </p:cNvSpPr>
          <p:nvPr/>
        </p:nvSpPr>
        <p:spPr bwMode="gray">
          <a:xfrm>
            <a:off x="2071770" y="4946443"/>
            <a:ext cx="388707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市场与营销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Group 74"/>
          <p:cNvGrpSpPr/>
          <p:nvPr/>
        </p:nvGrpSpPr>
        <p:grpSpPr bwMode="auto">
          <a:xfrm>
            <a:off x="2053677" y="3989328"/>
            <a:ext cx="381000" cy="381000"/>
            <a:chOff x="2078" y="1680"/>
            <a:chExt cx="1615" cy="1615"/>
          </a:xfrm>
        </p:grpSpPr>
        <p:sp>
          <p:nvSpPr>
            <p:cNvPr id="32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4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6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7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8" name="AutoShape 51"/>
          <p:cNvSpPr>
            <a:spLocks noChangeArrowheads="1"/>
          </p:cNvSpPr>
          <p:nvPr/>
        </p:nvSpPr>
        <p:spPr bwMode="gray">
          <a:xfrm>
            <a:off x="2389545" y="3925474"/>
            <a:ext cx="379172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产品介绍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74"/>
          <p:cNvGrpSpPr/>
          <p:nvPr/>
        </p:nvGrpSpPr>
        <p:grpSpPr bwMode="auto">
          <a:xfrm>
            <a:off x="838747" y="5815583"/>
            <a:ext cx="381000" cy="381000"/>
            <a:chOff x="2078" y="1680"/>
            <a:chExt cx="1615" cy="1615"/>
          </a:xfrm>
        </p:grpSpPr>
        <p:sp>
          <p:nvSpPr>
            <p:cNvPr id="3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45" name="AutoShape 51"/>
          <p:cNvSpPr>
            <a:spLocks noChangeArrowheads="1"/>
          </p:cNvSpPr>
          <p:nvPr/>
        </p:nvSpPr>
        <p:spPr bwMode="gray">
          <a:xfrm>
            <a:off x="1307865" y="5732573"/>
            <a:ext cx="388707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 风险管理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/>
          <p:nvPr/>
        </p:nvSpPr>
        <p:spPr>
          <a:xfrm>
            <a:off x="1288947" y="112606"/>
            <a:ext cx="6429375" cy="8286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lang="en-US" altLang="zh-CN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市场分析及定位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99795" y="1037907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0">
                <a:ea typeface="黑体" panose="02010609060101010101" pitchFamily="49" charset="-122"/>
              </a:rPr>
              <a:t>2.1 竞争环境分析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21055" y="1471930"/>
            <a:ext cx="763460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400" b="0">
                <a:ea typeface="宋体" panose="02010600030101010101" pitchFamily="2" charset="-122"/>
              </a:rPr>
              <a:t>（</a:t>
            </a:r>
            <a:r>
              <a:rPr lang="en-US" sz="2400" b="0">
                <a:latin typeface="Times New Roman" panose="02020603050405020304" pitchFamily="18" charset="0"/>
              </a:rPr>
              <a:t>1</a:t>
            </a:r>
            <a:r>
              <a:rPr lang="zh-CN" sz="2400" b="0">
                <a:ea typeface="宋体" panose="02010600030101010101" pitchFamily="2" charset="-122"/>
              </a:rPr>
              <a:t>）随时查阅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在如今快节奏的生活中，许多的人因为忙于工作，</a:t>
            </a:r>
            <a:r>
              <a:rPr lang="en-US" sz="2400" b="0">
                <a:latin typeface="Times New Roman" panose="02020603050405020304" pitchFamily="18" charset="0"/>
              </a:rPr>
              <a:t> </a:t>
            </a:r>
            <a:r>
              <a:rPr lang="zh-CN" sz="2400" b="0">
                <a:ea typeface="宋体" panose="02010600030101010101" pitchFamily="2" charset="-122"/>
              </a:rPr>
              <a:t>可能没有足够的时间学习和了解如何进行合理的饮食搭配，在本平台中，可以十分方便的查找适合自己的饮食搭配。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（</a:t>
            </a:r>
            <a:r>
              <a:rPr lang="en-US" sz="2400" b="0">
                <a:latin typeface="Times New Roman" panose="02020603050405020304" pitchFamily="18" charset="0"/>
              </a:rPr>
              <a:t>2</a:t>
            </a:r>
            <a:r>
              <a:rPr lang="zh-CN" sz="2400" b="0">
                <a:ea typeface="宋体" panose="02010600030101010101" pitchFamily="2" charset="-122"/>
              </a:rPr>
              <a:t>）提供饮食搭配平台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用户在生活中可能难以对某一食材有着合理的搭配，但可以在本平台上很容易的发现每种食材的合理搭配。对于看过并知道这种食材的做法，也可以保存在本平台上。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（</a:t>
            </a:r>
            <a:r>
              <a:rPr lang="en-US" sz="2400" b="0">
                <a:latin typeface="Times New Roman" panose="02020603050405020304" pitchFamily="18" charset="0"/>
              </a:rPr>
              <a:t>3</a:t>
            </a:r>
            <a:r>
              <a:rPr lang="zh-CN" sz="2400" b="0">
                <a:ea typeface="宋体" panose="02010600030101010101" pitchFamily="2" charset="-122"/>
              </a:rPr>
              <a:t>）提供美食分享平台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某些美食爱好家可以通过本平台发布美食做法。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目前为止，已经出现的此类产品大多都是功能很零散的小众平台，缺少一个用户数量较多的具有权威性的大平台。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39700" y="1772602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600" b="0">
                <a:ea typeface="黑体" panose="02010609060101010101" pitchFamily="49" charset="-122"/>
              </a:rPr>
              <a:t>2.2 竞争对手分析</a:t>
            </a:r>
            <a:endParaRPr lang="zh-CN" altLang="en-US" sz="1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9700" y="2118360"/>
          <a:ext cx="8926195" cy="4443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名称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优点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缺点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6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“膳食搭配”实体店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线下的实体店，可以面对面了解膳食是如何进行搭配的，可以让顾客有更好的了解。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顾客需要自己到指定地点去观看学习。只有线下，导致推广难、不便利、无法实现普遍、成本高。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“食搭配”微信公众号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开发成本低，没有实体设施和店铺。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该平台有一定的局限性，不能大范围的人了解到，对不常用微信的人来说是十分不方便的。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99795" y="1142682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1">
                <a:ea typeface="宋体" panose="02010600030101010101" pitchFamily="2" charset="-122"/>
              </a:rPr>
              <a:t>2.3 市场环境分析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730885" y="1510665"/>
            <a:ext cx="761873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800" b="0">
                <a:ea typeface="宋体" panose="02010600030101010101" pitchFamily="2" charset="-122"/>
              </a:rPr>
              <a:t>（</a:t>
            </a:r>
            <a:r>
              <a:rPr lang="en-US" sz="2800" b="0">
                <a:latin typeface="Times New Roman" panose="02020603050405020304" pitchFamily="18" charset="0"/>
              </a:rPr>
              <a:t>1</a:t>
            </a:r>
            <a:r>
              <a:rPr lang="zh-CN" sz="2800" b="0">
                <a:ea typeface="宋体" panose="02010600030101010101" pitchFamily="2" charset="-122"/>
              </a:rPr>
              <a:t>）在一些公共场合会有一些人去使用本产品，他们可以在等车或者是等飞机时通过学习相关膳食搭配知识。</a:t>
            </a:r>
          </a:p>
          <a:p>
            <a:pPr indent="304800"/>
            <a:r>
              <a:rPr lang="en-US" altLang="zh-CN" sz="2800" b="0">
                <a:ea typeface="宋体" panose="02010600030101010101" pitchFamily="2" charset="-122"/>
              </a:rPr>
              <a:t>   </a:t>
            </a:r>
            <a:r>
              <a:rPr lang="zh-CN" sz="2800" b="0">
                <a:ea typeface="宋体" panose="02010600030101010101" pitchFamily="2" charset="-122"/>
              </a:rPr>
              <a:t>（</a:t>
            </a:r>
            <a:r>
              <a:rPr lang="en-US" sz="2800" b="0">
                <a:latin typeface="Times New Roman" panose="02020603050405020304" pitchFamily="18" charset="0"/>
              </a:rPr>
              <a:t>2</a:t>
            </a:r>
            <a:r>
              <a:rPr lang="zh-CN" sz="2800" b="0">
                <a:ea typeface="宋体" panose="02010600030101010101" pitchFamily="2" charset="-122"/>
              </a:rPr>
              <a:t>）因为不方便到实体店，但是却有想了解这方面知识的需要，可以观看本平台的食材做法，非常方便。</a:t>
            </a:r>
          </a:p>
          <a:p>
            <a:pPr indent="304800"/>
            <a:r>
              <a:rPr lang="en-US" altLang="zh-CN" sz="2800" b="0">
                <a:ea typeface="宋体" panose="02010600030101010101" pitchFamily="2" charset="-122"/>
              </a:rPr>
              <a:t>   </a:t>
            </a:r>
            <a:r>
              <a:rPr lang="zh-CN" sz="2800" b="0">
                <a:ea typeface="宋体" panose="02010600030101010101" pitchFamily="2" charset="-122"/>
              </a:rPr>
              <a:t>（</a:t>
            </a:r>
            <a:r>
              <a:rPr lang="en-US" sz="2800" b="0">
                <a:latin typeface="Times New Roman" panose="02020603050405020304" pitchFamily="18" charset="0"/>
              </a:rPr>
              <a:t>3</a:t>
            </a:r>
            <a:r>
              <a:rPr lang="zh-CN" sz="2800" b="0">
                <a:ea typeface="宋体" panose="02010600030101010101" pitchFamily="2" charset="-122"/>
              </a:rPr>
              <a:t>）有些实体店没有这方面食材的做法，用户可以在本平台发布需求。</a:t>
            </a:r>
          </a:p>
          <a:p>
            <a:pPr indent="304800"/>
            <a:r>
              <a:rPr lang="en-US" altLang="zh-CN" sz="2800" b="0">
                <a:ea typeface="宋体" panose="02010600030101010101" pitchFamily="2" charset="-122"/>
              </a:rPr>
              <a:t>   </a:t>
            </a:r>
            <a:r>
              <a:rPr lang="zh-CN" sz="2800" b="0">
                <a:ea typeface="宋体" panose="02010600030101010101" pitchFamily="2" charset="-122"/>
              </a:rPr>
              <a:t>（</a:t>
            </a:r>
            <a:r>
              <a:rPr lang="en-US" sz="2800" b="0">
                <a:latin typeface="Times New Roman" panose="02020603050405020304" pitchFamily="18" charset="0"/>
              </a:rPr>
              <a:t>4</a:t>
            </a:r>
            <a:r>
              <a:rPr lang="zh-CN" sz="2800" b="0">
                <a:ea typeface="宋体" panose="02010600030101010101" pitchFamily="2" charset="-122"/>
              </a:rPr>
              <a:t>）用户还可以通过平台找到美食家，本平台正好可以解决这一大部分人的需求。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7315" y="1197292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b="1">
                <a:ea typeface="宋体" panose="02010600030101010101" pitchFamily="2" charset="-122"/>
              </a:rPr>
              <a:t>2.4 产品优势分析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635" y="1505585"/>
            <a:ext cx="914463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400" b="0">
                <a:ea typeface="宋体" panose="02010600030101010101" pitchFamily="2" charset="-122"/>
              </a:rPr>
              <a:t>（</a:t>
            </a:r>
            <a:r>
              <a:rPr lang="en-US" sz="2400" b="0">
                <a:latin typeface="Times New Roman" panose="02020603050405020304" pitchFamily="18" charset="0"/>
              </a:rPr>
              <a:t>1</a:t>
            </a:r>
            <a:r>
              <a:rPr lang="zh-CN" sz="2400" b="0">
                <a:ea typeface="宋体" panose="02010600030101010101" pitchFamily="2" charset="-122"/>
              </a:rPr>
              <a:t>）提供方便快捷的膳食搭配做法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本产品提供膳食搭配做法，结合目前的“互联网</a:t>
            </a:r>
            <a:r>
              <a:rPr lang="en-US" sz="2400" b="0">
                <a:latin typeface="Times New Roman" panose="02020603050405020304" pitchFamily="18" charset="0"/>
              </a:rPr>
              <a:t>+</a:t>
            </a:r>
            <a:r>
              <a:rPr lang="zh-CN" sz="2400" b="0">
                <a:ea typeface="宋体" panose="02010600030101010101" pitchFamily="2" charset="-122"/>
              </a:rPr>
              <a:t>”理念，满足了用户的健康饮食生活追求。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（</a:t>
            </a:r>
            <a:r>
              <a:rPr lang="en-US" sz="2400" b="0">
                <a:latin typeface="Times New Roman" panose="02020603050405020304" pitchFamily="18" charset="0"/>
              </a:rPr>
              <a:t>2</a:t>
            </a:r>
            <a:r>
              <a:rPr lang="zh-CN" sz="2400" b="0">
                <a:ea typeface="宋体" panose="02010600030101010101" pitchFamily="2" charset="-122"/>
              </a:rPr>
              <a:t>）让用户回归食材的本质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本产品的提出和推广，可以极大的帮助用户在空余时间用最简单的做法来做出最好的美食。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5560" y="4149407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b="1">
                <a:ea typeface="宋体" panose="02010600030101010101" pitchFamily="2" charset="-122"/>
              </a:rPr>
              <a:t>2.5 产品定位分析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4580890"/>
            <a:ext cx="91370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zh-CN" sz="2400" b="0">
                <a:ea typeface="宋体" panose="02010600030101010101" pitchFamily="2" charset="-122"/>
              </a:rPr>
              <a:t>（</a:t>
            </a:r>
            <a:r>
              <a:rPr lang="en-US" sz="2400" b="0">
                <a:latin typeface="Times New Roman" panose="02020603050405020304" pitchFamily="18" charset="0"/>
              </a:rPr>
              <a:t>1</a:t>
            </a:r>
            <a:r>
              <a:rPr lang="zh-CN" sz="2400" b="0">
                <a:ea typeface="宋体" panose="02010600030101010101" pitchFamily="2" charset="-122"/>
              </a:rPr>
              <a:t>）产品目的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利用合理的膳食搭配，避免人们暴饮暴食或不合理饮食的生活，做出最有利于自己的膳食搭配生活。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（</a:t>
            </a:r>
            <a:r>
              <a:rPr lang="en-US" sz="2400" b="0">
                <a:latin typeface="Times New Roman" panose="02020603050405020304" pitchFamily="18" charset="0"/>
              </a:rPr>
              <a:t>2</a:t>
            </a:r>
            <a:r>
              <a:rPr lang="zh-CN" sz="2400" b="0">
                <a:ea typeface="宋体" panose="02010600030101010101" pitchFamily="2" charset="-122"/>
              </a:rPr>
              <a:t>）目标人群</a:t>
            </a:r>
          </a:p>
          <a:p>
            <a:pPr indent="304800"/>
            <a:r>
              <a:rPr lang="zh-CN" sz="2400" b="0">
                <a:ea typeface="宋体" panose="02010600030101010101" pitchFamily="2" charset="-122"/>
              </a:rPr>
              <a:t>不限人群，目标人群范围很广，任何人都可以享用我们的产品。让更多人爱上膳食搭配的生活。</a:t>
            </a:r>
            <a:endParaRPr lang="zh-CN" altLang="en-US" sz="2400"/>
          </a:p>
        </p:txBody>
      </p:sp>
      <p:pic>
        <p:nvPicPr>
          <p:cNvPr id="5" name="图片 4" descr="L6ZQUFK1%_F39K72T1LV[V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15" y="404495"/>
            <a:ext cx="1870075" cy="1302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08100" y="104555"/>
            <a:ext cx="6429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</a:rPr>
              <a:t>汇报提纲</a:t>
            </a:r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ltGray">
          <a:xfrm rot="5400000">
            <a:off x="-2435225" y="148907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0070C0"/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60"/>
          <p:cNvGrpSpPr/>
          <p:nvPr/>
        </p:nvGrpSpPr>
        <p:grpSpPr bwMode="auto">
          <a:xfrm>
            <a:off x="2030485" y="2966998"/>
            <a:ext cx="381000" cy="381000"/>
            <a:chOff x="2078" y="1680"/>
            <a:chExt cx="1615" cy="1615"/>
          </a:xfrm>
        </p:grpSpPr>
        <p:sp>
          <p:nvSpPr>
            <p:cNvPr id="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51"/>
          <p:cNvSpPr>
            <a:spLocks noChangeArrowheads="1"/>
          </p:cNvSpPr>
          <p:nvPr/>
        </p:nvSpPr>
        <p:spPr bwMode="gray">
          <a:xfrm>
            <a:off x="2218357" y="4816705"/>
            <a:ext cx="379644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 市场与营销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3" name="Group 60"/>
          <p:cNvGrpSpPr/>
          <p:nvPr/>
        </p:nvGrpSpPr>
        <p:grpSpPr bwMode="auto">
          <a:xfrm>
            <a:off x="1558075" y="2059515"/>
            <a:ext cx="381000" cy="381000"/>
            <a:chOff x="2078" y="1680"/>
            <a:chExt cx="1615" cy="1615"/>
          </a:xfrm>
        </p:grpSpPr>
        <p:sp>
          <p:nvSpPr>
            <p:cNvPr id="14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27" name="AutoShape 51"/>
          <p:cNvSpPr>
            <a:spLocks noChangeArrowheads="1"/>
          </p:cNvSpPr>
          <p:nvPr/>
        </p:nvSpPr>
        <p:spPr bwMode="gray">
          <a:xfrm>
            <a:off x="2395433" y="2888617"/>
            <a:ext cx="409680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 市场分析及定位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Group 74"/>
          <p:cNvGrpSpPr/>
          <p:nvPr/>
        </p:nvGrpSpPr>
        <p:grpSpPr bwMode="auto">
          <a:xfrm>
            <a:off x="2053677" y="3989328"/>
            <a:ext cx="381000" cy="381000"/>
            <a:chOff x="2078" y="1680"/>
            <a:chExt cx="1615" cy="1615"/>
          </a:xfrm>
        </p:grpSpPr>
        <p:sp>
          <p:nvSpPr>
            <p:cNvPr id="30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4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6" name="AutoShape 51"/>
          <p:cNvSpPr>
            <a:spLocks noChangeArrowheads="1"/>
          </p:cNvSpPr>
          <p:nvPr/>
        </p:nvSpPr>
        <p:spPr bwMode="gray">
          <a:xfrm>
            <a:off x="2389545" y="3925474"/>
            <a:ext cx="379172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产品介绍</a:t>
            </a:r>
            <a:endParaRPr lang="zh-CN" altLang="en-US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Group 60"/>
          <p:cNvGrpSpPr/>
          <p:nvPr/>
        </p:nvGrpSpPr>
        <p:grpSpPr bwMode="auto">
          <a:xfrm>
            <a:off x="1836810" y="4879618"/>
            <a:ext cx="381000" cy="381000"/>
            <a:chOff x="2078" y="1680"/>
            <a:chExt cx="1615" cy="1615"/>
          </a:xfrm>
        </p:grpSpPr>
        <p:sp>
          <p:nvSpPr>
            <p:cNvPr id="39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4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45" name="AutoShape 51"/>
          <p:cNvSpPr>
            <a:spLocks noChangeArrowheads="1"/>
          </p:cNvSpPr>
          <p:nvPr/>
        </p:nvSpPr>
        <p:spPr bwMode="gray">
          <a:xfrm>
            <a:off x="2025317" y="2055725"/>
            <a:ext cx="379644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 项目摘要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6" name="Group 60"/>
          <p:cNvGrpSpPr/>
          <p:nvPr/>
        </p:nvGrpSpPr>
        <p:grpSpPr bwMode="auto">
          <a:xfrm>
            <a:off x="766200" y="5815608"/>
            <a:ext cx="381000" cy="381000"/>
            <a:chOff x="2078" y="1680"/>
            <a:chExt cx="1615" cy="1615"/>
          </a:xfrm>
        </p:grpSpPr>
        <p:sp>
          <p:nvSpPr>
            <p:cNvPr id="47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9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" name="AutoShape 51"/>
          <p:cNvSpPr>
            <a:spLocks noChangeArrowheads="1"/>
          </p:cNvSpPr>
          <p:nvPr/>
        </p:nvSpPr>
        <p:spPr bwMode="gray">
          <a:xfrm>
            <a:off x="1147747" y="5793335"/>
            <a:ext cx="379644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>
                <a:lumMod val="85000"/>
              </a:schemeClr>
            </a:solidFill>
            <a:round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五 风险管理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I1MjFjMDIwMmFkMWUyZDJhNTE3NDQ3ZjZmYTk2Zm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439175-7b3b-474f-a886-70bcd8f2539b}"/>
  <p:tag name="TABLE_ENDDRAG_ORIGIN_RECT" val="566*311"/>
  <p:tag name="TABLE_ENDDRAG_RECT" val="146*198*566*3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335259e-cfb3-422f-82d4-b28a4e6a16a3}"/>
  <p:tag name="TABLE_ENDDRAG_ORIGIN_RECT" val="499*282"/>
  <p:tag name="TABLE_ENDDRAG_RECT" val="25*87*499*282"/>
</p:tagLst>
</file>

<file path=ppt/theme/theme1.xml><?xml version="1.0" encoding="utf-8"?>
<a:theme xmlns:a="http://schemas.openxmlformats.org/drawingml/2006/main" name="xuexiaozhuti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xuexiaozhuti</Template>
  <TotalTime>31</TotalTime>
  <Words>1693</Words>
  <Application>Microsoft Office PowerPoint</Application>
  <PresentationFormat>全屏显示(4:3)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黑体</vt:lpstr>
      <vt:lpstr>宋体</vt:lpstr>
      <vt:lpstr>Arial</vt:lpstr>
      <vt:lpstr>Calibri</vt:lpstr>
      <vt:lpstr>Calibri Light</vt:lpstr>
      <vt:lpstr>Tahoma</vt:lpstr>
      <vt:lpstr>Times New Roman</vt:lpstr>
      <vt:lpstr>xuexiaozhuti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1500710309@qq.com</dc:creator>
  <cp:lastModifiedBy>侯 大勇</cp:lastModifiedBy>
  <cp:revision>294</cp:revision>
  <dcterms:created xsi:type="dcterms:W3CDTF">2019-04-10T07:32:00Z</dcterms:created>
  <dcterms:modified xsi:type="dcterms:W3CDTF">2022-06-12T09:12:09Z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6562DB66DB734A1791A39CD1D664A6EC</vt:lpwstr>
  </property>
  <property fmtid="{D5CDD505-2E9C-101B-9397-08002B2CF9AE}" pid="3" name="KSOProductBuildVer">
    <vt:lpwstr>2052-11.1.0.11744</vt:lpwstr>
  </property>
</Properties>
</file>