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 id="270" r:id="rId11"/>
    <p:sldId id="269" r:id="rId12"/>
    <p:sldId id="271" r:id="rId13"/>
    <p:sldId id="272" r:id="rId14"/>
    <p:sldId id="273" r:id="rId15"/>
    <p:sldId id="274" r:id="rId16"/>
    <p:sldId id="275" r:id="rId17"/>
    <p:sldId id="278" r:id="rId18"/>
    <p:sldId id="277" r:id="rId19"/>
    <p:sldId id="266" r:id="rId20"/>
    <p:sldId id="267" r:id="rId21"/>
    <p:sldId id="268" r:id="rId22"/>
    <p:sldId id="279" r:id="rId23"/>
    <p:sldId id="280" r:id="rId24"/>
    <p:sldId id="282" r:id="rId25"/>
    <p:sldId id="283"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8FC"/>
    <a:srgbClr val="EBA9E5"/>
    <a:srgbClr val="F8A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60"/>
  </p:normalViewPr>
  <p:slideViewPr>
    <p:cSldViewPr snapToGrid="0">
      <p:cViewPr varScale="1">
        <p:scale>
          <a:sx n="60" d="100"/>
          <a:sy n="60" d="100"/>
        </p:scale>
        <p:origin x="38" y="23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9F655B-80F0-44C1-AADA-72D791D29007}"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en-US"/>
        </a:p>
      </dgm:t>
    </dgm:pt>
    <dgm:pt modelId="{2AE718DC-7F8B-48D8-B422-D3FAA2ADED4E}">
      <dgm:prSet/>
      <dgm:spPr/>
      <dgm:t>
        <a:bodyPr/>
        <a:lstStyle/>
        <a:p>
          <a:r>
            <a:rPr kumimoji="1" lang="ja-JP"/>
            <a:t>帳簿の世界史 概要</a:t>
          </a:r>
          <a:endParaRPr lang="en-US"/>
        </a:p>
      </dgm:t>
    </dgm:pt>
    <dgm:pt modelId="{8B13923D-425A-40E8-933E-52C64A690769}" type="parTrans" cxnId="{A0110152-A2A7-47D6-AE9B-9765C5ED80E6}">
      <dgm:prSet/>
      <dgm:spPr/>
      <dgm:t>
        <a:bodyPr/>
        <a:lstStyle/>
        <a:p>
          <a:endParaRPr lang="en-US"/>
        </a:p>
      </dgm:t>
    </dgm:pt>
    <dgm:pt modelId="{5F8A878E-ABD0-4AB7-93BE-45C38D699D2C}" type="sibTrans" cxnId="{A0110152-A2A7-47D6-AE9B-9765C5ED80E6}">
      <dgm:prSet/>
      <dgm:spPr/>
      <dgm:t>
        <a:bodyPr/>
        <a:lstStyle/>
        <a:p>
          <a:endParaRPr lang="en-US"/>
        </a:p>
      </dgm:t>
    </dgm:pt>
    <dgm:pt modelId="{5C0A3780-349F-4774-BCF5-D0471974610B}">
      <dgm:prSet/>
      <dgm:spPr/>
      <dgm:t>
        <a:bodyPr/>
        <a:lstStyle/>
        <a:p>
          <a:r>
            <a:rPr lang="ja-JP"/>
            <a:t>なぜルイ</a:t>
          </a:r>
          <a:r>
            <a:rPr lang="en-US"/>
            <a:t>16</a:t>
          </a:r>
          <a:r>
            <a:rPr lang="ja-JP"/>
            <a:t>世は断頭台へ送られたのか</a:t>
          </a:r>
          <a:endParaRPr lang="en-US"/>
        </a:p>
      </dgm:t>
    </dgm:pt>
    <dgm:pt modelId="{2B3CCB0C-FAE6-4489-A715-5AA969DEF3DE}" type="parTrans" cxnId="{D26770B0-F2E2-44DF-95C7-1CCD1ECEB428}">
      <dgm:prSet/>
      <dgm:spPr/>
      <dgm:t>
        <a:bodyPr/>
        <a:lstStyle/>
        <a:p>
          <a:endParaRPr lang="en-US"/>
        </a:p>
      </dgm:t>
    </dgm:pt>
    <dgm:pt modelId="{928514A3-CD2E-4470-A2EC-D53C6C461F5B}" type="sibTrans" cxnId="{D26770B0-F2E2-44DF-95C7-1CCD1ECEB428}">
      <dgm:prSet/>
      <dgm:spPr/>
      <dgm:t>
        <a:bodyPr/>
        <a:lstStyle/>
        <a:p>
          <a:endParaRPr lang="en-US"/>
        </a:p>
      </dgm:t>
    </dgm:pt>
    <dgm:pt modelId="{79F81C31-47F3-4170-A442-AD3A4EE364A2}">
      <dgm:prSet/>
      <dgm:spPr/>
      <dgm:t>
        <a:bodyPr/>
        <a:lstStyle/>
        <a:p>
          <a:r>
            <a:rPr lang="ja-JP"/>
            <a:t>会計操作による世界金融危機</a:t>
          </a:r>
          <a:endParaRPr lang="en-US"/>
        </a:p>
      </dgm:t>
    </dgm:pt>
    <dgm:pt modelId="{84C2DFCC-9D42-4967-8582-3EF06B258431}" type="parTrans" cxnId="{EE7A8E7B-15CC-408E-9E61-814634CB90C3}">
      <dgm:prSet/>
      <dgm:spPr/>
      <dgm:t>
        <a:bodyPr/>
        <a:lstStyle/>
        <a:p>
          <a:endParaRPr lang="en-US"/>
        </a:p>
      </dgm:t>
    </dgm:pt>
    <dgm:pt modelId="{53A80598-4892-4813-88CE-A391F21EE89E}" type="sibTrans" cxnId="{EE7A8E7B-15CC-408E-9E61-814634CB90C3}">
      <dgm:prSet/>
      <dgm:spPr/>
      <dgm:t>
        <a:bodyPr/>
        <a:lstStyle/>
        <a:p>
          <a:endParaRPr lang="en-US"/>
        </a:p>
      </dgm:t>
    </dgm:pt>
    <dgm:pt modelId="{A038A672-4DF5-400F-8C1F-739C296CCCC9}">
      <dgm:prSet/>
      <dgm:spPr/>
      <dgm:t>
        <a:bodyPr/>
        <a:lstStyle/>
        <a:p>
          <a:r>
            <a:rPr lang="ja-JP"/>
            <a:t>古代世界の帳簿</a:t>
          </a:r>
          <a:endParaRPr lang="en-US"/>
        </a:p>
      </dgm:t>
    </dgm:pt>
    <dgm:pt modelId="{33A419D6-5312-46A8-95D3-297B6E693093}" type="parTrans" cxnId="{70439D9E-B6E8-42B6-B8DA-29CB442F8F58}">
      <dgm:prSet/>
      <dgm:spPr/>
      <dgm:t>
        <a:bodyPr/>
        <a:lstStyle/>
        <a:p>
          <a:endParaRPr lang="en-US"/>
        </a:p>
      </dgm:t>
    </dgm:pt>
    <dgm:pt modelId="{65A5C0E8-0927-4FCE-80FD-ADA3F7685990}" type="sibTrans" cxnId="{70439D9E-B6E8-42B6-B8DA-29CB442F8F58}">
      <dgm:prSet/>
      <dgm:spPr/>
      <dgm:t>
        <a:bodyPr/>
        <a:lstStyle/>
        <a:p>
          <a:endParaRPr lang="en-US"/>
        </a:p>
      </dgm:t>
    </dgm:pt>
    <dgm:pt modelId="{C9DF845F-D748-48EC-88A1-88D433FDEEFE}">
      <dgm:prSet/>
      <dgm:spPr/>
      <dgm:t>
        <a:bodyPr/>
        <a:lstStyle/>
        <a:p>
          <a:r>
            <a:rPr lang="ja-JP"/>
            <a:t>イタリア</a:t>
          </a:r>
          <a:endParaRPr lang="en-US"/>
        </a:p>
      </dgm:t>
    </dgm:pt>
    <dgm:pt modelId="{EE2383D1-C56E-45B4-BD1A-16734D81AA72}" type="parTrans" cxnId="{4C567B7D-2306-4958-A7E4-112BD34EBFDF}">
      <dgm:prSet/>
      <dgm:spPr/>
      <dgm:t>
        <a:bodyPr/>
        <a:lstStyle/>
        <a:p>
          <a:endParaRPr lang="en-US"/>
        </a:p>
      </dgm:t>
    </dgm:pt>
    <dgm:pt modelId="{B02E8836-12D7-4C2B-AA85-B4B0E29ACBE4}" type="sibTrans" cxnId="{4C567B7D-2306-4958-A7E4-112BD34EBFDF}">
      <dgm:prSet/>
      <dgm:spPr/>
      <dgm:t>
        <a:bodyPr/>
        <a:lstStyle/>
        <a:p>
          <a:endParaRPr lang="en-US"/>
        </a:p>
      </dgm:t>
    </dgm:pt>
    <dgm:pt modelId="{67598394-205F-4539-8A09-52D63613A78A}">
      <dgm:prSet/>
      <dgm:spPr/>
      <dgm:t>
        <a:bodyPr/>
        <a:lstStyle/>
        <a:p>
          <a:r>
            <a:rPr lang="ja-JP"/>
            <a:t>スペイン</a:t>
          </a:r>
          <a:endParaRPr lang="en-US"/>
        </a:p>
      </dgm:t>
    </dgm:pt>
    <dgm:pt modelId="{03B7C037-05CE-4751-939A-5219BF13C1D1}" type="parTrans" cxnId="{0C031608-DB41-4A03-9D84-A7281CA7A8C3}">
      <dgm:prSet/>
      <dgm:spPr/>
      <dgm:t>
        <a:bodyPr/>
        <a:lstStyle/>
        <a:p>
          <a:endParaRPr lang="en-US"/>
        </a:p>
      </dgm:t>
    </dgm:pt>
    <dgm:pt modelId="{23EE5307-29C3-462E-9952-E27016183F32}" type="sibTrans" cxnId="{0C031608-DB41-4A03-9D84-A7281CA7A8C3}">
      <dgm:prSet/>
      <dgm:spPr/>
      <dgm:t>
        <a:bodyPr/>
        <a:lstStyle/>
        <a:p>
          <a:endParaRPr lang="en-US"/>
        </a:p>
      </dgm:t>
    </dgm:pt>
    <dgm:pt modelId="{21061E70-01AC-41FD-AE44-0D7BA5ADF0D0}">
      <dgm:prSet/>
      <dgm:spPr/>
      <dgm:t>
        <a:bodyPr/>
        <a:lstStyle/>
        <a:p>
          <a:r>
            <a:rPr lang="ja-JP"/>
            <a:t>オランダ</a:t>
          </a:r>
          <a:endParaRPr lang="en-US"/>
        </a:p>
      </dgm:t>
    </dgm:pt>
    <dgm:pt modelId="{28E79928-1B66-4FE4-BE53-8126A8C3A8E5}" type="parTrans" cxnId="{D98806D5-75F4-43A8-89AB-233A1B5EF51B}">
      <dgm:prSet/>
      <dgm:spPr/>
      <dgm:t>
        <a:bodyPr/>
        <a:lstStyle/>
        <a:p>
          <a:endParaRPr lang="en-US"/>
        </a:p>
      </dgm:t>
    </dgm:pt>
    <dgm:pt modelId="{7B656CFF-A111-4A18-958A-C6AD4335DE3B}" type="sibTrans" cxnId="{D98806D5-75F4-43A8-89AB-233A1B5EF51B}">
      <dgm:prSet/>
      <dgm:spPr/>
      <dgm:t>
        <a:bodyPr/>
        <a:lstStyle/>
        <a:p>
          <a:endParaRPr lang="en-US"/>
        </a:p>
      </dgm:t>
    </dgm:pt>
    <dgm:pt modelId="{CAB10FCF-7F2B-4924-9F57-ED9AF01042C2}">
      <dgm:prSet/>
      <dgm:spPr/>
      <dgm:t>
        <a:bodyPr/>
        <a:lstStyle/>
        <a:p>
          <a:r>
            <a:rPr lang="ja-JP"/>
            <a:t>イギリス</a:t>
          </a:r>
          <a:endParaRPr lang="en-US"/>
        </a:p>
      </dgm:t>
    </dgm:pt>
    <dgm:pt modelId="{E7682453-CB2F-4F6E-897A-9DFAD11E78C3}" type="parTrans" cxnId="{9CF195D4-5CC7-4D1D-9B23-A38272BD1B88}">
      <dgm:prSet/>
      <dgm:spPr/>
      <dgm:t>
        <a:bodyPr/>
        <a:lstStyle/>
        <a:p>
          <a:endParaRPr lang="en-US"/>
        </a:p>
      </dgm:t>
    </dgm:pt>
    <dgm:pt modelId="{DC6F605E-7936-4477-B0B1-0B0A9321C9A2}" type="sibTrans" cxnId="{9CF195D4-5CC7-4D1D-9B23-A38272BD1B88}">
      <dgm:prSet/>
      <dgm:spPr/>
      <dgm:t>
        <a:bodyPr/>
        <a:lstStyle/>
        <a:p>
          <a:endParaRPr lang="en-US"/>
        </a:p>
      </dgm:t>
    </dgm:pt>
    <dgm:pt modelId="{16DE84DD-7061-446F-BA16-62BCF48F520A}">
      <dgm:prSet/>
      <dgm:spPr/>
      <dgm:t>
        <a:bodyPr/>
        <a:lstStyle/>
        <a:p>
          <a:r>
            <a:rPr lang="ja-JP"/>
            <a:t>アメリカ</a:t>
          </a:r>
          <a:endParaRPr lang="en-US"/>
        </a:p>
      </dgm:t>
    </dgm:pt>
    <dgm:pt modelId="{2FE10E2E-A625-4D5F-BA1B-5868BE77F8BD}" type="parTrans" cxnId="{646E394F-2D0B-4966-8105-49309CE46F8A}">
      <dgm:prSet/>
      <dgm:spPr/>
      <dgm:t>
        <a:bodyPr/>
        <a:lstStyle/>
        <a:p>
          <a:endParaRPr lang="en-US"/>
        </a:p>
      </dgm:t>
    </dgm:pt>
    <dgm:pt modelId="{4723DA3D-EAF6-45A4-9ED2-7F0E68A27D57}" type="sibTrans" cxnId="{646E394F-2D0B-4966-8105-49309CE46F8A}">
      <dgm:prSet/>
      <dgm:spPr/>
      <dgm:t>
        <a:bodyPr/>
        <a:lstStyle/>
        <a:p>
          <a:endParaRPr lang="en-US"/>
        </a:p>
      </dgm:t>
    </dgm:pt>
    <dgm:pt modelId="{A8EE3B6D-1AC4-4361-9D44-541E4716C055}">
      <dgm:prSet/>
      <dgm:spPr/>
      <dgm:t>
        <a:bodyPr/>
        <a:lstStyle/>
        <a:p>
          <a:r>
            <a:rPr lang="ja-JP"/>
            <a:t>公認会計士の誕生</a:t>
          </a:r>
          <a:endParaRPr lang="en-US"/>
        </a:p>
      </dgm:t>
    </dgm:pt>
    <dgm:pt modelId="{422490CD-0916-4A1A-A44E-6E2D197BE9D8}" type="parTrans" cxnId="{307D50CC-3C8E-4C2A-9681-3C5799817C65}">
      <dgm:prSet/>
      <dgm:spPr/>
      <dgm:t>
        <a:bodyPr/>
        <a:lstStyle/>
        <a:p>
          <a:endParaRPr lang="en-US"/>
        </a:p>
      </dgm:t>
    </dgm:pt>
    <dgm:pt modelId="{A0F30BD4-BEC5-4140-8A3F-5361EDAD7299}" type="sibTrans" cxnId="{307D50CC-3C8E-4C2A-9681-3C5799817C65}">
      <dgm:prSet/>
      <dgm:spPr/>
      <dgm:t>
        <a:bodyPr/>
        <a:lstStyle/>
        <a:p>
          <a:endParaRPr lang="en-US"/>
        </a:p>
      </dgm:t>
    </dgm:pt>
    <dgm:pt modelId="{C3CA7DEB-4CCB-4702-BA35-D10F47D9206E}" type="pres">
      <dgm:prSet presAssocID="{799F655B-80F0-44C1-AADA-72D791D29007}" presName="linear" presStyleCnt="0">
        <dgm:presLayoutVars>
          <dgm:animLvl val="lvl"/>
          <dgm:resizeHandles val="exact"/>
        </dgm:presLayoutVars>
      </dgm:prSet>
      <dgm:spPr/>
    </dgm:pt>
    <dgm:pt modelId="{A6F7235D-CD62-4D55-94F3-2F7A3E36A7A5}" type="pres">
      <dgm:prSet presAssocID="{2AE718DC-7F8B-48D8-B422-D3FAA2ADED4E}" presName="parentText" presStyleLbl="node1" presStyleIdx="0" presStyleCnt="10">
        <dgm:presLayoutVars>
          <dgm:chMax val="0"/>
          <dgm:bulletEnabled val="1"/>
        </dgm:presLayoutVars>
      </dgm:prSet>
      <dgm:spPr/>
    </dgm:pt>
    <dgm:pt modelId="{9E013B7A-A1AD-452C-AE33-2CC0CC1F0890}" type="pres">
      <dgm:prSet presAssocID="{5F8A878E-ABD0-4AB7-93BE-45C38D699D2C}" presName="spacer" presStyleCnt="0"/>
      <dgm:spPr/>
    </dgm:pt>
    <dgm:pt modelId="{49E8DFC6-9F9F-4FA9-8401-4ADFCB1413B7}" type="pres">
      <dgm:prSet presAssocID="{5C0A3780-349F-4774-BCF5-D0471974610B}" presName="parentText" presStyleLbl="node1" presStyleIdx="1" presStyleCnt="10">
        <dgm:presLayoutVars>
          <dgm:chMax val="0"/>
          <dgm:bulletEnabled val="1"/>
        </dgm:presLayoutVars>
      </dgm:prSet>
      <dgm:spPr/>
    </dgm:pt>
    <dgm:pt modelId="{9268CE04-665A-409D-9956-B01C86FC40C0}" type="pres">
      <dgm:prSet presAssocID="{928514A3-CD2E-4470-A2EC-D53C6C461F5B}" presName="spacer" presStyleCnt="0"/>
      <dgm:spPr/>
    </dgm:pt>
    <dgm:pt modelId="{CBD55EE7-8FF9-4198-95AD-9B9A88E0866C}" type="pres">
      <dgm:prSet presAssocID="{79F81C31-47F3-4170-A442-AD3A4EE364A2}" presName="parentText" presStyleLbl="node1" presStyleIdx="2" presStyleCnt="10">
        <dgm:presLayoutVars>
          <dgm:chMax val="0"/>
          <dgm:bulletEnabled val="1"/>
        </dgm:presLayoutVars>
      </dgm:prSet>
      <dgm:spPr/>
    </dgm:pt>
    <dgm:pt modelId="{7CA7B4DB-6EF8-49F2-801C-3CEF24253893}" type="pres">
      <dgm:prSet presAssocID="{53A80598-4892-4813-88CE-A391F21EE89E}" presName="spacer" presStyleCnt="0"/>
      <dgm:spPr/>
    </dgm:pt>
    <dgm:pt modelId="{2AA7C4E8-D2B4-4F45-9BD9-27B489D6B294}" type="pres">
      <dgm:prSet presAssocID="{A038A672-4DF5-400F-8C1F-739C296CCCC9}" presName="parentText" presStyleLbl="node1" presStyleIdx="3" presStyleCnt="10">
        <dgm:presLayoutVars>
          <dgm:chMax val="0"/>
          <dgm:bulletEnabled val="1"/>
        </dgm:presLayoutVars>
      </dgm:prSet>
      <dgm:spPr/>
    </dgm:pt>
    <dgm:pt modelId="{F4D01587-EB51-4AAD-9E87-0C33D4D35649}" type="pres">
      <dgm:prSet presAssocID="{65A5C0E8-0927-4FCE-80FD-ADA3F7685990}" presName="spacer" presStyleCnt="0"/>
      <dgm:spPr/>
    </dgm:pt>
    <dgm:pt modelId="{61DEDD34-165C-4397-9D01-573D9D2B08D3}" type="pres">
      <dgm:prSet presAssocID="{C9DF845F-D748-48EC-88A1-88D433FDEEFE}" presName="parentText" presStyleLbl="node1" presStyleIdx="4" presStyleCnt="10">
        <dgm:presLayoutVars>
          <dgm:chMax val="0"/>
          <dgm:bulletEnabled val="1"/>
        </dgm:presLayoutVars>
      </dgm:prSet>
      <dgm:spPr/>
    </dgm:pt>
    <dgm:pt modelId="{DE0A2E2E-7C66-4D3B-AB82-BF81ECE776B5}" type="pres">
      <dgm:prSet presAssocID="{B02E8836-12D7-4C2B-AA85-B4B0E29ACBE4}" presName="spacer" presStyleCnt="0"/>
      <dgm:spPr/>
    </dgm:pt>
    <dgm:pt modelId="{D43B1B76-EF9E-472E-B458-20AF3CDC0A66}" type="pres">
      <dgm:prSet presAssocID="{67598394-205F-4539-8A09-52D63613A78A}" presName="parentText" presStyleLbl="node1" presStyleIdx="5" presStyleCnt="10">
        <dgm:presLayoutVars>
          <dgm:chMax val="0"/>
          <dgm:bulletEnabled val="1"/>
        </dgm:presLayoutVars>
      </dgm:prSet>
      <dgm:spPr/>
    </dgm:pt>
    <dgm:pt modelId="{5013F0EB-3AF0-496A-9D56-072AC62344CE}" type="pres">
      <dgm:prSet presAssocID="{23EE5307-29C3-462E-9952-E27016183F32}" presName="spacer" presStyleCnt="0"/>
      <dgm:spPr/>
    </dgm:pt>
    <dgm:pt modelId="{66D36B3A-7EAC-4EB1-B11D-FEBEF02491B7}" type="pres">
      <dgm:prSet presAssocID="{21061E70-01AC-41FD-AE44-0D7BA5ADF0D0}" presName="parentText" presStyleLbl="node1" presStyleIdx="6" presStyleCnt="10">
        <dgm:presLayoutVars>
          <dgm:chMax val="0"/>
          <dgm:bulletEnabled val="1"/>
        </dgm:presLayoutVars>
      </dgm:prSet>
      <dgm:spPr/>
    </dgm:pt>
    <dgm:pt modelId="{78111A3B-A69F-478F-B189-F39551C58711}" type="pres">
      <dgm:prSet presAssocID="{7B656CFF-A111-4A18-958A-C6AD4335DE3B}" presName="spacer" presStyleCnt="0"/>
      <dgm:spPr/>
    </dgm:pt>
    <dgm:pt modelId="{5B8DB60F-16C8-4ED3-875D-AA7C3182248C}" type="pres">
      <dgm:prSet presAssocID="{CAB10FCF-7F2B-4924-9F57-ED9AF01042C2}" presName="parentText" presStyleLbl="node1" presStyleIdx="7" presStyleCnt="10">
        <dgm:presLayoutVars>
          <dgm:chMax val="0"/>
          <dgm:bulletEnabled val="1"/>
        </dgm:presLayoutVars>
      </dgm:prSet>
      <dgm:spPr/>
    </dgm:pt>
    <dgm:pt modelId="{0EFBBB12-3771-4285-964C-B1876CBA2C96}" type="pres">
      <dgm:prSet presAssocID="{DC6F605E-7936-4477-B0B1-0B0A9321C9A2}" presName="spacer" presStyleCnt="0"/>
      <dgm:spPr/>
    </dgm:pt>
    <dgm:pt modelId="{ADE61BCD-44D4-4F9B-9D1B-27A093C94EEA}" type="pres">
      <dgm:prSet presAssocID="{16DE84DD-7061-446F-BA16-62BCF48F520A}" presName="parentText" presStyleLbl="node1" presStyleIdx="8" presStyleCnt="10">
        <dgm:presLayoutVars>
          <dgm:chMax val="0"/>
          <dgm:bulletEnabled val="1"/>
        </dgm:presLayoutVars>
      </dgm:prSet>
      <dgm:spPr/>
    </dgm:pt>
    <dgm:pt modelId="{2DF1F4DE-8433-4EB8-B410-BE91C4670909}" type="pres">
      <dgm:prSet presAssocID="{4723DA3D-EAF6-45A4-9ED2-7F0E68A27D57}" presName="spacer" presStyleCnt="0"/>
      <dgm:spPr/>
    </dgm:pt>
    <dgm:pt modelId="{DA803D1F-FB95-4AAA-88C0-6EAA6B884701}" type="pres">
      <dgm:prSet presAssocID="{A8EE3B6D-1AC4-4361-9D44-541E4716C055}" presName="parentText" presStyleLbl="node1" presStyleIdx="9" presStyleCnt="10">
        <dgm:presLayoutVars>
          <dgm:chMax val="0"/>
          <dgm:bulletEnabled val="1"/>
        </dgm:presLayoutVars>
      </dgm:prSet>
      <dgm:spPr/>
    </dgm:pt>
  </dgm:ptLst>
  <dgm:cxnLst>
    <dgm:cxn modelId="{0C031608-DB41-4A03-9D84-A7281CA7A8C3}" srcId="{799F655B-80F0-44C1-AADA-72D791D29007}" destId="{67598394-205F-4539-8A09-52D63613A78A}" srcOrd="5" destOrd="0" parTransId="{03B7C037-05CE-4751-939A-5219BF13C1D1}" sibTransId="{23EE5307-29C3-462E-9952-E27016183F32}"/>
    <dgm:cxn modelId="{8EAF1320-48BE-41DD-A3C0-3C1B3F025B5B}" type="presOf" srcId="{2AE718DC-7F8B-48D8-B422-D3FAA2ADED4E}" destId="{A6F7235D-CD62-4D55-94F3-2F7A3E36A7A5}" srcOrd="0" destOrd="0" presId="urn:microsoft.com/office/officeart/2005/8/layout/vList2"/>
    <dgm:cxn modelId="{A7C70832-B00B-4691-9A2D-5F7F018F5925}" type="presOf" srcId="{A038A672-4DF5-400F-8C1F-739C296CCCC9}" destId="{2AA7C4E8-D2B4-4F45-9BD9-27B489D6B294}" srcOrd="0" destOrd="0" presId="urn:microsoft.com/office/officeart/2005/8/layout/vList2"/>
    <dgm:cxn modelId="{EF844B34-D3C3-4E83-A77D-CB27E488ADFF}" type="presOf" srcId="{67598394-205F-4539-8A09-52D63613A78A}" destId="{D43B1B76-EF9E-472E-B458-20AF3CDC0A66}" srcOrd="0" destOrd="0" presId="urn:microsoft.com/office/officeart/2005/8/layout/vList2"/>
    <dgm:cxn modelId="{976E664D-6518-4A6F-A475-7DE04E8E70D0}" type="presOf" srcId="{C9DF845F-D748-48EC-88A1-88D433FDEEFE}" destId="{61DEDD34-165C-4397-9D01-573D9D2B08D3}" srcOrd="0" destOrd="0" presId="urn:microsoft.com/office/officeart/2005/8/layout/vList2"/>
    <dgm:cxn modelId="{646E394F-2D0B-4966-8105-49309CE46F8A}" srcId="{799F655B-80F0-44C1-AADA-72D791D29007}" destId="{16DE84DD-7061-446F-BA16-62BCF48F520A}" srcOrd="8" destOrd="0" parTransId="{2FE10E2E-A625-4D5F-BA1B-5868BE77F8BD}" sibTransId="{4723DA3D-EAF6-45A4-9ED2-7F0E68A27D57}"/>
    <dgm:cxn modelId="{A0110152-A2A7-47D6-AE9B-9765C5ED80E6}" srcId="{799F655B-80F0-44C1-AADA-72D791D29007}" destId="{2AE718DC-7F8B-48D8-B422-D3FAA2ADED4E}" srcOrd="0" destOrd="0" parTransId="{8B13923D-425A-40E8-933E-52C64A690769}" sibTransId="{5F8A878E-ABD0-4AB7-93BE-45C38D699D2C}"/>
    <dgm:cxn modelId="{EE7A8E7B-15CC-408E-9E61-814634CB90C3}" srcId="{799F655B-80F0-44C1-AADA-72D791D29007}" destId="{79F81C31-47F3-4170-A442-AD3A4EE364A2}" srcOrd="2" destOrd="0" parTransId="{84C2DFCC-9D42-4967-8582-3EF06B258431}" sibTransId="{53A80598-4892-4813-88CE-A391F21EE89E}"/>
    <dgm:cxn modelId="{4C567B7D-2306-4958-A7E4-112BD34EBFDF}" srcId="{799F655B-80F0-44C1-AADA-72D791D29007}" destId="{C9DF845F-D748-48EC-88A1-88D433FDEEFE}" srcOrd="4" destOrd="0" parTransId="{EE2383D1-C56E-45B4-BD1A-16734D81AA72}" sibTransId="{B02E8836-12D7-4C2B-AA85-B4B0E29ACBE4}"/>
    <dgm:cxn modelId="{60A6C47F-9969-4624-9890-2939E3A9B58B}" type="presOf" srcId="{5C0A3780-349F-4774-BCF5-D0471974610B}" destId="{49E8DFC6-9F9F-4FA9-8401-4ADFCB1413B7}" srcOrd="0" destOrd="0" presId="urn:microsoft.com/office/officeart/2005/8/layout/vList2"/>
    <dgm:cxn modelId="{1E1D1F8A-1C0C-404C-ADDC-DED7148595B2}" type="presOf" srcId="{CAB10FCF-7F2B-4924-9F57-ED9AF01042C2}" destId="{5B8DB60F-16C8-4ED3-875D-AA7C3182248C}" srcOrd="0" destOrd="0" presId="urn:microsoft.com/office/officeart/2005/8/layout/vList2"/>
    <dgm:cxn modelId="{C2078994-A9EE-4021-B551-4BD0CD9280F5}" type="presOf" srcId="{79F81C31-47F3-4170-A442-AD3A4EE364A2}" destId="{CBD55EE7-8FF9-4198-95AD-9B9A88E0866C}" srcOrd="0" destOrd="0" presId="urn:microsoft.com/office/officeart/2005/8/layout/vList2"/>
    <dgm:cxn modelId="{87CB389D-D2B9-440D-8DB9-FF3087BE525E}" type="presOf" srcId="{21061E70-01AC-41FD-AE44-0D7BA5ADF0D0}" destId="{66D36B3A-7EAC-4EB1-B11D-FEBEF02491B7}" srcOrd="0" destOrd="0" presId="urn:microsoft.com/office/officeart/2005/8/layout/vList2"/>
    <dgm:cxn modelId="{70439D9E-B6E8-42B6-B8DA-29CB442F8F58}" srcId="{799F655B-80F0-44C1-AADA-72D791D29007}" destId="{A038A672-4DF5-400F-8C1F-739C296CCCC9}" srcOrd="3" destOrd="0" parTransId="{33A419D6-5312-46A8-95D3-297B6E693093}" sibTransId="{65A5C0E8-0927-4FCE-80FD-ADA3F7685990}"/>
    <dgm:cxn modelId="{89BAD7A6-36DC-4357-B2B4-AB443A6C7F00}" type="presOf" srcId="{799F655B-80F0-44C1-AADA-72D791D29007}" destId="{C3CA7DEB-4CCB-4702-BA35-D10F47D9206E}" srcOrd="0" destOrd="0" presId="urn:microsoft.com/office/officeart/2005/8/layout/vList2"/>
    <dgm:cxn modelId="{D26770B0-F2E2-44DF-95C7-1CCD1ECEB428}" srcId="{799F655B-80F0-44C1-AADA-72D791D29007}" destId="{5C0A3780-349F-4774-BCF5-D0471974610B}" srcOrd="1" destOrd="0" parTransId="{2B3CCB0C-FAE6-4489-A715-5AA969DEF3DE}" sibTransId="{928514A3-CD2E-4470-A2EC-D53C6C461F5B}"/>
    <dgm:cxn modelId="{D3AC84B9-414D-471A-9FAC-49E927283A3C}" type="presOf" srcId="{A8EE3B6D-1AC4-4361-9D44-541E4716C055}" destId="{DA803D1F-FB95-4AAA-88C0-6EAA6B884701}" srcOrd="0" destOrd="0" presId="urn:microsoft.com/office/officeart/2005/8/layout/vList2"/>
    <dgm:cxn modelId="{62846FC0-7270-43C4-B80B-7DEE62C92F95}" type="presOf" srcId="{16DE84DD-7061-446F-BA16-62BCF48F520A}" destId="{ADE61BCD-44D4-4F9B-9D1B-27A093C94EEA}" srcOrd="0" destOrd="0" presId="urn:microsoft.com/office/officeart/2005/8/layout/vList2"/>
    <dgm:cxn modelId="{307D50CC-3C8E-4C2A-9681-3C5799817C65}" srcId="{799F655B-80F0-44C1-AADA-72D791D29007}" destId="{A8EE3B6D-1AC4-4361-9D44-541E4716C055}" srcOrd="9" destOrd="0" parTransId="{422490CD-0916-4A1A-A44E-6E2D197BE9D8}" sibTransId="{A0F30BD4-BEC5-4140-8A3F-5361EDAD7299}"/>
    <dgm:cxn modelId="{9CF195D4-5CC7-4D1D-9B23-A38272BD1B88}" srcId="{799F655B-80F0-44C1-AADA-72D791D29007}" destId="{CAB10FCF-7F2B-4924-9F57-ED9AF01042C2}" srcOrd="7" destOrd="0" parTransId="{E7682453-CB2F-4F6E-897A-9DFAD11E78C3}" sibTransId="{DC6F605E-7936-4477-B0B1-0B0A9321C9A2}"/>
    <dgm:cxn modelId="{D98806D5-75F4-43A8-89AB-233A1B5EF51B}" srcId="{799F655B-80F0-44C1-AADA-72D791D29007}" destId="{21061E70-01AC-41FD-AE44-0D7BA5ADF0D0}" srcOrd="6" destOrd="0" parTransId="{28E79928-1B66-4FE4-BE53-8126A8C3A8E5}" sibTransId="{7B656CFF-A111-4A18-958A-C6AD4335DE3B}"/>
    <dgm:cxn modelId="{F5F44926-A490-4B5F-AF1C-E672F7552BE2}" type="presParOf" srcId="{C3CA7DEB-4CCB-4702-BA35-D10F47D9206E}" destId="{A6F7235D-CD62-4D55-94F3-2F7A3E36A7A5}" srcOrd="0" destOrd="0" presId="urn:microsoft.com/office/officeart/2005/8/layout/vList2"/>
    <dgm:cxn modelId="{53A3E55C-6530-42EE-9371-BFBB51247D48}" type="presParOf" srcId="{C3CA7DEB-4CCB-4702-BA35-D10F47D9206E}" destId="{9E013B7A-A1AD-452C-AE33-2CC0CC1F0890}" srcOrd="1" destOrd="0" presId="urn:microsoft.com/office/officeart/2005/8/layout/vList2"/>
    <dgm:cxn modelId="{4041B446-6A65-4CD1-BD4F-61E0C08D389A}" type="presParOf" srcId="{C3CA7DEB-4CCB-4702-BA35-D10F47D9206E}" destId="{49E8DFC6-9F9F-4FA9-8401-4ADFCB1413B7}" srcOrd="2" destOrd="0" presId="urn:microsoft.com/office/officeart/2005/8/layout/vList2"/>
    <dgm:cxn modelId="{CD10DBAA-93D2-4638-934E-663EB0875212}" type="presParOf" srcId="{C3CA7DEB-4CCB-4702-BA35-D10F47D9206E}" destId="{9268CE04-665A-409D-9956-B01C86FC40C0}" srcOrd="3" destOrd="0" presId="urn:microsoft.com/office/officeart/2005/8/layout/vList2"/>
    <dgm:cxn modelId="{EB3269E3-12C5-48A9-AD12-B40085BE0108}" type="presParOf" srcId="{C3CA7DEB-4CCB-4702-BA35-D10F47D9206E}" destId="{CBD55EE7-8FF9-4198-95AD-9B9A88E0866C}" srcOrd="4" destOrd="0" presId="urn:microsoft.com/office/officeart/2005/8/layout/vList2"/>
    <dgm:cxn modelId="{2B2EC27F-6603-4DF4-88C2-6720469F7CBA}" type="presParOf" srcId="{C3CA7DEB-4CCB-4702-BA35-D10F47D9206E}" destId="{7CA7B4DB-6EF8-49F2-801C-3CEF24253893}" srcOrd="5" destOrd="0" presId="urn:microsoft.com/office/officeart/2005/8/layout/vList2"/>
    <dgm:cxn modelId="{882E44C2-843B-43AD-87C2-5FAACB6EC0FD}" type="presParOf" srcId="{C3CA7DEB-4CCB-4702-BA35-D10F47D9206E}" destId="{2AA7C4E8-D2B4-4F45-9BD9-27B489D6B294}" srcOrd="6" destOrd="0" presId="urn:microsoft.com/office/officeart/2005/8/layout/vList2"/>
    <dgm:cxn modelId="{2FCE3845-5F50-4618-B58D-FB011DE0F000}" type="presParOf" srcId="{C3CA7DEB-4CCB-4702-BA35-D10F47D9206E}" destId="{F4D01587-EB51-4AAD-9E87-0C33D4D35649}" srcOrd="7" destOrd="0" presId="urn:microsoft.com/office/officeart/2005/8/layout/vList2"/>
    <dgm:cxn modelId="{51F7766D-C7F0-4F23-A312-17902C66062E}" type="presParOf" srcId="{C3CA7DEB-4CCB-4702-BA35-D10F47D9206E}" destId="{61DEDD34-165C-4397-9D01-573D9D2B08D3}" srcOrd="8" destOrd="0" presId="urn:microsoft.com/office/officeart/2005/8/layout/vList2"/>
    <dgm:cxn modelId="{59A44953-2FDA-46B3-8C65-8CAF7E638B92}" type="presParOf" srcId="{C3CA7DEB-4CCB-4702-BA35-D10F47D9206E}" destId="{DE0A2E2E-7C66-4D3B-AB82-BF81ECE776B5}" srcOrd="9" destOrd="0" presId="urn:microsoft.com/office/officeart/2005/8/layout/vList2"/>
    <dgm:cxn modelId="{C5218C36-271F-4336-835E-327AD1165065}" type="presParOf" srcId="{C3CA7DEB-4CCB-4702-BA35-D10F47D9206E}" destId="{D43B1B76-EF9E-472E-B458-20AF3CDC0A66}" srcOrd="10" destOrd="0" presId="urn:microsoft.com/office/officeart/2005/8/layout/vList2"/>
    <dgm:cxn modelId="{C6320B44-7853-44B1-A15E-922698E2AFFB}" type="presParOf" srcId="{C3CA7DEB-4CCB-4702-BA35-D10F47D9206E}" destId="{5013F0EB-3AF0-496A-9D56-072AC62344CE}" srcOrd="11" destOrd="0" presId="urn:microsoft.com/office/officeart/2005/8/layout/vList2"/>
    <dgm:cxn modelId="{F957E81F-B19C-4DF6-936C-55B5FA9680C3}" type="presParOf" srcId="{C3CA7DEB-4CCB-4702-BA35-D10F47D9206E}" destId="{66D36B3A-7EAC-4EB1-B11D-FEBEF02491B7}" srcOrd="12" destOrd="0" presId="urn:microsoft.com/office/officeart/2005/8/layout/vList2"/>
    <dgm:cxn modelId="{AFBEC8AB-3A84-42F6-A139-ADA1E58AE84F}" type="presParOf" srcId="{C3CA7DEB-4CCB-4702-BA35-D10F47D9206E}" destId="{78111A3B-A69F-478F-B189-F39551C58711}" srcOrd="13" destOrd="0" presId="urn:microsoft.com/office/officeart/2005/8/layout/vList2"/>
    <dgm:cxn modelId="{A496A444-16E4-4234-9629-CA8D63F330D1}" type="presParOf" srcId="{C3CA7DEB-4CCB-4702-BA35-D10F47D9206E}" destId="{5B8DB60F-16C8-4ED3-875D-AA7C3182248C}" srcOrd="14" destOrd="0" presId="urn:microsoft.com/office/officeart/2005/8/layout/vList2"/>
    <dgm:cxn modelId="{4FA0F44F-52CE-450D-8D31-965729961D8A}" type="presParOf" srcId="{C3CA7DEB-4CCB-4702-BA35-D10F47D9206E}" destId="{0EFBBB12-3771-4285-964C-B1876CBA2C96}" srcOrd="15" destOrd="0" presId="urn:microsoft.com/office/officeart/2005/8/layout/vList2"/>
    <dgm:cxn modelId="{067738A0-18A1-4277-B406-7A55D41B0FE0}" type="presParOf" srcId="{C3CA7DEB-4CCB-4702-BA35-D10F47D9206E}" destId="{ADE61BCD-44D4-4F9B-9D1B-27A093C94EEA}" srcOrd="16" destOrd="0" presId="urn:microsoft.com/office/officeart/2005/8/layout/vList2"/>
    <dgm:cxn modelId="{15095DF8-3DA4-49AF-A079-15AE8319FF59}" type="presParOf" srcId="{C3CA7DEB-4CCB-4702-BA35-D10F47D9206E}" destId="{2DF1F4DE-8433-4EB8-B410-BE91C4670909}" srcOrd="17" destOrd="0" presId="urn:microsoft.com/office/officeart/2005/8/layout/vList2"/>
    <dgm:cxn modelId="{6A715343-0673-40C0-B484-4D1D4FFDC85A}" type="presParOf" srcId="{C3CA7DEB-4CCB-4702-BA35-D10F47D9206E}" destId="{DA803D1F-FB95-4AAA-88C0-6EAA6B884701}"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7235D-CD62-4D55-94F3-2F7A3E36A7A5}">
      <dsp:nvSpPr>
        <dsp:cNvPr id="0" name=""/>
        <dsp:cNvSpPr/>
      </dsp:nvSpPr>
      <dsp:spPr>
        <a:xfrm>
          <a:off x="0" y="117315"/>
          <a:ext cx="6089650" cy="492277"/>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sz="1600" kern="1200"/>
            <a:t>帳簿の世界史 概要</a:t>
          </a:r>
          <a:endParaRPr lang="en-US" sz="1600" kern="1200"/>
        </a:p>
      </dsp:txBody>
      <dsp:txXfrm>
        <a:off x="24031" y="141346"/>
        <a:ext cx="6041588" cy="444215"/>
      </dsp:txXfrm>
    </dsp:sp>
    <dsp:sp modelId="{49E8DFC6-9F9F-4FA9-8401-4ADFCB1413B7}">
      <dsp:nvSpPr>
        <dsp:cNvPr id="0" name=""/>
        <dsp:cNvSpPr/>
      </dsp:nvSpPr>
      <dsp:spPr>
        <a:xfrm>
          <a:off x="0" y="655672"/>
          <a:ext cx="6089650" cy="492277"/>
        </a:xfrm>
        <a:prstGeom prst="roundRect">
          <a:avLst/>
        </a:prstGeom>
        <a:solidFill>
          <a:schemeClr val="accent2">
            <a:hueOff val="-161707"/>
            <a:satOff val="-9325"/>
            <a:lumOff val="95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ja-JP" sz="1600" kern="1200"/>
            <a:t>なぜルイ</a:t>
          </a:r>
          <a:r>
            <a:rPr lang="en-US" sz="1600" kern="1200"/>
            <a:t>16</a:t>
          </a:r>
          <a:r>
            <a:rPr lang="ja-JP" sz="1600" kern="1200"/>
            <a:t>世は断頭台へ送られたのか</a:t>
          </a:r>
          <a:endParaRPr lang="en-US" sz="1600" kern="1200"/>
        </a:p>
      </dsp:txBody>
      <dsp:txXfrm>
        <a:off x="24031" y="679703"/>
        <a:ext cx="6041588" cy="444215"/>
      </dsp:txXfrm>
    </dsp:sp>
    <dsp:sp modelId="{CBD55EE7-8FF9-4198-95AD-9B9A88E0866C}">
      <dsp:nvSpPr>
        <dsp:cNvPr id="0" name=""/>
        <dsp:cNvSpPr/>
      </dsp:nvSpPr>
      <dsp:spPr>
        <a:xfrm>
          <a:off x="0" y="1194030"/>
          <a:ext cx="6089650" cy="492277"/>
        </a:xfrm>
        <a:prstGeom prst="roundRect">
          <a:avLst/>
        </a:prstGeom>
        <a:solidFill>
          <a:schemeClr val="accent2">
            <a:hueOff val="-323414"/>
            <a:satOff val="-18651"/>
            <a:lumOff val="191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ja-JP" sz="1600" kern="1200"/>
            <a:t>会計操作による世界金融危機</a:t>
          </a:r>
          <a:endParaRPr lang="en-US" sz="1600" kern="1200"/>
        </a:p>
      </dsp:txBody>
      <dsp:txXfrm>
        <a:off x="24031" y="1218061"/>
        <a:ext cx="6041588" cy="444215"/>
      </dsp:txXfrm>
    </dsp:sp>
    <dsp:sp modelId="{2AA7C4E8-D2B4-4F45-9BD9-27B489D6B294}">
      <dsp:nvSpPr>
        <dsp:cNvPr id="0" name=""/>
        <dsp:cNvSpPr/>
      </dsp:nvSpPr>
      <dsp:spPr>
        <a:xfrm>
          <a:off x="0" y="1732387"/>
          <a:ext cx="6089650" cy="492277"/>
        </a:xfrm>
        <a:prstGeom prst="roundRect">
          <a:avLst/>
        </a:prstGeom>
        <a:solidFill>
          <a:schemeClr val="accent2">
            <a:hueOff val="-485121"/>
            <a:satOff val="-27976"/>
            <a:lumOff val="287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ja-JP" sz="1600" kern="1200"/>
            <a:t>古代世界の帳簿</a:t>
          </a:r>
          <a:endParaRPr lang="en-US" sz="1600" kern="1200"/>
        </a:p>
      </dsp:txBody>
      <dsp:txXfrm>
        <a:off x="24031" y="1756418"/>
        <a:ext cx="6041588" cy="444215"/>
      </dsp:txXfrm>
    </dsp:sp>
    <dsp:sp modelId="{61DEDD34-165C-4397-9D01-573D9D2B08D3}">
      <dsp:nvSpPr>
        <dsp:cNvPr id="0" name=""/>
        <dsp:cNvSpPr/>
      </dsp:nvSpPr>
      <dsp:spPr>
        <a:xfrm>
          <a:off x="0" y="2270745"/>
          <a:ext cx="6089650" cy="492277"/>
        </a:xfrm>
        <a:prstGeom prst="roundRect">
          <a:avLst/>
        </a:prstGeom>
        <a:solidFill>
          <a:schemeClr val="accent2">
            <a:hueOff val="-646828"/>
            <a:satOff val="-37301"/>
            <a:lumOff val="383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ja-JP" sz="1600" kern="1200"/>
            <a:t>イタリア</a:t>
          </a:r>
          <a:endParaRPr lang="en-US" sz="1600" kern="1200"/>
        </a:p>
      </dsp:txBody>
      <dsp:txXfrm>
        <a:off x="24031" y="2294776"/>
        <a:ext cx="6041588" cy="444215"/>
      </dsp:txXfrm>
    </dsp:sp>
    <dsp:sp modelId="{D43B1B76-EF9E-472E-B458-20AF3CDC0A66}">
      <dsp:nvSpPr>
        <dsp:cNvPr id="0" name=""/>
        <dsp:cNvSpPr/>
      </dsp:nvSpPr>
      <dsp:spPr>
        <a:xfrm>
          <a:off x="0" y="2809102"/>
          <a:ext cx="6089650" cy="492277"/>
        </a:xfrm>
        <a:prstGeom prst="roundRect">
          <a:avLst/>
        </a:prstGeom>
        <a:solidFill>
          <a:schemeClr val="accent2">
            <a:hueOff val="-808535"/>
            <a:satOff val="-46627"/>
            <a:lumOff val="479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ja-JP" sz="1600" kern="1200"/>
            <a:t>スペイン</a:t>
          </a:r>
          <a:endParaRPr lang="en-US" sz="1600" kern="1200"/>
        </a:p>
      </dsp:txBody>
      <dsp:txXfrm>
        <a:off x="24031" y="2833133"/>
        <a:ext cx="6041588" cy="444215"/>
      </dsp:txXfrm>
    </dsp:sp>
    <dsp:sp modelId="{66D36B3A-7EAC-4EB1-B11D-FEBEF02491B7}">
      <dsp:nvSpPr>
        <dsp:cNvPr id="0" name=""/>
        <dsp:cNvSpPr/>
      </dsp:nvSpPr>
      <dsp:spPr>
        <a:xfrm>
          <a:off x="0" y="3347460"/>
          <a:ext cx="6089650" cy="492277"/>
        </a:xfrm>
        <a:prstGeom prst="roundRect">
          <a:avLst/>
        </a:prstGeom>
        <a:solidFill>
          <a:schemeClr val="accent2">
            <a:hueOff val="-970242"/>
            <a:satOff val="-55952"/>
            <a:lumOff val="575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ja-JP" sz="1600" kern="1200"/>
            <a:t>オランダ</a:t>
          </a:r>
          <a:endParaRPr lang="en-US" sz="1600" kern="1200"/>
        </a:p>
      </dsp:txBody>
      <dsp:txXfrm>
        <a:off x="24031" y="3371491"/>
        <a:ext cx="6041588" cy="444215"/>
      </dsp:txXfrm>
    </dsp:sp>
    <dsp:sp modelId="{5B8DB60F-16C8-4ED3-875D-AA7C3182248C}">
      <dsp:nvSpPr>
        <dsp:cNvPr id="0" name=""/>
        <dsp:cNvSpPr/>
      </dsp:nvSpPr>
      <dsp:spPr>
        <a:xfrm>
          <a:off x="0" y="3885817"/>
          <a:ext cx="6089650" cy="492277"/>
        </a:xfrm>
        <a:prstGeom prst="roundRect">
          <a:avLst/>
        </a:prstGeom>
        <a:solidFill>
          <a:schemeClr val="accent2">
            <a:hueOff val="-1131949"/>
            <a:satOff val="-65277"/>
            <a:lumOff val="671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ja-JP" sz="1600" kern="1200"/>
            <a:t>イギリス</a:t>
          </a:r>
          <a:endParaRPr lang="en-US" sz="1600" kern="1200"/>
        </a:p>
      </dsp:txBody>
      <dsp:txXfrm>
        <a:off x="24031" y="3909848"/>
        <a:ext cx="6041588" cy="444215"/>
      </dsp:txXfrm>
    </dsp:sp>
    <dsp:sp modelId="{ADE61BCD-44D4-4F9B-9D1B-27A093C94EEA}">
      <dsp:nvSpPr>
        <dsp:cNvPr id="0" name=""/>
        <dsp:cNvSpPr/>
      </dsp:nvSpPr>
      <dsp:spPr>
        <a:xfrm>
          <a:off x="0" y="4424175"/>
          <a:ext cx="6089650" cy="492277"/>
        </a:xfrm>
        <a:prstGeom prst="roundRect">
          <a:avLst/>
        </a:prstGeom>
        <a:solidFill>
          <a:schemeClr val="accent2">
            <a:hueOff val="-1293656"/>
            <a:satOff val="-74603"/>
            <a:lumOff val="766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ja-JP" sz="1600" kern="1200"/>
            <a:t>アメリカ</a:t>
          </a:r>
          <a:endParaRPr lang="en-US" sz="1600" kern="1200"/>
        </a:p>
      </dsp:txBody>
      <dsp:txXfrm>
        <a:off x="24031" y="4448206"/>
        <a:ext cx="6041588" cy="444215"/>
      </dsp:txXfrm>
    </dsp:sp>
    <dsp:sp modelId="{DA803D1F-FB95-4AAA-88C0-6EAA6B884701}">
      <dsp:nvSpPr>
        <dsp:cNvPr id="0" name=""/>
        <dsp:cNvSpPr/>
      </dsp:nvSpPr>
      <dsp:spPr>
        <a:xfrm>
          <a:off x="0" y="4962532"/>
          <a:ext cx="6089650" cy="492277"/>
        </a:xfrm>
        <a:prstGeom prst="roundRec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ja-JP" sz="1600" kern="1200"/>
            <a:t>公認会計士の誕生</a:t>
          </a:r>
          <a:endParaRPr lang="en-US" sz="1600" kern="1200"/>
        </a:p>
      </dsp:txBody>
      <dsp:txXfrm>
        <a:off x="24031" y="4986563"/>
        <a:ext cx="6041588" cy="4442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1F339C-04B6-4440-9B2D-AA791F5A441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A3391DD-4732-4B32-A436-F002491E5D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マスター字幕の書式設定</a:t>
            </a:r>
          </a:p>
        </p:txBody>
      </p:sp>
      <p:sp>
        <p:nvSpPr>
          <p:cNvPr id="4" name="日付プレースホルダー 3">
            <a:extLst>
              <a:ext uri="{FF2B5EF4-FFF2-40B4-BE49-F238E27FC236}">
                <a16:creationId xmlns:a16="http://schemas.microsoft.com/office/drawing/2014/main" id="{524BA7BF-287D-463E-9CB8-1BF4D8D5ABE7}"/>
              </a:ext>
            </a:extLst>
          </p:cNvPr>
          <p:cNvSpPr>
            <a:spLocks noGrp="1"/>
          </p:cNvSpPr>
          <p:nvPr>
            <p:ph type="dt" sz="half" idx="10"/>
          </p:nvPr>
        </p:nvSpPr>
        <p:spPr/>
        <p:txBody>
          <a:bodyPr/>
          <a:lstStyle/>
          <a:p>
            <a:fld id="{11C38AE6-B959-4A7E-82CF-A07EEE36487B}" type="datetimeFigureOut">
              <a:rPr kumimoji="1" lang="ja-JP" altLang="en-US" smtClean="0"/>
              <a:t>2018/3/26</a:t>
            </a:fld>
            <a:endParaRPr kumimoji="1" lang="ja-JP" altLang="en-US"/>
          </a:p>
        </p:txBody>
      </p:sp>
      <p:sp>
        <p:nvSpPr>
          <p:cNvPr id="5" name="フッター プレースホルダー 4">
            <a:extLst>
              <a:ext uri="{FF2B5EF4-FFF2-40B4-BE49-F238E27FC236}">
                <a16:creationId xmlns:a16="http://schemas.microsoft.com/office/drawing/2014/main" id="{852EA349-7DA9-4358-A034-799B480C260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69C4C53-04B8-428B-ACCB-AFC057D80869}"/>
              </a:ext>
            </a:extLst>
          </p:cNvPr>
          <p:cNvSpPr>
            <a:spLocks noGrp="1"/>
          </p:cNvSpPr>
          <p:nvPr>
            <p:ph type="sldNum" sz="quarter" idx="12"/>
          </p:nvPr>
        </p:nvSpPr>
        <p:spPr/>
        <p:txBody>
          <a:bodyPr/>
          <a:lstStyle/>
          <a:p>
            <a:fld id="{86EFC82F-0888-4391-BF1B-41FC1D4226BB}" type="slidenum">
              <a:rPr kumimoji="1" lang="ja-JP" altLang="en-US" smtClean="0"/>
              <a:t>‹#›</a:t>
            </a:fld>
            <a:endParaRPr kumimoji="1" lang="ja-JP" altLang="en-US"/>
          </a:p>
        </p:txBody>
      </p:sp>
    </p:spTree>
    <p:extLst>
      <p:ext uri="{BB962C8B-B14F-4D97-AF65-F5344CB8AC3E}">
        <p14:creationId xmlns:p14="http://schemas.microsoft.com/office/powerpoint/2010/main" val="2509697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8565B9-00D6-40C0-A8EA-711F856E9BB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ADE569-79D1-4706-A345-82B0A888813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6744471-E376-422B-9071-3B29B2FFB579}"/>
              </a:ext>
            </a:extLst>
          </p:cNvPr>
          <p:cNvSpPr>
            <a:spLocks noGrp="1"/>
          </p:cNvSpPr>
          <p:nvPr>
            <p:ph type="dt" sz="half" idx="10"/>
          </p:nvPr>
        </p:nvSpPr>
        <p:spPr/>
        <p:txBody>
          <a:bodyPr/>
          <a:lstStyle/>
          <a:p>
            <a:fld id="{11C38AE6-B959-4A7E-82CF-A07EEE36487B}" type="datetimeFigureOut">
              <a:rPr kumimoji="1" lang="ja-JP" altLang="en-US" smtClean="0"/>
              <a:t>2018/3/26</a:t>
            </a:fld>
            <a:endParaRPr kumimoji="1" lang="ja-JP" altLang="en-US"/>
          </a:p>
        </p:txBody>
      </p:sp>
      <p:sp>
        <p:nvSpPr>
          <p:cNvPr id="5" name="フッター プレースホルダー 4">
            <a:extLst>
              <a:ext uri="{FF2B5EF4-FFF2-40B4-BE49-F238E27FC236}">
                <a16:creationId xmlns:a16="http://schemas.microsoft.com/office/drawing/2014/main" id="{1EF26757-4597-4FC8-9C63-554A90FFCC4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621830-CFB2-4EDF-A7FC-C659A0522DEE}"/>
              </a:ext>
            </a:extLst>
          </p:cNvPr>
          <p:cNvSpPr>
            <a:spLocks noGrp="1"/>
          </p:cNvSpPr>
          <p:nvPr>
            <p:ph type="sldNum" sz="quarter" idx="12"/>
          </p:nvPr>
        </p:nvSpPr>
        <p:spPr/>
        <p:txBody>
          <a:bodyPr/>
          <a:lstStyle/>
          <a:p>
            <a:fld id="{86EFC82F-0888-4391-BF1B-41FC1D4226BB}" type="slidenum">
              <a:rPr kumimoji="1" lang="ja-JP" altLang="en-US" smtClean="0"/>
              <a:t>‹#›</a:t>
            </a:fld>
            <a:endParaRPr kumimoji="1" lang="ja-JP" altLang="en-US"/>
          </a:p>
        </p:txBody>
      </p:sp>
    </p:spTree>
    <p:extLst>
      <p:ext uri="{BB962C8B-B14F-4D97-AF65-F5344CB8AC3E}">
        <p14:creationId xmlns:p14="http://schemas.microsoft.com/office/powerpoint/2010/main" val="132221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D7DFE34-A064-448B-BC9F-758B1CDBC36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ECD8E2-DC5A-4002-A933-86168D4827D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87A61C-635A-4EC4-88DE-C45D641D107B}"/>
              </a:ext>
            </a:extLst>
          </p:cNvPr>
          <p:cNvSpPr>
            <a:spLocks noGrp="1"/>
          </p:cNvSpPr>
          <p:nvPr>
            <p:ph type="dt" sz="half" idx="10"/>
          </p:nvPr>
        </p:nvSpPr>
        <p:spPr/>
        <p:txBody>
          <a:bodyPr/>
          <a:lstStyle/>
          <a:p>
            <a:fld id="{11C38AE6-B959-4A7E-82CF-A07EEE36487B}" type="datetimeFigureOut">
              <a:rPr kumimoji="1" lang="ja-JP" altLang="en-US" smtClean="0"/>
              <a:t>2018/3/26</a:t>
            </a:fld>
            <a:endParaRPr kumimoji="1" lang="ja-JP" altLang="en-US"/>
          </a:p>
        </p:txBody>
      </p:sp>
      <p:sp>
        <p:nvSpPr>
          <p:cNvPr id="5" name="フッター プレースホルダー 4">
            <a:extLst>
              <a:ext uri="{FF2B5EF4-FFF2-40B4-BE49-F238E27FC236}">
                <a16:creationId xmlns:a16="http://schemas.microsoft.com/office/drawing/2014/main" id="{2DECF08F-1BC5-465E-B846-A28AC48FB2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43531CF-A9F0-46F4-8A57-C64DA56CF473}"/>
              </a:ext>
            </a:extLst>
          </p:cNvPr>
          <p:cNvSpPr>
            <a:spLocks noGrp="1"/>
          </p:cNvSpPr>
          <p:nvPr>
            <p:ph type="sldNum" sz="quarter" idx="12"/>
          </p:nvPr>
        </p:nvSpPr>
        <p:spPr/>
        <p:txBody>
          <a:bodyPr/>
          <a:lstStyle/>
          <a:p>
            <a:fld id="{86EFC82F-0888-4391-BF1B-41FC1D4226BB}" type="slidenum">
              <a:rPr kumimoji="1" lang="ja-JP" altLang="en-US" smtClean="0"/>
              <a:t>‹#›</a:t>
            </a:fld>
            <a:endParaRPr kumimoji="1" lang="ja-JP" altLang="en-US"/>
          </a:p>
        </p:txBody>
      </p:sp>
    </p:spTree>
    <p:extLst>
      <p:ext uri="{BB962C8B-B14F-4D97-AF65-F5344CB8AC3E}">
        <p14:creationId xmlns:p14="http://schemas.microsoft.com/office/powerpoint/2010/main" val="2754857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85DE07-6978-46D4-80C1-2F813FC8635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0AE5834-95A9-4927-8365-85673A3F9B1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CA9EA4-2ECC-418C-82EF-F41CC69334F5}"/>
              </a:ext>
            </a:extLst>
          </p:cNvPr>
          <p:cNvSpPr>
            <a:spLocks noGrp="1"/>
          </p:cNvSpPr>
          <p:nvPr>
            <p:ph type="dt" sz="half" idx="10"/>
          </p:nvPr>
        </p:nvSpPr>
        <p:spPr/>
        <p:txBody>
          <a:bodyPr/>
          <a:lstStyle/>
          <a:p>
            <a:fld id="{11C38AE6-B959-4A7E-82CF-A07EEE36487B}" type="datetimeFigureOut">
              <a:rPr kumimoji="1" lang="ja-JP" altLang="en-US" smtClean="0"/>
              <a:t>2018/3/26</a:t>
            </a:fld>
            <a:endParaRPr kumimoji="1" lang="ja-JP" altLang="en-US"/>
          </a:p>
        </p:txBody>
      </p:sp>
      <p:sp>
        <p:nvSpPr>
          <p:cNvPr id="5" name="フッター プレースホルダー 4">
            <a:extLst>
              <a:ext uri="{FF2B5EF4-FFF2-40B4-BE49-F238E27FC236}">
                <a16:creationId xmlns:a16="http://schemas.microsoft.com/office/drawing/2014/main" id="{D1D3FA8F-529A-4F01-9842-1057E331BC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69025E-9D89-4B73-A068-4A5E253E540D}"/>
              </a:ext>
            </a:extLst>
          </p:cNvPr>
          <p:cNvSpPr>
            <a:spLocks noGrp="1"/>
          </p:cNvSpPr>
          <p:nvPr>
            <p:ph type="sldNum" sz="quarter" idx="12"/>
          </p:nvPr>
        </p:nvSpPr>
        <p:spPr/>
        <p:txBody>
          <a:bodyPr/>
          <a:lstStyle/>
          <a:p>
            <a:fld id="{86EFC82F-0888-4391-BF1B-41FC1D4226BB}" type="slidenum">
              <a:rPr kumimoji="1" lang="ja-JP" altLang="en-US" smtClean="0"/>
              <a:t>‹#›</a:t>
            </a:fld>
            <a:endParaRPr kumimoji="1" lang="ja-JP" altLang="en-US"/>
          </a:p>
        </p:txBody>
      </p:sp>
    </p:spTree>
    <p:extLst>
      <p:ext uri="{BB962C8B-B14F-4D97-AF65-F5344CB8AC3E}">
        <p14:creationId xmlns:p14="http://schemas.microsoft.com/office/powerpoint/2010/main" val="3052321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8489FB-4ED3-4D5D-B450-37B8E3C02B9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BDA175-3CF2-4CBE-9E19-E73CA440C1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9444D2D-C151-4FEC-AA1A-EED06D06140F}"/>
              </a:ext>
            </a:extLst>
          </p:cNvPr>
          <p:cNvSpPr>
            <a:spLocks noGrp="1"/>
          </p:cNvSpPr>
          <p:nvPr>
            <p:ph type="dt" sz="half" idx="10"/>
          </p:nvPr>
        </p:nvSpPr>
        <p:spPr/>
        <p:txBody>
          <a:bodyPr/>
          <a:lstStyle/>
          <a:p>
            <a:fld id="{11C38AE6-B959-4A7E-82CF-A07EEE36487B}" type="datetimeFigureOut">
              <a:rPr kumimoji="1" lang="ja-JP" altLang="en-US" smtClean="0"/>
              <a:t>2018/3/26</a:t>
            </a:fld>
            <a:endParaRPr kumimoji="1" lang="ja-JP" altLang="en-US"/>
          </a:p>
        </p:txBody>
      </p:sp>
      <p:sp>
        <p:nvSpPr>
          <p:cNvPr id="5" name="フッター プレースホルダー 4">
            <a:extLst>
              <a:ext uri="{FF2B5EF4-FFF2-40B4-BE49-F238E27FC236}">
                <a16:creationId xmlns:a16="http://schemas.microsoft.com/office/drawing/2014/main" id="{5F2C016F-E24E-4F5C-8D51-692EC75A64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4A82DB-0024-41DE-A255-C950A4B7D250}"/>
              </a:ext>
            </a:extLst>
          </p:cNvPr>
          <p:cNvSpPr>
            <a:spLocks noGrp="1"/>
          </p:cNvSpPr>
          <p:nvPr>
            <p:ph type="sldNum" sz="quarter" idx="12"/>
          </p:nvPr>
        </p:nvSpPr>
        <p:spPr/>
        <p:txBody>
          <a:bodyPr/>
          <a:lstStyle/>
          <a:p>
            <a:fld id="{86EFC82F-0888-4391-BF1B-41FC1D4226BB}" type="slidenum">
              <a:rPr kumimoji="1" lang="ja-JP" altLang="en-US" smtClean="0"/>
              <a:t>‹#›</a:t>
            </a:fld>
            <a:endParaRPr kumimoji="1" lang="ja-JP" altLang="en-US"/>
          </a:p>
        </p:txBody>
      </p:sp>
    </p:spTree>
    <p:extLst>
      <p:ext uri="{BB962C8B-B14F-4D97-AF65-F5344CB8AC3E}">
        <p14:creationId xmlns:p14="http://schemas.microsoft.com/office/powerpoint/2010/main" val="685222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52D3C2-26B4-4C5A-A796-8183E23903D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6499C6-0C36-481F-9837-E6897CDC757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C0BD770-0417-40B0-AC98-D8172712DB4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AD05471-D7BD-4EE1-AB83-B00923E32971}"/>
              </a:ext>
            </a:extLst>
          </p:cNvPr>
          <p:cNvSpPr>
            <a:spLocks noGrp="1"/>
          </p:cNvSpPr>
          <p:nvPr>
            <p:ph type="dt" sz="half" idx="10"/>
          </p:nvPr>
        </p:nvSpPr>
        <p:spPr/>
        <p:txBody>
          <a:bodyPr/>
          <a:lstStyle/>
          <a:p>
            <a:fld id="{11C38AE6-B959-4A7E-82CF-A07EEE36487B}" type="datetimeFigureOut">
              <a:rPr kumimoji="1" lang="ja-JP" altLang="en-US" smtClean="0"/>
              <a:t>2018/3/26</a:t>
            </a:fld>
            <a:endParaRPr kumimoji="1" lang="ja-JP" altLang="en-US"/>
          </a:p>
        </p:txBody>
      </p:sp>
      <p:sp>
        <p:nvSpPr>
          <p:cNvPr id="6" name="フッター プレースホルダー 5">
            <a:extLst>
              <a:ext uri="{FF2B5EF4-FFF2-40B4-BE49-F238E27FC236}">
                <a16:creationId xmlns:a16="http://schemas.microsoft.com/office/drawing/2014/main" id="{45DC885C-ED94-4727-8C5B-71656121015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4EB05C-8534-43EA-89C6-8D2F84D86280}"/>
              </a:ext>
            </a:extLst>
          </p:cNvPr>
          <p:cNvSpPr>
            <a:spLocks noGrp="1"/>
          </p:cNvSpPr>
          <p:nvPr>
            <p:ph type="sldNum" sz="quarter" idx="12"/>
          </p:nvPr>
        </p:nvSpPr>
        <p:spPr/>
        <p:txBody>
          <a:bodyPr/>
          <a:lstStyle/>
          <a:p>
            <a:fld id="{86EFC82F-0888-4391-BF1B-41FC1D4226BB}" type="slidenum">
              <a:rPr kumimoji="1" lang="ja-JP" altLang="en-US" smtClean="0"/>
              <a:t>‹#›</a:t>
            </a:fld>
            <a:endParaRPr kumimoji="1" lang="ja-JP" altLang="en-US"/>
          </a:p>
        </p:txBody>
      </p:sp>
    </p:spTree>
    <p:extLst>
      <p:ext uri="{BB962C8B-B14F-4D97-AF65-F5344CB8AC3E}">
        <p14:creationId xmlns:p14="http://schemas.microsoft.com/office/powerpoint/2010/main" val="3490555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D5D1EF-F744-4EE0-9F9D-D0461E16CE3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F0B89BE-C600-48C1-8330-80DBAFB52A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815B391-2167-4115-B23B-43280F340F6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667E10E-EFB1-4F70-8BD3-1116D3ECAB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AD3FF90-0850-4F19-9D59-EA61F694F06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3E406E8-708E-4593-8C52-3A682E39BC63}"/>
              </a:ext>
            </a:extLst>
          </p:cNvPr>
          <p:cNvSpPr>
            <a:spLocks noGrp="1"/>
          </p:cNvSpPr>
          <p:nvPr>
            <p:ph type="dt" sz="half" idx="10"/>
          </p:nvPr>
        </p:nvSpPr>
        <p:spPr/>
        <p:txBody>
          <a:bodyPr/>
          <a:lstStyle/>
          <a:p>
            <a:fld id="{11C38AE6-B959-4A7E-82CF-A07EEE36487B}" type="datetimeFigureOut">
              <a:rPr kumimoji="1" lang="ja-JP" altLang="en-US" smtClean="0"/>
              <a:t>2018/3/26</a:t>
            </a:fld>
            <a:endParaRPr kumimoji="1" lang="ja-JP" altLang="en-US"/>
          </a:p>
        </p:txBody>
      </p:sp>
      <p:sp>
        <p:nvSpPr>
          <p:cNvPr id="8" name="フッター プレースホルダー 7">
            <a:extLst>
              <a:ext uri="{FF2B5EF4-FFF2-40B4-BE49-F238E27FC236}">
                <a16:creationId xmlns:a16="http://schemas.microsoft.com/office/drawing/2014/main" id="{9DF236CC-3FBC-4415-9EB2-37A2B610C14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412D383-CF36-43ED-BF31-F1EB26916A53}"/>
              </a:ext>
            </a:extLst>
          </p:cNvPr>
          <p:cNvSpPr>
            <a:spLocks noGrp="1"/>
          </p:cNvSpPr>
          <p:nvPr>
            <p:ph type="sldNum" sz="quarter" idx="12"/>
          </p:nvPr>
        </p:nvSpPr>
        <p:spPr/>
        <p:txBody>
          <a:bodyPr/>
          <a:lstStyle/>
          <a:p>
            <a:fld id="{86EFC82F-0888-4391-BF1B-41FC1D4226BB}" type="slidenum">
              <a:rPr kumimoji="1" lang="ja-JP" altLang="en-US" smtClean="0"/>
              <a:t>‹#›</a:t>
            </a:fld>
            <a:endParaRPr kumimoji="1" lang="ja-JP" altLang="en-US"/>
          </a:p>
        </p:txBody>
      </p:sp>
    </p:spTree>
    <p:extLst>
      <p:ext uri="{BB962C8B-B14F-4D97-AF65-F5344CB8AC3E}">
        <p14:creationId xmlns:p14="http://schemas.microsoft.com/office/powerpoint/2010/main" val="1550999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342407-E24C-4E9F-8F0B-41C2BF0E4A6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5C98329-7646-4224-887C-A6FFB01F7461}"/>
              </a:ext>
            </a:extLst>
          </p:cNvPr>
          <p:cNvSpPr>
            <a:spLocks noGrp="1"/>
          </p:cNvSpPr>
          <p:nvPr>
            <p:ph type="dt" sz="half" idx="10"/>
          </p:nvPr>
        </p:nvSpPr>
        <p:spPr/>
        <p:txBody>
          <a:bodyPr/>
          <a:lstStyle/>
          <a:p>
            <a:fld id="{11C38AE6-B959-4A7E-82CF-A07EEE36487B}" type="datetimeFigureOut">
              <a:rPr kumimoji="1" lang="ja-JP" altLang="en-US" smtClean="0"/>
              <a:t>2018/3/26</a:t>
            </a:fld>
            <a:endParaRPr kumimoji="1" lang="ja-JP" altLang="en-US"/>
          </a:p>
        </p:txBody>
      </p:sp>
      <p:sp>
        <p:nvSpPr>
          <p:cNvPr id="4" name="フッター プレースホルダー 3">
            <a:extLst>
              <a:ext uri="{FF2B5EF4-FFF2-40B4-BE49-F238E27FC236}">
                <a16:creationId xmlns:a16="http://schemas.microsoft.com/office/drawing/2014/main" id="{DB18D605-7F97-4E38-84C0-5E06836BC11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94638E1-3AEE-497C-A503-02B82B7591D9}"/>
              </a:ext>
            </a:extLst>
          </p:cNvPr>
          <p:cNvSpPr>
            <a:spLocks noGrp="1"/>
          </p:cNvSpPr>
          <p:nvPr>
            <p:ph type="sldNum" sz="quarter" idx="12"/>
          </p:nvPr>
        </p:nvSpPr>
        <p:spPr/>
        <p:txBody>
          <a:bodyPr/>
          <a:lstStyle/>
          <a:p>
            <a:fld id="{86EFC82F-0888-4391-BF1B-41FC1D4226BB}" type="slidenum">
              <a:rPr kumimoji="1" lang="ja-JP" altLang="en-US" smtClean="0"/>
              <a:t>‹#›</a:t>
            </a:fld>
            <a:endParaRPr kumimoji="1" lang="ja-JP" altLang="en-US"/>
          </a:p>
        </p:txBody>
      </p:sp>
    </p:spTree>
    <p:extLst>
      <p:ext uri="{BB962C8B-B14F-4D97-AF65-F5344CB8AC3E}">
        <p14:creationId xmlns:p14="http://schemas.microsoft.com/office/powerpoint/2010/main" val="3479258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2F17182-8102-4388-A90C-44AAFBC71811}"/>
              </a:ext>
            </a:extLst>
          </p:cNvPr>
          <p:cNvSpPr>
            <a:spLocks noGrp="1"/>
          </p:cNvSpPr>
          <p:nvPr>
            <p:ph type="dt" sz="half" idx="10"/>
          </p:nvPr>
        </p:nvSpPr>
        <p:spPr/>
        <p:txBody>
          <a:bodyPr/>
          <a:lstStyle/>
          <a:p>
            <a:fld id="{11C38AE6-B959-4A7E-82CF-A07EEE36487B}" type="datetimeFigureOut">
              <a:rPr kumimoji="1" lang="ja-JP" altLang="en-US" smtClean="0"/>
              <a:t>2018/3/26</a:t>
            </a:fld>
            <a:endParaRPr kumimoji="1" lang="ja-JP" altLang="en-US"/>
          </a:p>
        </p:txBody>
      </p:sp>
      <p:sp>
        <p:nvSpPr>
          <p:cNvPr id="3" name="フッター プレースホルダー 2">
            <a:extLst>
              <a:ext uri="{FF2B5EF4-FFF2-40B4-BE49-F238E27FC236}">
                <a16:creationId xmlns:a16="http://schemas.microsoft.com/office/drawing/2014/main" id="{D60E9681-A618-4166-B72F-ED302E72115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25557AC-4130-4A08-B539-F4DAB158AD17}"/>
              </a:ext>
            </a:extLst>
          </p:cNvPr>
          <p:cNvSpPr>
            <a:spLocks noGrp="1"/>
          </p:cNvSpPr>
          <p:nvPr>
            <p:ph type="sldNum" sz="quarter" idx="12"/>
          </p:nvPr>
        </p:nvSpPr>
        <p:spPr/>
        <p:txBody>
          <a:bodyPr/>
          <a:lstStyle/>
          <a:p>
            <a:fld id="{86EFC82F-0888-4391-BF1B-41FC1D4226BB}" type="slidenum">
              <a:rPr kumimoji="1" lang="ja-JP" altLang="en-US" smtClean="0"/>
              <a:t>‹#›</a:t>
            </a:fld>
            <a:endParaRPr kumimoji="1" lang="ja-JP" altLang="en-US"/>
          </a:p>
        </p:txBody>
      </p:sp>
    </p:spTree>
    <p:extLst>
      <p:ext uri="{BB962C8B-B14F-4D97-AF65-F5344CB8AC3E}">
        <p14:creationId xmlns:p14="http://schemas.microsoft.com/office/powerpoint/2010/main" val="2367391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1042D6-A3AA-4115-A8B4-A7128BFF290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D47138-3484-47B5-A3F6-E7424B091C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E09E58C-5206-432E-B3BD-C8C41B4D42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ABFA122-9150-470D-92E1-F842F328555B}"/>
              </a:ext>
            </a:extLst>
          </p:cNvPr>
          <p:cNvSpPr>
            <a:spLocks noGrp="1"/>
          </p:cNvSpPr>
          <p:nvPr>
            <p:ph type="dt" sz="half" idx="10"/>
          </p:nvPr>
        </p:nvSpPr>
        <p:spPr/>
        <p:txBody>
          <a:bodyPr/>
          <a:lstStyle/>
          <a:p>
            <a:fld id="{11C38AE6-B959-4A7E-82CF-A07EEE36487B}" type="datetimeFigureOut">
              <a:rPr kumimoji="1" lang="ja-JP" altLang="en-US" smtClean="0"/>
              <a:t>2018/3/26</a:t>
            </a:fld>
            <a:endParaRPr kumimoji="1" lang="ja-JP" altLang="en-US"/>
          </a:p>
        </p:txBody>
      </p:sp>
      <p:sp>
        <p:nvSpPr>
          <p:cNvPr id="6" name="フッター プレースホルダー 5">
            <a:extLst>
              <a:ext uri="{FF2B5EF4-FFF2-40B4-BE49-F238E27FC236}">
                <a16:creationId xmlns:a16="http://schemas.microsoft.com/office/drawing/2014/main" id="{B3668E98-7993-47F7-A65F-8EE18C20442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02D4ACA-9DF2-4143-B98A-1A6B6A23A42D}"/>
              </a:ext>
            </a:extLst>
          </p:cNvPr>
          <p:cNvSpPr>
            <a:spLocks noGrp="1"/>
          </p:cNvSpPr>
          <p:nvPr>
            <p:ph type="sldNum" sz="quarter" idx="12"/>
          </p:nvPr>
        </p:nvSpPr>
        <p:spPr/>
        <p:txBody>
          <a:bodyPr/>
          <a:lstStyle/>
          <a:p>
            <a:fld id="{86EFC82F-0888-4391-BF1B-41FC1D4226BB}" type="slidenum">
              <a:rPr kumimoji="1" lang="ja-JP" altLang="en-US" smtClean="0"/>
              <a:t>‹#›</a:t>
            </a:fld>
            <a:endParaRPr kumimoji="1" lang="ja-JP" altLang="en-US"/>
          </a:p>
        </p:txBody>
      </p:sp>
    </p:spTree>
    <p:extLst>
      <p:ext uri="{BB962C8B-B14F-4D97-AF65-F5344CB8AC3E}">
        <p14:creationId xmlns:p14="http://schemas.microsoft.com/office/powerpoint/2010/main" val="669006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98BE0-9017-4C2F-A321-C47C8541A8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6F9C89C-8386-45E0-B7F5-A43939249B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B5893F5-CD54-4FF7-8341-692DFAC34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1392CED-A2EF-422D-8C7F-03F36F28DFF7}"/>
              </a:ext>
            </a:extLst>
          </p:cNvPr>
          <p:cNvSpPr>
            <a:spLocks noGrp="1"/>
          </p:cNvSpPr>
          <p:nvPr>
            <p:ph type="dt" sz="half" idx="10"/>
          </p:nvPr>
        </p:nvSpPr>
        <p:spPr/>
        <p:txBody>
          <a:bodyPr/>
          <a:lstStyle/>
          <a:p>
            <a:fld id="{11C38AE6-B959-4A7E-82CF-A07EEE36487B}" type="datetimeFigureOut">
              <a:rPr kumimoji="1" lang="ja-JP" altLang="en-US" smtClean="0"/>
              <a:t>2018/3/26</a:t>
            </a:fld>
            <a:endParaRPr kumimoji="1" lang="ja-JP" altLang="en-US"/>
          </a:p>
        </p:txBody>
      </p:sp>
      <p:sp>
        <p:nvSpPr>
          <p:cNvPr id="6" name="フッター プレースホルダー 5">
            <a:extLst>
              <a:ext uri="{FF2B5EF4-FFF2-40B4-BE49-F238E27FC236}">
                <a16:creationId xmlns:a16="http://schemas.microsoft.com/office/drawing/2014/main" id="{C355A572-E477-4BC1-B2B1-61D6AC0A447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9625110-DA9B-4C1B-A0A5-D962B9E03EA0}"/>
              </a:ext>
            </a:extLst>
          </p:cNvPr>
          <p:cNvSpPr>
            <a:spLocks noGrp="1"/>
          </p:cNvSpPr>
          <p:nvPr>
            <p:ph type="sldNum" sz="quarter" idx="12"/>
          </p:nvPr>
        </p:nvSpPr>
        <p:spPr/>
        <p:txBody>
          <a:bodyPr/>
          <a:lstStyle/>
          <a:p>
            <a:fld id="{86EFC82F-0888-4391-BF1B-41FC1D4226BB}" type="slidenum">
              <a:rPr kumimoji="1" lang="ja-JP" altLang="en-US" smtClean="0"/>
              <a:t>‹#›</a:t>
            </a:fld>
            <a:endParaRPr kumimoji="1" lang="ja-JP" altLang="en-US"/>
          </a:p>
        </p:txBody>
      </p:sp>
    </p:spTree>
    <p:extLst>
      <p:ext uri="{BB962C8B-B14F-4D97-AF65-F5344CB8AC3E}">
        <p14:creationId xmlns:p14="http://schemas.microsoft.com/office/powerpoint/2010/main" val="525168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B9D191C-8344-4441-87EA-E9F9AA4F8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B45DDB0-6CE7-4835-B7FF-993364BE75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D84E1EB-657B-4A31-8A5C-F89170C64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38AE6-B959-4A7E-82CF-A07EEE36487B}" type="datetimeFigureOut">
              <a:rPr kumimoji="1" lang="ja-JP" altLang="en-US" smtClean="0"/>
              <a:t>2018/3/26</a:t>
            </a:fld>
            <a:endParaRPr kumimoji="1" lang="ja-JP" altLang="en-US"/>
          </a:p>
        </p:txBody>
      </p:sp>
      <p:sp>
        <p:nvSpPr>
          <p:cNvPr id="5" name="フッター プレースホルダー 4">
            <a:extLst>
              <a:ext uri="{FF2B5EF4-FFF2-40B4-BE49-F238E27FC236}">
                <a16:creationId xmlns:a16="http://schemas.microsoft.com/office/drawing/2014/main" id="{97868543-39BA-4D59-8F9F-072EF4F38D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4BAB6C3-3C6C-47C6-AE06-D115B4478E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EFC82F-0888-4391-BF1B-41FC1D4226BB}" type="slidenum">
              <a:rPr kumimoji="1" lang="ja-JP" altLang="en-US" smtClean="0"/>
              <a:t>‹#›</a:t>
            </a:fld>
            <a:endParaRPr kumimoji="1" lang="ja-JP" altLang="en-US"/>
          </a:p>
        </p:txBody>
      </p:sp>
    </p:spTree>
    <p:extLst>
      <p:ext uri="{BB962C8B-B14F-4D97-AF65-F5344CB8AC3E}">
        <p14:creationId xmlns:p14="http://schemas.microsoft.com/office/powerpoint/2010/main" val="2241489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82A7D0-DB09-4EBA-8D52-E6A5934B668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1A3688C8-DFCE-4CCD-BCF0-5FB239E5072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D598FBE3-48D2-40A2-B7E6-F485834C821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8482FDCF-45F3-40F1-8751-19B7AFB3CF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100583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53858473-BA3A-4558-B96B-6EF460654F79}"/>
              </a:ext>
            </a:extLst>
          </p:cNvPr>
          <p:cNvSpPr>
            <a:spLocks noGrp="1"/>
          </p:cNvSpPr>
          <p:nvPr>
            <p:ph type="ctrTitle"/>
          </p:nvPr>
        </p:nvSpPr>
        <p:spPr>
          <a:xfrm>
            <a:off x="1158240" y="1122363"/>
            <a:ext cx="6339840" cy="2387600"/>
          </a:xfrm>
        </p:spPr>
        <p:txBody>
          <a:bodyPr>
            <a:normAutofit/>
          </a:bodyPr>
          <a:lstStyle/>
          <a:p>
            <a:pPr algn="l"/>
            <a:r>
              <a:rPr kumimoji="1" lang="ja-JP" altLang="en-US" sz="6600">
                <a:solidFill>
                  <a:schemeClr val="tx1">
                    <a:lumMod val="85000"/>
                    <a:lumOff val="15000"/>
                  </a:schemeClr>
                </a:solidFill>
                <a:latin typeface="ふい字" panose="02000609000000000000" pitchFamily="1" charset="-128"/>
                <a:ea typeface="ふい字" panose="02000609000000000000" pitchFamily="1" charset="-128"/>
              </a:rPr>
              <a:t>帳簿の世界史</a:t>
            </a:r>
          </a:p>
        </p:txBody>
      </p:sp>
      <p:sp>
        <p:nvSpPr>
          <p:cNvPr id="3" name="字幕 2">
            <a:extLst>
              <a:ext uri="{FF2B5EF4-FFF2-40B4-BE49-F238E27FC236}">
                <a16:creationId xmlns:a16="http://schemas.microsoft.com/office/drawing/2014/main" id="{7D59F2E1-0883-4E73-B4FE-15AB3E3C13BF}"/>
              </a:ext>
            </a:extLst>
          </p:cNvPr>
          <p:cNvSpPr>
            <a:spLocks noGrp="1"/>
          </p:cNvSpPr>
          <p:nvPr>
            <p:ph type="subTitle" idx="1"/>
          </p:nvPr>
        </p:nvSpPr>
        <p:spPr>
          <a:xfrm>
            <a:off x="1158240" y="4700588"/>
            <a:ext cx="5252288" cy="1655762"/>
          </a:xfrm>
        </p:spPr>
        <p:txBody>
          <a:bodyPr>
            <a:normAutofit/>
          </a:bodyPr>
          <a:lstStyle/>
          <a:p>
            <a:pPr algn="l"/>
            <a:r>
              <a:rPr kumimoji="1" lang="en-US" altLang="ja-JP">
                <a:solidFill>
                  <a:schemeClr val="tx1">
                    <a:lumMod val="85000"/>
                    <a:lumOff val="15000"/>
                  </a:schemeClr>
                </a:solidFill>
                <a:latin typeface="ふい字" panose="02000609000000000000" pitchFamily="1" charset="-128"/>
                <a:ea typeface="ふい字" panose="02000609000000000000" pitchFamily="1" charset="-128"/>
              </a:rPr>
              <a:t>@</a:t>
            </a:r>
            <a:r>
              <a:rPr kumimoji="1" lang="ja-JP" altLang="en-US">
                <a:solidFill>
                  <a:schemeClr val="tx1">
                    <a:lumMod val="85000"/>
                    <a:lumOff val="15000"/>
                  </a:schemeClr>
                </a:solidFill>
                <a:latin typeface="ふい字" panose="02000609000000000000" pitchFamily="1" charset="-128"/>
                <a:ea typeface="ふい字" panose="02000609000000000000" pitchFamily="1" charset="-128"/>
              </a:rPr>
              <a:t>だっちー</a:t>
            </a:r>
          </a:p>
        </p:txBody>
      </p:sp>
    </p:spTree>
    <p:extLst>
      <p:ext uri="{BB962C8B-B14F-4D97-AF65-F5344CB8AC3E}">
        <p14:creationId xmlns:p14="http://schemas.microsoft.com/office/powerpoint/2010/main" val="3166273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5AF38E94-62B5-4607-A344-5E7D5E895FCC}"/>
              </a:ext>
            </a:extLst>
          </p:cNvPr>
          <p:cNvSpPr txBox="1"/>
          <p:nvPr/>
        </p:nvSpPr>
        <p:spPr>
          <a:xfrm>
            <a:off x="683491" y="255808"/>
            <a:ext cx="9559634" cy="584775"/>
          </a:xfrm>
          <a:prstGeom prst="rect">
            <a:avLst/>
          </a:prstGeom>
          <a:noFill/>
        </p:spPr>
        <p:txBody>
          <a:bodyPr wrap="square" rtlCol="0">
            <a:spAutoFit/>
          </a:bodyPr>
          <a:lstStyle/>
          <a:p>
            <a:r>
              <a:rPr kumimoji="1" lang="ja-JP" altLang="en-US" sz="3200" b="1" dirty="0">
                <a:latin typeface="ふい字" panose="02000609000000000000" pitchFamily="1" charset="-128"/>
                <a:ea typeface="ふい字" panose="02000609000000000000" pitchFamily="1" charset="-128"/>
              </a:rPr>
              <a:t>財産目録</a:t>
            </a:r>
          </a:p>
        </p:txBody>
      </p:sp>
      <p:sp>
        <p:nvSpPr>
          <p:cNvPr id="39" name="テキスト ボックス 38">
            <a:extLst>
              <a:ext uri="{FF2B5EF4-FFF2-40B4-BE49-F238E27FC236}">
                <a16:creationId xmlns:a16="http://schemas.microsoft.com/office/drawing/2014/main" id="{F4FDF31B-6321-4712-B53D-E39A1DFC045E}"/>
              </a:ext>
            </a:extLst>
          </p:cNvPr>
          <p:cNvSpPr txBox="1"/>
          <p:nvPr/>
        </p:nvSpPr>
        <p:spPr>
          <a:xfrm>
            <a:off x="683491" y="918439"/>
            <a:ext cx="11087767" cy="923330"/>
          </a:xfrm>
          <a:prstGeom prst="rect">
            <a:avLst/>
          </a:prstGeom>
          <a:noFill/>
        </p:spPr>
        <p:txBody>
          <a:bodyPr wrap="square" rtlCol="0">
            <a:spAutoFit/>
          </a:bodyPr>
          <a:lstStyle/>
          <a:p>
            <a:r>
              <a:rPr kumimoji="1" lang="ja-JP" altLang="en-US" dirty="0">
                <a:latin typeface="ふい字" panose="02000609000000000000" pitchFamily="1" charset="-128"/>
                <a:ea typeface="ふい字" panose="02000609000000000000" pitchFamily="1" charset="-128"/>
              </a:rPr>
              <a:t>商人が会計の第一歩として資産の棚卸しを行い、作成するもの</a:t>
            </a:r>
            <a:endParaRPr kumimoji="1" lang="en-US" altLang="ja-JP" dirty="0">
              <a:latin typeface="ふい字" panose="02000609000000000000" pitchFamily="1" charset="-128"/>
              <a:ea typeface="ふい字" panose="02000609000000000000" pitchFamily="1" charset="-128"/>
            </a:endParaRPr>
          </a:p>
          <a:p>
            <a:r>
              <a:rPr kumimoji="1" lang="ja-JP" altLang="en-US" dirty="0">
                <a:latin typeface="ふい字" panose="02000609000000000000" pitchFamily="1" charset="-128"/>
                <a:ea typeface="ふい字" panose="02000609000000000000" pitchFamily="1" charset="-128"/>
              </a:rPr>
              <a:t>家屋敷、土地、宝石類、現金、家具、銀器、リネン類、毛皮類、香辛料、その他の商品をすべて書き出す</a:t>
            </a:r>
            <a:endParaRPr kumimoji="1" lang="en-US" altLang="ja-JP" dirty="0">
              <a:latin typeface="ふい字" panose="02000609000000000000" pitchFamily="1" charset="-128"/>
              <a:ea typeface="ふい字" panose="02000609000000000000" pitchFamily="1" charset="-128"/>
            </a:endParaRPr>
          </a:p>
          <a:p>
            <a:r>
              <a:rPr lang="ja-JP" altLang="en-US" dirty="0">
                <a:latin typeface="ふい字" panose="02000609000000000000" pitchFamily="1" charset="-128"/>
                <a:ea typeface="ふい字" panose="02000609000000000000" pitchFamily="1" charset="-128"/>
              </a:rPr>
              <a:t>その後に　</a:t>
            </a:r>
            <a:r>
              <a:rPr lang="ja-JP" altLang="en-US" b="1" dirty="0">
                <a:latin typeface="ふい字" panose="02000609000000000000" pitchFamily="1" charset="-128"/>
                <a:ea typeface="ふい字" panose="02000609000000000000" pitchFamily="1" charset="-128"/>
              </a:rPr>
              <a:t>日記帳→仕訳帳→元帳</a:t>
            </a:r>
            <a:r>
              <a:rPr lang="ja-JP" altLang="en-US" dirty="0">
                <a:latin typeface="ふい字" panose="02000609000000000000" pitchFamily="1" charset="-128"/>
                <a:ea typeface="ふい字" panose="02000609000000000000" pitchFamily="1" charset="-128"/>
              </a:rPr>
              <a:t>　と作成していく</a:t>
            </a:r>
            <a:endParaRPr kumimoji="1" lang="ja-JP" altLang="en-US" dirty="0">
              <a:latin typeface="ふい字" panose="02000609000000000000" pitchFamily="1" charset="-128"/>
              <a:ea typeface="ふい字" panose="02000609000000000000" pitchFamily="1" charset="-128"/>
            </a:endParaRPr>
          </a:p>
        </p:txBody>
      </p:sp>
      <p:sp>
        <p:nvSpPr>
          <p:cNvPr id="4" name="正方形/長方形 3">
            <a:extLst>
              <a:ext uri="{FF2B5EF4-FFF2-40B4-BE49-F238E27FC236}">
                <a16:creationId xmlns:a16="http://schemas.microsoft.com/office/drawing/2014/main" id="{01CC751F-DB6E-4CB2-AFC7-C5AB1E94B821}"/>
              </a:ext>
            </a:extLst>
          </p:cNvPr>
          <p:cNvSpPr/>
          <p:nvPr/>
        </p:nvSpPr>
        <p:spPr>
          <a:xfrm>
            <a:off x="4331277" y="2229290"/>
            <a:ext cx="3529446" cy="412865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ふい字" panose="02000609000000000000" pitchFamily="1" charset="-128"/>
              <a:ea typeface="ふい字" panose="02000609000000000000" pitchFamily="1" charset="-128"/>
            </a:endParaRPr>
          </a:p>
        </p:txBody>
      </p:sp>
      <p:sp>
        <p:nvSpPr>
          <p:cNvPr id="30" name="正方形/長方形 29">
            <a:extLst>
              <a:ext uri="{FF2B5EF4-FFF2-40B4-BE49-F238E27FC236}">
                <a16:creationId xmlns:a16="http://schemas.microsoft.com/office/drawing/2014/main" id="{FADA0FA6-2E05-4928-AB58-76AFB6207913}"/>
              </a:ext>
            </a:extLst>
          </p:cNvPr>
          <p:cNvSpPr/>
          <p:nvPr/>
        </p:nvSpPr>
        <p:spPr>
          <a:xfrm>
            <a:off x="433531" y="2229289"/>
            <a:ext cx="3529446" cy="412865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ふい字" panose="02000609000000000000" pitchFamily="1" charset="-128"/>
              <a:ea typeface="ふい字" panose="02000609000000000000" pitchFamily="1" charset="-128"/>
            </a:endParaRPr>
          </a:p>
        </p:txBody>
      </p:sp>
      <p:sp>
        <p:nvSpPr>
          <p:cNvPr id="31" name="正方形/長方形 30">
            <a:extLst>
              <a:ext uri="{FF2B5EF4-FFF2-40B4-BE49-F238E27FC236}">
                <a16:creationId xmlns:a16="http://schemas.microsoft.com/office/drawing/2014/main" id="{C127FE57-4490-4D0C-8315-C2413AC1C8AA}"/>
              </a:ext>
            </a:extLst>
          </p:cNvPr>
          <p:cNvSpPr/>
          <p:nvPr/>
        </p:nvSpPr>
        <p:spPr>
          <a:xfrm>
            <a:off x="8229023" y="2229290"/>
            <a:ext cx="3529446" cy="412865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ふい字" panose="02000609000000000000" pitchFamily="1" charset="-128"/>
              <a:ea typeface="ふい字" panose="02000609000000000000" pitchFamily="1" charset="-128"/>
            </a:endParaRPr>
          </a:p>
        </p:txBody>
      </p:sp>
      <p:sp>
        <p:nvSpPr>
          <p:cNvPr id="34" name="正方形/長方形 33">
            <a:extLst>
              <a:ext uri="{FF2B5EF4-FFF2-40B4-BE49-F238E27FC236}">
                <a16:creationId xmlns:a16="http://schemas.microsoft.com/office/drawing/2014/main" id="{FF786969-48D2-4B35-BA18-947A5F3CC91A}"/>
              </a:ext>
            </a:extLst>
          </p:cNvPr>
          <p:cNvSpPr/>
          <p:nvPr/>
        </p:nvSpPr>
        <p:spPr>
          <a:xfrm>
            <a:off x="433531" y="2229289"/>
            <a:ext cx="3529446" cy="56932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ふい字" panose="02000609000000000000" pitchFamily="1" charset="-128"/>
                <a:ea typeface="ふい字" panose="02000609000000000000" pitchFamily="1" charset="-128"/>
              </a:rPr>
              <a:t>日記帳</a:t>
            </a:r>
          </a:p>
        </p:txBody>
      </p:sp>
      <p:sp>
        <p:nvSpPr>
          <p:cNvPr id="35" name="正方形/長方形 34">
            <a:extLst>
              <a:ext uri="{FF2B5EF4-FFF2-40B4-BE49-F238E27FC236}">
                <a16:creationId xmlns:a16="http://schemas.microsoft.com/office/drawing/2014/main" id="{8CBAF101-1000-4951-BF45-061F85F7EB49}"/>
              </a:ext>
            </a:extLst>
          </p:cNvPr>
          <p:cNvSpPr/>
          <p:nvPr/>
        </p:nvSpPr>
        <p:spPr>
          <a:xfrm>
            <a:off x="4331277" y="2229289"/>
            <a:ext cx="3529446" cy="56932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ふい字" panose="02000609000000000000" pitchFamily="1" charset="-128"/>
                <a:ea typeface="ふい字" panose="02000609000000000000" pitchFamily="1" charset="-128"/>
              </a:rPr>
              <a:t>仕訳帳</a:t>
            </a:r>
          </a:p>
        </p:txBody>
      </p:sp>
      <p:sp>
        <p:nvSpPr>
          <p:cNvPr id="36" name="正方形/長方形 35">
            <a:extLst>
              <a:ext uri="{FF2B5EF4-FFF2-40B4-BE49-F238E27FC236}">
                <a16:creationId xmlns:a16="http://schemas.microsoft.com/office/drawing/2014/main" id="{C8324B6C-D1CA-47B5-82BD-C99B8A8C9F79}"/>
              </a:ext>
            </a:extLst>
          </p:cNvPr>
          <p:cNvSpPr/>
          <p:nvPr/>
        </p:nvSpPr>
        <p:spPr>
          <a:xfrm>
            <a:off x="8229023" y="2229289"/>
            <a:ext cx="3529446" cy="56932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ふい字" panose="02000609000000000000" pitchFamily="1" charset="-128"/>
                <a:ea typeface="ふい字" panose="02000609000000000000" pitchFamily="1" charset="-128"/>
              </a:rPr>
              <a:t>元帳</a:t>
            </a:r>
          </a:p>
        </p:txBody>
      </p:sp>
      <p:sp>
        <p:nvSpPr>
          <p:cNvPr id="37" name="テキスト ボックス 36">
            <a:extLst>
              <a:ext uri="{FF2B5EF4-FFF2-40B4-BE49-F238E27FC236}">
                <a16:creationId xmlns:a16="http://schemas.microsoft.com/office/drawing/2014/main" id="{65FF710C-6E59-4408-B0CB-9EC41212EB9D}"/>
              </a:ext>
            </a:extLst>
          </p:cNvPr>
          <p:cNvSpPr txBox="1"/>
          <p:nvPr/>
        </p:nvSpPr>
        <p:spPr>
          <a:xfrm>
            <a:off x="433531" y="3062101"/>
            <a:ext cx="3529447" cy="2695610"/>
          </a:xfrm>
          <a:prstGeom prst="rect">
            <a:avLst/>
          </a:prstGeom>
          <a:noFill/>
        </p:spPr>
        <p:txBody>
          <a:bodyPr wrap="square" rtlCol="0">
            <a:spAutoFit/>
          </a:bodyPr>
          <a:lstStyle/>
          <a:p>
            <a:pPr marL="285750" indent="-285750">
              <a:lnSpc>
                <a:spcPts val="2900"/>
              </a:lnSpc>
              <a:buFont typeface="Arial" panose="020B0604020202020204" pitchFamily="34" charset="0"/>
              <a:buChar char="•"/>
            </a:pPr>
            <a:r>
              <a:rPr kumimoji="1" lang="ja-JP" altLang="en-US" sz="1400" dirty="0">
                <a:latin typeface="ふい字" panose="02000609000000000000" pitchFamily="1" charset="-128"/>
                <a:ea typeface="ふい字" panose="02000609000000000000" pitchFamily="1" charset="-128"/>
              </a:rPr>
              <a:t>毎日の取引をすべて時系列で記帳</a:t>
            </a:r>
            <a:r>
              <a:rPr lang="ja-JP" altLang="en-US" sz="1400" dirty="0">
                <a:latin typeface="ふい字" panose="02000609000000000000" pitchFamily="1" charset="-128"/>
                <a:ea typeface="ふい字" panose="02000609000000000000" pitchFamily="1" charset="-128"/>
              </a:rPr>
              <a:t>するか、領収書を添付</a:t>
            </a:r>
            <a:endParaRPr lang="en-US" altLang="ja-JP" sz="1400" dirty="0">
              <a:latin typeface="ふい字" panose="02000609000000000000" pitchFamily="1" charset="-128"/>
              <a:ea typeface="ふい字" panose="02000609000000000000" pitchFamily="1" charset="-128"/>
            </a:endParaRPr>
          </a:p>
          <a:p>
            <a:pPr marL="285750" indent="-285750">
              <a:lnSpc>
                <a:spcPts val="2900"/>
              </a:lnSpc>
              <a:buFont typeface="Arial" panose="020B0604020202020204" pitchFamily="34" charset="0"/>
              <a:buChar char="•"/>
            </a:pPr>
            <a:r>
              <a:rPr lang="ja-JP" altLang="en-US" sz="1400" dirty="0">
                <a:latin typeface="ふい字" panose="02000609000000000000" pitchFamily="1" charset="-128"/>
                <a:ea typeface="ふい字" panose="02000609000000000000" pitchFamily="1" charset="-128"/>
              </a:rPr>
              <a:t>データをリアルタイムで記入</a:t>
            </a:r>
            <a:endParaRPr lang="en-US" altLang="ja-JP" sz="1400" dirty="0">
              <a:latin typeface="ふい字" panose="02000609000000000000" pitchFamily="1" charset="-128"/>
              <a:ea typeface="ふい字" panose="02000609000000000000" pitchFamily="1" charset="-128"/>
            </a:endParaRPr>
          </a:p>
          <a:p>
            <a:pPr marL="285750" indent="-285750">
              <a:lnSpc>
                <a:spcPts val="2900"/>
              </a:lnSpc>
              <a:buFont typeface="Arial" panose="020B0604020202020204" pitchFamily="34" charset="0"/>
              <a:buChar char="•"/>
            </a:pPr>
            <a:r>
              <a:rPr lang="ja-JP" altLang="en-US" sz="1400" dirty="0">
                <a:latin typeface="ふい字" panose="02000609000000000000" pitchFamily="1" charset="-128"/>
                <a:ea typeface="ふい字" panose="02000609000000000000" pitchFamily="1" charset="-128"/>
              </a:rPr>
              <a:t>異なる通貨の取引もとりあえず記録し、あとで単一通貨に換算する</a:t>
            </a:r>
            <a:endParaRPr lang="en-US" altLang="ja-JP" sz="1400" dirty="0">
              <a:latin typeface="ふい字" panose="02000609000000000000" pitchFamily="1" charset="-128"/>
              <a:ea typeface="ふい字" panose="02000609000000000000" pitchFamily="1" charset="-128"/>
            </a:endParaRPr>
          </a:p>
          <a:p>
            <a:pPr marL="285750" indent="-285750">
              <a:lnSpc>
                <a:spcPts val="2900"/>
              </a:lnSpc>
              <a:buFont typeface="Arial" panose="020B0604020202020204" pitchFamily="34" charset="0"/>
              <a:buChar char="•"/>
            </a:pPr>
            <a:r>
              <a:rPr lang="ja-JP" altLang="en-US" sz="1400" dirty="0">
                <a:latin typeface="ふい字" panose="02000609000000000000" pitchFamily="1" charset="-128"/>
                <a:ea typeface="ふい字" panose="02000609000000000000" pitchFamily="1" charset="-128"/>
              </a:rPr>
              <a:t>一日の終わりに金額や取引内容などの記入事項を仕訳帳の借方、貸方に転記</a:t>
            </a:r>
          </a:p>
        </p:txBody>
      </p:sp>
      <p:sp>
        <p:nvSpPr>
          <p:cNvPr id="38" name="テキスト ボックス 37">
            <a:extLst>
              <a:ext uri="{FF2B5EF4-FFF2-40B4-BE49-F238E27FC236}">
                <a16:creationId xmlns:a16="http://schemas.microsoft.com/office/drawing/2014/main" id="{FE34C7B8-3C04-488F-A61E-302200727CD8}"/>
              </a:ext>
            </a:extLst>
          </p:cNvPr>
          <p:cNvSpPr txBox="1"/>
          <p:nvPr/>
        </p:nvSpPr>
        <p:spPr>
          <a:xfrm>
            <a:off x="4331276" y="3433998"/>
            <a:ext cx="3529447" cy="1951816"/>
          </a:xfrm>
          <a:prstGeom prst="rect">
            <a:avLst/>
          </a:prstGeom>
          <a:noFill/>
        </p:spPr>
        <p:txBody>
          <a:bodyPr wrap="square" rtlCol="0">
            <a:spAutoFit/>
          </a:bodyPr>
          <a:lstStyle/>
          <a:p>
            <a:pPr marL="285750" indent="-285750">
              <a:lnSpc>
                <a:spcPts val="2900"/>
              </a:lnSpc>
              <a:buFont typeface="Arial" panose="020B0604020202020204" pitchFamily="34" charset="0"/>
              <a:buChar char="•"/>
            </a:pPr>
            <a:r>
              <a:rPr kumimoji="1" lang="ja-JP" altLang="en-US" sz="1400" dirty="0">
                <a:latin typeface="ふい字" panose="02000609000000000000" pitchFamily="1" charset="-128"/>
                <a:ea typeface="ふい字" panose="02000609000000000000" pitchFamily="1" charset="-128"/>
              </a:rPr>
              <a:t>あらゆる取引を二面的に把握して借方、貸方に記帳する</a:t>
            </a:r>
            <a:endParaRPr kumimoji="1" lang="en-US" altLang="ja-JP" sz="1400" dirty="0">
              <a:latin typeface="ふい字" panose="02000609000000000000" pitchFamily="1" charset="-128"/>
              <a:ea typeface="ふい字" panose="02000609000000000000" pitchFamily="1" charset="-128"/>
            </a:endParaRPr>
          </a:p>
          <a:p>
            <a:pPr marL="285750" indent="-285750">
              <a:lnSpc>
                <a:spcPts val="2900"/>
              </a:lnSpc>
              <a:buFont typeface="Arial" panose="020B0604020202020204" pitchFamily="34" charset="0"/>
              <a:buChar char="•"/>
            </a:pPr>
            <a:r>
              <a:rPr lang="ja-JP" altLang="en-US" sz="1400" dirty="0">
                <a:latin typeface="ふい字" panose="02000609000000000000" pitchFamily="1" charset="-128"/>
                <a:ea typeface="ふい字" panose="02000609000000000000" pitchFamily="1" charset="-128"/>
              </a:rPr>
              <a:t>日付、代理人、商品名、通貨建てなどの関連情報も記入</a:t>
            </a:r>
            <a:endParaRPr lang="en-US" altLang="ja-JP" sz="1400" dirty="0">
              <a:latin typeface="ふい字" panose="02000609000000000000" pitchFamily="1" charset="-128"/>
              <a:ea typeface="ふい字" panose="02000609000000000000" pitchFamily="1" charset="-128"/>
            </a:endParaRPr>
          </a:p>
          <a:p>
            <a:pPr marL="285750" indent="-285750">
              <a:lnSpc>
                <a:spcPts val="2900"/>
              </a:lnSpc>
              <a:buFont typeface="Arial" panose="020B0604020202020204" pitchFamily="34" charset="0"/>
              <a:buChar char="•"/>
            </a:pPr>
            <a:r>
              <a:rPr lang="ja-JP" altLang="en-US" sz="1400" dirty="0">
                <a:latin typeface="ふい字" panose="02000609000000000000" pitchFamily="1" charset="-128"/>
                <a:ea typeface="ふい字" panose="02000609000000000000" pitchFamily="1" charset="-128"/>
              </a:rPr>
              <a:t>記帳した事項は最後に元帳に転記する</a:t>
            </a:r>
          </a:p>
        </p:txBody>
      </p:sp>
      <p:sp>
        <p:nvSpPr>
          <p:cNvPr id="41" name="テキスト ボックス 40">
            <a:extLst>
              <a:ext uri="{FF2B5EF4-FFF2-40B4-BE49-F238E27FC236}">
                <a16:creationId xmlns:a16="http://schemas.microsoft.com/office/drawing/2014/main" id="{A9EA6ACE-202C-42EB-9B08-D39C22C618CF}"/>
              </a:ext>
            </a:extLst>
          </p:cNvPr>
          <p:cNvSpPr txBox="1"/>
          <p:nvPr/>
        </p:nvSpPr>
        <p:spPr>
          <a:xfrm>
            <a:off x="8229022" y="3230476"/>
            <a:ext cx="3529447" cy="2695610"/>
          </a:xfrm>
          <a:prstGeom prst="rect">
            <a:avLst/>
          </a:prstGeom>
          <a:noFill/>
        </p:spPr>
        <p:txBody>
          <a:bodyPr wrap="square" rtlCol="0">
            <a:spAutoFit/>
          </a:bodyPr>
          <a:lstStyle/>
          <a:p>
            <a:pPr marL="285750" indent="-285750">
              <a:lnSpc>
                <a:spcPts val="2900"/>
              </a:lnSpc>
              <a:buFont typeface="Arial" panose="020B0604020202020204" pitchFamily="34" charset="0"/>
              <a:buChar char="•"/>
            </a:pPr>
            <a:r>
              <a:rPr lang="ja-JP" altLang="en-US" sz="1200" dirty="0">
                <a:latin typeface="ふい字" panose="02000609000000000000" pitchFamily="1" charset="-128"/>
                <a:ea typeface="ふい字" panose="02000609000000000000" pitchFamily="1" charset="-128"/>
              </a:rPr>
              <a:t>元帳に転記する際、その取引が対応する帳簿のどこに書かれているかを示す照合用の文字を書き添える</a:t>
            </a:r>
            <a:endParaRPr lang="en-US" altLang="ja-JP" sz="1200" dirty="0">
              <a:latin typeface="ふい字" panose="02000609000000000000" pitchFamily="1" charset="-128"/>
              <a:ea typeface="ふい字" panose="02000609000000000000" pitchFamily="1" charset="-128"/>
            </a:endParaRPr>
          </a:p>
          <a:p>
            <a:pPr marL="285750" indent="-285750">
              <a:lnSpc>
                <a:spcPts val="2900"/>
              </a:lnSpc>
              <a:buFont typeface="Arial" panose="020B0604020202020204" pitchFamily="34" charset="0"/>
              <a:buChar char="•"/>
            </a:pPr>
            <a:r>
              <a:rPr lang="ja-JP" altLang="en-US" sz="1200" dirty="0">
                <a:latin typeface="ふい字" panose="02000609000000000000" pitchFamily="1" charset="-128"/>
                <a:ea typeface="ふい字" panose="02000609000000000000" pitchFamily="1" charset="-128"/>
              </a:rPr>
              <a:t>貸方を転記したら赤線を一本引き、対応する借方を書き入れたらもう一本赤線を引く</a:t>
            </a:r>
            <a:endParaRPr lang="en-US" altLang="ja-JP" sz="1200" dirty="0">
              <a:latin typeface="ふい字" panose="02000609000000000000" pitchFamily="1" charset="-128"/>
              <a:ea typeface="ふい字" panose="02000609000000000000" pitchFamily="1" charset="-128"/>
            </a:endParaRPr>
          </a:p>
          <a:p>
            <a:pPr marL="285750" indent="-285750">
              <a:lnSpc>
                <a:spcPts val="2900"/>
              </a:lnSpc>
              <a:buFont typeface="Arial" panose="020B0604020202020204" pitchFamily="34" charset="0"/>
              <a:buChar char="•"/>
            </a:pPr>
            <a:r>
              <a:rPr lang="ja-JP" altLang="en-US" sz="1200" dirty="0">
                <a:latin typeface="ふい字" panose="02000609000000000000" pitchFamily="1" charset="-128"/>
                <a:ea typeface="ふい字" panose="02000609000000000000" pitchFamily="1" charset="-128"/>
              </a:rPr>
              <a:t>元帳の勘定は商品や事業、航海ごとに立て、その勘定に体系的に記帳していく</a:t>
            </a:r>
          </a:p>
        </p:txBody>
      </p:sp>
    </p:spTree>
    <p:extLst>
      <p:ext uri="{BB962C8B-B14F-4D97-AF65-F5344CB8AC3E}">
        <p14:creationId xmlns:p14="http://schemas.microsoft.com/office/powerpoint/2010/main" val="1208294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四角形: 角を丸くする 61">
            <a:extLst>
              <a:ext uri="{FF2B5EF4-FFF2-40B4-BE49-F238E27FC236}">
                <a16:creationId xmlns:a16="http://schemas.microsoft.com/office/drawing/2014/main" id="{8CE220A7-399C-46A5-A5B9-FFA7B3DF7C65}"/>
              </a:ext>
            </a:extLst>
          </p:cNvPr>
          <p:cNvSpPr/>
          <p:nvPr/>
        </p:nvSpPr>
        <p:spPr>
          <a:xfrm>
            <a:off x="6193756" y="2236290"/>
            <a:ext cx="5905883" cy="1787324"/>
          </a:xfrm>
          <a:prstGeom prst="roundRect">
            <a:avLst/>
          </a:prstGeom>
          <a:solidFill>
            <a:srgbClr val="F8A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ふい字" panose="02000609000000000000" pitchFamily="1" charset="-128"/>
              <a:ea typeface="ふい字" panose="02000609000000000000" pitchFamily="1" charset="-128"/>
            </a:endParaRPr>
          </a:p>
        </p:txBody>
      </p:sp>
      <p:sp>
        <p:nvSpPr>
          <p:cNvPr id="63" name="四角形: 角を丸くする 62">
            <a:extLst>
              <a:ext uri="{FF2B5EF4-FFF2-40B4-BE49-F238E27FC236}">
                <a16:creationId xmlns:a16="http://schemas.microsoft.com/office/drawing/2014/main" id="{B83498C5-64DB-437B-ABEC-020C6AA82E36}"/>
              </a:ext>
            </a:extLst>
          </p:cNvPr>
          <p:cNvSpPr/>
          <p:nvPr/>
        </p:nvSpPr>
        <p:spPr>
          <a:xfrm>
            <a:off x="9292145" y="4615582"/>
            <a:ext cx="2591772" cy="1200329"/>
          </a:xfrm>
          <a:prstGeom prst="roundRect">
            <a:avLst/>
          </a:prstGeom>
          <a:solidFill>
            <a:srgbClr val="F8A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ふい字" panose="02000609000000000000" pitchFamily="1" charset="-128"/>
              <a:ea typeface="ふい字" panose="02000609000000000000" pitchFamily="1" charset="-128"/>
            </a:endParaRPr>
          </a:p>
        </p:txBody>
      </p:sp>
      <p:sp>
        <p:nvSpPr>
          <p:cNvPr id="18" name="楕円 17">
            <a:extLst>
              <a:ext uri="{FF2B5EF4-FFF2-40B4-BE49-F238E27FC236}">
                <a16:creationId xmlns:a16="http://schemas.microsoft.com/office/drawing/2014/main" id="{C5201DC7-70B1-440D-B273-BAEF4286E228}"/>
              </a:ext>
            </a:extLst>
          </p:cNvPr>
          <p:cNvSpPr/>
          <p:nvPr/>
        </p:nvSpPr>
        <p:spPr>
          <a:xfrm>
            <a:off x="10873808" y="3552924"/>
            <a:ext cx="917196" cy="56327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ふい字" panose="02000609000000000000" pitchFamily="1" charset="-128"/>
              <a:ea typeface="ふい字" panose="02000609000000000000" pitchFamily="1" charset="-128"/>
            </a:endParaRPr>
          </a:p>
        </p:txBody>
      </p:sp>
      <p:sp>
        <p:nvSpPr>
          <p:cNvPr id="54" name="四角形: 角を丸くする 53">
            <a:extLst>
              <a:ext uri="{FF2B5EF4-FFF2-40B4-BE49-F238E27FC236}">
                <a16:creationId xmlns:a16="http://schemas.microsoft.com/office/drawing/2014/main" id="{051A205E-FD1F-4DD4-B6AB-C83919F83096}"/>
              </a:ext>
            </a:extLst>
          </p:cNvPr>
          <p:cNvSpPr/>
          <p:nvPr/>
        </p:nvSpPr>
        <p:spPr>
          <a:xfrm>
            <a:off x="163458" y="4575808"/>
            <a:ext cx="2591772" cy="144655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ふい字" panose="02000609000000000000" pitchFamily="1" charset="-128"/>
              <a:ea typeface="ふい字" panose="02000609000000000000" pitchFamily="1" charset="-128"/>
            </a:endParaRPr>
          </a:p>
        </p:txBody>
      </p:sp>
      <p:sp>
        <p:nvSpPr>
          <p:cNvPr id="2" name="タイトル 1">
            <a:extLst>
              <a:ext uri="{FF2B5EF4-FFF2-40B4-BE49-F238E27FC236}">
                <a16:creationId xmlns:a16="http://schemas.microsoft.com/office/drawing/2014/main" id="{5AD8FD9C-DFD3-4AC6-ADA1-4FD1671B5600}"/>
              </a:ext>
            </a:extLst>
          </p:cNvPr>
          <p:cNvSpPr>
            <a:spLocks noGrp="1"/>
          </p:cNvSpPr>
          <p:nvPr>
            <p:ph type="title"/>
          </p:nvPr>
        </p:nvSpPr>
        <p:spPr>
          <a:xfrm>
            <a:off x="828963" y="53276"/>
            <a:ext cx="10503444" cy="1020330"/>
          </a:xfrm>
        </p:spPr>
        <p:txBody>
          <a:bodyPr/>
          <a:lstStyle/>
          <a:p>
            <a:r>
              <a:rPr kumimoji="1" lang="ja-JP" altLang="en-US" dirty="0">
                <a:latin typeface="ふい字" panose="02000609000000000000" pitchFamily="1" charset="-128"/>
                <a:ea typeface="ふい字" panose="02000609000000000000" pitchFamily="1" charset="-128"/>
              </a:rPr>
              <a:t>イタリア～ダティーニ～</a:t>
            </a:r>
          </a:p>
        </p:txBody>
      </p:sp>
      <p:sp>
        <p:nvSpPr>
          <p:cNvPr id="3" name="テキスト ボックス 2">
            <a:extLst>
              <a:ext uri="{FF2B5EF4-FFF2-40B4-BE49-F238E27FC236}">
                <a16:creationId xmlns:a16="http://schemas.microsoft.com/office/drawing/2014/main" id="{5AF38E94-62B5-4607-A344-5E7D5E895FCC}"/>
              </a:ext>
            </a:extLst>
          </p:cNvPr>
          <p:cNvSpPr txBox="1"/>
          <p:nvPr/>
        </p:nvSpPr>
        <p:spPr>
          <a:xfrm>
            <a:off x="1217741" y="1165815"/>
            <a:ext cx="9559634" cy="400110"/>
          </a:xfrm>
          <a:prstGeom prst="rect">
            <a:avLst/>
          </a:prstGeom>
          <a:noFill/>
        </p:spPr>
        <p:txBody>
          <a:bodyPr wrap="square" rtlCol="0">
            <a:spAutoFit/>
          </a:bodyPr>
          <a:lstStyle/>
          <a:p>
            <a:r>
              <a:rPr kumimoji="1" lang="ja-JP" altLang="en-US" sz="2000" b="1" dirty="0">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rPr>
              <a:t>フランチェスコ・ダティーニ</a:t>
            </a:r>
          </a:p>
        </p:txBody>
      </p:sp>
      <p:pic>
        <p:nvPicPr>
          <p:cNvPr id="32" name="図 31">
            <a:extLst>
              <a:ext uri="{FF2B5EF4-FFF2-40B4-BE49-F238E27FC236}">
                <a16:creationId xmlns:a16="http://schemas.microsoft.com/office/drawing/2014/main" id="{48FC46B7-69DF-4DFE-944B-4B23B48A8560}"/>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6181" b="95246" l="9709" r="90777">
                        <a14:foregroundMark x1="70146" y1="6339" x2="70146" y2="6339"/>
                        <a14:foregroundMark x1="90777" y1="15531" x2="90777" y2="15531"/>
                        <a14:foregroundMark x1="87379" y1="16482" x2="87379" y2="16482"/>
                        <a14:foregroundMark x1="59223" y1="6973" x2="59223" y2="6973"/>
                        <a14:foregroundMark x1="13835" y1="92235" x2="13835" y2="92235"/>
                        <a14:foregroundMark x1="26456" y1="91918" x2="26456" y2="91918"/>
                        <a14:foregroundMark x1="13350" y1="95246" x2="13350" y2="95246"/>
                      </a14:backgroundRemoval>
                    </a14:imgEffect>
                  </a14:imgLayer>
                </a14:imgProps>
              </a:ext>
              <a:ext uri="{28A0092B-C50C-407E-A947-70E740481C1C}">
                <a14:useLocalDpi xmlns:a14="http://schemas.microsoft.com/office/drawing/2010/main" val="0"/>
              </a:ext>
            </a:extLst>
          </a:blip>
          <a:stretch>
            <a:fillRect/>
          </a:stretch>
        </p:blipFill>
        <p:spPr>
          <a:xfrm>
            <a:off x="541297" y="1125349"/>
            <a:ext cx="575332" cy="881152"/>
          </a:xfrm>
          <a:prstGeom prst="rect">
            <a:avLst/>
          </a:prstGeom>
        </p:spPr>
      </p:pic>
      <p:sp>
        <p:nvSpPr>
          <p:cNvPr id="33" name="テキスト ボックス 32">
            <a:extLst>
              <a:ext uri="{FF2B5EF4-FFF2-40B4-BE49-F238E27FC236}">
                <a16:creationId xmlns:a16="http://schemas.microsoft.com/office/drawing/2014/main" id="{9B61379D-2627-47CC-8B7B-03823D4CDD49}"/>
              </a:ext>
            </a:extLst>
          </p:cNvPr>
          <p:cNvSpPr txBox="1"/>
          <p:nvPr/>
        </p:nvSpPr>
        <p:spPr>
          <a:xfrm>
            <a:off x="255823" y="1365870"/>
            <a:ext cx="1249219" cy="400110"/>
          </a:xfrm>
          <a:prstGeom prst="rect">
            <a:avLst/>
          </a:prstGeom>
          <a:noFill/>
        </p:spPr>
        <p:txBody>
          <a:bodyPr wrap="square" rtlCol="0">
            <a:spAutoFit/>
          </a:bodyPr>
          <a:lstStyle/>
          <a:p>
            <a:r>
              <a:rPr kumimoji="1" lang="ja-JP" altLang="en-US" sz="2000" b="1" dirty="0">
                <a:solidFill>
                  <a:srgbClr val="FF0000"/>
                </a:solidFill>
                <a:latin typeface="ふい字" panose="02000609000000000000" pitchFamily="1" charset="-128"/>
                <a:ea typeface="ふい字" panose="02000609000000000000" pitchFamily="1" charset="-128"/>
              </a:rPr>
              <a:t>キーマン</a:t>
            </a:r>
          </a:p>
        </p:txBody>
      </p:sp>
      <p:sp>
        <p:nvSpPr>
          <p:cNvPr id="39" name="テキスト ボックス 38">
            <a:extLst>
              <a:ext uri="{FF2B5EF4-FFF2-40B4-BE49-F238E27FC236}">
                <a16:creationId xmlns:a16="http://schemas.microsoft.com/office/drawing/2014/main" id="{F4FDF31B-6321-4712-B53D-E39A1DFC045E}"/>
              </a:ext>
            </a:extLst>
          </p:cNvPr>
          <p:cNvSpPr txBox="1"/>
          <p:nvPr/>
        </p:nvSpPr>
        <p:spPr>
          <a:xfrm>
            <a:off x="1361392" y="1565925"/>
            <a:ext cx="10830608" cy="646331"/>
          </a:xfrm>
          <a:prstGeom prst="rect">
            <a:avLst/>
          </a:prstGeom>
          <a:noFill/>
        </p:spPr>
        <p:txBody>
          <a:bodyPr wrap="square" rtlCol="0">
            <a:spAutoFit/>
          </a:bodyPr>
          <a:lstStyle/>
          <a:p>
            <a:r>
              <a:rPr kumimoji="1" lang="ja-JP" altLang="en-US" dirty="0">
                <a:latin typeface="ふい字" panose="02000609000000000000" pitchFamily="1" charset="-128"/>
                <a:ea typeface="ふい字" panose="02000609000000000000" pitchFamily="1" charset="-128"/>
              </a:rPr>
              <a:t>イタリアの商人。共同出資や投資家を呼び込む手腕に長けていた。</a:t>
            </a:r>
            <a:endParaRPr kumimoji="1" lang="en-US" altLang="ja-JP" dirty="0">
              <a:latin typeface="ふい字" panose="02000609000000000000" pitchFamily="1" charset="-128"/>
              <a:ea typeface="ふい字" panose="02000609000000000000" pitchFamily="1" charset="-128"/>
            </a:endParaRPr>
          </a:p>
          <a:p>
            <a:r>
              <a:rPr kumimoji="1" lang="ja-JP" altLang="en-US" dirty="0">
                <a:latin typeface="ふい字" panose="02000609000000000000" pitchFamily="1" charset="-128"/>
                <a:ea typeface="ふい字" panose="02000609000000000000" pitchFamily="1" charset="-128"/>
              </a:rPr>
              <a:t>会計や事業の高度な専門知識を備えて</a:t>
            </a:r>
            <a:r>
              <a:rPr lang="ja-JP" altLang="en-US" dirty="0">
                <a:latin typeface="ふい字" panose="02000609000000000000" pitchFamily="1" charset="-128"/>
                <a:ea typeface="ふい字" panose="02000609000000000000" pitchFamily="1" charset="-128"/>
              </a:rPr>
              <a:t>おり、出資者に配分する利益をリアルタイムで把握できた。</a:t>
            </a:r>
            <a:endParaRPr kumimoji="1" lang="ja-JP" altLang="en-US" dirty="0">
              <a:latin typeface="ふい字" panose="02000609000000000000" pitchFamily="1" charset="-128"/>
              <a:ea typeface="ふい字" panose="02000609000000000000" pitchFamily="1" charset="-128"/>
            </a:endParaRPr>
          </a:p>
        </p:txBody>
      </p:sp>
      <p:sp>
        <p:nvSpPr>
          <p:cNvPr id="7" name="四角形: 角を丸くする 6">
            <a:extLst>
              <a:ext uri="{FF2B5EF4-FFF2-40B4-BE49-F238E27FC236}">
                <a16:creationId xmlns:a16="http://schemas.microsoft.com/office/drawing/2014/main" id="{AE3A37CE-DC3E-4363-BB9B-3D58AA9EA5D7}"/>
              </a:ext>
            </a:extLst>
          </p:cNvPr>
          <p:cNvSpPr/>
          <p:nvPr/>
        </p:nvSpPr>
        <p:spPr>
          <a:xfrm>
            <a:off x="210512" y="2520032"/>
            <a:ext cx="5818911" cy="106358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ふい字" panose="02000609000000000000" pitchFamily="1" charset="-128"/>
              <a:ea typeface="ふい字" panose="02000609000000000000" pitchFamily="1" charset="-128"/>
            </a:endParaRPr>
          </a:p>
        </p:txBody>
      </p:sp>
      <p:sp>
        <p:nvSpPr>
          <p:cNvPr id="40" name="テキスト ボックス 39">
            <a:extLst>
              <a:ext uri="{FF2B5EF4-FFF2-40B4-BE49-F238E27FC236}">
                <a16:creationId xmlns:a16="http://schemas.microsoft.com/office/drawing/2014/main" id="{7EB5D061-A0BE-4053-BF0A-0CA61C66E3FF}"/>
              </a:ext>
            </a:extLst>
          </p:cNvPr>
          <p:cNvSpPr txBox="1"/>
          <p:nvPr/>
        </p:nvSpPr>
        <p:spPr>
          <a:xfrm>
            <a:off x="71969" y="2520032"/>
            <a:ext cx="6096000" cy="369332"/>
          </a:xfrm>
          <a:prstGeom prst="rect">
            <a:avLst/>
          </a:prstGeom>
          <a:noFill/>
        </p:spPr>
        <p:txBody>
          <a:bodyPr wrap="square" rtlCol="0">
            <a:spAutoFit/>
          </a:bodyPr>
          <a:lstStyle/>
          <a:p>
            <a:pPr algn="ctr"/>
            <a:r>
              <a:rPr kumimoji="1" lang="ja-JP" altLang="en-US" b="1" dirty="0">
                <a:solidFill>
                  <a:srgbClr val="FF0000"/>
                </a:solidFill>
                <a:latin typeface="ふい字" panose="02000609000000000000" pitchFamily="1" charset="-128"/>
                <a:ea typeface="ふい字" panose="02000609000000000000" pitchFamily="1" charset="-128"/>
              </a:rPr>
              <a:t>ダティーニ</a:t>
            </a:r>
            <a:r>
              <a:rPr lang="ja-JP" altLang="en-US" b="1" dirty="0">
                <a:solidFill>
                  <a:srgbClr val="FF0000"/>
                </a:solidFill>
                <a:latin typeface="ふい字" panose="02000609000000000000" pitchFamily="1" charset="-128"/>
                <a:ea typeface="ふい字" panose="02000609000000000000" pitchFamily="1" charset="-128"/>
              </a:rPr>
              <a:t>が活躍した</a:t>
            </a:r>
            <a:r>
              <a:rPr kumimoji="1" lang="en-US" altLang="ja-JP" b="1" dirty="0">
                <a:solidFill>
                  <a:srgbClr val="FF0000"/>
                </a:solidFill>
                <a:latin typeface="ふい字" panose="02000609000000000000" pitchFamily="1" charset="-128"/>
                <a:ea typeface="ふい字" panose="02000609000000000000" pitchFamily="1" charset="-128"/>
              </a:rPr>
              <a:t>14</a:t>
            </a:r>
            <a:r>
              <a:rPr kumimoji="1" lang="ja-JP" altLang="en-US" b="1" dirty="0">
                <a:solidFill>
                  <a:srgbClr val="FF0000"/>
                </a:solidFill>
                <a:latin typeface="ふい字" panose="02000609000000000000" pitchFamily="1" charset="-128"/>
                <a:ea typeface="ふい字" panose="02000609000000000000" pitchFamily="1" charset="-128"/>
              </a:rPr>
              <a:t>世紀ごろに必要な能力</a:t>
            </a:r>
          </a:p>
        </p:txBody>
      </p:sp>
      <p:sp>
        <p:nvSpPr>
          <p:cNvPr id="51" name="テキスト ボックス 50">
            <a:extLst>
              <a:ext uri="{FF2B5EF4-FFF2-40B4-BE49-F238E27FC236}">
                <a16:creationId xmlns:a16="http://schemas.microsoft.com/office/drawing/2014/main" id="{F16B4BD1-7EC4-470F-8095-87F5EA2D2FE3}"/>
              </a:ext>
            </a:extLst>
          </p:cNvPr>
          <p:cNvSpPr txBox="1"/>
          <p:nvPr/>
        </p:nvSpPr>
        <p:spPr>
          <a:xfrm>
            <a:off x="71969" y="2891950"/>
            <a:ext cx="6096000" cy="615553"/>
          </a:xfrm>
          <a:prstGeom prst="rect">
            <a:avLst/>
          </a:prstGeom>
          <a:noFill/>
        </p:spPr>
        <p:txBody>
          <a:bodyPr wrap="square" rtlCol="0">
            <a:spAutoFit/>
          </a:bodyPr>
          <a:lstStyle/>
          <a:p>
            <a:pPr algn="ctr"/>
            <a:r>
              <a:rPr kumimoji="1" lang="ja-JP" altLang="en-US" sz="1700" dirty="0">
                <a:latin typeface="ふい字" panose="02000609000000000000" pitchFamily="1" charset="-128"/>
                <a:ea typeface="ふい字" panose="02000609000000000000" pitchFamily="1" charset="-128"/>
              </a:rPr>
              <a:t>複式簿記が複数冊あるため帳簿から帳簿へ転記する緻密さ</a:t>
            </a:r>
            <a:endParaRPr kumimoji="1" lang="en-US" altLang="ja-JP" sz="1700" dirty="0">
              <a:latin typeface="ふい字" panose="02000609000000000000" pitchFamily="1" charset="-128"/>
              <a:ea typeface="ふい字" panose="02000609000000000000" pitchFamily="1" charset="-128"/>
            </a:endParaRPr>
          </a:p>
          <a:p>
            <a:pPr algn="ctr"/>
            <a:r>
              <a:rPr lang="ja-JP" altLang="en-US" sz="1700" dirty="0">
                <a:latin typeface="ふい字" panose="02000609000000000000" pitchFamily="1" charset="-128"/>
                <a:ea typeface="ふい字" panose="02000609000000000000" pitchFamily="1" charset="-128"/>
              </a:rPr>
              <a:t>帳簿と帳簿の関係性を理解し分析能力</a:t>
            </a:r>
            <a:endParaRPr kumimoji="1" lang="ja-JP" altLang="en-US" sz="1700" dirty="0">
              <a:latin typeface="ふい字" panose="02000609000000000000" pitchFamily="1" charset="-128"/>
              <a:ea typeface="ふい字" panose="02000609000000000000" pitchFamily="1" charset="-128"/>
            </a:endParaRPr>
          </a:p>
        </p:txBody>
      </p:sp>
      <p:sp>
        <p:nvSpPr>
          <p:cNvPr id="52" name="テキスト ボックス 51">
            <a:extLst>
              <a:ext uri="{FF2B5EF4-FFF2-40B4-BE49-F238E27FC236}">
                <a16:creationId xmlns:a16="http://schemas.microsoft.com/office/drawing/2014/main" id="{AD737E02-8702-4CB8-B4BD-794932F1290B}"/>
              </a:ext>
            </a:extLst>
          </p:cNvPr>
          <p:cNvSpPr txBox="1"/>
          <p:nvPr/>
        </p:nvSpPr>
        <p:spPr>
          <a:xfrm>
            <a:off x="163458" y="4575809"/>
            <a:ext cx="2610546" cy="338554"/>
          </a:xfrm>
          <a:prstGeom prst="rect">
            <a:avLst/>
          </a:prstGeom>
          <a:noFill/>
        </p:spPr>
        <p:txBody>
          <a:bodyPr wrap="square" rtlCol="0">
            <a:spAutoFit/>
          </a:bodyPr>
          <a:lstStyle/>
          <a:p>
            <a:pPr algn="ctr"/>
            <a:r>
              <a:rPr kumimoji="1" lang="ja-JP" altLang="en-US" sz="1600" dirty="0">
                <a:latin typeface="ふい字" panose="02000609000000000000" pitchFamily="1" charset="-128"/>
                <a:ea typeface="ふい字" panose="02000609000000000000" pitchFamily="1" charset="-128"/>
              </a:rPr>
              <a:t>その日一日の取引を記録</a:t>
            </a:r>
            <a:endParaRPr kumimoji="1" lang="en-US" altLang="ja-JP" sz="1600" dirty="0">
              <a:latin typeface="ふい字" panose="02000609000000000000" pitchFamily="1" charset="-128"/>
              <a:ea typeface="ふい字" panose="02000609000000000000" pitchFamily="1" charset="-128"/>
            </a:endParaRPr>
          </a:p>
        </p:txBody>
      </p:sp>
      <p:sp>
        <p:nvSpPr>
          <p:cNvPr id="53" name="テキスト ボックス 52">
            <a:extLst>
              <a:ext uri="{FF2B5EF4-FFF2-40B4-BE49-F238E27FC236}">
                <a16:creationId xmlns:a16="http://schemas.microsoft.com/office/drawing/2014/main" id="{9FE91A8F-D6AD-494A-BD8F-E5DA2E13CB28}"/>
              </a:ext>
            </a:extLst>
          </p:cNvPr>
          <p:cNvSpPr txBox="1"/>
          <p:nvPr/>
        </p:nvSpPr>
        <p:spPr>
          <a:xfrm>
            <a:off x="240633" y="4891965"/>
            <a:ext cx="2591771" cy="1077218"/>
          </a:xfrm>
          <a:prstGeom prst="rect">
            <a:avLst/>
          </a:prstGeom>
          <a:noFill/>
        </p:spPr>
        <p:txBody>
          <a:bodyPr wrap="square" rtlCol="0">
            <a:spAutoFit/>
          </a:bodyPr>
          <a:lstStyle/>
          <a:p>
            <a:pPr algn="ctr"/>
            <a:r>
              <a:rPr lang="ja-JP" altLang="en-US" sz="1600" dirty="0">
                <a:latin typeface="ふい字" panose="02000609000000000000" pitchFamily="1" charset="-128"/>
                <a:ea typeface="ふい字" panose="02000609000000000000" pitchFamily="1" charset="-128"/>
              </a:rPr>
              <a:t>現金、手形、為替から</a:t>
            </a:r>
            <a:endParaRPr lang="en-US" altLang="ja-JP" sz="1600" dirty="0">
              <a:latin typeface="ふい字" panose="02000609000000000000" pitchFamily="1" charset="-128"/>
              <a:ea typeface="ふい字" panose="02000609000000000000" pitchFamily="1" charset="-128"/>
            </a:endParaRPr>
          </a:p>
          <a:p>
            <a:pPr algn="ctr"/>
            <a:r>
              <a:rPr lang="ja-JP" altLang="en-US" sz="1600" dirty="0">
                <a:latin typeface="ふい字" panose="02000609000000000000" pitchFamily="1" charset="-128"/>
                <a:ea typeface="ふい字" panose="02000609000000000000" pitchFamily="1" charset="-128"/>
              </a:rPr>
              <a:t>晩餐会や観劇、奴隷、犬までの全ての代金を記録</a:t>
            </a:r>
            <a:endParaRPr lang="en-US" altLang="ja-JP" sz="1600" dirty="0">
              <a:latin typeface="ふい字" panose="02000609000000000000" pitchFamily="1" charset="-128"/>
              <a:ea typeface="ふい字" panose="02000609000000000000" pitchFamily="1" charset="-128"/>
            </a:endParaRPr>
          </a:p>
          <a:p>
            <a:pPr algn="ctr"/>
            <a:r>
              <a:rPr lang="ja-JP" altLang="en-US" sz="1600" b="1" dirty="0">
                <a:solidFill>
                  <a:srgbClr val="FF0000"/>
                </a:solidFill>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rPr>
              <a:t>日記帳</a:t>
            </a:r>
            <a:endParaRPr lang="en-US" altLang="ja-JP" sz="1600" b="1" dirty="0">
              <a:solidFill>
                <a:srgbClr val="FF0000"/>
              </a:solidFill>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endParaRPr>
          </a:p>
        </p:txBody>
      </p:sp>
      <p:sp>
        <p:nvSpPr>
          <p:cNvPr id="12" name="正方形/長方形 11">
            <a:extLst>
              <a:ext uri="{FF2B5EF4-FFF2-40B4-BE49-F238E27FC236}">
                <a16:creationId xmlns:a16="http://schemas.microsoft.com/office/drawing/2014/main" id="{E6AD7000-F578-4949-9859-0D0C198C8C5A}"/>
              </a:ext>
            </a:extLst>
          </p:cNvPr>
          <p:cNvSpPr/>
          <p:nvPr/>
        </p:nvSpPr>
        <p:spPr>
          <a:xfrm>
            <a:off x="308083" y="4019478"/>
            <a:ext cx="2028717" cy="48021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latin typeface="ふい字" panose="02000609000000000000" pitchFamily="1" charset="-128"/>
                <a:ea typeface="ふい字" panose="02000609000000000000" pitchFamily="1" charset="-128"/>
              </a:rPr>
              <a:t>会計プロセス</a:t>
            </a:r>
          </a:p>
        </p:txBody>
      </p:sp>
      <p:sp>
        <p:nvSpPr>
          <p:cNvPr id="16" name="矢印: 右 15">
            <a:extLst>
              <a:ext uri="{FF2B5EF4-FFF2-40B4-BE49-F238E27FC236}">
                <a16:creationId xmlns:a16="http://schemas.microsoft.com/office/drawing/2014/main" id="{CC1E9DB6-993A-4B3D-86AC-0256D9C35043}"/>
              </a:ext>
            </a:extLst>
          </p:cNvPr>
          <p:cNvSpPr/>
          <p:nvPr/>
        </p:nvSpPr>
        <p:spPr>
          <a:xfrm>
            <a:off x="2755230" y="4883585"/>
            <a:ext cx="523588" cy="83099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latin typeface="ふい字" panose="02000609000000000000" pitchFamily="1" charset="-128"/>
              <a:ea typeface="ふい字" panose="02000609000000000000" pitchFamily="1" charset="-128"/>
            </a:endParaRPr>
          </a:p>
        </p:txBody>
      </p:sp>
      <p:sp>
        <p:nvSpPr>
          <p:cNvPr id="55" name="四角形: 角を丸くする 54">
            <a:extLst>
              <a:ext uri="{FF2B5EF4-FFF2-40B4-BE49-F238E27FC236}">
                <a16:creationId xmlns:a16="http://schemas.microsoft.com/office/drawing/2014/main" id="{1C9F7393-01D6-4328-81F9-261D49015F2C}"/>
              </a:ext>
            </a:extLst>
          </p:cNvPr>
          <p:cNvSpPr/>
          <p:nvPr/>
        </p:nvSpPr>
        <p:spPr>
          <a:xfrm>
            <a:off x="3278818" y="4575808"/>
            <a:ext cx="2591772" cy="144655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ふい字" panose="02000609000000000000" pitchFamily="1" charset="-128"/>
              <a:ea typeface="ふい字" panose="02000609000000000000" pitchFamily="1" charset="-128"/>
            </a:endParaRPr>
          </a:p>
        </p:txBody>
      </p:sp>
      <p:sp>
        <p:nvSpPr>
          <p:cNvPr id="56" name="テキスト ボックス 55">
            <a:extLst>
              <a:ext uri="{FF2B5EF4-FFF2-40B4-BE49-F238E27FC236}">
                <a16:creationId xmlns:a16="http://schemas.microsoft.com/office/drawing/2014/main" id="{B06CF242-FC27-471E-94ED-68DCD109F668}"/>
              </a:ext>
            </a:extLst>
          </p:cNvPr>
          <p:cNvSpPr txBox="1"/>
          <p:nvPr/>
        </p:nvSpPr>
        <p:spPr>
          <a:xfrm>
            <a:off x="3278818" y="4791251"/>
            <a:ext cx="2591772" cy="1015663"/>
          </a:xfrm>
          <a:prstGeom prst="rect">
            <a:avLst/>
          </a:prstGeom>
          <a:noFill/>
        </p:spPr>
        <p:txBody>
          <a:bodyPr wrap="square" rtlCol="0">
            <a:spAutoFit/>
          </a:bodyPr>
          <a:lstStyle/>
          <a:p>
            <a:pPr algn="ctr"/>
            <a:r>
              <a:rPr kumimoji="1" lang="ja-JP" altLang="en-US" sz="2000" dirty="0">
                <a:latin typeface="ふい字" panose="02000609000000000000" pitchFamily="1" charset="-128"/>
                <a:ea typeface="ふい字" panose="02000609000000000000" pitchFamily="1" charset="-128"/>
              </a:rPr>
              <a:t>雑多な情報を仕分け</a:t>
            </a:r>
            <a:endParaRPr kumimoji="1" lang="en-US" altLang="ja-JP" sz="2000" dirty="0">
              <a:latin typeface="ふい字" panose="02000609000000000000" pitchFamily="1" charset="-128"/>
              <a:ea typeface="ふい字" panose="02000609000000000000" pitchFamily="1" charset="-128"/>
            </a:endParaRPr>
          </a:p>
          <a:p>
            <a:pPr algn="ctr"/>
            <a:r>
              <a:rPr lang="ja-JP" altLang="en-US" sz="2000" dirty="0">
                <a:latin typeface="ふい字" panose="02000609000000000000" pitchFamily="1" charset="-128"/>
                <a:ea typeface="ふい字" panose="02000609000000000000" pitchFamily="1" charset="-128"/>
              </a:rPr>
              <a:t>時系列順に記入</a:t>
            </a:r>
            <a:endParaRPr lang="en-US" altLang="ja-JP" sz="2000" dirty="0">
              <a:latin typeface="ふい字" panose="02000609000000000000" pitchFamily="1" charset="-128"/>
              <a:ea typeface="ふい字" panose="02000609000000000000" pitchFamily="1" charset="-128"/>
            </a:endParaRPr>
          </a:p>
          <a:p>
            <a:pPr algn="ctr"/>
            <a:r>
              <a:rPr kumimoji="1" lang="ja-JP" altLang="en-US" sz="2000" b="1" dirty="0">
                <a:solidFill>
                  <a:srgbClr val="FF0000"/>
                </a:solidFill>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rPr>
              <a:t>仕訳帳</a:t>
            </a:r>
            <a:endParaRPr kumimoji="1" lang="en-US" altLang="ja-JP" sz="2000" b="1" dirty="0">
              <a:solidFill>
                <a:srgbClr val="FF0000"/>
              </a:solidFill>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endParaRPr>
          </a:p>
        </p:txBody>
      </p:sp>
      <p:sp>
        <p:nvSpPr>
          <p:cNvPr id="57" name="矢印: 右 56">
            <a:extLst>
              <a:ext uri="{FF2B5EF4-FFF2-40B4-BE49-F238E27FC236}">
                <a16:creationId xmlns:a16="http://schemas.microsoft.com/office/drawing/2014/main" id="{DAC1CA3F-3A4A-49DD-9FF0-523E98C00EB6}"/>
              </a:ext>
            </a:extLst>
          </p:cNvPr>
          <p:cNvSpPr/>
          <p:nvPr/>
        </p:nvSpPr>
        <p:spPr>
          <a:xfrm>
            <a:off x="5870590" y="4898975"/>
            <a:ext cx="523588" cy="83099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latin typeface="ふい字" panose="02000609000000000000" pitchFamily="1" charset="-128"/>
              <a:ea typeface="ふい字" panose="02000609000000000000" pitchFamily="1" charset="-128"/>
            </a:endParaRPr>
          </a:p>
        </p:txBody>
      </p:sp>
      <p:sp>
        <p:nvSpPr>
          <p:cNvPr id="58" name="四角形: 角を丸くする 57">
            <a:extLst>
              <a:ext uri="{FF2B5EF4-FFF2-40B4-BE49-F238E27FC236}">
                <a16:creationId xmlns:a16="http://schemas.microsoft.com/office/drawing/2014/main" id="{E8F6F3C9-F573-40A4-A869-D209AD5E299D}"/>
              </a:ext>
            </a:extLst>
          </p:cNvPr>
          <p:cNvSpPr/>
          <p:nvPr/>
        </p:nvSpPr>
        <p:spPr>
          <a:xfrm>
            <a:off x="6394178" y="4575808"/>
            <a:ext cx="2591772" cy="144655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ふい字" panose="02000609000000000000" pitchFamily="1" charset="-128"/>
              <a:ea typeface="ふい字" panose="02000609000000000000" pitchFamily="1" charset="-128"/>
            </a:endParaRPr>
          </a:p>
        </p:txBody>
      </p:sp>
      <p:sp>
        <p:nvSpPr>
          <p:cNvPr id="59" name="テキスト ボックス 58">
            <a:extLst>
              <a:ext uri="{FF2B5EF4-FFF2-40B4-BE49-F238E27FC236}">
                <a16:creationId xmlns:a16="http://schemas.microsoft.com/office/drawing/2014/main" id="{4D632B92-9ABF-4AA6-911B-AFB61A49183B}"/>
              </a:ext>
            </a:extLst>
          </p:cNvPr>
          <p:cNvSpPr txBox="1"/>
          <p:nvPr/>
        </p:nvSpPr>
        <p:spPr>
          <a:xfrm>
            <a:off x="6394178" y="4698917"/>
            <a:ext cx="2591772" cy="1200329"/>
          </a:xfrm>
          <a:prstGeom prst="rect">
            <a:avLst/>
          </a:prstGeom>
          <a:noFill/>
        </p:spPr>
        <p:txBody>
          <a:bodyPr wrap="square" rtlCol="0">
            <a:spAutoFit/>
          </a:bodyPr>
          <a:lstStyle/>
          <a:p>
            <a:pPr algn="ctr"/>
            <a:r>
              <a:rPr kumimoji="1" lang="ja-JP" altLang="en-US" sz="2400" dirty="0">
                <a:latin typeface="ふい字" panose="02000609000000000000" pitchFamily="1" charset="-128"/>
                <a:ea typeface="ふい字" panose="02000609000000000000" pitchFamily="1" charset="-128"/>
              </a:rPr>
              <a:t>複式簿記で</a:t>
            </a:r>
            <a:endParaRPr kumimoji="1" lang="en-US" altLang="ja-JP" sz="2400" dirty="0">
              <a:latin typeface="ふい字" panose="02000609000000000000" pitchFamily="1" charset="-128"/>
              <a:ea typeface="ふい字" panose="02000609000000000000" pitchFamily="1" charset="-128"/>
            </a:endParaRPr>
          </a:p>
          <a:p>
            <a:pPr algn="ctr"/>
            <a:r>
              <a:rPr kumimoji="1" lang="ja-JP" altLang="en-US" sz="2400" b="1" dirty="0">
                <a:solidFill>
                  <a:srgbClr val="FF0000"/>
                </a:solidFill>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rPr>
              <a:t>総勘定元帳</a:t>
            </a:r>
            <a:endParaRPr kumimoji="1" lang="en-US" altLang="ja-JP" sz="2400" b="1" dirty="0">
              <a:solidFill>
                <a:srgbClr val="FF0000"/>
              </a:solidFill>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endParaRPr>
          </a:p>
          <a:p>
            <a:pPr algn="ctr"/>
            <a:r>
              <a:rPr lang="ja-JP" altLang="en-US" sz="2400" dirty="0">
                <a:latin typeface="ふい字" panose="02000609000000000000" pitchFamily="1" charset="-128"/>
                <a:ea typeface="ふい字" panose="02000609000000000000" pitchFamily="1" charset="-128"/>
              </a:rPr>
              <a:t>に転記</a:t>
            </a:r>
            <a:endParaRPr kumimoji="1" lang="en-US" altLang="ja-JP" sz="2400" dirty="0">
              <a:latin typeface="ふい字" panose="02000609000000000000" pitchFamily="1" charset="-128"/>
              <a:ea typeface="ふい字" panose="02000609000000000000" pitchFamily="1" charset="-128"/>
            </a:endParaRPr>
          </a:p>
        </p:txBody>
      </p:sp>
      <p:sp>
        <p:nvSpPr>
          <p:cNvPr id="60" name="テキスト ボックス 59">
            <a:extLst>
              <a:ext uri="{FF2B5EF4-FFF2-40B4-BE49-F238E27FC236}">
                <a16:creationId xmlns:a16="http://schemas.microsoft.com/office/drawing/2014/main" id="{9B674893-976F-4414-955D-3ED0984789FC}"/>
              </a:ext>
            </a:extLst>
          </p:cNvPr>
          <p:cNvSpPr txBox="1"/>
          <p:nvPr/>
        </p:nvSpPr>
        <p:spPr>
          <a:xfrm>
            <a:off x="6096000" y="2331898"/>
            <a:ext cx="6095999" cy="923330"/>
          </a:xfrm>
          <a:prstGeom prst="rect">
            <a:avLst/>
          </a:prstGeom>
          <a:noFill/>
        </p:spPr>
        <p:txBody>
          <a:bodyPr wrap="square" rtlCol="0">
            <a:spAutoFit/>
          </a:bodyPr>
          <a:lstStyle/>
          <a:p>
            <a:pPr algn="ctr"/>
            <a:r>
              <a:rPr kumimoji="1" lang="ja-JP" altLang="en-US" dirty="0">
                <a:latin typeface="ふい字" panose="02000609000000000000" pitchFamily="1" charset="-128"/>
                <a:ea typeface="ふい字" panose="02000609000000000000" pitchFamily="1" charset="-128"/>
              </a:rPr>
              <a:t>ダティーニを含む中規模以上の商人</a:t>
            </a:r>
            <a:r>
              <a:rPr lang="ja-JP" altLang="en-US" dirty="0">
                <a:latin typeface="ふい字" panose="02000609000000000000" pitchFamily="1" charset="-128"/>
                <a:ea typeface="ふい字" panose="02000609000000000000" pitchFamily="1" charset="-128"/>
              </a:rPr>
              <a:t>は不動産の台帳、給料の記録簿、事業の会計記録や衣食住の個人的な家計簿らすべてを統括する「</a:t>
            </a:r>
            <a:r>
              <a:rPr lang="ja-JP" altLang="en-US" b="1" dirty="0">
                <a:latin typeface="ふい字" panose="02000609000000000000" pitchFamily="1" charset="-128"/>
                <a:ea typeface="ふい字" panose="02000609000000000000" pitchFamily="1" charset="-128"/>
              </a:rPr>
              <a:t>秘密帳簿</a:t>
            </a:r>
            <a:r>
              <a:rPr lang="ja-JP" altLang="en-US" dirty="0">
                <a:latin typeface="ふい字" panose="02000609000000000000" pitchFamily="1" charset="-128"/>
                <a:ea typeface="ふい字" panose="02000609000000000000" pitchFamily="1" charset="-128"/>
              </a:rPr>
              <a:t>」を持っていた</a:t>
            </a:r>
            <a:endParaRPr kumimoji="1" lang="ja-JP" altLang="en-US" dirty="0">
              <a:latin typeface="ふい字" panose="02000609000000000000" pitchFamily="1" charset="-128"/>
              <a:ea typeface="ふい字" panose="02000609000000000000" pitchFamily="1" charset="-128"/>
            </a:endParaRPr>
          </a:p>
        </p:txBody>
      </p:sp>
      <p:sp>
        <p:nvSpPr>
          <p:cNvPr id="61" name="テキスト ボックス 60">
            <a:extLst>
              <a:ext uri="{FF2B5EF4-FFF2-40B4-BE49-F238E27FC236}">
                <a16:creationId xmlns:a16="http://schemas.microsoft.com/office/drawing/2014/main" id="{81B89266-431A-4691-A4C0-BB851F36E2F3}"/>
              </a:ext>
            </a:extLst>
          </p:cNvPr>
          <p:cNvSpPr txBox="1"/>
          <p:nvPr/>
        </p:nvSpPr>
        <p:spPr>
          <a:xfrm>
            <a:off x="6132384" y="3222394"/>
            <a:ext cx="6095999" cy="646331"/>
          </a:xfrm>
          <a:prstGeom prst="rect">
            <a:avLst/>
          </a:prstGeom>
          <a:noFill/>
        </p:spPr>
        <p:txBody>
          <a:bodyPr wrap="square" rtlCol="0">
            <a:spAutoFit/>
          </a:bodyPr>
          <a:lstStyle/>
          <a:p>
            <a:pPr algn="ctr"/>
            <a:r>
              <a:rPr kumimoji="1" lang="ja-JP" altLang="en-US" dirty="0">
                <a:latin typeface="ふい字" panose="02000609000000000000" pitchFamily="1" charset="-128"/>
                <a:ea typeface="ふい字" panose="02000609000000000000" pitchFamily="1" charset="-128"/>
              </a:rPr>
              <a:t>真実の取引はすべて「</a:t>
            </a:r>
            <a:r>
              <a:rPr kumimoji="1" lang="ja-JP" altLang="en-US" b="1" dirty="0">
                <a:latin typeface="ふい字" panose="02000609000000000000" pitchFamily="1" charset="-128"/>
                <a:ea typeface="ふい字" panose="02000609000000000000" pitchFamily="1" charset="-128"/>
              </a:rPr>
              <a:t>秘密帳簿</a:t>
            </a:r>
            <a:r>
              <a:rPr kumimoji="1" lang="ja-JP" altLang="en-US" dirty="0">
                <a:latin typeface="ふい字" panose="02000609000000000000" pitchFamily="1" charset="-128"/>
                <a:ea typeface="ふい字" panose="02000609000000000000" pitchFamily="1" charset="-128"/>
              </a:rPr>
              <a:t>」に記録</a:t>
            </a:r>
            <a:endParaRPr kumimoji="1" lang="en-US" altLang="ja-JP" dirty="0">
              <a:latin typeface="ふい字" panose="02000609000000000000" pitchFamily="1" charset="-128"/>
              <a:ea typeface="ふい字" panose="02000609000000000000" pitchFamily="1" charset="-128"/>
            </a:endParaRPr>
          </a:p>
          <a:p>
            <a:pPr algn="ctr"/>
            <a:r>
              <a:rPr lang="ja-JP" altLang="en-US" u="sng" dirty="0">
                <a:latin typeface="ふい字" panose="02000609000000000000" pitchFamily="1" charset="-128"/>
                <a:ea typeface="ふい字" panose="02000609000000000000" pitchFamily="1" charset="-128"/>
              </a:rPr>
              <a:t>これにより多くの税金を免れた</a:t>
            </a:r>
            <a:endParaRPr kumimoji="1" lang="ja-JP" altLang="en-US" u="sng" dirty="0">
              <a:latin typeface="ふい字" panose="02000609000000000000" pitchFamily="1" charset="-128"/>
              <a:ea typeface="ふい字" panose="02000609000000000000" pitchFamily="1" charset="-128"/>
            </a:endParaRPr>
          </a:p>
        </p:txBody>
      </p:sp>
      <p:sp>
        <p:nvSpPr>
          <p:cNvPr id="64" name="矢印: 右 63">
            <a:extLst>
              <a:ext uri="{FF2B5EF4-FFF2-40B4-BE49-F238E27FC236}">
                <a16:creationId xmlns:a16="http://schemas.microsoft.com/office/drawing/2014/main" id="{C8302E40-B518-4B7C-A036-CC839221EA77}"/>
              </a:ext>
            </a:extLst>
          </p:cNvPr>
          <p:cNvSpPr/>
          <p:nvPr/>
        </p:nvSpPr>
        <p:spPr>
          <a:xfrm rot="5400000">
            <a:off x="10301283" y="3904100"/>
            <a:ext cx="591967" cy="83099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latin typeface="ふい字" panose="02000609000000000000" pitchFamily="1" charset="-128"/>
              <a:ea typeface="ふい字" panose="02000609000000000000" pitchFamily="1" charset="-128"/>
            </a:endParaRPr>
          </a:p>
        </p:txBody>
      </p:sp>
      <p:sp>
        <p:nvSpPr>
          <p:cNvPr id="65" name="テキスト ボックス 64">
            <a:extLst>
              <a:ext uri="{FF2B5EF4-FFF2-40B4-BE49-F238E27FC236}">
                <a16:creationId xmlns:a16="http://schemas.microsoft.com/office/drawing/2014/main" id="{BDBD8C8D-CDDC-4E32-9E7E-A123B32E4DA3}"/>
              </a:ext>
            </a:extLst>
          </p:cNvPr>
          <p:cNvSpPr txBox="1"/>
          <p:nvPr/>
        </p:nvSpPr>
        <p:spPr>
          <a:xfrm>
            <a:off x="9301380" y="4789746"/>
            <a:ext cx="2591772" cy="784830"/>
          </a:xfrm>
          <a:prstGeom prst="rect">
            <a:avLst/>
          </a:prstGeom>
          <a:noFill/>
        </p:spPr>
        <p:txBody>
          <a:bodyPr wrap="square" rtlCol="0">
            <a:spAutoFit/>
          </a:bodyPr>
          <a:lstStyle/>
          <a:p>
            <a:pPr algn="ctr"/>
            <a:r>
              <a:rPr kumimoji="1" lang="ja-JP" altLang="en-US" sz="1500" dirty="0">
                <a:latin typeface="ふい字" panose="02000609000000000000" pitchFamily="1" charset="-128"/>
                <a:ea typeface="ふい字" panose="02000609000000000000" pitchFamily="1" charset="-128"/>
              </a:rPr>
              <a:t>秘密帳簿には事業の最終決算も記入されているが公式元帳と一致していない</a:t>
            </a:r>
            <a:endParaRPr kumimoji="1" lang="ja-JP" altLang="en-US" sz="1500" u="sng" dirty="0">
              <a:latin typeface="ふい字" panose="02000609000000000000" pitchFamily="1" charset="-128"/>
              <a:ea typeface="ふい字" panose="02000609000000000000" pitchFamily="1" charset="-128"/>
            </a:endParaRPr>
          </a:p>
        </p:txBody>
      </p:sp>
      <p:sp>
        <p:nvSpPr>
          <p:cNvPr id="66" name="テキスト ボックス 65">
            <a:extLst>
              <a:ext uri="{FF2B5EF4-FFF2-40B4-BE49-F238E27FC236}">
                <a16:creationId xmlns:a16="http://schemas.microsoft.com/office/drawing/2014/main" id="{70804636-9144-4756-9DA6-1815920DCD85}"/>
              </a:ext>
            </a:extLst>
          </p:cNvPr>
          <p:cNvSpPr txBox="1"/>
          <p:nvPr/>
        </p:nvSpPr>
        <p:spPr>
          <a:xfrm>
            <a:off x="10950982" y="3619368"/>
            <a:ext cx="762849" cy="400110"/>
          </a:xfrm>
          <a:prstGeom prst="rect">
            <a:avLst/>
          </a:prstGeom>
          <a:noFill/>
        </p:spPr>
        <p:txBody>
          <a:bodyPr wrap="square" rtlCol="0">
            <a:spAutoFit/>
          </a:bodyPr>
          <a:lstStyle/>
          <a:p>
            <a:pPr algn="ctr"/>
            <a:r>
              <a:rPr kumimoji="1" lang="ja-JP" altLang="en-US" sz="2000" dirty="0">
                <a:latin typeface="ふい字" panose="02000609000000000000" pitchFamily="1" charset="-128"/>
                <a:ea typeface="ふい字" panose="02000609000000000000" pitchFamily="1" charset="-128"/>
              </a:rPr>
              <a:t>不正</a:t>
            </a:r>
            <a:endParaRPr kumimoji="1" lang="ja-JP" altLang="en-US" sz="2000" u="sng" dirty="0">
              <a:latin typeface="ふい字" panose="02000609000000000000" pitchFamily="1" charset="-128"/>
              <a:ea typeface="ふい字" panose="02000609000000000000" pitchFamily="1" charset="-128"/>
            </a:endParaRPr>
          </a:p>
        </p:txBody>
      </p:sp>
    </p:spTree>
    <p:extLst>
      <p:ext uri="{BB962C8B-B14F-4D97-AF65-F5344CB8AC3E}">
        <p14:creationId xmlns:p14="http://schemas.microsoft.com/office/powerpoint/2010/main" val="1664021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四角形: 角を丸くする 35">
            <a:extLst>
              <a:ext uri="{FF2B5EF4-FFF2-40B4-BE49-F238E27FC236}">
                <a16:creationId xmlns:a16="http://schemas.microsoft.com/office/drawing/2014/main" id="{AC062D37-CF7C-45C7-A6E4-D805F1DA6823}"/>
              </a:ext>
            </a:extLst>
          </p:cNvPr>
          <p:cNvSpPr/>
          <p:nvPr/>
        </p:nvSpPr>
        <p:spPr>
          <a:xfrm>
            <a:off x="872831" y="2560745"/>
            <a:ext cx="6726382" cy="1528536"/>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AD8FD9C-DFD3-4AC6-ADA1-4FD1671B5600}"/>
              </a:ext>
            </a:extLst>
          </p:cNvPr>
          <p:cNvSpPr>
            <a:spLocks noGrp="1"/>
          </p:cNvSpPr>
          <p:nvPr>
            <p:ph type="title"/>
          </p:nvPr>
        </p:nvSpPr>
        <p:spPr>
          <a:xfrm>
            <a:off x="828963" y="53276"/>
            <a:ext cx="10503444" cy="1020330"/>
          </a:xfrm>
        </p:spPr>
        <p:txBody>
          <a:bodyPr/>
          <a:lstStyle/>
          <a:p>
            <a:r>
              <a:rPr kumimoji="1" lang="ja-JP" altLang="en-US" dirty="0">
                <a:latin typeface="ふい字" panose="02000609000000000000" pitchFamily="1" charset="-128"/>
                <a:ea typeface="ふい字" panose="02000609000000000000" pitchFamily="1" charset="-128"/>
              </a:rPr>
              <a:t>スペイン</a:t>
            </a:r>
          </a:p>
        </p:txBody>
      </p:sp>
      <p:sp>
        <p:nvSpPr>
          <p:cNvPr id="3" name="テキスト ボックス 2">
            <a:extLst>
              <a:ext uri="{FF2B5EF4-FFF2-40B4-BE49-F238E27FC236}">
                <a16:creationId xmlns:a16="http://schemas.microsoft.com/office/drawing/2014/main" id="{5AF38E94-62B5-4607-A344-5E7D5E895FCC}"/>
              </a:ext>
            </a:extLst>
          </p:cNvPr>
          <p:cNvSpPr txBox="1"/>
          <p:nvPr/>
        </p:nvSpPr>
        <p:spPr>
          <a:xfrm>
            <a:off x="828963" y="1073606"/>
            <a:ext cx="9559634" cy="400110"/>
          </a:xfrm>
          <a:prstGeom prst="rect">
            <a:avLst/>
          </a:prstGeom>
          <a:noFill/>
        </p:spPr>
        <p:txBody>
          <a:bodyPr wrap="square" rtlCol="0">
            <a:spAutoFit/>
          </a:bodyPr>
          <a:lstStyle/>
          <a:p>
            <a:r>
              <a:rPr kumimoji="1" lang="ja-JP" altLang="en-US" sz="2000" b="1" dirty="0">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rPr>
              <a:t>算術、幾何、比及び比例全書（スムマ）</a:t>
            </a:r>
          </a:p>
        </p:txBody>
      </p:sp>
      <p:sp>
        <p:nvSpPr>
          <p:cNvPr id="39" name="テキスト ボックス 38">
            <a:extLst>
              <a:ext uri="{FF2B5EF4-FFF2-40B4-BE49-F238E27FC236}">
                <a16:creationId xmlns:a16="http://schemas.microsoft.com/office/drawing/2014/main" id="{F4FDF31B-6321-4712-B53D-E39A1DFC045E}"/>
              </a:ext>
            </a:extLst>
          </p:cNvPr>
          <p:cNvSpPr txBox="1"/>
          <p:nvPr/>
        </p:nvSpPr>
        <p:spPr>
          <a:xfrm>
            <a:off x="828963" y="1473716"/>
            <a:ext cx="10830608" cy="1077218"/>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著者は修道士･人文主義者、数学者のルカ･パチョーリ</a:t>
            </a:r>
            <a:endParaRPr kumimoji="1" lang="en-US" altLang="ja-JP" sz="1600" dirty="0">
              <a:latin typeface="ふい字" panose="02000609000000000000" pitchFamily="1" charset="-128"/>
              <a:ea typeface="ふい字" panose="02000609000000000000" pitchFamily="1" charset="-128"/>
            </a:endParaRPr>
          </a:p>
          <a:p>
            <a:r>
              <a:rPr kumimoji="1" lang="en-US" altLang="ja-JP" sz="1600" dirty="0">
                <a:latin typeface="ふい字" panose="02000609000000000000" pitchFamily="1" charset="-128"/>
                <a:ea typeface="ふい字" panose="02000609000000000000" pitchFamily="1" charset="-128"/>
              </a:rPr>
              <a:t>1494</a:t>
            </a:r>
            <a:r>
              <a:rPr kumimoji="1" lang="ja-JP" altLang="en-US" sz="1600" dirty="0">
                <a:latin typeface="ふい字" panose="02000609000000000000" pitchFamily="1" charset="-128"/>
                <a:ea typeface="ふい字" panose="02000609000000000000" pitchFamily="1" charset="-128"/>
              </a:rPr>
              <a:t>年に複式簿記についての世界最初の教科書スムマが印刷された</a:t>
            </a:r>
            <a:endParaRPr kumimoji="1" lang="en-US" altLang="ja-JP" sz="1600" dirty="0">
              <a:latin typeface="ふい字" panose="02000609000000000000" pitchFamily="1" charset="-128"/>
              <a:ea typeface="ふい字" panose="02000609000000000000" pitchFamily="1" charset="-128"/>
            </a:endParaRPr>
          </a:p>
          <a:p>
            <a:r>
              <a:rPr kumimoji="1" lang="ja-JP" altLang="en-US" sz="1600" dirty="0">
                <a:latin typeface="ふい字" panose="02000609000000000000" pitchFamily="1" charset="-128"/>
                <a:ea typeface="ふい字" panose="02000609000000000000" pitchFamily="1" charset="-128"/>
              </a:rPr>
              <a:t>複式簿記は</a:t>
            </a:r>
            <a:r>
              <a:rPr kumimoji="1" lang="en-US" altLang="ja-JP" sz="1600" dirty="0">
                <a:latin typeface="ふい字" panose="02000609000000000000" pitchFamily="1" charset="-128"/>
                <a:ea typeface="ふい字" panose="02000609000000000000" pitchFamily="1" charset="-128"/>
              </a:rPr>
              <a:t>200</a:t>
            </a:r>
            <a:r>
              <a:rPr kumimoji="1" lang="ja-JP" altLang="en-US" sz="1600" dirty="0">
                <a:latin typeface="ふい字" panose="02000609000000000000" pitchFamily="1" charset="-128"/>
                <a:ea typeface="ふい字" panose="02000609000000000000" pitchFamily="1" charset="-128"/>
              </a:rPr>
              <a:t>年前から存在したが実際的な方法論が印刷技術によって入手しやすくなったのは初</a:t>
            </a:r>
            <a:endParaRPr kumimoji="1" lang="en-US" altLang="ja-JP" sz="1600" dirty="0">
              <a:latin typeface="ふい字" panose="02000609000000000000" pitchFamily="1" charset="-128"/>
              <a:ea typeface="ふい字" panose="02000609000000000000" pitchFamily="1" charset="-128"/>
            </a:endParaRPr>
          </a:p>
          <a:p>
            <a:r>
              <a:rPr lang="ja-JP" altLang="en-US" sz="1600" dirty="0">
                <a:latin typeface="ふい字" panose="02000609000000000000" pitchFamily="1" charset="-128"/>
                <a:ea typeface="ふい字" panose="02000609000000000000" pitchFamily="1" charset="-128"/>
              </a:rPr>
              <a:t>今日でも会計の基礎となっているほどの名著</a:t>
            </a:r>
            <a:endParaRPr lang="en-US" altLang="ja-JP" sz="1600" dirty="0">
              <a:latin typeface="ふい字" panose="02000609000000000000" pitchFamily="1" charset="-128"/>
              <a:ea typeface="ふい字" panose="02000609000000000000" pitchFamily="1" charset="-128"/>
            </a:endParaRPr>
          </a:p>
        </p:txBody>
      </p:sp>
      <p:sp>
        <p:nvSpPr>
          <p:cNvPr id="30" name="テキスト ボックス 29">
            <a:extLst>
              <a:ext uri="{FF2B5EF4-FFF2-40B4-BE49-F238E27FC236}">
                <a16:creationId xmlns:a16="http://schemas.microsoft.com/office/drawing/2014/main" id="{D6AE884B-BDA5-4EE6-8F1C-2F654FF9A1C9}"/>
              </a:ext>
            </a:extLst>
          </p:cNvPr>
          <p:cNvSpPr txBox="1"/>
          <p:nvPr/>
        </p:nvSpPr>
        <p:spPr>
          <a:xfrm>
            <a:off x="1045622" y="2592351"/>
            <a:ext cx="1569402" cy="338554"/>
          </a:xfrm>
          <a:prstGeom prst="rect">
            <a:avLst/>
          </a:prstGeom>
          <a:noFill/>
        </p:spPr>
        <p:txBody>
          <a:bodyPr wrap="square" rtlCol="0">
            <a:spAutoFit/>
          </a:bodyPr>
          <a:lstStyle/>
          <a:p>
            <a:r>
              <a:rPr kumimoji="1" lang="ja-JP" altLang="en-US" sz="1600" b="1" dirty="0">
                <a:latin typeface="ふい字" panose="02000609000000000000" pitchFamily="1" charset="-128"/>
                <a:ea typeface="ふい字" panose="02000609000000000000" pitchFamily="1" charset="-128"/>
              </a:rPr>
              <a:t>スムマ内容</a:t>
            </a:r>
            <a:endParaRPr lang="en-US" altLang="ja-JP" sz="1600" b="1" dirty="0">
              <a:latin typeface="ふい字" panose="02000609000000000000" pitchFamily="1" charset="-128"/>
              <a:ea typeface="ふい字" panose="02000609000000000000" pitchFamily="1" charset="-128"/>
            </a:endParaRPr>
          </a:p>
        </p:txBody>
      </p:sp>
      <p:sp>
        <p:nvSpPr>
          <p:cNvPr id="31" name="テキスト ボックス 30">
            <a:extLst>
              <a:ext uri="{FF2B5EF4-FFF2-40B4-BE49-F238E27FC236}">
                <a16:creationId xmlns:a16="http://schemas.microsoft.com/office/drawing/2014/main" id="{9A20C796-4C83-40F1-A85F-AF09B04763DE}"/>
              </a:ext>
            </a:extLst>
          </p:cNvPr>
          <p:cNvSpPr txBox="1"/>
          <p:nvPr/>
        </p:nvSpPr>
        <p:spPr>
          <a:xfrm>
            <a:off x="1050637" y="2862667"/>
            <a:ext cx="6199910" cy="1077218"/>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「秩序正しく計算し記録する」ための体系的な指針</a:t>
            </a:r>
            <a:endParaRPr lang="en-US" altLang="ja-JP" sz="1600" dirty="0">
              <a:latin typeface="ふい字" panose="02000609000000000000" pitchFamily="1" charset="-128"/>
              <a:ea typeface="ふい字" panose="02000609000000000000" pitchFamily="1" charset="-128"/>
            </a:endParaRPr>
          </a:p>
          <a:p>
            <a:r>
              <a:rPr lang="ja-JP" altLang="en-US" sz="1600" dirty="0">
                <a:latin typeface="ふい字" panose="02000609000000000000" pitchFamily="1" charset="-128"/>
                <a:ea typeface="ふい字" panose="02000609000000000000" pitchFamily="1" charset="-128"/>
              </a:rPr>
              <a:t>借方と貸方の差額から損益を計算する方法</a:t>
            </a:r>
            <a:endParaRPr lang="en-US" altLang="ja-JP" sz="1600" dirty="0">
              <a:latin typeface="ふい字" panose="02000609000000000000" pitchFamily="1" charset="-128"/>
              <a:ea typeface="ふい字" panose="02000609000000000000" pitchFamily="1" charset="-128"/>
            </a:endParaRPr>
          </a:p>
          <a:p>
            <a:r>
              <a:rPr lang="ja-JP" altLang="en-US" sz="1600" dirty="0">
                <a:latin typeface="ふい字" panose="02000609000000000000" pitchFamily="1" charset="-128"/>
                <a:ea typeface="ふい字" panose="02000609000000000000" pitchFamily="1" charset="-128"/>
              </a:rPr>
              <a:t>資産と負債をつねに把握するための方法</a:t>
            </a:r>
            <a:endParaRPr lang="en-US" altLang="ja-JP" sz="1600" dirty="0">
              <a:latin typeface="ふい字" panose="02000609000000000000" pitchFamily="1" charset="-128"/>
              <a:ea typeface="ふい字" panose="02000609000000000000" pitchFamily="1" charset="-128"/>
            </a:endParaRPr>
          </a:p>
          <a:p>
            <a:r>
              <a:rPr lang="ja-JP" altLang="en-US" sz="1600" dirty="0">
                <a:latin typeface="ふい字" panose="02000609000000000000" pitchFamily="1" charset="-128"/>
                <a:ea typeface="ふい字" panose="02000609000000000000" pitchFamily="1" charset="-128"/>
              </a:rPr>
              <a:t>帳簿の構成から各種会計、決算というふうに簿記の基本的な手順</a:t>
            </a:r>
            <a:endParaRPr lang="en-US" altLang="ja-JP" sz="1600" dirty="0">
              <a:latin typeface="ふい字" panose="02000609000000000000" pitchFamily="1" charset="-128"/>
              <a:ea typeface="ふい字" panose="02000609000000000000" pitchFamily="1" charset="-128"/>
            </a:endParaRPr>
          </a:p>
        </p:txBody>
      </p:sp>
      <p:sp>
        <p:nvSpPr>
          <p:cNvPr id="34" name="四角形: 角を丸くする 33">
            <a:extLst>
              <a:ext uri="{FF2B5EF4-FFF2-40B4-BE49-F238E27FC236}">
                <a16:creationId xmlns:a16="http://schemas.microsoft.com/office/drawing/2014/main" id="{4ADF3AE9-4260-419D-9030-607DBFE47402}"/>
              </a:ext>
            </a:extLst>
          </p:cNvPr>
          <p:cNvSpPr/>
          <p:nvPr/>
        </p:nvSpPr>
        <p:spPr>
          <a:xfrm>
            <a:off x="872831" y="4291360"/>
            <a:ext cx="10268532" cy="232187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B83BBA25-B835-468D-80DB-60CC6708DD8E}"/>
              </a:ext>
            </a:extLst>
          </p:cNvPr>
          <p:cNvSpPr txBox="1"/>
          <p:nvPr/>
        </p:nvSpPr>
        <p:spPr>
          <a:xfrm>
            <a:off x="1050637" y="4391203"/>
            <a:ext cx="7234382" cy="369332"/>
          </a:xfrm>
          <a:prstGeom prst="rect">
            <a:avLst/>
          </a:prstGeom>
          <a:noFill/>
        </p:spPr>
        <p:txBody>
          <a:bodyPr wrap="square" rtlCol="0">
            <a:spAutoFit/>
          </a:bodyPr>
          <a:lstStyle/>
          <a:p>
            <a:r>
              <a:rPr kumimoji="1" lang="ja-JP" altLang="en-US" b="1" dirty="0">
                <a:latin typeface="ふい字" panose="02000609000000000000" pitchFamily="1" charset="-128"/>
                <a:ea typeface="ふい字" panose="02000609000000000000" pitchFamily="1" charset="-128"/>
              </a:rPr>
              <a:t>会計入門書スムマはその後</a:t>
            </a:r>
            <a:r>
              <a:rPr kumimoji="1" lang="en-US" altLang="ja-JP" b="1" dirty="0">
                <a:latin typeface="ふい字" panose="02000609000000000000" pitchFamily="1" charset="-128"/>
                <a:ea typeface="ふい字" panose="02000609000000000000" pitchFamily="1" charset="-128"/>
              </a:rPr>
              <a:t>100</a:t>
            </a:r>
            <a:r>
              <a:rPr kumimoji="1" lang="ja-JP" altLang="en-US" b="1" dirty="0">
                <a:latin typeface="ふい字" panose="02000609000000000000" pitchFamily="1" charset="-128"/>
                <a:ea typeface="ふい字" panose="02000609000000000000" pitchFamily="1" charset="-128"/>
              </a:rPr>
              <a:t>年にわたって無視され、売れなかった</a:t>
            </a:r>
            <a:endParaRPr lang="en-US" altLang="ja-JP" b="1" dirty="0">
              <a:latin typeface="ふい字" panose="02000609000000000000" pitchFamily="1" charset="-128"/>
              <a:ea typeface="ふい字" panose="02000609000000000000" pitchFamily="1" charset="-128"/>
            </a:endParaRPr>
          </a:p>
        </p:txBody>
      </p:sp>
      <p:sp>
        <p:nvSpPr>
          <p:cNvPr id="37" name="テキスト ボックス 36">
            <a:extLst>
              <a:ext uri="{FF2B5EF4-FFF2-40B4-BE49-F238E27FC236}">
                <a16:creationId xmlns:a16="http://schemas.microsoft.com/office/drawing/2014/main" id="{240D1F6C-374C-42C3-ABE3-9B80EAC4EB4C}"/>
              </a:ext>
            </a:extLst>
          </p:cNvPr>
          <p:cNvSpPr txBox="1"/>
          <p:nvPr/>
        </p:nvSpPr>
        <p:spPr>
          <a:xfrm>
            <a:off x="1688314" y="4778825"/>
            <a:ext cx="9312195" cy="1759456"/>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ja-JP" dirty="0">
                <a:latin typeface="ふい字" panose="02000609000000000000" pitchFamily="1" charset="-128"/>
                <a:ea typeface="ふい字" panose="02000609000000000000" pitchFamily="1" charset="-128"/>
              </a:rPr>
              <a:t>16</a:t>
            </a:r>
            <a:r>
              <a:rPr lang="ja-JP" altLang="en-US" dirty="0">
                <a:latin typeface="ふい字" panose="02000609000000000000" pitchFamily="1" charset="-128"/>
                <a:ea typeface="ふい字" panose="02000609000000000000" pitchFamily="1" charset="-128"/>
              </a:rPr>
              <a:t>世紀になると会計が身分の低い商人の技術であるとして蔑まれるようになっていた</a:t>
            </a:r>
            <a:endParaRPr lang="en-US" altLang="ja-JP" dirty="0">
              <a:latin typeface="ふい字" panose="02000609000000000000" pitchFamily="1" charset="-128"/>
              <a:ea typeface="ふい字" panose="02000609000000000000" pitchFamily="1" charset="-128"/>
            </a:endParaRPr>
          </a:p>
          <a:p>
            <a:pPr marL="285750" indent="-285750">
              <a:lnSpc>
                <a:spcPts val="2600"/>
              </a:lnSpc>
              <a:buFont typeface="Arial" panose="020B0604020202020204" pitchFamily="34" charset="0"/>
              <a:buChar char="•"/>
            </a:pPr>
            <a:r>
              <a:rPr lang="ja-JP" altLang="en-US" dirty="0">
                <a:latin typeface="ふい字" panose="02000609000000000000" pitchFamily="1" charset="-128"/>
                <a:ea typeface="ふい字" panose="02000609000000000000" pitchFamily="1" charset="-128"/>
              </a:rPr>
              <a:t>会計は現場で実地に身につけるか、専門学校で教わるものとされていたためわざわざ会計の本を買う必要がないと感じていた</a:t>
            </a:r>
            <a:endParaRPr lang="en-US" altLang="ja-JP" dirty="0">
              <a:latin typeface="ふい字" panose="02000609000000000000" pitchFamily="1" charset="-128"/>
              <a:ea typeface="ふい字" panose="02000609000000000000" pitchFamily="1" charset="-128"/>
            </a:endParaRPr>
          </a:p>
          <a:p>
            <a:pPr marL="285750" indent="-285750">
              <a:lnSpc>
                <a:spcPts val="2600"/>
              </a:lnSpc>
              <a:buFont typeface="Arial" panose="020B0604020202020204" pitchFamily="34" charset="0"/>
              <a:buChar char="•"/>
            </a:pPr>
            <a:r>
              <a:rPr lang="ja-JP" altLang="en-US" dirty="0">
                <a:latin typeface="ふい字" panose="02000609000000000000" pitchFamily="1" charset="-128"/>
                <a:ea typeface="ふい字" panose="02000609000000000000" pitchFamily="1" charset="-128"/>
              </a:rPr>
              <a:t>イタリアではスムマの会計部分だけが抜き出された複式簿記の指南書が出回ったため</a:t>
            </a:r>
            <a:endParaRPr lang="en-US" altLang="ja-JP" dirty="0">
              <a:latin typeface="ふい字" panose="02000609000000000000" pitchFamily="1" charset="-128"/>
              <a:ea typeface="ふい字" panose="02000609000000000000" pitchFamily="1" charset="-128"/>
            </a:endParaRPr>
          </a:p>
          <a:p>
            <a:pPr marL="285750" indent="-285750">
              <a:lnSpc>
                <a:spcPts val="2600"/>
              </a:lnSpc>
              <a:buFont typeface="Arial" panose="020B0604020202020204" pitchFamily="34" charset="0"/>
              <a:buChar char="•"/>
            </a:pPr>
            <a:r>
              <a:rPr lang="ja-JP" altLang="en-US" dirty="0">
                <a:latin typeface="ふい字" panose="02000609000000000000" pitchFamily="1" charset="-128"/>
                <a:ea typeface="ふい字" panose="02000609000000000000" pitchFamily="1" charset="-128"/>
              </a:rPr>
              <a:t>著者パチョーリに落ち度はなく、出版された時期が悪かった</a:t>
            </a:r>
            <a:endParaRPr lang="en-US" altLang="ja-JP" dirty="0">
              <a:latin typeface="ふい字" panose="02000609000000000000" pitchFamily="1" charset="-128"/>
              <a:ea typeface="ふい字" panose="02000609000000000000" pitchFamily="1" charset="-128"/>
            </a:endParaRPr>
          </a:p>
        </p:txBody>
      </p:sp>
      <p:sp>
        <p:nvSpPr>
          <p:cNvPr id="5" name="楕円 4">
            <a:extLst>
              <a:ext uri="{FF2B5EF4-FFF2-40B4-BE49-F238E27FC236}">
                <a16:creationId xmlns:a16="http://schemas.microsoft.com/office/drawing/2014/main" id="{D1FDBA76-FCA3-4AC4-9B59-EE16DCF82EB8}"/>
              </a:ext>
            </a:extLst>
          </p:cNvPr>
          <p:cNvSpPr/>
          <p:nvPr/>
        </p:nvSpPr>
        <p:spPr>
          <a:xfrm>
            <a:off x="1014840" y="4829600"/>
            <a:ext cx="611910" cy="45244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BD2C0FAF-7319-452D-B883-76B01669A95A}"/>
              </a:ext>
            </a:extLst>
          </p:cNvPr>
          <p:cNvSpPr txBox="1"/>
          <p:nvPr/>
        </p:nvSpPr>
        <p:spPr>
          <a:xfrm>
            <a:off x="1045622" y="4884966"/>
            <a:ext cx="611910" cy="347369"/>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原因</a:t>
            </a:r>
            <a:endParaRPr lang="en-US" altLang="ja-JP" sz="1600" dirty="0">
              <a:latin typeface="ふい字" panose="02000609000000000000" pitchFamily="1" charset="-128"/>
              <a:ea typeface="ふい字" panose="02000609000000000000" pitchFamily="1" charset="-128"/>
            </a:endParaRPr>
          </a:p>
        </p:txBody>
      </p:sp>
    </p:spTree>
    <p:extLst>
      <p:ext uri="{BB962C8B-B14F-4D97-AF65-F5344CB8AC3E}">
        <p14:creationId xmlns:p14="http://schemas.microsoft.com/office/powerpoint/2010/main" val="3852279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矢印: 山形 21">
            <a:extLst>
              <a:ext uri="{FF2B5EF4-FFF2-40B4-BE49-F238E27FC236}">
                <a16:creationId xmlns:a16="http://schemas.microsoft.com/office/drawing/2014/main" id="{90FD3B55-B2F4-49AB-8079-94091F0814D1}"/>
              </a:ext>
            </a:extLst>
          </p:cNvPr>
          <p:cNvSpPr/>
          <p:nvPr/>
        </p:nvSpPr>
        <p:spPr>
          <a:xfrm>
            <a:off x="831583" y="105120"/>
            <a:ext cx="3694546" cy="387926"/>
          </a:xfrm>
          <a:prstGeom prst="chevr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ふい字" panose="02000609000000000000" pitchFamily="1" charset="-128"/>
                <a:ea typeface="ふい字" panose="02000609000000000000" pitchFamily="1" charset="-128"/>
              </a:rPr>
              <a:t>1675</a:t>
            </a:r>
            <a:r>
              <a:rPr kumimoji="1" lang="ja-JP" altLang="en-US" sz="1400" dirty="0">
                <a:solidFill>
                  <a:schemeClr val="tx1"/>
                </a:solidFill>
                <a:latin typeface="ふい字" panose="02000609000000000000" pitchFamily="1" charset="-128"/>
                <a:ea typeface="ふい字" panose="02000609000000000000" pitchFamily="1" charset="-128"/>
              </a:rPr>
              <a:t>年ごろ～</a:t>
            </a:r>
          </a:p>
        </p:txBody>
      </p:sp>
      <p:sp>
        <p:nvSpPr>
          <p:cNvPr id="23" name="矢印: 山形 22">
            <a:extLst>
              <a:ext uri="{FF2B5EF4-FFF2-40B4-BE49-F238E27FC236}">
                <a16:creationId xmlns:a16="http://schemas.microsoft.com/office/drawing/2014/main" id="{3D810BD4-4764-496D-931C-01BCE4514A33}"/>
              </a:ext>
            </a:extLst>
          </p:cNvPr>
          <p:cNvSpPr/>
          <p:nvPr/>
        </p:nvSpPr>
        <p:spPr>
          <a:xfrm>
            <a:off x="4300239" y="107918"/>
            <a:ext cx="3904705" cy="387926"/>
          </a:xfrm>
          <a:prstGeom prst="chevr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ふい字" panose="02000609000000000000" pitchFamily="1" charset="-128"/>
                <a:ea typeface="ふい字" panose="02000609000000000000" pitchFamily="1" charset="-128"/>
              </a:rPr>
              <a:t>1580</a:t>
            </a:r>
            <a:r>
              <a:rPr kumimoji="1" lang="ja-JP" altLang="en-US" sz="1400" dirty="0">
                <a:solidFill>
                  <a:schemeClr val="tx1"/>
                </a:solidFill>
                <a:latin typeface="ふい字" panose="02000609000000000000" pitchFamily="1" charset="-128"/>
                <a:ea typeface="ふい字" panose="02000609000000000000" pitchFamily="1" charset="-128"/>
              </a:rPr>
              <a:t>年～</a:t>
            </a:r>
          </a:p>
        </p:txBody>
      </p:sp>
      <p:grpSp>
        <p:nvGrpSpPr>
          <p:cNvPr id="24" name="グループ化 23">
            <a:extLst>
              <a:ext uri="{FF2B5EF4-FFF2-40B4-BE49-F238E27FC236}">
                <a16:creationId xmlns:a16="http://schemas.microsoft.com/office/drawing/2014/main" id="{B956AA66-2F3D-4C34-8721-D2E629785048}"/>
              </a:ext>
            </a:extLst>
          </p:cNvPr>
          <p:cNvGrpSpPr/>
          <p:nvPr/>
        </p:nvGrpSpPr>
        <p:grpSpPr>
          <a:xfrm>
            <a:off x="813479" y="498643"/>
            <a:ext cx="3585404" cy="2890514"/>
            <a:chOff x="553641" y="1911927"/>
            <a:chExt cx="3824140" cy="3925455"/>
          </a:xfrm>
        </p:grpSpPr>
        <p:sp>
          <p:nvSpPr>
            <p:cNvPr id="25" name="正方形/長方形 24">
              <a:extLst>
                <a:ext uri="{FF2B5EF4-FFF2-40B4-BE49-F238E27FC236}">
                  <a16:creationId xmlns:a16="http://schemas.microsoft.com/office/drawing/2014/main" id="{1A54E120-7D06-4516-A89B-9108DF6561A1}"/>
                </a:ext>
              </a:extLst>
            </p:cNvPr>
            <p:cNvSpPr/>
            <p:nvPr/>
          </p:nvSpPr>
          <p:spPr>
            <a:xfrm>
              <a:off x="563417" y="1911927"/>
              <a:ext cx="3694547" cy="3925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ふい字" panose="02000609000000000000" pitchFamily="1" charset="-128"/>
                <a:ea typeface="ふい字" panose="02000609000000000000" pitchFamily="1" charset="-128"/>
              </a:endParaRPr>
            </a:p>
          </p:txBody>
        </p:sp>
        <p:sp>
          <p:nvSpPr>
            <p:cNvPr id="27" name="テキスト ボックス 26">
              <a:extLst>
                <a:ext uri="{FF2B5EF4-FFF2-40B4-BE49-F238E27FC236}">
                  <a16:creationId xmlns:a16="http://schemas.microsoft.com/office/drawing/2014/main" id="{4B1F4623-4E65-4780-991A-92039E56174E}"/>
                </a:ext>
              </a:extLst>
            </p:cNvPr>
            <p:cNvSpPr txBox="1"/>
            <p:nvPr/>
          </p:nvSpPr>
          <p:spPr>
            <a:xfrm>
              <a:off x="560884" y="1968779"/>
              <a:ext cx="3682843" cy="585165"/>
            </a:xfrm>
            <a:prstGeom prst="rect">
              <a:avLst/>
            </a:prstGeom>
            <a:noFill/>
          </p:spPr>
          <p:txBody>
            <a:bodyPr wrap="square" rtlCol="0">
              <a:spAutoFit/>
            </a:bodyPr>
            <a:lstStyle/>
            <a:p>
              <a:r>
                <a:rPr kumimoji="1" lang="ja-JP" altLang="en-US" sz="1100" dirty="0">
                  <a:latin typeface="ふい字" panose="02000609000000000000" pitchFamily="1" charset="-128"/>
                  <a:ea typeface="ふい字" panose="02000609000000000000" pitchFamily="1" charset="-128"/>
                </a:rPr>
                <a:t>財政</a:t>
              </a:r>
              <a:r>
                <a:rPr lang="ja-JP" altLang="en-US" sz="1100" dirty="0">
                  <a:latin typeface="ふい字" panose="02000609000000000000" pitchFamily="1" charset="-128"/>
                  <a:ea typeface="ふい字" panose="02000609000000000000" pitchFamily="1" charset="-128"/>
                </a:rPr>
                <a:t>長官オヴァンドが政府の近代化と会計の中央集権化を提案</a:t>
              </a:r>
              <a:endParaRPr kumimoji="1" lang="ja-JP" altLang="en-US" sz="1100" dirty="0">
                <a:latin typeface="ふい字" panose="02000609000000000000" pitchFamily="1" charset="-128"/>
                <a:ea typeface="ふい字" panose="02000609000000000000" pitchFamily="1" charset="-128"/>
              </a:endParaRPr>
            </a:p>
          </p:txBody>
        </p:sp>
        <p:sp>
          <p:nvSpPr>
            <p:cNvPr id="33" name="矢印: 右 32">
              <a:extLst>
                <a:ext uri="{FF2B5EF4-FFF2-40B4-BE49-F238E27FC236}">
                  <a16:creationId xmlns:a16="http://schemas.microsoft.com/office/drawing/2014/main" id="{9A74661F-1D72-47D4-A699-6093A85C0FFB}"/>
                </a:ext>
              </a:extLst>
            </p:cNvPr>
            <p:cNvSpPr/>
            <p:nvPr/>
          </p:nvSpPr>
          <p:spPr>
            <a:xfrm rot="5400000">
              <a:off x="2249092" y="2125484"/>
              <a:ext cx="277000" cy="906269"/>
            </a:xfrm>
            <a:prstGeom prst="rightArrow">
              <a:avLst>
                <a:gd name="adj1" fmla="val 50000"/>
                <a:gd name="adj2" fmla="val 50000"/>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テキスト ボックス 105">
              <a:extLst>
                <a:ext uri="{FF2B5EF4-FFF2-40B4-BE49-F238E27FC236}">
                  <a16:creationId xmlns:a16="http://schemas.microsoft.com/office/drawing/2014/main" id="{123B462F-32C6-482D-8A91-D4F73201646D}"/>
                </a:ext>
              </a:extLst>
            </p:cNvPr>
            <p:cNvSpPr txBox="1"/>
            <p:nvPr/>
          </p:nvSpPr>
          <p:spPr>
            <a:xfrm>
              <a:off x="563417" y="5479262"/>
              <a:ext cx="3814364" cy="344830"/>
            </a:xfrm>
            <a:prstGeom prst="rect">
              <a:avLst/>
            </a:prstGeom>
            <a:noFill/>
          </p:spPr>
          <p:txBody>
            <a:bodyPr wrap="square" rtlCol="0">
              <a:spAutoFit/>
            </a:bodyPr>
            <a:lstStyle/>
            <a:p>
              <a:r>
                <a:rPr kumimoji="1" lang="ja-JP" altLang="en-US" sz="1050" dirty="0">
                  <a:latin typeface="ふい字" panose="02000609000000000000" pitchFamily="1" charset="-128"/>
                  <a:ea typeface="ふい字" panose="02000609000000000000" pitchFamily="1" charset="-128"/>
                </a:rPr>
                <a:t>国王はついに真剣に会計改革に取り組むことを決意する</a:t>
              </a:r>
            </a:p>
          </p:txBody>
        </p:sp>
        <p:sp>
          <p:nvSpPr>
            <p:cNvPr id="107" name="テキスト ボックス 106">
              <a:extLst>
                <a:ext uri="{FF2B5EF4-FFF2-40B4-BE49-F238E27FC236}">
                  <a16:creationId xmlns:a16="http://schemas.microsoft.com/office/drawing/2014/main" id="{EAE3CF32-2BB4-455B-A4D1-4BCD5A3325EB}"/>
                </a:ext>
              </a:extLst>
            </p:cNvPr>
            <p:cNvSpPr txBox="1"/>
            <p:nvPr/>
          </p:nvSpPr>
          <p:spPr>
            <a:xfrm>
              <a:off x="572948" y="4401504"/>
              <a:ext cx="3682843" cy="376178"/>
            </a:xfrm>
            <a:prstGeom prst="rect">
              <a:avLst/>
            </a:prstGeom>
            <a:noFill/>
          </p:spPr>
          <p:txBody>
            <a:bodyPr wrap="square" rtlCol="0">
              <a:spAutoFit/>
            </a:bodyPr>
            <a:lstStyle/>
            <a:p>
              <a:r>
                <a:rPr kumimoji="1" lang="ja-JP" altLang="en-US" sz="1200" b="1" dirty="0">
                  <a:solidFill>
                    <a:srgbClr val="FF0000"/>
                  </a:solidFill>
                  <a:latin typeface="ふい字" panose="02000609000000000000" pitchFamily="1" charset="-128"/>
                  <a:ea typeface="ふい字" panose="02000609000000000000" pitchFamily="1" charset="-128"/>
                </a:rPr>
                <a:t>アルマダの海戦で大敗北を喫した</a:t>
              </a:r>
            </a:p>
          </p:txBody>
        </p:sp>
        <p:sp>
          <p:nvSpPr>
            <p:cNvPr id="108" name="テキスト ボックス 107">
              <a:extLst>
                <a:ext uri="{FF2B5EF4-FFF2-40B4-BE49-F238E27FC236}">
                  <a16:creationId xmlns:a16="http://schemas.microsoft.com/office/drawing/2014/main" id="{56AC37B0-6FED-48E4-97E6-542DD6435543}"/>
                </a:ext>
              </a:extLst>
            </p:cNvPr>
            <p:cNvSpPr txBox="1"/>
            <p:nvPr/>
          </p:nvSpPr>
          <p:spPr>
            <a:xfrm>
              <a:off x="573025" y="4757099"/>
              <a:ext cx="3670260" cy="752356"/>
            </a:xfrm>
            <a:prstGeom prst="rect">
              <a:avLst/>
            </a:prstGeom>
            <a:noFill/>
          </p:spPr>
          <p:txBody>
            <a:bodyPr wrap="square" rtlCol="0">
              <a:spAutoFit/>
            </a:bodyPr>
            <a:lstStyle/>
            <a:p>
              <a:r>
                <a:rPr kumimoji="1" lang="ja-JP" altLang="en-US" sz="1000" dirty="0">
                  <a:latin typeface="ふい字" panose="02000609000000000000" pitchFamily="1" charset="-128"/>
                  <a:ea typeface="ふい字" panose="02000609000000000000" pitchFamily="1" charset="-128"/>
                </a:rPr>
                <a:t>アルマダの海戦はスペインの財政にとっても悪夢であり、フェリペ二世は罪滅ぼしのためにもなんとかしなければならないと考えた</a:t>
              </a:r>
            </a:p>
          </p:txBody>
        </p:sp>
        <p:sp>
          <p:nvSpPr>
            <p:cNvPr id="109" name="テキスト ボックス 108">
              <a:extLst>
                <a:ext uri="{FF2B5EF4-FFF2-40B4-BE49-F238E27FC236}">
                  <a16:creationId xmlns:a16="http://schemas.microsoft.com/office/drawing/2014/main" id="{78AA0BF4-0A9D-479B-AE3E-5BDEEB9EA23D}"/>
                </a:ext>
              </a:extLst>
            </p:cNvPr>
            <p:cNvSpPr txBox="1"/>
            <p:nvPr/>
          </p:nvSpPr>
          <p:spPr>
            <a:xfrm>
              <a:off x="553641" y="3413854"/>
              <a:ext cx="3728223" cy="543368"/>
            </a:xfrm>
            <a:prstGeom prst="rect">
              <a:avLst/>
            </a:prstGeom>
            <a:noFill/>
          </p:spPr>
          <p:txBody>
            <a:bodyPr wrap="square" rtlCol="0">
              <a:spAutoFit/>
            </a:bodyPr>
            <a:lstStyle/>
            <a:p>
              <a:r>
                <a:rPr kumimoji="1" lang="ja-JP" altLang="en-US" sz="1000" dirty="0">
                  <a:latin typeface="ふい字" panose="02000609000000000000" pitchFamily="1" charset="-128"/>
                  <a:ea typeface="ふい字" panose="02000609000000000000" pitchFamily="1" charset="-128"/>
                </a:rPr>
                <a:t>フェリペ二世は商人だったトレグロサに白羽の矢を立て、複式簿記で国家の財務会計を行うよう命じた</a:t>
              </a:r>
            </a:p>
          </p:txBody>
        </p:sp>
        <p:sp>
          <p:nvSpPr>
            <p:cNvPr id="110" name="テキスト ボックス 109">
              <a:extLst>
                <a:ext uri="{FF2B5EF4-FFF2-40B4-BE49-F238E27FC236}">
                  <a16:creationId xmlns:a16="http://schemas.microsoft.com/office/drawing/2014/main" id="{80900944-C88F-47E4-AC6B-38606FE0C8EF}"/>
                </a:ext>
              </a:extLst>
            </p:cNvPr>
            <p:cNvSpPr txBox="1"/>
            <p:nvPr/>
          </p:nvSpPr>
          <p:spPr>
            <a:xfrm>
              <a:off x="553641" y="2732700"/>
              <a:ext cx="3682843" cy="585165"/>
            </a:xfrm>
            <a:prstGeom prst="rect">
              <a:avLst/>
            </a:prstGeom>
            <a:noFill/>
          </p:spPr>
          <p:txBody>
            <a:bodyPr wrap="square" rtlCol="0">
              <a:spAutoFit/>
            </a:bodyPr>
            <a:lstStyle/>
            <a:p>
              <a:r>
                <a:rPr kumimoji="1" lang="ja-JP" altLang="en-US" sz="1100" dirty="0">
                  <a:latin typeface="ふい字" panose="02000609000000000000" pitchFamily="1" charset="-128"/>
                  <a:ea typeface="ふい字" panose="02000609000000000000" pitchFamily="1" charset="-128"/>
                </a:rPr>
                <a:t>ところがフェリペ二世は全面的に実行せず、財政はさらに悪化した</a:t>
              </a:r>
            </a:p>
          </p:txBody>
        </p:sp>
        <p:sp>
          <p:nvSpPr>
            <p:cNvPr id="111" name="テキスト ボックス 110">
              <a:extLst>
                <a:ext uri="{FF2B5EF4-FFF2-40B4-BE49-F238E27FC236}">
                  <a16:creationId xmlns:a16="http://schemas.microsoft.com/office/drawing/2014/main" id="{738460AA-E99F-43B4-B8C5-4FFAC14A93AB}"/>
                </a:ext>
              </a:extLst>
            </p:cNvPr>
            <p:cNvSpPr txBox="1"/>
            <p:nvPr/>
          </p:nvSpPr>
          <p:spPr>
            <a:xfrm>
              <a:off x="560884" y="4054156"/>
              <a:ext cx="3728223" cy="334380"/>
            </a:xfrm>
            <a:prstGeom prst="rect">
              <a:avLst/>
            </a:prstGeom>
            <a:noFill/>
          </p:spPr>
          <p:txBody>
            <a:bodyPr wrap="square" rtlCol="0">
              <a:spAutoFit/>
            </a:bodyPr>
            <a:lstStyle/>
            <a:p>
              <a:r>
                <a:rPr kumimoji="1" lang="ja-JP" altLang="en-US" sz="1000" dirty="0">
                  <a:latin typeface="ふい字" panose="02000609000000000000" pitchFamily="1" charset="-128"/>
                  <a:ea typeface="ふい字" panose="02000609000000000000" pitchFamily="1" charset="-128"/>
                </a:rPr>
                <a:t>会計改革を始めようとしたときアルマダの海戦が勃発</a:t>
              </a:r>
            </a:p>
          </p:txBody>
        </p:sp>
      </p:grpSp>
      <p:sp>
        <p:nvSpPr>
          <p:cNvPr id="45" name="矢印: 山形 44">
            <a:extLst>
              <a:ext uri="{FF2B5EF4-FFF2-40B4-BE49-F238E27FC236}">
                <a16:creationId xmlns:a16="http://schemas.microsoft.com/office/drawing/2014/main" id="{C7AA1058-8965-48D7-9350-6F8E1035865F}"/>
              </a:ext>
            </a:extLst>
          </p:cNvPr>
          <p:cNvSpPr/>
          <p:nvPr/>
        </p:nvSpPr>
        <p:spPr>
          <a:xfrm>
            <a:off x="8007913" y="105120"/>
            <a:ext cx="3639139" cy="387926"/>
          </a:xfrm>
          <a:prstGeom prst="chevr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ふい字" panose="02000609000000000000" pitchFamily="1" charset="-128"/>
                <a:ea typeface="ふい字" panose="02000609000000000000" pitchFamily="1" charset="-128"/>
              </a:rPr>
              <a:t>1580</a:t>
            </a:r>
            <a:r>
              <a:rPr kumimoji="1" lang="ja-JP" altLang="en-US" sz="1400" dirty="0">
                <a:solidFill>
                  <a:schemeClr val="tx1"/>
                </a:solidFill>
                <a:latin typeface="ふい字" panose="02000609000000000000" pitchFamily="1" charset="-128"/>
                <a:ea typeface="ふい字" panose="02000609000000000000" pitchFamily="1" charset="-128"/>
              </a:rPr>
              <a:t>年</a:t>
            </a:r>
            <a:r>
              <a:rPr lang="ja-JP" altLang="en-US" sz="1400" dirty="0">
                <a:solidFill>
                  <a:schemeClr val="tx1"/>
                </a:solidFill>
                <a:latin typeface="ふい字" panose="02000609000000000000" pitchFamily="1" charset="-128"/>
                <a:ea typeface="ふい字" panose="02000609000000000000" pitchFamily="1" charset="-128"/>
              </a:rPr>
              <a:t>～</a:t>
            </a:r>
            <a:endParaRPr kumimoji="1" lang="en-US" altLang="ja-JP" sz="1400" dirty="0">
              <a:solidFill>
                <a:schemeClr val="tx1"/>
              </a:solidFill>
              <a:latin typeface="ふい字" panose="02000609000000000000" pitchFamily="1" charset="-128"/>
              <a:ea typeface="ふい字" panose="02000609000000000000" pitchFamily="1" charset="-128"/>
            </a:endParaRPr>
          </a:p>
        </p:txBody>
      </p:sp>
      <p:grpSp>
        <p:nvGrpSpPr>
          <p:cNvPr id="46" name="グループ化 45">
            <a:extLst>
              <a:ext uri="{FF2B5EF4-FFF2-40B4-BE49-F238E27FC236}">
                <a16:creationId xmlns:a16="http://schemas.microsoft.com/office/drawing/2014/main" id="{8505A1A1-1523-41E9-998D-CCBBA53F5A74}"/>
              </a:ext>
            </a:extLst>
          </p:cNvPr>
          <p:cNvGrpSpPr/>
          <p:nvPr/>
        </p:nvGrpSpPr>
        <p:grpSpPr>
          <a:xfrm>
            <a:off x="7976186" y="500455"/>
            <a:ext cx="3713317" cy="2890514"/>
            <a:chOff x="545324" y="1911929"/>
            <a:chExt cx="3761199" cy="2690554"/>
          </a:xfrm>
        </p:grpSpPr>
        <p:sp>
          <p:nvSpPr>
            <p:cNvPr id="47" name="正方形/長方形 46">
              <a:extLst>
                <a:ext uri="{FF2B5EF4-FFF2-40B4-BE49-F238E27FC236}">
                  <a16:creationId xmlns:a16="http://schemas.microsoft.com/office/drawing/2014/main" id="{7DBADFCF-5142-4D36-B2EE-3FB3E059465F}"/>
                </a:ext>
              </a:extLst>
            </p:cNvPr>
            <p:cNvSpPr/>
            <p:nvPr/>
          </p:nvSpPr>
          <p:spPr>
            <a:xfrm>
              <a:off x="563417" y="1911929"/>
              <a:ext cx="3694547" cy="269055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ふい字" panose="02000609000000000000" pitchFamily="1" charset="-128"/>
                <a:ea typeface="ふい字" panose="02000609000000000000" pitchFamily="1" charset="-128"/>
              </a:endParaRPr>
            </a:p>
          </p:txBody>
        </p:sp>
        <p:sp>
          <p:nvSpPr>
            <p:cNvPr id="49" name="テキスト ボックス 48">
              <a:extLst>
                <a:ext uri="{FF2B5EF4-FFF2-40B4-BE49-F238E27FC236}">
                  <a16:creationId xmlns:a16="http://schemas.microsoft.com/office/drawing/2014/main" id="{412DC5E4-8F1E-41B3-BD26-4F97AD1B3057}"/>
                </a:ext>
              </a:extLst>
            </p:cNvPr>
            <p:cNvSpPr txBox="1"/>
            <p:nvPr/>
          </p:nvSpPr>
          <p:spPr>
            <a:xfrm>
              <a:off x="563417" y="2002835"/>
              <a:ext cx="3694547" cy="429728"/>
            </a:xfrm>
            <a:prstGeom prst="rect">
              <a:avLst/>
            </a:prstGeom>
            <a:noFill/>
          </p:spPr>
          <p:txBody>
            <a:bodyPr wrap="square" rtlCol="0">
              <a:spAutoFit/>
            </a:bodyPr>
            <a:lstStyle/>
            <a:p>
              <a:r>
                <a:rPr kumimoji="1" lang="ja-JP" altLang="en-US" sz="1200" dirty="0">
                  <a:latin typeface="ふい字" panose="02000609000000000000" pitchFamily="1" charset="-128"/>
                  <a:ea typeface="ふい字" panose="02000609000000000000" pitchFamily="1" charset="-128"/>
                </a:rPr>
                <a:t>トレグロサはこの本を活用し社会と政治を変えようという壮大な構想があった</a:t>
              </a:r>
            </a:p>
          </p:txBody>
        </p:sp>
        <p:sp>
          <p:nvSpPr>
            <p:cNvPr id="92" name="テキスト ボックス 91">
              <a:extLst>
                <a:ext uri="{FF2B5EF4-FFF2-40B4-BE49-F238E27FC236}">
                  <a16:creationId xmlns:a16="http://schemas.microsoft.com/office/drawing/2014/main" id="{3D9C250F-5C0F-422E-81CB-81EF5FDABD81}"/>
                </a:ext>
              </a:extLst>
            </p:cNvPr>
            <p:cNvSpPr txBox="1"/>
            <p:nvPr/>
          </p:nvSpPr>
          <p:spPr>
            <a:xfrm>
              <a:off x="545324" y="2834869"/>
              <a:ext cx="3748837" cy="257837"/>
            </a:xfrm>
            <a:prstGeom prst="rect">
              <a:avLst/>
            </a:prstGeom>
            <a:noFill/>
          </p:spPr>
          <p:txBody>
            <a:bodyPr wrap="square" rtlCol="0">
              <a:spAutoFit/>
            </a:bodyPr>
            <a:lstStyle/>
            <a:p>
              <a:r>
                <a:rPr kumimoji="1" lang="en-US" altLang="ja-JP" sz="1200" b="1" dirty="0">
                  <a:solidFill>
                    <a:srgbClr val="FF0000"/>
                  </a:solidFill>
                  <a:latin typeface="ふい字" panose="02000609000000000000" pitchFamily="1" charset="-128"/>
                  <a:ea typeface="ふい字" panose="02000609000000000000" pitchFamily="1" charset="-128"/>
                </a:rPr>
                <a:t>1580</a:t>
              </a:r>
              <a:r>
                <a:rPr lang="ja-JP" altLang="en-US" sz="1200" b="1" dirty="0">
                  <a:solidFill>
                    <a:srgbClr val="FF0000"/>
                  </a:solidFill>
                  <a:latin typeface="ふい字" panose="02000609000000000000" pitchFamily="1" charset="-128"/>
                  <a:ea typeface="ふい字" panose="02000609000000000000" pitchFamily="1" charset="-128"/>
                </a:rPr>
                <a:t>年代に</a:t>
              </a:r>
              <a:r>
                <a:rPr kumimoji="1" lang="ja-JP" altLang="en-US" sz="1200" b="1" dirty="0">
                  <a:solidFill>
                    <a:srgbClr val="FF0000"/>
                  </a:solidFill>
                  <a:latin typeface="ふい字" panose="02000609000000000000" pitchFamily="1" charset="-128"/>
                  <a:ea typeface="ふい字" panose="02000609000000000000" pitchFamily="1" charset="-128"/>
                </a:rPr>
                <a:t>トレグロサは構想を実行し始める</a:t>
              </a:r>
              <a:endParaRPr kumimoji="1" lang="ja-JP" altLang="en-US" sz="1000" b="1" dirty="0">
                <a:solidFill>
                  <a:srgbClr val="FF0000"/>
                </a:solidFill>
                <a:latin typeface="ふい字" panose="02000609000000000000" pitchFamily="1" charset="-128"/>
                <a:ea typeface="ふい字" panose="02000609000000000000" pitchFamily="1" charset="-128"/>
              </a:endParaRPr>
            </a:p>
          </p:txBody>
        </p:sp>
        <p:sp>
          <p:nvSpPr>
            <p:cNvPr id="93" name="テキスト ボックス 92">
              <a:extLst>
                <a:ext uri="{FF2B5EF4-FFF2-40B4-BE49-F238E27FC236}">
                  <a16:creationId xmlns:a16="http://schemas.microsoft.com/office/drawing/2014/main" id="{5A209589-16D3-4E38-9608-5D66B5A308F0}"/>
                </a:ext>
              </a:extLst>
            </p:cNvPr>
            <p:cNvSpPr txBox="1"/>
            <p:nvPr/>
          </p:nvSpPr>
          <p:spPr>
            <a:xfrm>
              <a:off x="572468" y="3117415"/>
              <a:ext cx="3676442" cy="558646"/>
            </a:xfrm>
            <a:prstGeom prst="rect">
              <a:avLst/>
            </a:prstGeom>
            <a:noFill/>
          </p:spPr>
          <p:txBody>
            <a:bodyPr wrap="square" rtlCol="0">
              <a:spAutoFit/>
            </a:bodyPr>
            <a:lstStyle/>
            <a:p>
              <a:r>
                <a:rPr kumimoji="1" lang="ja-JP" altLang="en-US" sz="1100" dirty="0">
                  <a:latin typeface="ふい字" panose="02000609000000000000" pitchFamily="1" charset="-128"/>
                  <a:ea typeface="ふい字" panose="02000609000000000000" pitchFamily="1" charset="-128"/>
                </a:rPr>
                <a:t>フェリペ二世は元帳作成用の会計執務室の開設を許可</a:t>
              </a:r>
              <a:endParaRPr kumimoji="1" lang="en-US" altLang="ja-JP" sz="1100" dirty="0">
                <a:latin typeface="ふい字" panose="02000609000000000000" pitchFamily="1" charset="-128"/>
                <a:ea typeface="ふい字" panose="02000609000000000000" pitchFamily="1" charset="-128"/>
              </a:endParaRPr>
            </a:p>
            <a:p>
              <a:r>
                <a:rPr lang="ja-JP" altLang="en-US" sz="1100" dirty="0">
                  <a:latin typeface="ふい字" panose="02000609000000000000" pitchFamily="1" charset="-128"/>
                  <a:ea typeface="ふい字" panose="02000609000000000000" pitchFamily="1" charset="-128"/>
                </a:rPr>
                <a:t>トレグロサはそこに籠って国家の収支と支出を多数の仕訳帳と</a:t>
              </a:r>
              <a:r>
                <a:rPr lang="en-US" altLang="ja-JP" sz="1100" dirty="0">
                  <a:latin typeface="ふい字" panose="02000609000000000000" pitchFamily="1" charset="-128"/>
                  <a:ea typeface="ふい字" panose="02000609000000000000" pitchFamily="1" charset="-128"/>
                </a:rPr>
                <a:t>4</a:t>
              </a:r>
              <a:r>
                <a:rPr lang="ja-JP" altLang="en-US" sz="1100" dirty="0">
                  <a:latin typeface="ふい字" panose="02000609000000000000" pitchFamily="1" charset="-128"/>
                  <a:ea typeface="ふい字" panose="02000609000000000000" pitchFamily="1" charset="-128"/>
                </a:rPr>
                <a:t>冊の大型帳簿に複式簿記で記帳した</a:t>
              </a:r>
              <a:endParaRPr kumimoji="1" lang="ja-JP" altLang="en-US" sz="1100" dirty="0">
                <a:latin typeface="ふい字" panose="02000609000000000000" pitchFamily="1" charset="-128"/>
                <a:ea typeface="ふい字" panose="02000609000000000000" pitchFamily="1" charset="-128"/>
              </a:endParaRPr>
            </a:p>
          </p:txBody>
        </p:sp>
        <p:sp>
          <p:nvSpPr>
            <p:cNvPr id="95" name="テキスト ボックス 94">
              <a:extLst>
                <a:ext uri="{FF2B5EF4-FFF2-40B4-BE49-F238E27FC236}">
                  <a16:creationId xmlns:a16="http://schemas.microsoft.com/office/drawing/2014/main" id="{FF17AB5F-00EA-4345-B85B-E69FF7015CDD}"/>
                </a:ext>
              </a:extLst>
            </p:cNvPr>
            <p:cNvSpPr txBox="1"/>
            <p:nvPr/>
          </p:nvSpPr>
          <p:spPr>
            <a:xfrm>
              <a:off x="574875" y="3674071"/>
              <a:ext cx="3685495" cy="429728"/>
            </a:xfrm>
            <a:prstGeom prst="rect">
              <a:avLst/>
            </a:prstGeom>
            <a:noFill/>
          </p:spPr>
          <p:txBody>
            <a:bodyPr wrap="square" rtlCol="0">
              <a:spAutoFit/>
            </a:bodyPr>
            <a:lstStyle/>
            <a:p>
              <a:r>
                <a:rPr kumimoji="1" lang="ja-JP" altLang="en-US" sz="1200" dirty="0">
                  <a:latin typeface="ふい字" panose="02000609000000000000" pitchFamily="1" charset="-128"/>
                  <a:ea typeface="ふい字" panose="02000609000000000000" pitchFamily="1" charset="-128"/>
                </a:rPr>
                <a:t>元帳を作成するためには各官庁から提出された</a:t>
              </a:r>
              <a:endParaRPr kumimoji="1" lang="en-US" altLang="ja-JP" sz="1200" dirty="0">
                <a:latin typeface="ふい字" panose="02000609000000000000" pitchFamily="1" charset="-128"/>
                <a:ea typeface="ふい字" panose="02000609000000000000" pitchFamily="1" charset="-128"/>
              </a:endParaRPr>
            </a:p>
            <a:p>
              <a:r>
                <a:rPr kumimoji="1" lang="ja-JP" altLang="en-US" sz="1200" dirty="0">
                  <a:latin typeface="ふい字" panose="02000609000000000000" pitchFamily="1" charset="-128"/>
                  <a:ea typeface="ふい字" panose="02000609000000000000" pitchFamily="1" charset="-128"/>
                </a:rPr>
                <a:t>十数冊の帳簿を統合しなければならない</a:t>
              </a:r>
            </a:p>
          </p:txBody>
        </p:sp>
        <p:sp>
          <p:nvSpPr>
            <p:cNvPr id="104" name="テキスト ボックス 103">
              <a:extLst>
                <a:ext uri="{FF2B5EF4-FFF2-40B4-BE49-F238E27FC236}">
                  <a16:creationId xmlns:a16="http://schemas.microsoft.com/office/drawing/2014/main" id="{3EC50C64-7173-407D-BFFA-3E87BFD0B3C5}"/>
                </a:ext>
              </a:extLst>
            </p:cNvPr>
            <p:cNvSpPr txBox="1"/>
            <p:nvPr/>
          </p:nvSpPr>
          <p:spPr>
            <a:xfrm>
              <a:off x="557686" y="2408004"/>
              <a:ext cx="3748837" cy="429728"/>
            </a:xfrm>
            <a:prstGeom prst="rect">
              <a:avLst/>
            </a:prstGeom>
            <a:noFill/>
          </p:spPr>
          <p:txBody>
            <a:bodyPr wrap="square" rtlCol="0">
              <a:spAutoFit/>
            </a:bodyPr>
            <a:lstStyle/>
            <a:p>
              <a:r>
                <a:rPr kumimoji="1" lang="ja-JP" altLang="en-US" sz="1200" dirty="0">
                  <a:latin typeface="ふい字" panose="02000609000000000000" pitchFamily="1" charset="-128"/>
                  <a:ea typeface="ふい字" panose="02000609000000000000" pitchFamily="1" charset="-128"/>
                </a:rPr>
                <a:t>複式簿記は商人だけでなく国政に携わる人々にとっても必須であるという先見の明があった</a:t>
              </a:r>
              <a:endParaRPr kumimoji="1" lang="ja-JP" altLang="en-US" sz="1000" dirty="0">
                <a:solidFill>
                  <a:srgbClr val="0070C0"/>
                </a:solidFill>
                <a:latin typeface="ふい字" panose="02000609000000000000" pitchFamily="1" charset="-128"/>
                <a:ea typeface="ふい字" panose="02000609000000000000" pitchFamily="1" charset="-128"/>
              </a:endParaRPr>
            </a:p>
          </p:txBody>
        </p:sp>
        <p:sp>
          <p:nvSpPr>
            <p:cNvPr id="105" name="テキスト ボックス 104">
              <a:extLst>
                <a:ext uri="{FF2B5EF4-FFF2-40B4-BE49-F238E27FC236}">
                  <a16:creationId xmlns:a16="http://schemas.microsoft.com/office/drawing/2014/main" id="{ECC6307E-229C-4B02-8491-D0501F69CA25}"/>
                </a:ext>
              </a:extLst>
            </p:cNvPr>
            <p:cNvSpPr txBox="1"/>
            <p:nvPr/>
          </p:nvSpPr>
          <p:spPr>
            <a:xfrm>
              <a:off x="581522" y="4087036"/>
              <a:ext cx="3685495" cy="429728"/>
            </a:xfrm>
            <a:prstGeom prst="rect">
              <a:avLst/>
            </a:prstGeom>
            <a:noFill/>
          </p:spPr>
          <p:txBody>
            <a:bodyPr wrap="square" rtlCol="0">
              <a:spAutoFit/>
            </a:bodyPr>
            <a:lstStyle/>
            <a:p>
              <a:r>
                <a:rPr kumimoji="1" lang="ja-JP" altLang="en-US" sz="1200" dirty="0">
                  <a:latin typeface="ふい字" panose="02000609000000000000" pitchFamily="1" charset="-128"/>
                  <a:ea typeface="ふい字" panose="02000609000000000000" pitchFamily="1" charset="-128"/>
                </a:rPr>
                <a:t>用紙を綴じるための穴がすでに開けられており、違う紙を外から挿入できないようになっている</a:t>
              </a:r>
            </a:p>
          </p:txBody>
        </p:sp>
      </p:grpSp>
      <p:sp>
        <p:nvSpPr>
          <p:cNvPr id="65" name="正方形/長方形 64">
            <a:extLst>
              <a:ext uri="{FF2B5EF4-FFF2-40B4-BE49-F238E27FC236}">
                <a16:creationId xmlns:a16="http://schemas.microsoft.com/office/drawing/2014/main" id="{D7586986-E96B-4E35-A945-B158DA742A4D}"/>
              </a:ext>
            </a:extLst>
          </p:cNvPr>
          <p:cNvSpPr/>
          <p:nvPr/>
        </p:nvSpPr>
        <p:spPr>
          <a:xfrm>
            <a:off x="4295488" y="3791900"/>
            <a:ext cx="3694547" cy="289051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atin typeface="ふい字" panose="02000609000000000000" pitchFamily="1" charset="-128"/>
              <a:ea typeface="ふい字" panose="02000609000000000000" pitchFamily="1" charset="-128"/>
            </a:endParaRPr>
          </a:p>
        </p:txBody>
      </p:sp>
      <p:sp>
        <p:nvSpPr>
          <p:cNvPr id="66" name="テキスト ボックス 65">
            <a:extLst>
              <a:ext uri="{FF2B5EF4-FFF2-40B4-BE49-F238E27FC236}">
                <a16:creationId xmlns:a16="http://schemas.microsoft.com/office/drawing/2014/main" id="{1631B981-63F8-493A-B580-8F2B60C4B773}"/>
              </a:ext>
            </a:extLst>
          </p:cNvPr>
          <p:cNvSpPr txBox="1"/>
          <p:nvPr/>
        </p:nvSpPr>
        <p:spPr>
          <a:xfrm>
            <a:off x="4309178" y="3924112"/>
            <a:ext cx="3694547" cy="523220"/>
          </a:xfrm>
          <a:prstGeom prst="rect">
            <a:avLst/>
          </a:prstGeom>
          <a:noFill/>
        </p:spPr>
        <p:txBody>
          <a:bodyPr wrap="square" rtlCol="0">
            <a:spAutoFit/>
          </a:bodyPr>
          <a:lstStyle/>
          <a:p>
            <a:r>
              <a:rPr kumimoji="1" lang="ja-JP" altLang="en-US" sz="1400" dirty="0">
                <a:latin typeface="ふい字" panose="02000609000000000000" pitchFamily="1" charset="-128"/>
                <a:ea typeface="ふい字" panose="02000609000000000000" pitchFamily="1" charset="-128"/>
              </a:rPr>
              <a:t>フェリペ</a:t>
            </a:r>
            <a:r>
              <a:rPr lang="ja-JP" altLang="en-US" sz="1400" dirty="0">
                <a:latin typeface="ふい字" panose="02000609000000000000" pitchFamily="1" charset="-128"/>
                <a:ea typeface="ふい字" panose="02000609000000000000" pitchFamily="1" charset="-128"/>
              </a:rPr>
              <a:t>四世が王座に就いた</a:t>
            </a:r>
            <a:endParaRPr lang="en-US" altLang="ja-JP" sz="1400" dirty="0">
              <a:latin typeface="ふい字" panose="02000609000000000000" pitchFamily="1" charset="-128"/>
              <a:ea typeface="ふい字" panose="02000609000000000000" pitchFamily="1" charset="-128"/>
            </a:endParaRPr>
          </a:p>
          <a:p>
            <a:r>
              <a:rPr lang="ja-JP" altLang="en-US" sz="1400" dirty="0">
                <a:latin typeface="ふい字" panose="02000609000000000000" pitchFamily="1" charset="-128"/>
                <a:ea typeface="ふい字" panose="02000609000000000000" pitchFamily="1" charset="-128"/>
              </a:rPr>
              <a:t>その時点でスペインは赤字だった</a:t>
            </a:r>
            <a:endParaRPr kumimoji="1" lang="ja-JP" altLang="en-US" sz="1400" dirty="0">
              <a:latin typeface="ふい字" panose="02000609000000000000" pitchFamily="1" charset="-128"/>
              <a:ea typeface="ふい字" panose="02000609000000000000" pitchFamily="1" charset="-128"/>
            </a:endParaRPr>
          </a:p>
        </p:txBody>
      </p:sp>
      <p:sp>
        <p:nvSpPr>
          <p:cNvPr id="67" name="矢印: 山形 66">
            <a:extLst>
              <a:ext uri="{FF2B5EF4-FFF2-40B4-BE49-F238E27FC236}">
                <a16:creationId xmlns:a16="http://schemas.microsoft.com/office/drawing/2014/main" id="{DE04E8A0-119E-4B78-AB5F-F13097EB9689}"/>
              </a:ext>
            </a:extLst>
          </p:cNvPr>
          <p:cNvSpPr/>
          <p:nvPr/>
        </p:nvSpPr>
        <p:spPr>
          <a:xfrm>
            <a:off x="831583" y="3398378"/>
            <a:ext cx="3694546" cy="387926"/>
          </a:xfrm>
          <a:prstGeom prst="chevr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ふい字" panose="02000609000000000000" pitchFamily="1" charset="-128"/>
                <a:ea typeface="ふい字" panose="02000609000000000000" pitchFamily="1" charset="-128"/>
              </a:rPr>
              <a:t>1598</a:t>
            </a:r>
            <a:r>
              <a:rPr kumimoji="1" lang="ja-JP" altLang="en-US" sz="1400" dirty="0">
                <a:solidFill>
                  <a:schemeClr val="tx1"/>
                </a:solidFill>
                <a:latin typeface="ふい字" panose="02000609000000000000" pitchFamily="1" charset="-128"/>
                <a:ea typeface="ふい字" panose="02000609000000000000" pitchFamily="1" charset="-128"/>
              </a:rPr>
              <a:t>年～</a:t>
            </a:r>
          </a:p>
        </p:txBody>
      </p:sp>
      <p:sp>
        <p:nvSpPr>
          <p:cNvPr id="68" name="矢印: 山形 67">
            <a:extLst>
              <a:ext uri="{FF2B5EF4-FFF2-40B4-BE49-F238E27FC236}">
                <a16:creationId xmlns:a16="http://schemas.microsoft.com/office/drawing/2014/main" id="{568A47A6-3A30-4ACD-AAE2-BA2AC0EBD811}"/>
              </a:ext>
            </a:extLst>
          </p:cNvPr>
          <p:cNvSpPr/>
          <p:nvPr/>
        </p:nvSpPr>
        <p:spPr>
          <a:xfrm>
            <a:off x="4300239" y="3401176"/>
            <a:ext cx="3904705" cy="387926"/>
          </a:xfrm>
          <a:prstGeom prst="chevr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ふい字" panose="02000609000000000000" pitchFamily="1" charset="-128"/>
                <a:ea typeface="ふい字" panose="02000609000000000000" pitchFamily="1" charset="-128"/>
              </a:rPr>
              <a:t>1621</a:t>
            </a:r>
            <a:r>
              <a:rPr kumimoji="1" lang="ja-JP" altLang="en-US" sz="1400" dirty="0">
                <a:solidFill>
                  <a:schemeClr val="tx1"/>
                </a:solidFill>
                <a:latin typeface="ふい字" panose="02000609000000000000" pitchFamily="1" charset="-128"/>
                <a:ea typeface="ふい字" panose="02000609000000000000" pitchFamily="1" charset="-128"/>
              </a:rPr>
              <a:t>年～</a:t>
            </a:r>
          </a:p>
        </p:txBody>
      </p:sp>
      <p:grpSp>
        <p:nvGrpSpPr>
          <p:cNvPr id="69" name="グループ化 68">
            <a:extLst>
              <a:ext uri="{FF2B5EF4-FFF2-40B4-BE49-F238E27FC236}">
                <a16:creationId xmlns:a16="http://schemas.microsoft.com/office/drawing/2014/main" id="{303FB090-28D2-4E92-BE84-748232EAFA6E}"/>
              </a:ext>
            </a:extLst>
          </p:cNvPr>
          <p:cNvGrpSpPr/>
          <p:nvPr/>
        </p:nvGrpSpPr>
        <p:grpSpPr>
          <a:xfrm>
            <a:off x="805458" y="3791901"/>
            <a:ext cx="3503720" cy="2890514"/>
            <a:chOff x="545085" y="1911927"/>
            <a:chExt cx="3737017" cy="3925455"/>
          </a:xfrm>
        </p:grpSpPr>
        <p:sp>
          <p:nvSpPr>
            <p:cNvPr id="70" name="正方形/長方形 69">
              <a:extLst>
                <a:ext uri="{FF2B5EF4-FFF2-40B4-BE49-F238E27FC236}">
                  <a16:creationId xmlns:a16="http://schemas.microsoft.com/office/drawing/2014/main" id="{1C826EF8-4249-43AC-986D-F1863320ABCA}"/>
                </a:ext>
              </a:extLst>
            </p:cNvPr>
            <p:cNvSpPr/>
            <p:nvPr/>
          </p:nvSpPr>
          <p:spPr>
            <a:xfrm>
              <a:off x="563417" y="1911927"/>
              <a:ext cx="3694547" cy="3925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ふい字" panose="02000609000000000000" pitchFamily="1" charset="-128"/>
                <a:ea typeface="ふい字" panose="02000609000000000000" pitchFamily="1" charset="-128"/>
              </a:endParaRPr>
            </a:p>
          </p:txBody>
        </p:sp>
        <p:sp>
          <p:nvSpPr>
            <p:cNvPr id="71" name="テキスト ボックス 70">
              <a:extLst>
                <a:ext uri="{FF2B5EF4-FFF2-40B4-BE49-F238E27FC236}">
                  <a16:creationId xmlns:a16="http://schemas.microsoft.com/office/drawing/2014/main" id="{3C1F1601-A72C-44D7-895B-16A1C128A73C}"/>
                </a:ext>
              </a:extLst>
            </p:cNvPr>
            <p:cNvSpPr txBox="1"/>
            <p:nvPr/>
          </p:nvSpPr>
          <p:spPr>
            <a:xfrm>
              <a:off x="572949" y="1965749"/>
              <a:ext cx="3685014" cy="585165"/>
            </a:xfrm>
            <a:prstGeom prst="rect">
              <a:avLst/>
            </a:prstGeom>
            <a:noFill/>
          </p:spPr>
          <p:txBody>
            <a:bodyPr wrap="square" rtlCol="0">
              <a:spAutoFit/>
            </a:bodyPr>
            <a:lstStyle/>
            <a:p>
              <a:r>
                <a:rPr lang="ja-JP" altLang="en-US" sz="1100" dirty="0">
                  <a:latin typeface="ふい字" panose="02000609000000000000" pitchFamily="1" charset="-128"/>
                  <a:ea typeface="ふい字" panose="02000609000000000000" pitchFamily="1" charset="-128"/>
                </a:rPr>
                <a:t>ひとまず</a:t>
              </a:r>
              <a:r>
                <a:rPr kumimoji="1" lang="ja-JP" altLang="en-US" sz="1100" dirty="0">
                  <a:latin typeface="ふい字" panose="02000609000000000000" pitchFamily="1" charset="-128"/>
                  <a:ea typeface="ふい字" panose="02000609000000000000" pitchFamily="1" charset="-128"/>
                </a:rPr>
                <a:t>の成功を収めたトレグロサだったが抵抗は相変わらず激しかった</a:t>
              </a:r>
            </a:p>
          </p:txBody>
        </p:sp>
        <p:sp>
          <p:nvSpPr>
            <p:cNvPr id="72" name="矢印: 右 71">
              <a:extLst>
                <a:ext uri="{FF2B5EF4-FFF2-40B4-BE49-F238E27FC236}">
                  <a16:creationId xmlns:a16="http://schemas.microsoft.com/office/drawing/2014/main" id="{58DB16FA-38FC-4282-91A2-4130D308662D}"/>
                </a:ext>
              </a:extLst>
            </p:cNvPr>
            <p:cNvSpPr/>
            <p:nvPr/>
          </p:nvSpPr>
          <p:spPr>
            <a:xfrm rot="5400000">
              <a:off x="2269657" y="4563822"/>
              <a:ext cx="277000" cy="906269"/>
            </a:xfrm>
            <a:prstGeom prst="rightArrow">
              <a:avLst>
                <a:gd name="adj1" fmla="val 50000"/>
                <a:gd name="adj2" fmla="val 50000"/>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テキスト ボックス 84">
              <a:extLst>
                <a:ext uri="{FF2B5EF4-FFF2-40B4-BE49-F238E27FC236}">
                  <a16:creationId xmlns:a16="http://schemas.microsoft.com/office/drawing/2014/main" id="{ACD69D45-7BA7-4AAB-BC3D-7D1DB47ACC50}"/>
                </a:ext>
              </a:extLst>
            </p:cNvPr>
            <p:cNvSpPr txBox="1"/>
            <p:nvPr/>
          </p:nvSpPr>
          <p:spPr>
            <a:xfrm>
              <a:off x="572949" y="2559637"/>
              <a:ext cx="3685014" cy="815051"/>
            </a:xfrm>
            <a:prstGeom prst="rect">
              <a:avLst/>
            </a:prstGeom>
            <a:noFill/>
          </p:spPr>
          <p:txBody>
            <a:bodyPr wrap="square" rtlCol="0">
              <a:spAutoFit/>
            </a:bodyPr>
            <a:lstStyle/>
            <a:p>
              <a:r>
                <a:rPr lang="ja-JP" altLang="en-US" sz="1100" dirty="0">
                  <a:latin typeface="ふい字" panose="02000609000000000000" pitchFamily="1" charset="-128"/>
                  <a:ea typeface="ふい字" panose="02000609000000000000" pitchFamily="1" charset="-128"/>
                </a:rPr>
                <a:t>各官庁の帳簿担当者はトレグロサに監査されることを嫌がり、商人たちも少しの儲けも不当と見なされるのではないかと恐れていた</a:t>
              </a:r>
            </a:p>
          </p:txBody>
        </p:sp>
        <p:sp>
          <p:nvSpPr>
            <p:cNvPr id="87" name="テキスト ボックス 86">
              <a:extLst>
                <a:ext uri="{FF2B5EF4-FFF2-40B4-BE49-F238E27FC236}">
                  <a16:creationId xmlns:a16="http://schemas.microsoft.com/office/drawing/2014/main" id="{89018A25-4BF3-4B7C-A56E-57B328A74350}"/>
                </a:ext>
              </a:extLst>
            </p:cNvPr>
            <p:cNvSpPr txBox="1"/>
            <p:nvPr/>
          </p:nvSpPr>
          <p:spPr>
            <a:xfrm>
              <a:off x="553879" y="3349124"/>
              <a:ext cx="3728223" cy="334380"/>
            </a:xfrm>
            <a:prstGeom prst="rect">
              <a:avLst/>
            </a:prstGeom>
            <a:noFill/>
          </p:spPr>
          <p:txBody>
            <a:bodyPr wrap="square" rtlCol="0">
              <a:spAutoFit/>
            </a:bodyPr>
            <a:lstStyle/>
            <a:p>
              <a:r>
                <a:rPr lang="en-US" altLang="ja-JP" sz="1000" b="1" dirty="0">
                  <a:solidFill>
                    <a:srgbClr val="002060"/>
                  </a:solidFill>
                  <a:latin typeface="ふい字" panose="02000609000000000000" pitchFamily="1" charset="-128"/>
                  <a:ea typeface="ふい字" panose="02000609000000000000" pitchFamily="1" charset="-128"/>
                </a:rPr>
                <a:t>1598</a:t>
              </a:r>
              <a:r>
                <a:rPr lang="ja-JP" altLang="en-US" sz="1000" b="1" dirty="0">
                  <a:solidFill>
                    <a:srgbClr val="002060"/>
                  </a:solidFill>
                  <a:latin typeface="ふい字" panose="02000609000000000000" pitchFamily="1" charset="-128"/>
                  <a:ea typeface="ふい字" panose="02000609000000000000" pitchFamily="1" charset="-128"/>
                </a:rPr>
                <a:t>年にフェリペ二世、</a:t>
              </a:r>
              <a:r>
                <a:rPr lang="en-US" altLang="ja-JP" sz="1000" b="1" dirty="0">
                  <a:solidFill>
                    <a:srgbClr val="002060"/>
                  </a:solidFill>
                  <a:latin typeface="ふい字" panose="02000609000000000000" pitchFamily="1" charset="-128"/>
                  <a:ea typeface="ふい字" panose="02000609000000000000" pitchFamily="1" charset="-128"/>
                </a:rPr>
                <a:t>1607</a:t>
              </a:r>
              <a:r>
                <a:rPr lang="ja-JP" altLang="en-US" sz="1000" b="1" dirty="0">
                  <a:solidFill>
                    <a:srgbClr val="002060"/>
                  </a:solidFill>
                  <a:latin typeface="ふい字" panose="02000609000000000000" pitchFamily="1" charset="-128"/>
                  <a:ea typeface="ふい字" panose="02000609000000000000" pitchFamily="1" charset="-128"/>
                </a:rPr>
                <a:t>年にトレグロサが亡くなった</a:t>
              </a:r>
              <a:endParaRPr kumimoji="1" lang="ja-JP" altLang="en-US" sz="1000" b="1" dirty="0">
                <a:solidFill>
                  <a:srgbClr val="002060"/>
                </a:solidFill>
                <a:latin typeface="ふい字" panose="02000609000000000000" pitchFamily="1" charset="-128"/>
                <a:ea typeface="ふい字" panose="02000609000000000000" pitchFamily="1" charset="-128"/>
              </a:endParaRPr>
            </a:p>
          </p:txBody>
        </p:sp>
        <p:sp>
          <p:nvSpPr>
            <p:cNvPr id="88" name="テキスト ボックス 87">
              <a:extLst>
                <a:ext uri="{FF2B5EF4-FFF2-40B4-BE49-F238E27FC236}">
                  <a16:creationId xmlns:a16="http://schemas.microsoft.com/office/drawing/2014/main" id="{8207FF78-2D92-487C-9ED5-1413074DD73B}"/>
                </a:ext>
              </a:extLst>
            </p:cNvPr>
            <p:cNvSpPr txBox="1"/>
            <p:nvPr/>
          </p:nvSpPr>
          <p:spPr>
            <a:xfrm>
              <a:off x="572949" y="3614387"/>
              <a:ext cx="3685014" cy="585165"/>
            </a:xfrm>
            <a:prstGeom prst="rect">
              <a:avLst/>
            </a:prstGeom>
            <a:noFill/>
          </p:spPr>
          <p:txBody>
            <a:bodyPr wrap="square" rtlCol="0">
              <a:spAutoFit/>
            </a:bodyPr>
            <a:lstStyle/>
            <a:p>
              <a:r>
                <a:rPr lang="ja-JP" altLang="en-US" sz="1100" dirty="0">
                  <a:latin typeface="ふい字" panose="02000609000000000000" pitchFamily="1" charset="-128"/>
                  <a:ea typeface="ふい字" panose="02000609000000000000" pitchFamily="1" charset="-128"/>
                </a:rPr>
                <a:t>帝国の財政は相変わらず無秩序でまたしても破産宣言をしなければならなかった</a:t>
              </a:r>
              <a:endParaRPr kumimoji="1" lang="ja-JP" altLang="en-US" sz="1100" dirty="0">
                <a:latin typeface="ふい字" panose="02000609000000000000" pitchFamily="1" charset="-128"/>
                <a:ea typeface="ふい字" panose="02000609000000000000" pitchFamily="1" charset="-128"/>
              </a:endParaRPr>
            </a:p>
          </p:txBody>
        </p:sp>
        <p:sp>
          <p:nvSpPr>
            <p:cNvPr id="89" name="テキスト ボックス 88">
              <a:extLst>
                <a:ext uri="{FF2B5EF4-FFF2-40B4-BE49-F238E27FC236}">
                  <a16:creationId xmlns:a16="http://schemas.microsoft.com/office/drawing/2014/main" id="{322DB363-A1FF-4C7A-887E-762F0451A3AC}"/>
                </a:ext>
              </a:extLst>
            </p:cNvPr>
            <p:cNvSpPr txBox="1"/>
            <p:nvPr/>
          </p:nvSpPr>
          <p:spPr>
            <a:xfrm>
              <a:off x="575482" y="4127531"/>
              <a:ext cx="3685014" cy="815051"/>
            </a:xfrm>
            <a:prstGeom prst="rect">
              <a:avLst/>
            </a:prstGeom>
            <a:noFill/>
          </p:spPr>
          <p:txBody>
            <a:bodyPr wrap="square" rtlCol="0">
              <a:spAutoFit/>
            </a:bodyPr>
            <a:lstStyle/>
            <a:p>
              <a:r>
                <a:rPr lang="ja-JP" altLang="en-US" sz="1100" dirty="0">
                  <a:latin typeface="ふい字" panose="02000609000000000000" pitchFamily="1" charset="-128"/>
                  <a:ea typeface="ふい字" panose="02000609000000000000" pitchFamily="1" charset="-128"/>
                </a:rPr>
                <a:t>フェリペ三世が継いだ後レルマ公が元帳を引き継いだがやり方が粗末で借方と貸方を対にすることが理解できていなかった</a:t>
              </a:r>
              <a:endParaRPr kumimoji="1" lang="ja-JP" altLang="en-US" sz="1100" dirty="0">
                <a:latin typeface="ふい字" panose="02000609000000000000" pitchFamily="1" charset="-128"/>
                <a:ea typeface="ふい字" panose="02000609000000000000" pitchFamily="1" charset="-128"/>
              </a:endParaRPr>
            </a:p>
          </p:txBody>
        </p:sp>
        <p:sp>
          <p:nvSpPr>
            <p:cNvPr id="90" name="テキスト ボックス 89">
              <a:extLst>
                <a:ext uri="{FF2B5EF4-FFF2-40B4-BE49-F238E27FC236}">
                  <a16:creationId xmlns:a16="http://schemas.microsoft.com/office/drawing/2014/main" id="{87AAAE57-CF95-4BEA-A25D-9F9529CA7B17}"/>
                </a:ext>
              </a:extLst>
            </p:cNvPr>
            <p:cNvSpPr txBox="1"/>
            <p:nvPr/>
          </p:nvSpPr>
          <p:spPr>
            <a:xfrm>
              <a:off x="545085" y="5196945"/>
              <a:ext cx="3685014" cy="585165"/>
            </a:xfrm>
            <a:prstGeom prst="rect">
              <a:avLst/>
            </a:prstGeom>
            <a:noFill/>
          </p:spPr>
          <p:txBody>
            <a:bodyPr wrap="square" rtlCol="0">
              <a:spAutoFit/>
            </a:bodyPr>
            <a:lstStyle/>
            <a:p>
              <a:r>
                <a:rPr lang="ja-JP" altLang="en-US" sz="1100" dirty="0">
                  <a:latin typeface="ふい字" panose="02000609000000000000" pitchFamily="1" charset="-128"/>
                  <a:ea typeface="ふい字" panose="02000609000000000000" pitchFamily="1" charset="-128"/>
                </a:rPr>
                <a:t>スペイン帝国には一度としてまともな会計システムは根付かずに終わった</a:t>
              </a:r>
              <a:endParaRPr kumimoji="1" lang="ja-JP" altLang="en-US" sz="1100" dirty="0">
                <a:latin typeface="ふい字" panose="02000609000000000000" pitchFamily="1" charset="-128"/>
                <a:ea typeface="ふい字" panose="02000609000000000000" pitchFamily="1" charset="-128"/>
              </a:endParaRPr>
            </a:p>
          </p:txBody>
        </p:sp>
      </p:grpSp>
      <p:sp>
        <p:nvSpPr>
          <p:cNvPr id="73" name="矢印: 山形 72">
            <a:extLst>
              <a:ext uri="{FF2B5EF4-FFF2-40B4-BE49-F238E27FC236}">
                <a16:creationId xmlns:a16="http://schemas.microsoft.com/office/drawing/2014/main" id="{1CD952B3-736C-406A-8C6B-A7602B9629F8}"/>
              </a:ext>
            </a:extLst>
          </p:cNvPr>
          <p:cNvSpPr/>
          <p:nvPr/>
        </p:nvSpPr>
        <p:spPr>
          <a:xfrm>
            <a:off x="8007913" y="3398378"/>
            <a:ext cx="3639139" cy="387926"/>
          </a:xfrm>
          <a:prstGeom prst="chevr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ふい字" panose="02000609000000000000" pitchFamily="1" charset="-128"/>
                <a:ea typeface="ふい字" panose="02000609000000000000" pitchFamily="1" charset="-128"/>
              </a:rPr>
              <a:t>1627</a:t>
            </a:r>
            <a:r>
              <a:rPr kumimoji="1" lang="ja-JP" altLang="en-US" sz="1400" dirty="0">
                <a:solidFill>
                  <a:schemeClr val="tx1"/>
                </a:solidFill>
                <a:latin typeface="ふい字" panose="02000609000000000000" pitchFamily="1" charset="-128"/>
                <a:ea typeface="ふい字" panose="02000609000000000000" pitchFamily="1" charset="-128"/>
              </a:rPr>
              <a:t>年～</a:t>
            </a:r>
          </a:p>
        </p:txBody>
      </p:sp>
      <p:grpSp>
        <p:nvGrpSpPr>
          <p:cNvPr id="74" name="グループ化 73">
            <a:extLst>
              <a:ext uri="{FF2B5EF4-FFF2-40B4-BE49-F238E27FC236}">
                <a16:creationId xmlns:a16="http://schemas.microsoft.com/office/drawing/2014/main" id="{206ACF11-334D-4C6D-8E85-C5A75CFB222D}"/>
              </a:ext>
            </a:extLst>
          </p:cNvPr>
          <p:cNvGrpSpPr/>
          <p:nvPr/>
        </p:nvGrpSpPr>
        <p:grpSpPr>
          <a:xfrm>
            <a:off x="7990038" y="3784919"/>
            <a:ext cx="3661201" cy="2890514"/>
            <a:chOff x="558606" y="1911929"/>
            <a:chExt cx="3708410" cy="2690554"/>
          </a:xfrm>
        </p:grpSpPr>
        <p:sp>
          <p:nvSpPr>
            <p:cNvPr id="75" name="正方形/長方形 74">
              <a:extLst>
                <a:ext uri="{FF2B5EF4-FFF2-40B4-BE49-F238E27FC236}">
                  <a16:creationId xmlns:a16="http://schemas.microsoft.com/office/drawing/2014/main" id="{B73B0D9E-0E08-4376-9CDB-0F1C912CF153}"/>
                </a:ext>
              </a:extLst>
            </p:cNvPr>
            <p:cNvSpPr/>
            <p:nvPr/>
          </p:nvSpPr>
          <p:spPr>
            <a:xfrm>
              <a:off x="563417" y="1911929"/>
              <a:ext cx="3694547" cy="269055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ふい字" panose="02000609000000000000" pitchFamily="1" charset="-128"/>
                <a:ea typeface="ふい字" panose="02000609000000000000" pitchFamily="1" charset="-128"/>
              </a:endParaRPr>
            </a:p>
          </p:txBody>
        </p:sp>
        <p:sp>
          <p:nvSpPr>
            <p:cNvPr id="76" name="テキスト ボックス 75">
              <a:extLst>
                <a:ext uri="{FF2B5EF4-FFF2-40B4-BE49-F238E27FC236}">
                  <a16:creationId xmlns:a16="http://schemas.microsoft.com/office/drawing/2014/main" id="{6D38B500-B071-4BA6-A292-82E28F263608}"/>
                </a:ext>
              </a:extLst>
            </p:cNvPr>
            <p:cNvSpPr txBox="1"/>
            <p:nvPr/>
          </p:nvSpPr>
          <p:spPr>
            <a:xfrm>
              <a:off x="563417" y="2002835"/>
              <a:ext cx="3694547" cy="461665"/>
            </a:xfrm>
            <a:prstGeom prst="rect">
              <a:avLst/>
            </a:prstGeom>
            <a:noFill/>
          </p:spPr>
          <p:txBody>
            <a:bodyPr wrap="square" rtlCol="0">
              <a:spAutoFit/>
            </a:bodyPr>
            <a:lstStyle/>
            <a:p>
              <a:pPr algn="ctr"/>
              <a:r>
                <a:rPr kumimoji="1" lang="ja-JP" altLang="en-US" sz="1200" dirty="0">
                  <a:latin typeface="ふい字" panose="02000609000000000000" pitchFamily="1" charset="-128"/>
                  <a:ea typeface="ふい字" panose="02000609000000000000" pitchFamily="1" charset="-128"/>
                </a:rPr>
                <a:t>スペイン金塊輸送船がオランダ人に拿捕される</a:t>
              </a:r>
              <a:endParaRPr kumimoji="1" lang="en-US" altLang="ja-JP" sz="1200" dirty="0">
                <a:latin typeface="ふい字" panose="02000609000000000000" pitchFamily="1" charset="-128"/>
                <a:ea typeface="ふい字" panose="02000609000000000000" pitchFamily="1" charset="-128"/>
              </a:endParaRPr>
            </a:p>
            <a:p>
              <a:pPr algn="ctr"/>
              <a:r>
                <a:rPr lang="ja-JP" altLang="en-US" sz="1200" dirty="0">
                  <a:latin typeface="ふい字" panose="02000609000000000000" pitchFamily="1" charset="-128"/>
                  <a:ea typeface="ふい字" panose="02000609000000000000" pitchFamily="1" charset="-128"/>
                </a:rPr>
                <a:t>船には</a:t>
              </a:r>
              <a:r>
                <a:rPr lang="en-US" altLang="ja-JP" sz="1200" dirty="0">
                  <a:latin typeface="ふい字" panose="02000609000000000000" pitchFamily="1" charset="-128"/>
                  <a:ea typeface="ふい字" panose="02000609000000000000" pitchFamily="1" charset="-128"/>
                </a:rPr>
                <a:t>1100</a:t>
              </a:r>
              <a:r>
                <a:rPr lang="ja-JP" altLang="en-US" sz="1200" dirty="0">
                  <a:latin typeface="ふい字" panose="02000609000000000000" pitchFamily="1" charset="-128"/>
                  <a:ea typeface="ふい字" panose="02000609000000000000" pitchFamily="1" charset="-128"/>
                </a:rPr>
                <a:t>万ギルダー相当の金と銀</a:t>
              </a:r>
              <a:endParaRPr kumimoji="1" lang="ja-JP" altLang="en-US" sz="1200" dirty="0">
                <a:latin typeface="ふい字" panose="02000609000000000000" pitchFamily="1" charset="-128"/>
                <a:ea typeface="ふい字" panose="02000609000000000000" pitchFamily="1" charset="-128"/>
              </a:endParaRPr>
            </a:p>
          </p:txBody>
        </p:sp>
        <p:sp>
          <p:nvSpPr>
            <p:cNvPr id="77" name="テキスト ボックス 76">
              <a:extLst>
                <a:ext uri="{FF2B5EF4-FFF2-40B4-BE49-F238E27FC236}">
                  <a16:creationId xmlns:a16="http://schemas.microsoft.com/office/drawing/2014/main" id="{20132031-FE07-4712-BC4E-E2D7A2DBD2AA}"/>
                </a:ext>
              </a:extLst>
            </p:cNvPr>
            <p:cNvSpPr txBox="1"/>
            <p:nvPr/>
          </p:nvSpPr>
          <p:spPr>
            <a:xfrm>
              <a:off x="563417" y="2626822"/>
              <a:ext cx="3694547" cy="461665"/>
            </a:xfrm>
            <a:prstGeom prst="rect">
              <a:avLst/>
            </a:prstGeom>
            <a:noFill/>
          </p:spPr>
          <p:txBody>
            <a:bodyPr wrap="square" rtlCol="0">
              <a:spAutoFit/>
            </a:bodyPr>
            <a:lstStyle/>
            <a:p>
              <a:r>
                <a:rPr kumimoji="1" lang="ja-JP" altLang="en-US" sz="1200" dirty="0">
                  <a:latin typeface="ふい字" panose="02000609000000000000" pitchFamily="1" charset="-128"/>
                  <a:ea typeface="ふい字" panose="02000609000000000000" pitchFamily="1" charset="-128"/>
                </a:rPr>
                <a:t>オランダ東インド会社の株主は潤い、スペインは大打撃を受けた</a:t>
              </a:r>
            </a:p>
          </p:txBody>
        </p:sp>
        <p:sp>
          <p:nvSpPr>
            <p:cNvPr id="78" name="テキスト ボックス 77">
              <a:extLst>
                <a:ext uri="{FF2B5EF4-FFF2-40B4-BE49-F238E27FC236}">
                  <a16:creationId xmlns:a16="http://schemas.microsoft.com/office/drawing/2014/main" id="{BD24B109-2090-4785-AE94-02563DA3E217}"/>
                </a:ext>
              </a:extLst>
            </p:cNvPr>
            <p:cNvSpPr txBox="1"/>
            <p:nvPr/>
          </p:nvSpPr>
          <p:spPr>
            <a:xfrm>
              <a:off x="558606" y="3023472"/>
              <a:ext cx="3694547" cy="276999"/>
            </a:xfrm>
            <a:prstGeom prst="rect">
              <a:avLst/>
            </a:prstGeom>
            <a:noFill/>
          </p:spPr>
          <p:txBody>
            <a:bodyPr wrap="square" rtlCol="0">
              <a:spAutoFit/>
            </a:bodyPr>
            <a:lstStyle/>
            <a:p>
              <a:r>
                <a:rPr kumimoji="1" lang="ja-JP" altLang="en-US" sz="1200" b="1" dirty="0">
                  <a:solidFill>
                    <a:srgbClr val="FF0000"/>
                  </a:solidFill>
                  <a:latin typeface="ふい字" panose="02000609000000000000" pitchFamily="1" charset="-128"/>
                  <a:ea typeface="ふい字" panose="02000609000000000000" pitchFamily="1" charset="-128"/>
                </a:rPr>
                <a:t>国家は破産し、年金すら払えない</a:t>
              </a:r>
            </a:p>
          </p:txBody>
        </p:sp>
        <p:sp>
          <p:nvSpPr>
            <p:cNvPr id="79" name="テキスト ボックス 78">
              <a:extLst>
                <a:ext uri="{FF2B5EF4-FFF2-40B4-BE49-F238E27FC236}">
                  <a16:creationId xmlns:a16="http://schemas.microsoft.com/office/drawing/2014/main" id="{B2D8B781-6D9B-46AA-9CE3-98E1DC7D699F}"/>
                </a:ext>
              </a:extLst>
            </p:cNvPr>
            <p:cNvSpPr txBox="1"/>
            <p:nvPr/>
          </p:nvSpPr>
          <p:spPr>
            <a:xfrm>
              <a:off x="572469" y="3290089"/>
              <a:ext cx="3694547" cy="601619"/>
            </a:xfrm>
            <a:prstGeom prst="rect">
              <a:avLst/>
            </a:prstGeom>
            <a:noFill/>
          </p:spPr>
          <p:txBody>
            <a:bodyPr wrap="square" rtlCol="0">
              <a:spAutoFit/>
            </a:bodyPr>
            <a:lstStyle/>
            <a:p>
              <a:r>
                <a:rPr kumimoji="1" lang="ja-JP" altLang="en-US" sz="1200" dirty="0">
                  <a:latin typeface="ふい字" panose="02000609000000000000" pitchFamily="1" charset="-128"/>
                  <a:ea typeface="ふい字" panose="02000609000000000000" pitchFamily="1" charset="-128"/>
                </a:rPr>
                <a:t>フェリペ二世の歴史的な会計改革は歴史からも</a:t>
              </a:r>
              <a:r>
                <a:rPr lang="ja-JP" altLang="en-US" sz="1200" dirty="0">
                  <a:latin typeface="ふい字" panose="02000609000000000000" pitchFamily="1" charset="-128"/>
                  <a:ea typeface="ふい字" panose="02000609000000000000" pitchFamily="1" charset="-128"/>
                </a:rPr>
                <a:t>忘れられていき、スムマが国王や皇帝から支持されることはなかった</a:t>
              </a:r>
            </a:p>
          </p:txBody>
        </p:sp>
        <p:sp>
          <p:nvSpPr>
            <p:cNvPr id="80" name="テキスト ボックス 79">
              <a:extLst>
                <a:ext uri="{FF2B5EF4-FFF2-40B4-BE49-F238E27FC236}">
                  <a16:creationId xmlns:a16="http://schemas.microsoft.com/office/drawing/2014/main" id="{09013EA9-71C9-4903-B09D-AB8EA532E76B}"/>
                </a:ext>
              </a:extLst>
            </p:cNvPr>
            <p:cNvSpPr txBox="1"/>
            <p:nvPr/>
          </p:nvSpPr>
          <p:spPr>
            <a:xfrm>
              <a:off x="572469" y="3914106"/>
              <a:ext cx="3694547" cy="646331"/>
            </a:xfrm>
            <a:prstGeom prst="rect">
              <a:avLst/>
            </a:prstGeom>
            <a:noFill/>
          </p:spPr>
          <p:txBody>
            <a:bodyPr wrap="square" rtlCol="0">
              <a:spAutoFit/>
            </a:bodyPr>
            <a:lstStyle/>
            <a:p>
              <a:r>
                <a:rPr kumimoji="1" lang="ja-JP" altLang="en-US" sz="1200" dirty="0">
                  <a:latin typeface="ふい字" panose="02000609000000000000" pitchFamily="1" charset="-128"/>
                  <a:ea typeface="ふい字" panose="02000609000000000000" pitchFamily="1" charset="-128"/>
                </a:rPr>
                <a:t>スムマの強力な支持者が現れるのはオランダ</a:t>
              </a:r>
              <a:endParaRPr kumimoji="1" lang="en-US" altLang="ja-JP" sz="1200" dirty="0">
                <a:latin typeface="ふい字" panose="02000609000000000000" pitchFamily="1" charset="-128"/>
                <a:ea typeface="ふい字" panose="02000609000000000000" pitchFamily="1" charset="-128"/>
              </a:endParaRPr>
            </a:p>
            <a:p>
              <a:r>
                <a:rPr lang="ja-JP" altLang="en-US" sz="1200" dirty="0">
                  <a:latin typeface="ふい字" panose="02000609000000000000" pitchFamily="1" charset="-128"/>
                  <a:ea typeface="ふい字" panose="02000609000000000000" pitchFamily="1" charset="-128"/>
                </a:rPr>
                <a:t>熱心な読者となったのは絶対君主を嫌う商業共和国の勤勉な市民</a:t>
              </a:r>
              <a:endParaRPr kumimoji="1" lang="ja-JP" altLang="en-US" sz="1200" dirty="0">
                <a:latin typeface="ふい字" panose="02000609000000000000" pitchFamily="1" charset="-128"/>
                <a:ea typeface="ふい字" panose="02000609000000000000" pitchFamily="1" charset="-128"/>
              </a:endParaRPr>
            </a:p>
          </p:txBody>
        </p:sp>
      </p:grpSp>
      <p:sp>
        <p:nvSpPr>
          <p:cNvPr id="81" name="矢印: 下 80">
            <a:extLst>
              <a:ext uri="{FF2B5EF4-FFF2-40B4-BE49-F238E27FC236}">
                <a16:creationId xmlns:a16="http://schemas.microsoft.com/office/drawing/2014/main" id="{A6F351A2-2A40-4EBB-BD3D-34BE245BA932}"/>
              </a:ext>
            </a:extLst>
          </p:cNvPr>
          <p:cNvSpPr/>
          <p:nvPr/>
        </p:nvSpPr>
        <p:spPr>
          <a:xfrm>
            <a:off x="9592982" y="4346292"/>
            <a:ext cx="441626" cy="1685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0D2A3627-B010-4702-A042-5D1FBE0665E2}"/>
              </a:ext>
            </a:extLst>
          </p:cNvPr>
          <p:cNvSpPr txBox="1"/>
          <p:nvPr/>
        </p:nvSpPr>
        <p:spPr>
          <a:xfrm>
            <a:off x="4300238" y="4585838"/>
            <a:ext cx="3694547" cy="276999"/>
          </a:xfrm>
          <a:prstGeom prst="rect">
            <a:avLst/>
          </a:prstGeom>
          <a:noFill/>
        </p:spPr>
        <p:txBody>
          <a:bodyPr wrap="square" rtlCol="0">
            <a:spAutoFit/>
          </a:bodyPr>
          <a:lstStyle/>
          <a:p>
            <a:r>
              <a:rPr kumimoji="1" lang="ja-JP" altLang="en-US" sz="1200" dirty="0">
                <a:latin typeface="ふい字" panose="02000609000000000000" pitchFamily="1" charset="-128"/>
                <a:ea typeface="ふい字" panose="02000609000000000000" pitchFamily="1" charset="-128"/>
              </a:rPr>
              <a:t>ヨーロッパを荒廃させた</a:t>
            </a:r>
            <a:r>
              <a:rPr kumimoji="1" lang="en-US" altLang="ja-JP" sz="1200" dirty="0">
                <a:latin typeface="ふい字" panose="02000609000000000000" pitchFamily="1" charset="-128"/>
                <a:ea typeface="ふい字" panose="02000609000000000000" pitchFamily="1" charset="-128"/>
              </a:rPr>
              <a:t>30</a:t>
            </a:r>
            <a:r>
              <a:rPr kumimoji="1" lang="ja-JP" altLang="en-US" sz="1200" dirty="0">
                <a:latin typeface="ふい字" panose="02000609000000000000" pitchFamily="1" charset="-128"/>
                <a:ea typeface="ふい字" panose="02000609000000000000" pitchFamily="1" charset="-128"/>
              </a:rPr>
              <a:t>年戦争に巻き込まれた</a:t>
            </a:r>
          </a:p>
        </p:txBody>
      </p:sp>
      <p:sp>
        <p:nvSpPr>
          <p:cNvPr id="83" name="テキスト ボックス 82">
            <a:extLst>
              <a:ext uri="{FF2B5EF4-FFF2-40B4-BE49-F238E27FC236}">
                <a16:creationId xmlns:a16="http://schemas.microsoft.com/office/drawing/2014/main" id="{78C7765C-DBAA-4708-BFFD-83F020F1B0C9}"/>
              </a:ext>
            </a:extLst>
          </p:cNvPr>
          <p:cNvSpPr txBox="1"/>
          <p:nvPr/>
        </p:nvSpPr>
        <p:spPr>
          <a:xfrm>
            <a:off x="4295488" y="5095126"/>
            <a:ext cx="3694547" cy="276999"/>
          </a:xfrm>
          <a:prstGeom prst="rect">
            <a:avLst/>
          </a:prstGeom>
          <a:noFill/>
        </p:spPr>
        <p:txBody>
          <a:bodyPr wrap="square" rtlCol="0">
            <a:spAutoFit/>
          </a:bodyPr>
          <a:lstStyle/>
          <a:p>
            <a:r>
              <a:rPr kumimoji="1" lang="ja-JP" altLang="en-US" sz="1200" dirty="0">
                <a:latin typeface="ふい字" panose="02000609000000000000" pitchFamily="1" charset="-128"/>
                <a:ea typeface="ふい字" panose="02000609000000000000" pitchFamily="1" charset="-128"/>
              </a:rPr>
              <a:t>トレグロサの執務室は機能停止し、その年に閉鎖</a:t>
            </a:r>
          </a:p>
        </p:txBody>
      </p:sp>
      <p:sp>
        <p:nvSpPr>
          <p:cNvPr id="84" name="テキスト ボックス 83">
            <a:extLst>
              <a:ext uri="{FF2B5EF4-FFF2-40B4-BE49-F238E27FC236}">
                <a16:creationId xmlns:a16="http://schemas.microsoft.com/office/drawing/2014/main" id="{1C415FCA-8856-4CF3-BE52-04FFC3CBCD8A}"/>
              </a:ext>
            </a:extLst>
          </p:cNvPr>
          <p:cNvSpPr txBox="1"/>
          <p:nvPr/>
        </p:nvSpPr>
        <p:spPr>
          <a:xfrm>
            <a:off x="4286550" y="5499255"/>
            <a:ext cx="3694547" cy="954107"/>
          </a:xfrm>
          <a:prstGeom prst="rect">
            <a:avLst/>
          </a:prstGeom>
          <a:noFill/>
        </p:spPr>
        <p:txBody>
          <a:bodyPr wrap="square" rtlCol="0">
            <a:spAutoFit/>
          </a:bodyPr>
          <a:lstStyle/>
          <a:p>
            <a:r>
              <a:rPr kumimoji="1" lang="ja-JP" altLang="en-US" sz="1400" dirty="0">
                <a:latin typeface="ふい字" panose="02000609000000000000" pitchFamily="1" charset="-128"/>
                <a:ea typeface="ふい字" panose="02000609000000000000" pitchFamily="1" charset="-128"/>
              </a:rPr>
              <a:t>改革が放置される一方で</a:t>
            </a:r>
            <a:endParaRPr kumimoji="1" lang="en-US" altLang="ja-JP" sz="1400" dirty="0">
              <a:latin typeface="ふい字" panose="02000609000000000000" pitchFamily="1" charset="-128"/>
              <a:ea typeface="ふい字" panose="02000609000000000000" pitchFamily="1" charset="-128"/>
            </a:endParaRPr>
          </a:p>
          <a:p>
            <a:r>
              <a:rPr lang="ja-JP" altLang="en-US" sz="1400" dirty="0">
                <a:latin typeface="ふい字" panose="02000609000000000000" pitchFamily="1" charset="-128"/>
                <a:ea typeface="ふい字" panose="02000609000000000000" pitchFamily="1" charset="-128"/>
              </a:rPr>
              <a:t>新大陸では金や銀も枯渇しはじめ、金塊を運ぶ船団は</a:t>
            </a:r>
            <a:r>
              <a:rPr lang="en-US" altLang="ja-JP" sz="1400" dirty="0">
                <a:latin typeface="ふい字" panose="02000609000000000000" pitchFamily="1" charset="-128"/>
                <a:ea typeface="ふい字" panose="02000609000000000000" pitchFamily="1" charset="-128"/>
              </a:rPr>
              <a:t>16</a:t>
            </a:r>
            <a:r>
              <a:rPr lang="ja-JP" altLang="en-US" sz="1400" dirty="0">
                <a:latin typeface="ふい字" panose="02000609000000000000" pitchFamily="1" charset="-128"/>
                <a:ea typeface="ふい字" panose="02000609000000000000" pitchFamily="1" charset="-128"/>
              </a:rPr>
              <a:t>世紀半ばのピーク時と比べると</a:t>
            </a:r>
            <a:r>
              <a:rPr lang="en-US" altLang="ja-JP" sz="1400" dirty="0">
                <a:latin typeface="ふい字" panose="02000609000000000000" pitchFamily="1" charset="-128"/>
                <a:ea typeface="ふい字" panose="02000609000000000000" pitchFamily="1" charset="-128"/>
              </a:rPr>
              <a:t>5</a:t>
            </a:r>
            <a:r>
              <a:rPr lang="ja-JP" altLang="en-US" sz="1400" dirty="0">
                <a:latin typeface="ふい字" panose="02000609000000000000" pitchFamily="1" charset="-128"/>
                <a:ea typeface="ふい字" panose="02000609000000000000" pitchFamily="1" charset="-128"/>
              </a:rPr>
              <a:t>分の</a:t>
            </a:r>
            <a:r>
              <a:rPr lang="en-US" altLang="ja-JP" sz="1400" dirty="0">
                <a:latin typeface="ふい字" panose="02000609000000000000" pitchFamily="1" charset="-128"/>
                <a:ea typeface="ふい字" panose="02000609000000000000" pitchFamily="1" charset="-128"/>
              </a:rPr>
              <a:t>1</a:t>
            </a:r>
            <a:r>
              <a:rPr lang="ja-JP" altLang="en-US" sz="1400" dirty="0">
                <a:latin typeface="ふい字" panose="02000609000000000000" pitchFamily="1" charset="-128"/>
                <a:ea typeface="ふい字" panose="02000609000000000000" pitchFamily="1" charset="-128"/>
              </a:rPr>
              <a:t>に減ってしまった</a:t>
            </a:r>
            <a:endParaRPr kumimoji="1" lang="ja-JP" altLang="en-US" sz="1400" dirty="0">
              <a:latin typeface="ふい字" panose="02000609000000000000" pitchFamily="1" charset="-128"/>
              <a:ea typeface="ふい字" panose="02000609000000000000" pitchFamily="1" charset="-128"/>
            </a:endParaRPr>
          </a:p>
        </p:txBody>
      </p:sp>
      <p:grpSp>
        <p:nvGrpSpPr>
          <p:cNvPr id="96" name="グループ化 95">
            <a:extLst>
              <a:ext uri="{FF2B5EF4-FFF2-40B4-BE49-F238E27FC236}">
                <a16:creationId xmlns:a16="http://schemas.microsoft.com/office/drawing/2014/main" id="{7F9F07C1-3ED0-404B-82D2-73BF558094B7}"/>
              </a:ext>
            </a:extLst>
          </p:cNvPr>
          <p:cNvGrpSpPr/>
          <p:nvPr/>
        </p:nvGrpSpPr>
        <p:grpSpPr>
          <a:xfrm>
            <a:off x="4250826" y="502267"/>
            <a:ext cx="3783869" cy="2890514"/>
            <a:chOff x="520590" y="1911929"/>
            <a:chExt cx="3794070" cy="2690554"/>
          </a:xfrm>
        </p:grpSpPr>
        <p:sp>
          <p:nvSpPr>
            <p:cNvPr id="97" name="正方形/長方形 96">
              <a:extLst>
                <a:ext uri="{FF2B5EF4-FFF2-40B4-BE49-F238E27FC236}">
                  <a16:creationId xmlns:a16="http://schemas.microsoft.com/office/drawing/2014/main" id="{4DD2E3C5-D037-456D-9883-1F27E310FAF8}"/>
                </a:ext>
              </a:extLst>
            </p:cNvPr>
            <p:cNvSpPr/>
            <p:nvPr/>
          </p:nvSpPr>
          <p:spPr>
            <a:xfrm>
              <a:off x="563417" y="1911929"/>
              <a:ext cx="3694547" cy="269055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ふい字" panose="02000609000000000000" pitchFamily="1" charset="-128"/>
                <a:ea typeface="ふい字" panose="02000609000000000000" pitchFamily="1" charset="-128"/>
              </a:endParaRPr>
            </a:p>
          </p:txBody>
        </p:sp>
        <p:sp>
          <p:nvSpPr>
            <p:cNvPr id="98" name="テキスト ボックス 97">
              <a:extLst>
                <a:ext uri="{FF2B5EF4-FFF2-40B4-BE49-F238E27FC236}">
                  <a16:creationId xmlns:a16="http://schemas.microsoft.com/office/drawing/2014/main" id="{475B34C9-73C0-4428-8762-B2CA57954ECF}"/>
                </a:ext>
              </a:extLst>
            </p:cNvPr>
            <p:cNvSpPr txBox="1"/>
            <p:nvPr/>
          </p:nvSpPr>
          <p:spPr>
            <a:xfrm>
              <a:off x="563417" y="2002835"/>
              <a:ext cx="3694547" cy="429728"/>
            </a:xfrm>
            <a:prstGeom prst="rect">
              <a:avLst/>
            </a:prstGeom>
            <a:noFill/>
          </p:spPr>
          <p:txBody>
            <a:bodyPr wrap="square" rtlCol="0">
              <a:spAutoFit/>
            </a:bodyPr>
            <a:lstStyle/>
            <a:p>
              <a:r>
                <a:rPr kumimoji="1" lang="ja-JP" altLang="en-US" sz="1200" dirty="0">
                  <a:latin typeface="ふい字" panose="02000609000000000000" pitchFamily="1" charset="-128"/>
                  <a:ea typeface="ふい字" panose="02000609000000000000" pitchFamily="1" charset="-128"/>
                </a:rPr>
                <a:t>トレグロサはこの苦境を乗り切るために健全な会計システムが必要だと考えていた</a:t>
              </a:r>
            </a:p>
          </p:txBody>
        </p:sp>
        <p:sp>
          <p:nvSpPr>
            <p:cNvPr id="99" name="テキスト ボックス 98">
              <a:extLst>
                <a:ext uri="{FF2B5EF4-FFF2-40B4-BE49-F238E27FC236}">
                  <a16:creationId xmlns:a16="http://schemas.microsoft.com/office/drawing/2014/main" id="{DAA26894-117C-4AB9-AE97-091F3E2C611D}"/>
                </a:ext>
              </a:extLst>
            </p:cNvPr>
            <p:cNvSpPr txBox="1"/>
            <p:nvPr/>
          </p:nvSpPr>
          <p:spPr>
            <a:xfrm>
              <a:off x="520590" y="2362666"/>
              <a:ext cx="3694547" cy="429728"/>
            </a:xfrm>
            <a:prstGeom prst="rect">
              <a:avLst/>
            </a:prstGeom>
            <a:noFill/>
          </p:spPr>
          <p:txBody>
            <a:bodyPr wrap="square" rtlCol="0">
              <a:spAutoFit/>
            </a:bodyPr>
            <a:lstStyle/>
            <a:p>
              <a:r>
                <a:rPr kumimoji="1" lang="ja-JP" altLang="en-US" sz="1200" dirty="0">
                  <a:latin typeface="ふい字" panose="02000609000000000000" pitchFamily="1" charset="-128"/>
                  <a:ea typeface="ふい字" panose="02000609000000000000" pitchFamily="1" charset="-128"/>
                </a:rPr>
                <a:t>そのため、会計官に複式簿記の説明をするためにスペイン語の教科書が必要</a:t>
              </a:r>
            </a:p>
          </p:txBody>
        </p:sp>
        <p:sp>
          <p:nvSpPr>
            <p:cNvPr id="100" name="テキスト ボックス 99">
              <a:extLst>
                <a:ext uri="{FF2B5EF4-FFF2-40B4-BE49-F238E27FC236}">
                  <a16:creationId xmlns:a16="http://schemas.microsoft.com/office/drawing/2014/main" id="{C5F2C486-4A7E-4285-BE09-0F26A03EE38D}"/>
                </a:ext>
              </a:extLst>
            </p:cNvPr>
            <p:cNvSpPr txBox="1"/>
            <p:nvPr/>
          </p:nvSpPr>
          <p:spPr>
            <a:xfrm>
              <a:off x="565823" y="2800565"/>
              <a:ext cx="3748837" cy="730537"/>
            </a:xfrm>
            <a:prstGeom prst="rect">
              <a:avLst/>
            </a:prstGeom>
            <a:noFill/>
          </p:spPr>
          <p:txBody>
            <a:bodyPr wrap="square" rtlCol="0">
              <a:spAutoFit/>
            </a:bodyPr>
            <a:lstStyle/>
            <a:p>
              <a:r>
                <a:rPr kumimoji="1" lang="ja-JP" altLang="en-US" sz="1200" dirty="0">
                  <a:latin typeface="ふい字" panose="02000609000000000000" pitchFamily="1" charset="-128"/>
                  <a:ea typeface="ふい字" panose="02000609000000000000" pitchFamily="1" charset="-128"/>
                </a:rPr>
                <a:t>トレグロサはセベリア出身の商人であるソロルサノに助けを求めた</a:t>
              </a:r>
              <a:endParaRPr kumimoji="1" lang="en-US" altLang="ja-JP" sz="1200" dirty="0">
                <a:latin typeface="ふい字" panose="02000609000000000000" pitchFamily="1" charset="-128"/>
                <a:ea typeface="ふい字" panose="02000609000000000000" pitchFamily="1" charset="-128"/>
              </a:endParaRPr>
            </a:p>
            <a:p>
              <a:r>
                <a:rPr lang="ja-JP" altLang="en-US" sz="1000" dirty="0">
                  <a:solidFill>
                    <a:srgbClr val="0070C0"/>
                  </a:solidFill>
                  <a:latin typeface="ふい字" panose="02000609000000000000" pitchFamily="1" charset="-128"/>
                  <a:ea typeface="ふい字" panose="02000609000000000000" pitchFamily="1" charset="-128"/>
                </a:rPr>
                <a:t>ソロルサノは貿易に従事しており、複式簿記に関する論文をスペイン語で初めて書いた人物</a:t>
              </a:r>
              <a:endParaRPr kumimoji="1" lang="ja-JP" altLang="en-US" sz="1000" dirty="0">
                <a:solidFill>
                  <a:srgbClr val="0070C0"/>
                </a:solidFill>
                <a:latin typeface="ふい字" panose="02000609000000000000" pitchFamily="1" charset="-128"/>
                <a:ea typeface="ふい字" panose="02000609000000000000" pitchFamily="1" charset="-128"/>
              </a:endParaRPr>
            </a:p>
          </p:txBody>
        </p:sp>
        <p:sp>
          <p:nvSpPr>
            <p:cNvPr id="101" name="テキスト ボックス 100">
              <a:extLst>
                <a:ext uri="{FF2B5EF4-FFF2-40B4-BE49-F238E27FC236}">
                  <a16:creationId xmlns:a16="http://schemas.microsoft.com/office/drawing/2014/main" id="{D3A4488F-C6A1-49D2-8BA7-035BE14BE6FF}"/>
                </a:ext>
              </a:extLst>
            </p:cNvPr>
            <p:cNvSpPr txBox="1"/>
            <p:nvPr/>
          </p:nvSpPr>
          <p:spPr>
            <a:xfrm>
              <a:off x="590575" y="3489196"/>
              <a:ext cx="3676442" cy="429728"/>
            </a:xfrm>
            <a:prstGeom prst="rect">
              <a:avLst/>
            </a:prstGeom>
            <a:noFill/>
          </p:spPr>
          <p:txBody>
            <a:bodyPr wrap="square" rtlCol="0">
              <a:spAutoFit/>
            </a:bodyPr>
            <a:lstStyle/>
            <a:p>
              <a:r>
                <a:rPr kumimoji="1" lang="ja-JP" altLang="en-US" sz="1200" dirty="0">
                  <a:latin typeface="ふい字" panose="02000609000000000000" pitchFamily="1" charset="-128"/>
                  <a:ea typeface="ふい字" panose="02000609000000000000" pitchFamily="1" charset="-128"/>
                </a:rPr>
                <a:t>スムマから</a:t>
              </a:r>
              <a:r>
                <a:rPr kumimoji="1" lang="en-US" altLang="ja-JP" sz="1200" dirty="0">
                  <a:latin typeface="ふい字" panose="02000609000000000000" pitchFamily="1" charset="-128"/>
                  <a:ea typeface="ふい字" panose="02000609000000000000" pitchFamily="1" charset="-128"/>
                </a:rPr>
                <a:t>97</a:t>
              </a:r>
              <a:r>
                <a:rPr kumimoji="1" lang="ja-JP" altLang="en-US" sz="1200" dirty="0">
                  <a:latin typeface="ふい字" panose="02000609000000000000" pitchFamily="1" charset="-128"/>
                  <a:ea typeface="ふい字" panose="02000609000000000000" pitchFamily="1" charset="-128"/>
                </a:rPr>
                <a:t>年後、帝国の三度にわたる破綻を経てソロルサノによるスペイン語の教科書</a:t>
              </a:r>
            </a:p>
          </p:txBody>
        </p:sp>
        <p:sp>
          <p:nvSpPr>
            <p:cNvPr id="102" name="テキスト ボックス 101">
              <a:extLst>
                <a:ext uri="{FF2B5EF4-FFF2-40B4-BE49-F238E27FC236}">
                  <a16:creationId xmlns:a16="http://schemas.microsoft.com/office/drawing/2014/main" id="{9E4E3144-A3D6-4A65-B26B-2B80D0464ABF}"/>
                </a:ext>
              </a:extLst>
            </p:cNvPr>
            <p:cNvSpPr txBox="1"/>
            <p:nvPr/>
          </p:nvSpPr>
          <p:spPr>
            <a:xfrm>
              <a:off x="565823" y="3952160"/>
              <a:ext cx="3676442" cy="257837"/>
            </a:xfrm>
            <a:prstGeom prst="rect">
              <a:avLst/>
            </a:prstGeom>
            <a:noFill/>
          </p:spPr>
          <p:txBody>
            <a:bodyPr wrap="square" rtlCol="0">
              <a:spAutoFit/>
            </a:bodyPr>
            <a:lstStyle/>
            <a:p>
              <a:pPr algn="ctr"/>
              <a:r>
                <a:rPr lang="ja-JP" altLang="en-US" sz="1200" b="1" dirty="0">
                  <a:latin typeface="ふい字" panose="02000609000000000000" pitchFamily="1" charset="-128"/>
                  <a:ea typeface="ふい字" panose="02000609000000000000" pitchFamily="1" charset="-128"/>
                </a:rPr>
                <a:t>商人および他の人々のための帳簿と会計手引書</a:t>
              </a:r>
              <a:endParaRPr kumimoji="1" lang="ja-JP" altLang="en-US" sz="1200" b="1" dirty="0">
                <a:latin typeface="ふい字" panose="02000609000000000000" pitchFamily="1" charset="-128"/>
                <a:ea typeface="ふい字" panose="02000609000000000000" pitchFamily="1" charset="-128"/>
              </a:endParaRPr>
            </a:p>
          </p:txBody>
        </p:sp>
        <p:sp>
          <p:nvSpPr>
            <p:cNvPr id="103" name="テキスト ボックス 102">
              <a:extLst>
                <a:ext uri="{FF2B5EF4-FFF2-40B4-BE49-F238E27FC236}">
                  <a16:creationId xmlns:a16="http://schemas.microsoft.com/office/drawing/2014/main" id="{29D02CC0-CFED-4ACA-8DE3-F00EE440A579}"/>
                </a:ext>
              </a:extLst>
            </p:cNvPr>
            <p:cNvSpPr txBox="1"/>
            <p:nvPr/>
          </p:nvSpPr>
          <p:spPr>
            <a:xfrm>
              <a:off x="572469" y="4227772"/>
              <a:ext cx="3676442" cy="257837"/>
            </a:xfrm>
            <a:prstGeom prst="rect">
              <a:avLst/>
            </a:prstGeom>
            <a:noFill/>
          </p:spPr>
          <p:txBody>
            <a:bodyPr wrap="square" rtlCol="0">
              <a:spAutoFit/>
            </a:bodyPr>
            <a:lstStyle/>
            <a:p>
              <a:r>
                <a:rPr kumimoji="1" lang="ja-JP" altLang="en-US" sz="1200" dirty="0">
                  <a:latin typeface="ふい字" panose="02000609000000000000" pitchFamily="1" charset="-128"/>
                  <a:ea typeface="ふい字" panose="02000609000000000000" pitchFamily="1" charset="-128"/>
                </a:rPr>
                <a:t>が出版される</a:t>
              </a:r>
            </a:p>
          </p:txBody>
        </p:sp>
      </p:grpSp>
    </p:spTree>
    <p:extLst>
      <p:ext uri="{BB962C8B-B14F-4D97-AF65-F5344CB8AC3E}">
        <p14:creationId xmlns:p14="http://schemas.microsoft.com/office/powerpoint/2010/main" val="1458878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四角形: 角を丸くする 17">
            <a:extLst>
              <a:ext uri="{FF2B5EF4-FFF2-40B4-BE49-F238E27FC236}">
                <a16:creationId xmlns:a16="http://schemas.microsoft.com/office/drawing/2014/main" id="{D0500BC6-D504-4E4C-AE96-98F906154C09}"/>
              </a:ext>
            </a:extLst>
          </p:cNvPr>
          <p:cNvSpPr/>
          <p:nvPr/>
        </p:nvSpPr>
        <p:spPr>
          <a:xfrm>
            <a:off x="828962" y="4257964"/>
            <a:ext cx="7234381" cy="158893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AD8FD9C-DFD3-4AC6-ADA1-4FD1671B5600}"/>
              </a:ext>
            </a:extLst>
          </p:cNvPr>
          <p:cNvSpPr>
            <a:spLocks noGrp="1"/>
          </p:cNvSpPr>
          <p:nvPr>
            <p:ph type="title"/>
          </p:nvPr>
        </p:nvSpPr>
        <p:spPr>
          <a:xfrm>
            <a:off x="828963" y="53276"/>
            <a:ext cx="10503444" cy="1020330"/>
          </a:xfrm>
        </p:spPr>
        <p:txBody>
          <a:bodyPr/>
          <a:lstStyle/>
          <a:p>
            <a:r>
              <a:rPr kumimoji="1" lang="ja-JP" altLang="en-US" dirty="0">
                <a:latin typeface="ふい字" panose="02000609000000000000" pitchFamily="1" charset="-128"/>
                <a:ea typeface="ふい字" panose="02000609000000000000" pitchFamily="1" charset="-128"/>
              </a:rPr>
              <a:t>オランダ</a:t>
            </a:r>
          </a:p>
        </p:txBody>
      </p:sp>
      <p:sp>
        <p:nvSpPr>
          <p:cNvPr id="39" name="テキスト ボックス 38">
            <a:extLst>
              <a:ext uri="{FF2B5EF4-FFF2-40B4-BE49-F238E27FC236}">
                <a16:creationId xmlns:a16="http://schemas.microsoft.com/office/drawing/2014/main" id="{F4FDF31B-6321-4712-B53D-E39A1DFC045E}"/>
              </a:ext>
            </a:extLst>
          </p:cNvPr>
          <p:cNvSpPr txBox="1"/>
          <p:nvPr/>
        </p:nvSpPr>
        <p:spPr>
          <a:xfrm>
            <a:off x="828963" y="1916267"/>
            <a:ext cx="8555182" cy="338554"/>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パチョーリのスムマを参考にオランダ語のすぐれた簿記書が多数書かれ、関心が高まった</a:t>
            </a:r>
            <a:endParaRPr lang="en-US" altLang="ja-JP" sz="1600" dirty="0">
              <a:latin typeface="ふい字" panose="02000609000000000000" pitchFamily="1" charset="-128"/>
              <a:ea typeface="ふい字" panose="02000609000000000000" pitchFamily="1" charset="-128"/>
            </a:endParaRPr>
          </a:p>
        </p:txBody>
      </p:sp>
      <p:sp>
        <p:nvSpPr>
          <p:cNvPr id="35" name="テキスト ボックス 34">
            <a:extLst>
              <a:ext uri="{FF2B5EF4-FFF2-40B4-BE49-F238E27FC236}">
                <a16:creationId xmlns:a16="http://schemas.microsoft.com/office/drawing/2014/main" id="{B83BBA25-B835-468D-80DB-60CC6708DD8E}"/>
              </a:ext>
            </a:extLst>
          </p:cNvPr>
          <p:cNvSpPr txBox="1"/>
          <p:nvPr/>
        </p:nvSpPr>
        <p:spPr>
          <a:xfrm>
            <a:off x="828962" y="4374709"/>
            <a:ext cx="3105729" cy="400110"/>
          </a:xfrm>
          <a:prstGeom prst="rect">
            <a:avLst/>
          </a:prstGeom>
          <a:noFill/>
        </p:spPr>
        <p:txBody>
          <a:bodyPr wrap="square" rtlCol="0">
            <a:spAutoFit/>
          </a:bodyPr>
          <a:lstStyle/>
          <a:p>
            <a:r>
              <a:rPr kumimoji="1" lang="ja-JP" altLang="en-US" sz="2000" b="1" dirty="0">
                <a:latin typeface="ふい字" panose="02000609000000000000" pitchFamily="1" charset="-128"/>
                <a:ea typeface="ふい字" panose="02000609000000000000" pitchFamily="1" charset="-128"/>
              </a:rPr>
              <a:t>オランダ黄金時代の教訓</a:t>
            </a:r>
            <a:endParaRPr lang="en-US" altLang="ja-JP" sz="2000" b="1" dirty="0">
              <a:latin typeface="ふい字" panose="02000609000000000000" pitchFamily="1" charset="-128"/>
              <a:ea typeface="ふい字" panose="02000609000000000000" pitchFamily="1" charset="-128"/>
            </a:endParaRPr>
          </a:p>
        </p:txBody>
      </p:sp>
      <p:sp>
        <p:nvSpPr>
          <p:cNvPr id="37" name="テキスト ボックス 36">
            <a:extLst>
              <a:ext uri="{FF2B5EF4-FFF2-40B4-BE49-F238E27FC236}">
                <a16:creationId xmlns:a16="http://schemas.microsoft.com/office/drawing/2014/main" id="{240D1F6C-374C-42C3-ABE3-9B80EAC4EB4C}"/>
              </a:ext>
            </a:extLst>
          </p:cNvPr>
          <p:cNvSpPr txBox="1"/>
          <p:nvPr/>
        </p:nvSpPr>
        <p:spPr>
          <a:xfrm>
            <a:off x="828963" y="4822061"/>
            <a:ext cx="7234381" cy="759182"/>
          </a:xfrm>
          <a:prstGeom prst="rect">
            <a:avLst/>
          </a:prstGeom>
          <a:noFill/>
        </p:spPr>
        <p:txBody>
          <a:bodyPr wrap="square" rtlCol="0">
            <a:spAutoFit/>
          </a:bodyPr>
          <a:lstStyle/>
          <a:p>
            <a:pPr>
              <a:lnSpc>
                <a:spcPts val="2600"/>
              </a:lnSpc>
            </a:pPr>
            <a:r>
              <a:rPr lang="ja-JP" altLang="en-US" dirty="0">
                <a:latin typeface="ふい字" panose="02000609000000000000" pitchFamily="1" charset="-128"/>
                <a:ea typeface="ふい字" panose="02000609000000000000" pitchFamily="1" charset="-128"/>
              </a:rPr>
              <a:t>会計責任を果たそうと思う者は、会計を習得することにまず苦労し</a:t>
            </a:r>
            <a:endParaRPr lang="en-US" altLang="ja-JP" dirty="0">
              <a:latin typeface="ふい字" panose="02000609000000000000" pitchFamily="1" charset="-128"/>
              <a:ea typeface="ふい字" panose="02000609000000000000" pitchFamily="1" charset="-128"/>
            </a:endParaRPr>
          </a:p>
          <a:p>
            <a:pPr>
              <a:lnSpc>
                <a:spcPts val="2600"/>
              </a:lnSpc>
            </a:pPr>
            <a:r>
              <a:rPr lang="ja-JP" altLang="en-US" dirty="0">
                <a:latin typeface="ふい字" panose="02000609000000000000" pitchFamily="1" charset="-128"/>
                <a:ea typeface="ふい字" panose="02000609000000000000" pitchFamily="1" charset="-128"/>
              </a:rPr>
              <a:t>次にはその正当性を実証することに苦労する</a:t>
            </a:r>
            <a:endParaRPr lang="en-US" altLang="ja-JP" dirty="0">
              <a:latin typeface="ふい字" panose="02000609000000000000" pitchFamily="1" charset="-128"/>
              <a:ea typeface="ふい字" panose="02000609000000000000" pitchFamily="1" charset="-128"/>
            </a:endParaRPr>
          </a:p>
        </p:txBody>
      </p:sp>
      <p:sp>
        <p:nvSpPr>
          <p:cNvPr id="13" name="テキスト ボックス 12">
            <a:extLst>
              <a:ext uri="{FF2B5EF4-FFF2-40B4-BE49-F238E27FC236}">
                <a16:creationId xmlns:a16="http://schemas.microsoft.com/office/drawing/2014/main" id="{11715E45-EA21-4BCF-9E56-C7534ED50853}"/>
              </a:ext>
            </a:extLst>
          </p:cNvPr>
          <p:cNvSpPr txBox="1"/>
          <p:nvPr/>
        </p:nvSpPr>
        <p:spPr>
          <a:xfrm>
            <a:off x="828962" y="1481342"/>
            <a:ext cx="6347692" cy="338554"/>
          </a:xfrm>
          <a:prstGeom prst="rect">
            <a:avLst/>
          </a:prstGeom>
          <a:noFill/>
        </p:spPr>
        <p:txBody>
          <a:bodyPr wrap="square" rtlCol="0">
            <a:spAutoFit/>
          </a:bodyPr>
          <a:lstStyle/>
          <a:p>
            <a:r>
              <a:rPr lang="en-US" altLang="ja-JP" sz="1600" dirty="0">
                <a:latin typeface="ふい字" panose="02000609000000000000" pitchFamily="1" charset="-128"/>
                <a:ea typeface="ふい字" panose="02000609000000000000" pitchFamily="1" charset="-128"/>
              </a:rPr>
              <a:t>16</a:t>
            </a:r>
            <a:r>
              <a:rPr lang="ja-JP" altLang="en-US" sz="1600" dirty="0">
                <a:latin typeface="ふい字" panose="02000609000000000000" pitchFamily="1" charset="-128"/>
                <a:ea typeface="ふい字" panose="02000609000000000000" pitchFamily="1" charset="-128"/>
              </a:rPr>
              <a:t>世紀後半アントワープはヨーロッパの会計の中心になっていた</a:t>
            </a:r>
            <a:endParaRPr lang="en-US" altLang="ja-JP" sz="1600" dirty="0">
              <a:latin typeface="ふい字" panose="02000609000000000000" pitchFamily="1" charset="-128"/>
              <a:ea typeface="ふい字" panose="02000609000000000000" pitchFamily="1" charset="-128"/>
            </a:endParaRPr>
          </a:p>
        </p:txBody>
      </p:sp>
      <p:sp>
        <p:nvSpPr>
          <p:cNvPr id="14" name="テキスト ボックス 13">
            <a:extLst>
              <a:ext uri="{FF2B5EF4-FFF2-40B4-BE49-F238E27FC236}">
                <a16:creationId xmlns:a16="http://schemas.microsoft.com/office/drawing/2014/main" id="{CC9963CC-265B-467C-88A4-2287D16AFA3B}"/>
              </a:ext>
            </a:extLst>
          </p:cNvPr>
          <p:cNvSpPr txBox="1"/>
          <p:nvPr/>
        </p:nvSpPr>
        <p:spPr>
          <a:xfrm>
            <a:off x="828963" y="2354664"/>
            <a:ext cx="5387110" cy="369332"/>
          </a:xfrm>
          <a:prstGeom prst="rect">
            <a:avLst/>
          </a:prstGeom>
          <a:noFill/>
        </p:spPr>
        <p:txBody>
          <a:bodyPr wrap="square" rtlCol="0">
            <a:spAutoFit/>
          </a:bodyPr>
          <a:lstStyle/>
          <a:p>
            <a:r>
              <a:rPr lang="ja-JP" altLang="en-US" b="1" dirty="0">
                <a:solidFill>
                  <a:srgbClr val="FF0000"/>
                </a:solidFill>
                <a:latin typeface="ふい字" panose="02000609000000000000" pitchFamily="1" charset="-128"/>
                <a:ea typeface="ふい字" panose="02000609000000000000" pitchFamily="1" charset="-128"/>
              </a:rPr>
              <a:t>このときようやくスムマが日の目を見た！</a:t>
            </a:r>
            <a:endParaRPr lang="en-US" altLang="ja-JP" b="1" dirty="0">
              <a:solidFill>
                <a:srgbClr val="FF0000"/>
              </a:solidFill>
              <a:latin typeface="ふい字" panose="02000609000000000000" pitchFamily="1" charset="-128"/>
              <a:ea typeface="ふい字" panose="02000609000000000000" pitchFamily="1" charset="-128"/>
            </a:endParaRPr>
          </a:p>
        </p:txBody>
      </p:sp>
      <p:sp>
        <p:nvSpPr>
          <p:cNvPr id="15" name="テキスト ボックス 14">
            <a:extLst>
              <a:ext uri="{FF2B5EF4-FFF2-40B4-BE49-F238E27FC236}">
                <a16:creationId xmlns:a16="http://schemas.microsoft.com/office/drawing/2014/main" id="{1DE26650-AEAC-4F0F-B563-3D4160B65834}"/>
              </a:ext>
            </a:extLst>
          </p:cNvPr>
          <p:cNvSpPr txBox="1"/>
          <p:nvPr/>
        </p:nvSpPr>
        <p:spPr>
          <a:xfrm>
            <a:off x="828962" y="2821808"/>
            <a:ext cx="9525001" cy="338554"/>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オランダ人が会計に習熟し、定着させ、国家運営に活用したがそれを維持するのは容易ではなかった</a:t>
            </a:r>
            <a:endParaRPr lang="en-US" altLang="ja-JP" sz="1600" dirty="0">
              <a:latin typeface="ふい字" panose="02000609000000000000" pitchFamily="1" charset="-128"/>
              <a:ea typeface="ふい字" panose="02000609000000000000" pitchFamily="1" charset="-128"/>
            </a:endParaRPr>
          </a:p>
        </p:txBody>
      </p:sp>
      <p:sp>
        <p:nvSpPr>
          <p:cNvPr id="16" name="テキスト ボックス 15">
            <a:extLst>
              <a:ext uri="{FF2B5EF4-FFF2-40B4-BE49-F238E27FC236}">
                <a16:creationId xmlns:a16="http://schemas.microsoft.com/office/drawing/2014/main" id="{76CB8C2F-413D-4583-B8B9-A1DB9BEE2266}"/>
              </a:ext>
            </a:extLst>
          </p:cNvPr>
          <p:cNvSpPr txBox="1"/>
          <p:nvPr/>
        </p:nvSpPr>
        <p:spPr>
          <a:xfrm>
            <a:off x="828962" y="3700756"/>
            <a:ext cx="10171547" cy="338554"/>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複式簿記を継続するための厳格な規格を守るのは難しく、財政や政治の両面で責任を果たすのは一段と困難</a:t>
            </a:r>
            <a:endParaRPr lang="en-US" altLang="ja-JP" sz="1600" dirty="0">
              <a:latin typeface="ふい字" panose="02000609000000000000" pitchFamily="1" charset="-128"/>
              <a:ea typeface="ふい字" panose="02000609000000000000" pitchFamily="1" charset="-128"/>
            </a:endParaRPr>
          </a:p>
        </p:txBody>
      </p:sp>
      <p:sp>
        <p:nvSpPr>
          <p:cNvPr id="17" name="矢印: 右 16">
            <a:extLst>
              <a:ext uri="{FF2B5EF4-FFF2-40B4-BE49-F238E27FC236}">
                <a16:creationId xmlns:a16="http://schemas.microsoft.com/office/drawing/2014/main" id="{29218CAF-7E36-455E-95A8-F0B75962A5D1}"/>
              </a:ext>
            </a:extLst>
          </p:cNvPr>
          <p:cNvSpPr/>
          <p:nvPr/>
        </p:nvSpPr>
        <p:spPr>
          <a:xfrm rot="5400000">
            <a:off x="4937276" y="2814844"/>
            <a:ext cx="338555" cy="1237647"/>
          </a:xfrm>
          <a:prstGeom prst="rightArrow">
            <a:avLst>
              <a:gd name="adj1" fmla="val 50000"/>
              <a:gd name="adj2" fmla="val 50000"/>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192010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四角形: 角を丸くする 24">
            <a:extLst>
              <a:ext uri="{FF2B5EF4-FFF2-40B4-BE49-F238E27FC236}">
                <a16:creationId xmlns:a16="http://schemas.microsoft.com/office/drawing/2014/main" id="{C86350CC-EE13-48A2-A392-83AB0FFADCCA}"/>
              </a:ext>
            </a:extLst>
          </p:cNvPr>
          <p:cNvSpPr/>
          <p:nvPr/>
        </p:nvSpPr>
        <p:spPr>
          <a:xfrm>
            <a:off x="778162" y="3151736"/>
            <a:ext cx="9926784" cy="156309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0201FFEE-91DD-422A-9B29-F95515F5E216}"/>
              </a:ext>
            </a:extLst>
          </p:cNvPr>
          <p:cNvSpPr/>
          <p:nvPr/>
        </p:nvSpPr>
        <p:spPr>
          <a:xfrm>
            <a:off x="778163" y="4868830"/>
            <a:ext cx="7234381" cy="83924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AD8FD9C-DFD3-4AC6-ADA1-4FD1671B5600}"/>
              </a:ext>
            </a:extLst>
          </p:cNvPr>
          <p:cNvSpPr>
            <a:spLocks noGrp="1"/>
          </p:cNvSpPr>
          <p:nvPr>
            <p:ph type="title"/>
          </p:nvPr>
        </p:nvSpPr>
        <p:spPr>
          <a:xfrm>
            <a:off x="828963" y="25567"/>
            <a:ext cx="10503444" cy="1020330"/>
          </a:xfrm>
        </p:spPr>
        <p:txBody>
          <a:bodyPr/>
          <a:lstStyle/>
          <a:p>
            <a:r>
              <a:rPr kumimoji="1" lang="ja-JP" altLang="en-US" dirty="0">
                <a:latin typeface="ふい字" panose="02000609000000000000" pitchFamily="1" charset="-128"/>
                <a:ea typeface="ふい字" panose="02000609000000000000" pitchFamily="1" charset="-128"/>
              </a:rPr>
              <a:t>オランダ</a:t>
            </a:r>
          </a:p>
        </p:txBody>
      </p:sp>
      <p:sp>
        <p:nvSpPr>
          <p:cNvPr id="39" name="テキスト ボックス 38">
            <a:extLst>
              <a:ext uri="{FF2B5EF4-FFF2-40B4-BE49-F238E27FC236}">
                <a16:creationId xmlns:a16="http://schemas.microsoft.com/office/drawing/2014/main" id="{F4FDF31B-6321-4712-B53D-E39A1DFC045E}"/>
              </a:ext>
            </a:extLst>
          </p:cNvPr>
          <p:cNvSpPr txBox="1"/>
          <p:nvPr/>
        </p:nvSpPr>
        <p:spPr>
          <a:xfrm>
            <a:off x="828964" y="1620703"/>
            <a:ext cx="8555182" cy="338554"/>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戦争の渦中アントワープが陥落</a:t>
            </a:r>
            <a:endParaRPr lang="en-US" altLang="ja-JP" sz="1600" dirty="0">
              <a:latin typeface="ふい字" panose="02000609000000000000" pitchFamily="1" charset="-128"/>
              <a:ea typeface="ふい字" panose="02000609000000000000" pitchFamily="1" charset="-128"/>
            </a:endParaRPr>
          </a:p>
        </p:txBody>
      </p:sp>
      <p:sp>
        <p:nvSpPr>
          <p:cNvPr id="37" name="テキスト ボックス 36">
            <a:extLst>
              <a:ext uri="{FF2B5EF4-FFF2-40B4-BE49-F238E27FC236}">
                <a16:creationId xmlns:a16="http://schemas.microsoft.com/office/drawing/2014/main" id="{240D1F6C-374C-42C3-ABE3-9B80EAC4EB4C}"/>
              </a:ext>
            </a:extLst>
          </p:cNvPr>
          <p:cNvSpPr txBox="1"/>
          <p:nvPr/>
        </p:nvSpPr>
        <p:spPr>
          <a:xfrm>
            <a:off x="828962" y="3688931"/>
            <a:ext cx="7234381" cy="381323"/>
          </a:xfrm>
          <a:prstGeom prst="rect">
            <a:avLst/>
          </a:prstGeom>
          <a:noFill/>
        </p:spPr>
        <p:txBody>
          <a:bodyPr wrap="square" rtlCol="0">
            <a:spAutoFit/>
          </a:bodyPr>
          <a:lstStyle/>
          <a:p>
            <a:pPr>
              <a:lnSpc>
                <a:spcPts val="2600"/>
              </a:lnSpc>
            </a:pPr>
            <a:r>
              <a:rPr lang="ja-JP" altLang="en-US" dirty="0">
                <a:latin typeface="ふい字" panose="02000609000000000000" pitchFamily="1" charset="-128"/>
                <a:ea typeface="ふい字" panose="02000609000000000000" pitchFamily="1" charset="-128"/>
              </a:rPr>
              <a:t>商品先物に投資するための融資を行っていた</a:t>
            </a:r>
            <a:endParaRPr lang="en-US" altLang="ja-JP" dirty="0">
              <a:latin typeface="ふい字" panose="02000609000000000000" pitchFamily="1" charset="-128"/>
              <a:ea typeface="ふい字" panose="02000609000000000000" pitchFamily="1" charset="-128"/>
            </a:endParaRPr>
          </a:p>
        </p:txBody>
      </p:sp>
      <p:sp>
        <p:nvSpPr>
          <p:cNvPr id="13" name="テキスト ボックス 12">
            <a:extLst>
              <a:ext uri="{FF2B5EF4-FFF2-40B4-BE49-F238E27FC236}">
                <a16:creationId xmlns:a16="http://schemas.microsoft.com/office/drawing/2014/main" id="{11715E45-EA21-4BCF-9E56-C7534ED50853}"/>
              </a:ext>
            </a:extLst>
          </p:cNvPr>
          <p:cNvSpPr txBox="1"/>
          <p:nvPr/>
        </p:nvSpPr>
        <p:spPr>
          <a:xfrm>
            <a:off x="828963" y="1158069"/>
            <a:ext cx="6347692" cy="338554"/>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八十年戦争（オランダ独立戦争）で状況が一変</a:t>
            </a:r>
            <a:endParaRPr lang="en-US" altLang="ja-JP" sz="1600" dirty="0">
              <a:latin typeface="ふい字" panose="02000609000000000000" pitchFamily="1" charset="-128"/>
              <a:ea typeface="ふい字" panose="02000609000000000000" pitchFamily="1" charset="-128"/>
            </a:endParaRPr>
          </a:p>
        </p:txBody>
      </p:sp>
      <p:sp>
        <p:nvSpPr>
          <p:cNvPr id="14" name="テキスト ボックス 13">
            <a:extLst>
              <a:ext uri="{FF2B5EF4-FFF2-40B4-BE49-F238E27FC236}">
                <a16:creationId xmlns:a16="http://schemas.microsoft.com/office/drawing/2014/main" id="{CC9963CC-265B-467C-88A4-2287D16AFA3B}"/>
              </a:ext>
            </a:extLst>
          </p:cNvPr>
          <p:cNvSpPr txBox="1"/>
          <p:nvPr/>
        </p:nvSpPr>
        <p:spPr>
          <a:xfrm>
            <a:off x="828963" y="2031391"/>
            <a:ext cx="8878456" cy="646331"/>
          </a:xfrm>
          <a:prstGeom prst="rect">
            <a:avLst/>
          </a:prstGeom>
          <a:noFill/>
        </p:spPr>
        <p:txBody>
          <a:bodyPr wrap="square" rtlCol="0">
            <a:spAutoFit/>
          </a:bodyPr>
          <a:lstStyle/>
          <a:p>
            <a:r>
              <a:rPr lang="ja-JP" altLang="en-US" dirty="0">
                <a:latin typeface="ふい字" panose="02000609000000000000" pitchFamily="1" charset="-128"/>
                <a:ea typeface="ふい字" panose="02000609000000000000" pitchFamily="1" charset="-128"/>
              </a:rPr>
              <a:t>裕福な職人や商人はこぞってアムステルダムに向かった</a:t>
            </a:r>
            <a:endParaRPr lang="en-US" altLang="ja-JP" dirty="0">
              <a:latin typeface="ふい字" panose="02000609000000000000" pitchFamily="1" charset="-128"/>
              <a:ea typeface="ふい字" panose="02000609000000000000" pitchFamily="1" charset="-128"/>
            </a:endParaRPr>
          </a:p>
          <a:p>
            <a:r>
              <a:rPr lang="ja-JP" altLang="en-US" dirty="0">
                <a:latin typeface="ふい字" panose="02000609000000000000" pitchFamily="1" charset="-128"/>
                <a:ea typeface="ふい字" panose="02000609000000000000" pitchFamily="1" charset="-128"/>
              </a:rPr>
              <a:t>→</a:t>
            </a:r>
            <a:r>
              <a:rPr lang="en-US" altLang="ja-JP" dirty="0">
                <a:latin typeface="ふい字" panose="02000609000000000000" pitchFamily="1" charset="-128"/>
                <a:ea typeface="ふい字" panose="02000609000000000000" pitchFamily="1" charset="-128"/>
              </a:rPr>
              <a:t>10</a:t>
            </a:r>
            <a:r>
              <a:rPr lang="ja-JP" altLang="en-US" dirty="0">
                <a:latin typeface="ふい字" panose="02000609000000000000" pitchFamily="1" charset="-128"/>
                <a:ea typeface="ふい字" panose="02000609000000000000" pitchFamily="1" charset="-128"/>
              </a:rPr>
              <a:t>万を超えていたアントワープの人口は</a:t>
            </a:r>
            <a:r>
              <a:rPr lang="en-US" altLang="ja-JP" dirty="0">
                <a:latin typeface="ふい字" panose="02000609000000000000" pitchFamily="1" charset="-128"/>
                <a:ea typeface="ふい字" panose="02000609000000000000" pitchFamily="1" charset="-128"/>
              </a:rPr>
              <a:t>4</a:t>
            </a:r>
            <a:r>
              <a:rPr lang="ja-JP" altLang="en-US" dirty="0">
                <a:latin typeface="ふい字" panose="02000609000000000000" pitchFamily="1" charset="-128"/>
                <a:ea typeface="ふい字" panose="02000609000000000000" pitchFamily="1" charset="-128"/>
              </a:rPr>
              <a:t>万まで激減</a:t>
            </a:r>
            <a:endParaRPr lang="en-US" altLang="ja-JP" dirty="0">
              <a:latin typeface="ふい字" panose="02000609000000000000" pitchFamily="1" charset="-128"/>
              <a:ea typeface="ふい字" panose="02000609000000000000" pitchFamily="1" charset="-128"/>
            </a:endParaRPr>
          </a:p>
        </p:txBody>
      </p:sp>
      <p:sp>
        <p:nvSpPr>
          <p:cNvPr id="15" name="テキスト ボックス 14">
            <a:extLst>
              <a:ext uri="{FF2B5EF4-FFF2-40B4-BE49-F238E27FC236}">
                <a16:creationId xmlns:a16="http://schemas.microsoft.com/office/drawing/2014/main" id="{1DE26650-AEAC-4F0F-B563-3D4160B65834}"/>
              </a:ext>
            </a:extLst>
          </p:cNvPr>
          <p:cNvSpPr txBox="1"/>
          <p:nvPr/>
        </p:nvSpPr>
        <p:spPr>
          <a:xfrm>
            <a:off x="828963" y="2714299"/>
            <a:ext cx="9525001" cy="338554"/>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アムステルダムはネーデルラント最大の都市となり、世界の貿易の中心地、会計の中心地となった</a:t>
            </a:r>
            <a:endParaRPr lang="en-US" altLang="ja-JP" sz="1600" dirty="0">
              <a:latin typeface="ふい字" panose="02000609000000000000" pitchFamily="1" charset="-128"/>
              <a:ea typeface="ふい字" panose="02000609000000000000" pitchFamily="1" charset="-128"/>
            </a:endParaRPr>
          </a:p>
        </p:txBody>
      </p:sp>
      <p:sp>
        <p:nvSpPr>
          <p:cNvPr id="16" name="テキスト ボックス 15">
            <a:extLst>
              <a:ext uri="{FF2B5EF4-FFF2-40B4-BE49-F238E27FC236}">
                <a16:creationId xmlns:a16="http://schemas.microsoft.com/office/drawing/2014/main" id="{76CB8C2F-413D-4583-B8B9-A1DB9BEE2266}"/>
              </a:ext>
            </a:extLst>
          </p:cNvPr>
          <p:cNvSpPr txBox="1"/>
          <p:nvPr/>
        </p:nvSpPr>
        <p:spPr>
          <a:xfrm>
            <a:off x="828963" y="3169598"/>
            <a:ext cx="7668493" cy="369332"/>
          </a:xfrm>
          <a:prstGeom prst="rect">
            <a:avLst/>
          </a:prstGeom>
          <a:noFill/>
        </p:spPr>
        <p:txBody>
          <a:bodyPr wrap="square" rtlCol="0">
            <a:spAutoFit/>
          </a:bodyPr>
          <a:lstStyle/>
          <a:p>
            <a:r>
              <a:rPr lang="en-US" altLang="ja-JP" dirty="0">
                <a:solidFill>
                  <a:srgbClr val="0070C0"/>
                </a:solidFill>
                <a:latin typeface="ふい字" panose="02000609000000000000" pitchFamily="1" charset="-128"/>
                <a:ea typeface="ふい字" panose="02000609000000000000" pitchFamily="1" charset="-128"/>
              </a:rPr>
              <a:t>1609</a:t>
            </a:r>
            <a:r>
              <a:rPr lang="ja-JP" altLang="en-US" dirty="0">
                <a:solidFill>
                  <a:srgbClr val="0070C0"/>
                </a:solidFill>
                <a:latin typeface="ふい字" panose="02000609000000000000" pitchFamily="1" charset="-128"/>
                <a:ea typeface="ふい字" panose="02000609000000000000" pitchFamily="1" charset="-128"/>
              </a:rPr>
              <a:t>年アムステルダム市条例のもとに為替銀行が設立される</a:t>
            </a:r>
            <a:endParaRPr lang="en-US" altLang="ja-JP" dirty="0">
              <a:solidFill>
                <a:srgbClr val="0070C0"/>
              </a:solidFill>
              <a:latin typeface="ふい字" panose="02000609000000000000" pitchFamily="1" charset="-128"/>
              <a:ea typeface="ふい字" panose="02000609000000000000" pitchFamily="1" charset="-128"/>
            </a:endParaRPr>
          </a:p>
        </p:txBody>
      </p:sp>
      <p:sp>
        <p:nvSpPr>
          <p:cNvPr id="19" name="テキスト ボックス 18">
            <a:extLst>
              <a:ext uri="{FF2B5EF4-FFF2-40B4-BE49-F238E27FC236}">
                <a16:creationId xmlns:a16="http://schemas.microsoft.com/office/drawing/2014/main" id="{371D14E9-E5DD-43AE-AABB-CB3FBBB0C45E}"/>
              </a:ext>
            </a:extLst>
          </p:cNvPr>
          <p:cNvSpPr txBox="1"/>
          <p:nvPr/>
        </p:nvSpPr>
        <p:spPr>
          <a:xfrm>
            <a:off x="828962" y="4186559"/>
            <a:ext cx="9875984" cy="425758"/>
          </a:xfrm>
          <a:prstGeom prst="rect">
            <a:avLst/>
          </a:prstGeom>
          <a:noFill/>
        </p:spPr>
        <p:txBody>
          <a:bodyPr wrap="square" rtlCol="0">
            <a:spAutoFit/>
          </a:bodyPr>
          <a:lstStyle/>
          <a:p>
            <a:pPr>
              <a:lnSpc>
                <a:spcPts val="2600"/>
              </a:lnSpc>
            </a:pPr>
            <a:r>
              <a:rPr lang="ja-JP" altLang="en-US" dirty="0">
                <a:latin typeface="ふい字" panose="02000609000000000000" pitchFamily="1" charset="-128"/>
                <a:ea typeface="ふい字" panose="02000609000000000000" pitchFamily="1" charset="-128"/>
              </a:rPr>
              <a:t>商取引が浸透するにつれ、複式簿記は当然身につけるべき知識だという認識が広く行きわたる</a:t>
            </a:r>
            <a:endParaRPr lang="en-US" altLang="ja-JP" dirty="0">
              <a:latin typeface="ふい字" panose="02000609000000000000" pitchFamily="1" charset="-128"/>
              <a:ea typeface="ふい字" panose="02000609000000000000" pitchFamily="1" charset="-128"/>
            </a:endParaRPr>
          </a:p>
        </p:txBody>
      </p:sp>
      <p:sp>
        <p:nvSpPr>
          <p:cNvPr id="20" name="テキスト ボックス 19">
            <a:extLst>
              <a:ext uri="{FF2B5EF4-FFF2-40B4-BE49-F238E27FC236}">
                <a16:creationId xmlns:a16="http://schemas.microsoft.com/office/drawing/2014/main" id="{28357798-F233-4B50-92E4-502E94EC8EA5}"/>
              </a:ext>
            </a:extLst>
          </p:cNvPr>
          <p:cNvSpPr txBox="1"/>
          <p:nvPr/>
        </p:nvSpPr>
        <p:spPr>
          <a:xfrm>
            <a:off x="879760" y="4868830"/>
            <a:ext cx="7419112" cy="425758"/>
          </a:xfrm>
          <a:prstGeom prst="rect">
            <a:avLst/>
          </a:prstGeom>
          <a:noFill/>
        </p:spPr>
        <p:txBody>
          <a:bodyPr wrap="square" rtlCol="0">
            <a:spAutoFit/>
          </a:bodyPr>
          <a:lstStyle/>
          <a:p>
            <a:pPr>
              <a:lnSpc>
                <a:spcPts val="2600"/>
              </a:lnSpc>
            </a:pPr>
            <a:r>
              <a:rPr lang="ja-JP" altLang="en-US" sz="1400" dirty="0">
                <a:latin typeface="ふい字" panose="02000609000000000000" pitchFamily="1" charset="-128"/>
                <a:ea typeface="ふい字" panose="02000609000000000000" pitchFamily="1" charset="-128"/>
              </a:rPr>
              <a:t>自分たちの小さな商いを切り回し、誤りを防ぐために複式簿記をマスターしようとした</a:t>
            </a:r>
            <a:endParaRPr lang="en-US" altLang="ja-JP" sz="1400" dirty="0">
              <a:latin typeface="ふい字" panose="02000609000000000000" pitchFamily="1" charset="-128"/>
              <a:ea typeface="ふい字" panose="02000609000000000000" pitchFamily="1" charset="-128"/>
            </a:endParaRPr>
          </a:p>
        </p:txBody>
      </p:sp>
      <p:sp>
        <p:nvSpPr>
          <p:cNvPr id="21" name="テキスト ボックス 20">
            <a:extLst>
              <a:ext uri="{FF2B5EF4-FFF2-40B4-BE49-F238E27FC236}">
                <a16:creationId xmlns:a16="http://schemas.microsoft.com/office/drawing/2014/main" id="{B5B44AF6-C3EF-41CE-99D1-7F78994A47FF}"/>
              </a:ext>
            </a:extLst>
          </p:cNvPr>
          <p:cNvSpPr txBox="1"/>
          <p:nvPr/>
        </p:nvSpPr>
        <p:spPr>
          <a:xfrm>
            <a:off x="879760" y="5215759"/>
            <a:ext cx="7132784" cy="425758"/>
          </a:xfrm>
          <a:prstGeom prst="rect">
            <a:avLst/>
          </a:prstGeom>
          <a:noFill/>
        </p:spPr>
        <p:txBody>
          <a:bodyPr wrap="square" rtlCol="0">
            <a:spAutoFit/>
          </a:bodyPr>
          <a:lstStyle/>
          <a:p>
            <a:pPr>
              <a:lnSpc>
                <a:spcPts val="2600"/>
              </a:lnSpc>
            </a:pPr>
            <a:r>
              <a:rPr lang="ja-JP" altLang="en-US" sz="1400" dirty="0">
                <a:latin typeface="ふい字" panose="02000609000000000000" pitchFamily="1" charset="-128"/>
                <a:ea typeface="ふい字" panose="02000609000000000000" pitchFamily="1" charset="-128"/>
              </a:rPr>
              <a:t>複雑な株取引が行われるようになった</a:t>
            </a:r>
            <a:endParaRPr lang="en-US" altLang="ja-JP" sz="1400" dirty="0">
              <a:latin typeface="ふい字" panose="02000609000000000000" pitchFamily="1" charset="-128"/>
              <a:ea typeface="ふい字" panose="02000609000000000000" pitchFamily="1" charset="-128"/>
            </a:endParaRPr>
          </a:p>
        </p:txBody>
      </p:sp>
      <p:sp>
        <p:nvSpPr>
          <p:cNvPr id="23" name="矢印: 右 22">
            <a:extLst>
              <a:ext uri="{FF2B5EF4-FFF2-40B4-BE49-F238E27FC236}">
                <a16:creationId xmlns:a16="http://schemas.microsoft.com/office/drawing/2014/main" id="{34953608-DCE2-4A4E-BE7E-9E06D48AECC1}"/>
              </a:ext>
            </a:extLst>
          </p:cNvPr>
          <p:cNvSpPr/>
          <p:nvPr/>
        </p:nvSpPr>
        <p:spPr>
          <a:xfrm>
            <a:off x="1071418" y="5931546"/>
            <a:ext cx="600364" cy="653365"/>
          </a:xfrm>
          <a:prstGeom prst="rightArrow">
            <a:avLst>
              <a:gd name="adj1" fmla="val 50000"/>
              <a:gd name="adj2" fmla="val 50000"/>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テキスト ボックス 23">
            <a:extLst>
              <a:ext uri="{FF2B5EF4-FFF2-40B4-BE49-F238E27FC236}">
                <a16:creationId xmlns:a16="http://schemas.microsoft.com/office/drawing/2014/main" id="{E02CB93E-727A-4857-92E0-BE0B90978B5B}"/>
              </a:ext>
            </a:extLst>
          </p:cNvPr>
          <p:cNvSpPr txBox="1"/>
          <p:nvPr/>
        </p:nvSpPr>
        <p:spPr>
          <a:xfrm>
            <a:off x="1775687" y="6002487"/>
            <a:ext cx="7132784" cy="425758"/>
          </a:xfrm>
          <a:prstGeom prst="rect">
            <a:avLst/>
          </a:prstGeom>
          <a:noFill/>
        </p:spPr>
        <p:txBody>
          <a:bodyPr wrap="square" rtlCol="0">
            <a:spAutoFit/>
          </a:bodyPr>
          <a:lstStyle/>
          <a:p>
            <a:pPr>
              <a:lnSpc>
                <a:spcPts val="2600"/>
              </a:lnSpc>
            </a:pPr>
            <a:r>
              <a:rPr lang="ja-JP" altLang="en-US" sz="1600" dirty="0">
                <a:latin typeface="ふい字" panose="02000609000000000000" pitchFamily="1" charset="-128"/>
                <a:ea typeface="ふい字" panose="02000609000000000000" pitchFamily="1" charset="-128"/>
              </a:rPr>
              <a:t>オランダ商人の金融知識はイタリア商人やドイツ商人を上回るようになった</a:t>
            </a:r>
            <a:endParaRPr lang="en-US" altLang="ja-JP" sz="1600" dirty="0">
              <a:latin typeface="ふい字" panose="02000609000000000000" pitchFamily="1" charset="-128"/>
              <a:ea typeface="ふい字" panose="02000609000000000000" pitchFamily="1" charset="-128"/>
            </a:endParaRPr>
          </a:p>
        </p:txBody>
      </p:sp>
    </p:spTree>
    <p:extLst>
      <p:ext uri="{BB962C8B-B14F-4D97-AF65-F5344CB8AC3E}">
        <p14:creationId xmlns:p14="http://schemas.microsoft.com/office/powerpoint/2010/main" val="3299042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2F4F9A06-2DCD-49D2-AE58-752A2182FA92}"/>
              </a:ext>
            </a:extLst>
          </p:cNvPr>
          <p:cNvSpPr/>
          <p:nvPr/>
        </p:nvSpPr>
        <p:spPr>
          <a:xfrm>
            <a:off x="932873" y="6132945"/>
            <a:ext cx="10751127" cy="57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DB7098E2-8CD5-4C60-9547-FCF1B3B64B3D}"/>
              </a:ext>
            </a:extLst>
          </p:cNvPr>
          <p:cNvSpPr/>
          <p:nvPr/>
        </p:nvSpPr>
        <p:spPr>
          <a:xfrm>
            <a:off x="803562" y="3638965"/>
            <a:ext cx="10698022" cy="172736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AD8FD9C-DFD3-4AC6-ADA1-4FD1671B5600}"/>
              </a:ext>
            </a:extLst>
          </p:cNvPr>
          <p:cNvSpPr>
            <a:spLocks noGrp="1"/>
          </p:cNvSpPr>
          <p:nvPr>
            <p:ph type="title"/>
          </p:nvPr>
        </p:nvSpPr>
        <p:spPr>
          <a:xfrm>
            <a:off x="828963" y="25567"/>
            <a:ext cx="10503444" cy="1020330"/>
          </a:xfrm>
        </p:spPr>
        <p:txBody>
          <a:bodyPr/>
          <a:lstStyle/>
          <a:p>
            <a:r>
              <a:rPr kumimoji="1" lang="ja-JP" altLang="en-US" dirty="0">
                <a:latin typeface="ふい字" panose="02000609000000000000" pitchFamily="1" charset="-128"/>
                <a:ea typeface="ふい字" panose="02000609000000000000" pitchFamily="1" charset="-128"/>
              </a:rPr>
              <a:t>オランダ</a:t>
            </a:r>
          </a:p>
        </p:txBody>
      </p:sp>
      <p:sp>
        <p:nvSpPr>
          <p:cNvPr id="39" name="テキスト ボックス 38">
            <a:extLst>
              <a:ext uri="{FF2B5EF4-FFF2-40B4-BE49-F238E27FC236}">
                <a16:creationId xmlns:a16="http://schemas.microsoft.com/office/drawing/2014/main" id="{F4FDF31B-6321-4712-B53D-E39A1DFC045E}"/>
              </a:ext>
            </a:extLst>
          </p:cNvPr>
          <p:cNvSpPr txBox="1"/>
          <p:nvPr/>
        </p:nvSpPr>
        <p:spPr>
          <a:xfrm>
            <a:off x="828964" y="1620703"/>
            <a:ext cx="7105072" cy="584775"/>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アムステルダムの市場は異国の産物であふれていた</a:t>
            </a:r>
            <a:endParaRPr lang="en-US" altLang="ja-JP" sz="1600" dirty="0">
              <a:latin typeface="ふい字" panose="02000609000000000000" pitchFamily="1" charset="-128"/>
              <a:ea typeface="ふい字" panose="02000609000000000000" pitchFamily="1" charset="-128"/>
            </a:endParaRPr>
          </a:p>
          <a:p>
            <a:r>
              <a:rPr lang="ja-JP" altLang="en-US" sz="1600" dirty="0">
                <a:latin typeface="ふい字" panose="02000609000000000000" pitchFamily="1" charset="-128"/>
                <a:ea typeface="ふい字" panose="02000609000000000000" pitchFamily="1" charset="-128"/>
              </a:rPr>
              <a:t>食物、調味料、帳簿や報告書、航海日誌、科学や歴史の本、地図などなど</a:t>
            </a:r>
            <a:endParaRPr lang="en-US" altLang="ja-JP" sz="1600" dirty="0">
              <a:latin typeface="ふい字" panose="02000609000000000000" pitchFamily="1" charset="-128"/>
              <a:ea typeface="ふい字" panose="02000609000000000000" pitchFamily="1" charset="-128"/>
            </a:endParaRPr>
          </a:p>
        </p:txBody>
      </p:sp>
      <p:sp>
        <p:nvSpPr>
          <p:cNvPr id="13" name="テキスト ボックス 12">
            <a:extLst>
              <a:ext uri="{FF2B5EF4-FFF2-40B4-BE49-F238E27FC236}">
                <a16:creationId xmlns:a16="http://schemas.microsoft.com/office/drawing/2014/main" id="{11715E45-EA21-4BCF-9E56-C7534ED50853}"/>
              </a:ext>
            </a:extLst>
          </p:cNvPr>
          <p:cNvSpPr txBox="1"/>
          <p:nvPr/>
        </p:nvSpPr>
        <p:spPr>
          <a:xfrm>
            <a:off x="828962" y="1158069"/>
            <a:ext cx="7183582" cy="338554"/>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オランダ東インド会社（</a:t>
            </a:r>
            <a:r>
              <a:rPr lang="en-US" altLang="ja-JP" sz="1600" dirty="0">
                <a:latin typeface="ふい字" panose="02000609000000000000" pitchFamily="1" charset="-128"/>
                <a:ea typeface="ふい字" panose="02000609000000000000" pitchFamily="1" charset="-128"/>
              </a:rPr>
              <a:t>VOC</a:t>
            </a:r>
            <a:r>
              <a:rPr lang="ja-JP" altLang="en-US" sz="1600" dirty="0">
                <a:latin typeface="ふい字" panose="02000609000000000000" pitchFamily="1" charset="-128"/>
                <a:ea typeface="ふい字" panose="02000609000000000000" pitchFamily="1" charset="-128"/>
              </a:rPr>
              <a:t>）は貿易と植民地経営で一大貿易帝国を築いた</a:t>
            </a:r>
            <a:endParaRPr lang="en-US" altLang="ja-JP" sz="1600" dirty="0">
              <a:latin typeface="ふい字" panose="02000609000000000000" pitchFamily="1" charset="-128"/>
              <a:ea typeface="ふい字" panose="02000609000000000000" pitchFamily="1" charset="-128"/>
            </a:endParaRPr>
          </a:p>
        </p:txBody>
      </p:sp>
      <p:sp>
        <p:nvSpPr>
          <p:cNvPr id="14" name="テキスト ボックス 13">
            <a:extLst>
              <a:ext uri="{FF2B5EF4-FFF2-40B4-BE49-F238E27FC236}">
                <a16:creationId xmlns:a16="http://schemas.microsoft.com/office/drawing/2014/main" id="{CC9963CC-265B-467C-88A4-2287D16AFA3B}"/>
              </a:ext>
            </a:extLst>
          </p:cNvPr>
          <p:cNvSpPr txBox="1"/>
          <p:nvPr/>
        </p:nvSpPr>
        <p:spPr>
          <a:xfrm>
            <a:off x="828960" y="2396536"/>
            <a:ext cx="10771911" cy="665567"/>
          </a:xfrm>
          <a:prstGeom prst="rect">
            <a:avLst/>
          </a:prstGeom>
          <a:noFill/>
        </p:spPr>
        <p:txBody>
          <a:bodyPr wrap="square" rtlCol="0">
            <a:spAutoFit/>
          </a:bodyPr>
          <a:lstStyle/>
          <a:p>
            <a:pPr>
              <a:lnSpc>
                <a:spcPts val="2400"/>
              </a:lnSpc>
            </a:pPr>
            <a:r>
              <a:rPr lang="ja-JP" altLang="en-US" sz="1600" dirty="0">
                <a:latin typeface="ふい字" panose="02000609000000000000" pitchFamily="1" charset="-128"/>
                <a:ea typeface="ふい字" panose="02000609000000000000" pitchFamily="1" charset="-128"/>
              </a:rPr>
              <a:t>オランダの教育では会計が重視されるようになり、エリートには教養と金融知識はどちらも欠かせないもの</a:t>
            </a:r>
            <a:endParaRPr lang="en-US" altLang="ja-JP" sz="1600" dirty="0">
              <a:latin typeface="ふい字" panose="02000609000000000000" pitchFamily="1" charset="-128"/>
              <a:ea typeface="ふい字" panose="02000609000000000000" pitchFamily="1" charset="-128"/>
            </a:endParaRPr>
          </a:p>
          <a:p>
            <a:pPr>
              <a:lnSpc>
                <a:spcPts val="2400"/>
              </a:lnSpc>
            </a:pPr>
            <a:r>
              <a:rPr lang="ja-JP" altLang="en-US" sz="1600" dirty="0">
                <a:latin typeface="ふい字" panose="02000609000000000000" pitchFamily="1" charset="-128"/>
                <a:ea typeface="ふい字" panose="02000609000000000000" pitchFamily="1" charset="-128"/>
              </a:rPr>
              <a:t>→やがて</a:t>
            </a:r>
            <a:r>
              <a:rPr lang="en-US" altLang="ja-JP" sz="1600" dirty="0">
                <a:latin typeface="ふい字" panose="02000609000000000000" pitchFamily="1" charset="-128"/>
                <a:ea typeface="ふい字" panose="02000609000000000000" pitchFamily="1" charset="-128"/>
              </a:rPr>
              <a:t>17</a:t>
            </a:r>
            <a:r>
              <a:rPr lang="ja-JP" altLang="en-US" sz="1600" dirty="0">
                <a:latin typeface="ふい字" panose="02000609000000000000" pitchFamily="1" charset="-128"/>
                <a:ea typeface="ふい字" panose="02000609000000000000" pitchFamily="1" charset="-128"/>
              </a:rPr>
              <a:t>世紀に入るころにはオランダはヨーロッパでもっとも識字率が高く、かつ会計の理解度も高い国となった</a:t>
            </a:r>
            <a:endParaRPr lang="en-US" altLang="ja-JP" sz="1600" dirty="0">
              <a:latin typeface="ふい字" panose="02000609000000000000" pitchFamily="1" charset="-128"/>
              <a:ea typeface="ふい字" panose="02000609000000000000" pitchFamily="1" charset="-128"/>
            </a:endParaRPr>
          </a:p>
        </p:txBody>
      </p:sp>
      <p:grpSp>
        <p:nvGrpSpPr>
          <p:cNvPr id="4" name="グループ化 3">
            <a:extLst>
              <a:ext uri="{FF2B5EF4-FFF2-40B4-BE49-F238E27FC236}">
                <a16:creationId xmlns:a16="http://schemas.microsoft.com/office/drawing/2014/main" id="{E2ED5356-B46F-4AE6-AC3B-7FFAC0C36943}"/>
              </a:ext>
            </a:extLst>
          </p:cNvPr>
          <p:cNvGrpSpPr/>
          <p:nvPr/>
        </p:nvGrpSpPr>
        <p:grpSpPr>
          <a:xfrm>
            <a:off x="690416" y="3357008"/>
            <a:ext cx="6667498" cy="522326"/>
            <a:chOff x="690417" y="3116640"/>
            <a:chExt cx="6667498" cy="522326"/>
          </a:xfrm>
        </p:grpSpPr>
        <p:sp>
          <p:nvSpPr>
            <p:cNvPr id="3" name="四角形: 対角を切り取る 2">
              <a:extLst>
                <a:ext uri="{FF2B5EF4-FFF2-40B4-BE49-F238E27FC236}">
                  <a16:creationId xmlns:a16="http://schemas.microsoft.com/office/drawing/2014/main" id="{564E86A6-A1A7-49D4-AC89-147B6EA4733C}"/>
                </a:ext>
              </a:extLst>
            </p:cNvPr>
            <p:cNvSpPr/>
            <p:nvPr/>
          </p:nvSpPr>
          <p:spPr>
            <a:xfrm>
              <a:off x="690417" y="3116640"/>
              <a:ext cx="6667498" cy="522326"/>
            </a:xfrm>
            <a:prstGeom prst="snip2DiagRect">
              <a:avLst>
                <a:gd name="adj1" fmla="val 0"/>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1DE26650-AEAC-4F0F-B563-3D4160B65834}"/>
                </a:ext>
              </a:extLst>
            </p:cNvPr>
            <p:cNvSpPr txBox="1"/>
            <p:nvPr/>
          </p:nvSpPr>
          <p:spPr>
            <a:xfrm>
              <a:off x="828961" y="3192396"/>
              <a:ext cx="6407729" cy="338554"/>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オランダの人々が会計と責任を真剣に受け止めることができたわけ</a:t>
              </a:r>
              <a:endParaRPr lang="en-US" altLang="ja-JP" sz="1600" dirty="0">
                <a:latin typeface="ふい字" panose="02000609000000000000" pitchFamily="1" charset="-128"/>
                <a:ea typeface="ふい字" panose="02000609000000000000" pitchFamily="1" charset="-128"/>
              </a:endParaRPr>
            </a:p>
          </p:txBody>
        </p:sp>
      </p:grpSp>
      <p:sp>
        <p:nvSpPr>
          <p:cNvPr id="17" name="テキスト ボックス 16">
            <a:extLst>
              <a:ext uri="{FF2B5EF4-FFF2-40B4-BE49-F238E27FC236}">
                <a16:creationId xmlns:a16="http://schemas.microsoft.com/office/drawing/2014/main" id="{5FF12616-329A-4F67-A10E-FC7FA5E85613}"/>
              </a:ext>
            </a:extLst>
          </p:cNvPr>
          <p:cNvSpPr txBox="1"/>
          <p:nvPr/>
        </p:nvSpPr>
        <p:spPr>
          <a:xfrm>
            <a:off x="820300" y="3953785"/>
            <a:ext cx="10698022" cy="1233030"/>
          </a:xfrm>
          <a:prstGeom prst="rect">
            <a:avLst/>
          </a:prstGeom>
          <a:noFill/>
        </p:spPr>
        <p:txBody>
          <a:bodyPr wrap="square" rtlCol="0">
            <a:spAutoFit/>
          </a:bodyPr>
          <a:lstStyle/>
          <a:p>
            <a:pPr>
              <a:lnSpc>
                <a:spcPts val="2300"/>
              </a:lnSpc>
            </a:pPr>
            <a:r>
              <a:rPr lang="ja-JP" altLang="en-US" sz="1600" dirty="0">
                <a:latin typeface="ふい字" panose="02000609000000000000" pitchFamily="1" charset="-128"/>
                <a:ea typeface="ふい字" panose="02000609000000000000" pitchFamily="1" charset="-128"/>
              </a:rPr>
              <a:t>オランダは堤防、排水システムと運河、水門が機能しなければ存続できない</a:t>
            </a:r>
            <a:endParaRPr lang="en-US" altLang="ja-JP" sz="1600" dirty="0">
              <a:latin typeface="ふい字" panose="02000609000000000000" pitchFamily="1" charset="-128"/>
              <a:ea typeface="ふい字" panose="02000609000000000000" pitchFamily="1" charset="-128"/>
            </a:endParaRPr>
          </a:p>
          <a:p>
            <a:pPr>
              <a:lnSpc>
                <a:spcPts val="2300"/>
              </a:lnSpc>
            </a:pPr>
            <a:r>
              <a:rPr lang="ja-JP" altLang="en-US" sz="1600" dirty="0">
                <a:latin typeface="ふい字" panose="02000609000000000000" pitchFamily="1" charset="-128"/>
                <a:ea typeface="ふい字" panose="02000609000000000000" pitchFamily="1" charset="-128"/>
              </a:rPr>
              <a:t>これを管理するのが地方自治組織の水管理委員会</a:t>
            </a:r>
            <a:endParaRPr lang="en-US" altLang="ja-JP" sz="1600" dirty="0">
              <a:latin typeface="ふい字" panose="02000609000000000000" pitchFamily="1" charset="-128"/>
              <a:ea typeface="ふい字" panose="02000609000000000000" pitchFamily="1" charset="-128"/>
            </a:endParaRPr>
          </a:p>
          <a:p>
            <a:pPr>
              <a:lnSpc>
                <a:spcPts val="2300"/>
              </a:lnSpc>
            </a:pPr>
            <a:r>
              <a:rPr lang="en-US" altLang="ja-JP" sz="1600" dirty="0">
                <a:latin typeface="ふい字" panose="02000609000000000000" pitchFamily="1" charset="-128"/>
                <a:ea typeface="ふい字" panose="02000609000000000000" pitchFamily="1" charset="-128"/>
              </a:rPr>
              <a:t>VOC</a:t>
            </a:r>
            <a:r>
              <a:rPr lang="ja-JP" altLang="en-US" sz="1600" dirty="0">
                <a:latin typeface="ふい字" panose="02000609000000000000" pitchFamily="1" charset="-128"/>
                <a:ea typeface="ふい字" panose="02000609000000000000" pitchFamily="1" charset="-128"/>
              </a:rPr>
              <a:t>が世界各地に展開する拠点同様、水管理委員会の委員長は地元民に直接的な責任を負う</a:t>
            </a:r>
            <a:endParaRPr lang="en-US" altLang="ja-JP" sz="1600" dirty="0">
              <a:latin typeface="ふい字" panose="02000609000000000000" pitchFamily="1" charset="-128"/>
              <a:ea typeface="ふい字" panose="02000609000000000000" pitchFamily="1" charset="-128"/>
            </a:endParaRPr>
          </a:p>
          <a:p>
            <a:pPr>
              <a:lnSpc>
                <a:spcPts val="2300"/>
              </a:lnSpc>
            </a:pPr>
            <a:r>
              <a:rPr lang="ja-JP" altLang="en-US" sz="1600" dirty="0">
                <a:latin typeface="ふい字" panose="02000609000000000000" pitchFamily="1" charset="-128"/>
                <a:ea typeface="ふい字" panose="02000609000000000000" pitchFamily="1" charset="-128"/>
              </a:rPr>
              <a:t>水管理委員会の資金が適切に適用されず、工事が適切に行われなかったらその地域が浸水し、多くの人が命を失う</a:t>
            </a:r>
            <a:endParaRPr lang="en-US" altLang="ja-JP" sz="1600" dirty="0">
              <a:latin typeface="ふい字" panose="02000609000000000000" pitchFamily="1" charset="-128"/>
              <a:ea typeface="ふい字" panose="02000609000000000000" pitchFamily="1" charset="-128"/>
            </a:endParaRPr>
          </a:p>
        </p:txBody>
      </p:sp>
      <p:sp>
        <p:nvSpPr>
          <p:cNvPr id="18" name="テキスト ボックス 17">
            <a:extLst>
              <a:ext uri="{FF2B5EF4-FFF2-40B4-BE49-F238E27FC236}">
                <a16:creationId xmlns:a16="http://schemas.microsoft.com/office/drawing/2014/main" id="{801349DF-B5B0-44BE-8350-FC44D69BF905}"/>
              </a:ext>
            </a:extLst>
          </p:cNvPr>
          <p:cNvSpPr txBox="1"/>
          <p:nvPr/>
        </p:nvSpPr>
        <p:spPr>
          <a:xfrm>
            <a:off x="828960" y="5604154"/>
            <a:ext cx="11049004" cy="646331"/>
          </a:xfrm>
          <a:prstGeom prst="rect">
            <a:avLst/>
          </a:prstGeom>
          <a:noFill/>
        </p:spPr>
        <p:txBody>
          <a:bodyPr wrap="square" rtlCol="0">
            <a:spAutoFit/>
          </a:bodyPr>
          <a:lstStyle/>
          <a:p>
            <a:r>
              <a:rPr lang="ja-JP" altLang="en-US" dirty="0">
                <a:latin typeface="ふい字" panose="02000609000000000000" pitchFamily="1" charset="-128"/>
                <a:ea typeface="ふい字" panose="02000609000000000000" pitchFamily="1" charset="-128"/>
              </a:rPr>
              <a:t>古くから「水の被害を受ける者が水を止める」といわれてきたオランダ</a:t>
            </a:r>
            <a:endParaRPr lang="en-US" altLang="ja-JP" dirty="0">
              <a:latin typeface="ふい字" panose="02000609000000000000" pitchFamily="1" charset="-128"/>
              <a:ea typeface="ふい字" panose="02000609000000000000" pitchFamily="1" charset="-128"/>
            </a:endParaRPr>
          </a:p>
          <a:p>
            <a:r>
              <a:rPr lang="ja-JP" altLang="en-US" dirty="0">
                <a:latin typeface="ふい字" panose="02000609000000000000" pitchFamily="1" charset="-128"/>
                <a:ea typeface="ふい字" panose="02000609000000000000" pitchFamily="1" charset="-128"/>
              </a:rPr>
              <a:t>治水はかなり重要であり、地方都市の会計が適切に行われ透明性が比較的高かったこともこのためである</a:t>
            </a:r>
            <a:endParaRPr lang="en-US" altLang="ja-JP" dirty="0">
              <a:latin typeface="ふい字" panose="02000609000000000000" pitchFamily="1" charset="-128"/>
              <a:ea typeface="ふい字" panose="02000609000000000000" pitchFamily="1" charset="-128"/>
            </a:endParaRPr>
          </a:p>
        </p:txBody>
      </p:sp>
    </p:spTree>
    <p:extLst>
      <p:ext uri="{BB962C8B-B14F-4D97-AF65-F5344CB8AC3E}">
        <p14:creationId xmlns:p14="http://schemas.microsoft.com/office/powerpoint/2010/main" val="1878269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E9A449D3-18E5-4046-BC55-D1F706DE1ACF}"/>
              </a:ext>
            </a:extLst>
          </p:cNvPr>
          <p:cNvSpPr/>
          <p:nvPr/>
        </p:nvSpPr>
        <p:spPr>
          <a:xfrm>
            <a:off x="828963" y="5244543"/>
            <a:ext cx="10947402" cy="131327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四角形: 角を丸くする 26">
            <a:extLst>
              <a:ext uri="{FF2B5EF4-FFF2-40B4-BE49-F238E27FC236}">
                <a16:creationId xmlns:a16="http://schemas.microsoft.com/office/drawing/2014/main" id="{9AF2EC93-F677-4B1E-8C9D-30CA7BDF8C13}"/>
              </a:ext>
            </a:extLst>
          </p:cNvPr>
          <p:cNvSpPr/>
          <p:nvPr/>
        </p:nvSpPr>
        <p:spPr>
          <a:xfrm>
            <a:off x="785091" y="3122865"/>
            <a:ext cx="10342418" cy="1105877"/>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23C06706-4AA6-4E6F-ADE5-A120C844F4F5}"/>
              </a:ext>
            </a:extLst>
          </p:cNvPr>
          <p:cNvSpPr/>
          <p:nvPr/>
        </p:nvSpPr>
        <p:spPr>
          <a:xfrm>
            <a:off x="6380018" y="1213487"/>
            <a:ext cx="4747491" cy="153894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AA4B4605-1011-4454-821A-75AE1AD6D1D1}"/>
              </a:ext>
            </a:extLst>
          </p:cNvPr>
          <p:cNvSpPr/>
          <p:nvPr/>
        </p:nvSpPr>
        <p:spPr>
          <a:xfrm>
            <a:off x="785091" y="1213487"/>
            <a:ext cx="4747491" cy="153894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AD8FD9C-DFD3-4AC6-ADA1-4FD1671B5600}"/>
              </a:ext>
            </a:extLst>
          </p:cNvPr>
          <p:cNvSpPr>
            <a:spLocks noGrp="1"/>
          </p:cNvSpPr>
          <p:nvPr>
            <p:ph type="title"/>
          </p:nvPr>
        </p:nvSpPr>
        <p:spPr>
          <a:xfrm>
            <a:off x="828963" y="53276"/>
            <a:ext cx="10503444" cy="1020330"/>
          </a:xfrm>
        </p:spPr>
        <p:txBody>
          <a:bodyPr/>
          <a:lstStyle/>
          <a:p>
            <a:r>
              <a:rPr kumimoji="1" lang="ja-JP" altLang="en-US" dirty="0">
                <a:latin typeface="ふい字" panose="02000609000000000000" pitchFamily="1" charset="-128"/>
                <a:ea typeface="ふい字" panose="02000609000000000000" pitchFamily="1" charset="-128"/>
              </a:rPr>
              <a:t>オランダ</a:t>
            </a:r>
          </a:p>
        </p:txBody>
      </p:sp>
      <p:sp>
        <p:nvSpPr>
          <p:cNvPr id="13" name="テキスト ボックス 12">
            <a:extLst>
              <a:ext uri="{FF2B5EF4-FFF2-40B4-BE49-F238E27FC236}">
                <a16:creationId xmlns:a16="http://schemas.microsoft.com/office/drawing/2014/main" id="{11715E45-EA21-4BCF-9E56-C7534ED50853}"/>
              </a:ext>
            </a:extLst>
          </p:cNvPr>
          <p:cNvSpPr txBox="1"/>
          <p:nvPr/>
        </p:nvSpPr>
        <p:spPr>
          <a:xfrm>
            <a:off x="828963" y="1213487"/>
            <a:ext cx="1341583" cy="338554"/>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マウリッツ</a:t>
            </a:r>
            <a:endParaRPr lang="en-US" altLang="ja-JP" sz="1600" dirty="0">
              <a:latin typeface="ふい字" panose="02000609000000000000" pitchFamily="1" charset="-128"/>
              <a:ea typeface="ふい字" panose="02000609000000000000" pitchFamily="1" charset="-128"/>
            </a:endParaRPr>
          </a:p>
        </p:txBody>
      </p:sp>
      <p:sp>
        <p:nvSpPr>
          <p:cNvPr id="12" name="テキスト ボックス 11">
            <a:extLst>
              <a:ext uri="{FF2B5EF4-FFF2-40B4-BE49-F238E27FC236}">
                <a16:creationId xmlns:a16="http://schemas.microsoft.com/office/drawing/2014/main" id="{B86B3B4E-98F0-4152-BB82-CB345DB1FD66}"/>
              </a:ext>
            </a:extLst>
          </p:cNvPr>
          <p:cNvSpPr txBox="1"/>
          <p:nvPr/>
        </p:nvSpPr>
        <p:spPr>
          <a:xfrm>
            <a:off x="828963" y="1552041"/>
            <a:ext cx="4703619" cy="1077218"/>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ウィレム</a:t>
            </a:r>
            <a:r>
              <a:rPr lang="en-US" altLang="ja-JP" sz="1600" dirty="0">
                <a:latin typeface="ふい字" panose="02000609000000000000" pitchFamily="1" charset="-128"/>
                <a:ea typeface="ふい字" panose="02000609000000000000" pitchFamily="1" charset="-128"/>
              </a:rPr>
              <a:t>1</a:t>
            </a:r>
            <a:r>
              <a:rPr lang="ja-JP" altLang="en-US" sz="1600" dirty="0">
                <a:latin typeface="ふい字" panose="02000609000000000000" pitchFamily="1" charset="-128"/>
                <a:ea typeface="ふい字" panose="02000609000000000000" pitchFamily="1" charset="-128"/>
              </a:rPr>
              <a:t>世の息子でオランダ総督となった人物</a:t>
            </a:r>
            <a:endParaRPr lang="en-US" altLang="ja-JP" sz="1600" dirty="0">
              <a:latin typeface="ふい字" panose="02000609000000000000" pitchFamily="1" charset="-128"/>
              <a:ea typeface="ふい字" panose="02000609000000000000" pitchFamily="1" charset="-128"/>
            </a:endParaRPr>
          </a:p>
          <a:p>
            <a:r>
              <a:rPr lang="ja-JP" altLang="en-US" sz="1600" dirty="0">
                <a:latin typeface="ふい字" panose="02000609000000000000" pitchFamily="1" charset="-128"/>
                <a:ea typeface="ふい字" panose="02000609000000000000" pitchFamily="1" charset="-128"/>
              </a:rPr>
              <a:t>大学で古典、数学、工学を学んだ教養高い統治者</a:t>
            </a:r>
            <a:endParaRPr lang="en-US" altLang="ja-JP" sz="1600" dirty="0">
              <a:latin typeface="ふい字" panose="02000609000000000000" pitchFamily="1" charset="-128"/>
              <a:ea typeface="ふい字" panose="02000609000000000000" pitchFamily="1" charset="-128"/>
            </a:endParaRPr>
          </a:p>
          <a:p>
            <a:r>
              <a:rPr lang="ja-JP" altLang="en-US" sz="1600" b="1" dirty="0">
                <a:latin typeface="ふい字" panose="02000609000000000000" pitchFamily="1" charset="-128"/>
                <a:ea typeface="ふい字" panose="02000609000000000000" pitchFamily="1" charset="-128"/>
              </a:rPr>
              <a:t>複式簿記も学んでいた</a:t>
            </a:r>
            <a:endParaRPr lang="en-US" altLang="ja-JP" sz="1600" b="1" dirty="0">
              <a:latin typeface="ふい字" panose="02000609000000000000" pitchFamily="1" charset="-128"/>
              <a:ea typeface="ふい字" panose="02000609000000000000" pitchFamily="1" charset="-128"/>
            </a:endParaRPr>
          </a:p>
          <a:p>
            <a:r>
              <a:rPr lang="ja-JP" altLang="en-US" sz="1600" dirty="0">
                <a:latin typeface="ふい字" panose="02000609000000000000" pitchFamily="1" charset="-128"/>
                <a:ea typeface="ふい字" panose="02000609000000000000" pitchFamily="1" charset="-128"/>
              </a:rPr>
              <a:t>ライデン大学でステヴィンと出会う</a:t>
            </a:r>
            <a:endParaRPr lang="en-US" altLang="ja-JP" sz="1600" dirty="0">
              <a:latin typeface="ふい字" panose="02000609000000000000" pitchFamily="1" charset="-128"/>
              <a:ea typeface="ふい字" panose="02000609000000000000" pitchFamily="1" charset="-128"/>
            </a:endParaRPr>
          </a:p>
        </p:txBody>
      </p:sp>
      <p:sp>
        <p:nvSpPr>
          <p:cNvPr id="19" name="テキスト ボックス 18">
            <a:extLst>
              <a:ext uri="{FF2B5EF4-FFF2-40B4-BE49-F238E27FC236}">
                <a16:creationId xmlns:a16="http://schemas.microsoft.com/office/drawing/2014/main" id="{51ABD2D0-0667-4295-9001-D1A5B05032D3}"/>
              </a:ext>
            </a:extLst>
          </p:cNvPr>
          <p:cNvSpPr txBox="1"/>
          <p:nvPr/>
        </p:nvSpPr>
        <p:spPr>
          <a:xfrm>
            <a:off x="6435436" y="1213487"/>
            <a:ext cx="2182091" cy="338554"/>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シモン・ステヴィン</a:t>
            </a:r>
            <a:endParaRPr lang="en-US" altLang="ja-JP" sz="1600" dirty="0">
              <a:latin typeface="ふい字" panose="02000609000000000000" pitchFamily="1" charset="-128"/>
              <a:ea typeface="ふい字" panose="02000609000000000000" pitchFamily="1" charset="-128"/>
            </a:endParaRPr>
          </a:p>
        </p:txBody>
      </p:sp>
      <p:sp>
        <p:nvSpPr>
          <p:cNvPr id="20" name="テキスト ボックス 19">
            <a:extLst>
              <a:ext uri="{FF2B5EF4-FFF2-40B4-BE49-F238E27FC236}">
                <a16:creationId xmlns:a16="http://schemas.microsoft.com/office/drawing/2014/main" id="{1019B4F7-F338-4329-8D6E-1E843B429DD8}"/>
              </a:ext>
            </a:extLst>
          </p:cNvPr>
          <p:cNvSpPr txBox="1"/>
          <p:nvPr/>
        </p:nvSpPr>
        <p:spPr>
          <a:xfrm>
            <a:off x="6435436" y="1552041"/>
            <a:ext cx="4692073" cy="1077218"/>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数学者・物理学者</a:t>
            </a:r>
            <a:endParaRPr lang="en-US" altLang="ja-JP" sz="1600" dirty="0">
              <a:latin typeface="ふい字" panose="02000609000000000000" pitchFamily="1" charset="-128"/>
              <a:ea typeface="ふい字" panose="02000609000000000000" pitchFamily="1" charset="-128"/>
            </a:endParaRPr>
          </a:p>
          <a:p>
            <a:r>
              <a:rPr lang="ja-JP" altLang="en-US" sz="1600" dirty="0">
                <a:latin typeface="ふい字" panose="02000609000000000000" pitchFamily="1" charset="-128"/>
                <a:ea typeface="ふい字" panose="02000609000000000000" pitchFamily="1" charset="-128"/>
              </a:rPr>
              <a:t>天文学、遠近法、代数、航海術にも通じており、</a:t>
            </a:r>
            <a:endParaRPr lang="en-US" altLang="ja-JP" sz="1600" dirty="0">
              <a:latin typeface="ふい字" panose="02000609000000000000" pitchFamily="1" charset="-128"/>
              <a:ea typeface="ふい字" panose="02000609000000000000" pitchFamily="1" charset="-128"/>
            </a:endParaRPr>
          </a:p>
          <a:p>
            <a:r>
              <a:rPr lang="ja-JP" altLang="en-US" sz="1600" dirty="0">
                <a:latin typeface="ふい字" panose="02000609000000000000" pitchFamily="1" charset="-128"/>
                <a:ea typeface="ふい字" panose="02000609000000000000" pitchFamily="1" charset="-128"/>
              </a:rPr>
              <a:t>会計学にも詳しくパチョーリの実務的伝統も重視</a:t>
            </a:r>
            <a:endParaRPr lang="en-US" altLang="ja-JP" sz="1600" dirty="0">
              <a:latin typeface="ふい字" panose="02000609000000000000" pitchFamily="1" charset="-128"/>
              <a:ea typeface="ふい字" panose="02000609000000000000" pitchFamily="1" charset="-128"/>
            </a:endParaRPr>
          </a:p>
          <a:p>
            <a:r>
              <a:rPr lang="ja-JP" altLang="en-US" sz="1600" dirty="0">
                <a:latin typeface="ふい字" panose="02000609000000000000" pitchFamily="1" charset="-128"/>
                <a:ea typeface="ふい字" panose="02000609000000000000" pitchFamily="1" charset="-128"/>
              </a:rPr>
              <a:t>ライデン大学でマウリッツと出会う</a:t>
            </a:r>
            <a:endParaRPr lang="en-US" altLang="ja-JP" sz="1600" dirty="0">
              <a:latin typeface="ふい字" panose="02000609000000000000" pitchFamily="1" charset="-128"/>
              <a:ea typeface="ふい字" panose="02000609000000000000" pitchFamily="1" charset="-128"/>
            </a:endParaRPr>
          </a:p>
        </p:txBody>
      </p:sp>
      <p:sp>
        <p:nvSpPr>
          <p:cNvPr id="23" name="テキスト ボックス 22">
            <a:extLst>
              <a:ext uri="{FF2B5EF4-FFF2-40B4-BE49-F238E27FC236}">
                <a16:creationId xmlns:a16="http://schemas.microsoft.com/office/drawing/2014/main" id="{8CFFEAF7-ABA6-4547-9F1E-6FDEF9614209}"/>
              </a:ext>
            </a:extLst>
          </p:cNvPr>
          <p:cNvSpPr txBox="1"/>
          <p:nvPr/>
        </p:nvSpPr>
        <p:spPr>
          <a:xfrm>
            <a:off x="785091" y="3216564"/>
            <a:ext cx="7370618" cy="338554"/>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ステヴィンは商人だけではなく、統治者にも会計知識が必要だと説いていた</a:t>
            </a:r>
            <a:endParaRPr lang="en-US" altLang="ja-JP" sz="1600" dirty="0">
              <a:latin typeface="ふい字" panose="02000609000000000000" pitchFamily="1" charset="-128"/>
              <a:ea typeface="ふい字" panose="02000609000000000000" pitchFamily="1" charset="-128"/>
            </a:endParaRPr>
          </a:p>
        </p:txBody>
      </p:sp>
      <p:sp>
        <p:nvSpPr>
          <p:cNvPr id="24" name="テキスト ボックス 23">
            <a:extLst>
              <a:ext uri="{FF2B5EF4-FFF2-40B4-BE49-F238E27FC236}">
                <a16:creationId xmlns:a16="http://schemas.microsoft.com/office/drawing/2014/main" id="{F2A9F13B-67DE-4A86-B757-CFBC57C9211F}"/>
              </a:ext>
            </a:extLst>
          </p:cNvPr>
          <p:cNvSpPr txBox="1"/>
          <p:nvPr/>
        </p:nvSpPr>
        <p:spPr>
          <a:xfrm>
            <a:off x="785091" y="3555118"/>
            <a:ext cx="7370618" cy="584775"/>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「無責任な財政運営が国を破綻させる」</a:t>
            </a:r>
            <a:endParaRPr lang="en-US" altLang="ja-JP" sz="1600" dirty="0">
              <a:latin typeface="ふい字" panose="02000609000000000000" pitchFamily="1" charset="-128"/>
              <a:ea typeface="ふい字" panose="02000609000000000000" pitchFamily="1" charset="-128"/>
            </a:endParaRPr>
          </a:p>
          <a:p>
            <a:r>
              <a:rPr lang="ja-JP" altLang="en-US" sz="1600" dirty="0">
                <a:latin typeface="ふい字" panose="02000609000000000000" pitchFamily="1" charset="-128"/>
                <a:ea typeface="ふい字" panose="02000609000000000000" pitchFamily="1" charset="-128"/>
              </a:rPr>
              <a:t>「商人の方が今の役人よりも国富を増やせる」と断言していた</a:t>
            </a:r>
            <a:endParaRPr lang="en-US" altLang="ja-JP" sz="1600" dirty="0">
              <a:latin typeface="ふい字" panose="02000609000000000000" pitchFamily="1" charset="-128"/>
              <a:ea typeface="ふい字" panose="02000609000000000000" pitchFamily="1" charset="-128"/>
            </a:endParaRPr>
          </a:p>
        </p:txBody>
      </p:sp>
      <p:sp>
        <p:nvSpPr>
          <p:cNvPr id="25" name="テキスト ボックス 24">
            <a:extLst>
              <a:ext uri="{FF2B5EF4-FFF2-40B4-BE49-F238E27FC236}">
                <a16:creationId xmlns:a16="http://schemas.microsoft.com/office/drawing/2014/main" id="{8ED6902D-4B02-4AD5-8BE8-A6125264CBF3}"/>
              </a:ext>
            </a:extLst>
          </p:cNvPr>
          <p:cNvSpPr txBox="1"/>
          <p:nvPr/>
        </p:nvSpPr>
        <p:spPr>
          <a:xfrm>
            <a:off x="785091" y="4444255"/>
            <a:ext cx="9882910" cy="584775"/>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マウリッツはそういったステヴィンの指摘に衝撃を受け、</a:t>
            </a:r>
            <a:endParaRPr lang="en-US" altLang="ja-JP" sz="1600" dirty="0">
              <a:latin typeface="ふい字" panose="02000609000000000000" pitchFamily="1" charset="-128"/>
              <a:ea typeface="ふい字" panose="02000609000000000000" pitchFamily="1" charset="-128"/>
            </a:endParaRPr>
          </a:p>
          <a:p>
            <a:r>
              <a:rPr lang="ja-JP" altLang="en-US" sz="1600" dirty="0">
                <a:latin typeface="ふい字" panose="02000609000000000000" pitchFamily="1" charset="-128"/>
                <a:ea typeface="ふい字" panose="02000609000000000000" pitchFamily="1" charset="-128"/>
              </a:rPr>
              <a:t>自分の財産を管理する私設秘書に複式簿記で帳簿をつけただけでなく、国家財政にも複式簿記を活用した</a:t>
            </a:r>
            <a:endParaRPr lang="en-US" altLang="ja-JP" sz="1600" dirty="0">
              <a:latin typeface="ふい字" panose="02000609000000000000" pitchFamily="1" charset="-128"/>
              <a:ea typeface="ふい字" panose="02000609000000000000" pitchFamily="1" charset="-128"/>
            </a:endParaRPr>
          </a:p>
        </p:txBody>
      </p:sp>
      <p:sp>
        <p:nvSpPr>
          <p:cNvPr id="28" name="テキスト ボックス 27">
            <a:extLst>
              <a:ext uri="{FF2B5EF4-FFF2-40B4-BE49-F238E27FC236}">
                <a16:creationId xmlns:a16="http://schemas.microsoft.com/office/drawing/2014/main" id="{ED2D5BBC-895D-4DE7-B7CC-3242CC9390BE}"/>
              </a:ext>
            </a:extLst>
          </p:cNvPr>
          <p:cNvSpPr txBox="1"/>
          <p:nvPr/>
        </p:nvSpPr>
        <p:spPr>
          <a:xfrm>
            <a:off x="5865091" y="5502815"/>
            <a:ext cx="5911274" cy="338554"/>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スペインが最後までできなかったことをオランダはやり遂げた</a:t>
            </a:r>
            <a:endParaRPr lang="en-US" altLang="ja-JP" sz="1600" dirty="0">
              <a:latin typeface="ふい字" panose="02000609000000000000" pitchFamily="1" charset="-128"/>
              <a:ea typeface="ふい字" panose="02000609000000000000" pitchFamily="1" charset="-128"/>
            </a:endParaRPr>
          </a:p>
        </p:txBody>
      </p:sp>
      <p:sp>
        <p:nvSpPr>
          <p:cNvPr id="29" name="テキスト ボックス 28">
            <a:extLst>
              <a:ext uri="{FF2B5EF4-FFF2-40B4-BE49-F238E27FC236}">
                <a16:creationId xmlns:a16="http://schemas.microsoft.com/office/drawing/2014/main" id="{F3EF6ABB-4881-449A-96BD-C362F07EBB7C}"/>
              </a:ext>
            </a:extLst>
          </p:cNvPr>
          <p:cNvSpPr txBox="1"/>
          <p:nvPr/>
        </p:nvSpPr>
        <p:spPr>
          <a:xfrm>
            <a:off x="5865091" y="5944297"/>
            <a:ext cx="5911274" cy="338554"/>
          </a:xfrm>
          <a:prstGeom prst="rect">
            <a:avLst/>
          </a:prstGeom>
          <a:noFill/>
        </p:spPr>
        <p:txBody>
          <a:bodyPr wrap="square" rtlCol="0">
            <a:spAutoFit/>
          </a:bodyPr>
          <a:lstStyle/>
          <a:p>
            <a:r>
              <a:rPr lang="ja-JP" altLang="en-US" sz="1600" b="1" dirty="0">
                <a:solidFill>
                  <a:srgbClr val="FF0000"/>
                </a:solidFill>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rPr>
              <a:t>統治者が複式簿記を学び、政権運営に導入したのは歴史上初</a:t>
            </a:r>
            <a:endParaRPr lang="en-US" altLang="ja-JP" sz="1600" b="1" dirty="0">
              <a:solidFill>
                <a:srgbClr val="FF0000"/>
              </a:solidFill>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endParaRPr>
          </a:p>
        </p:txBody>
      </p:sp>
      <p:sp>
        <p:nvSpPr>
          <p:cNvPr id="30" name="テキスト ボックス 29">
            <a:extLst>
              <a:ext uri="{FF2B5EF4-FFF2-40B4-BE49-F238E27FC236}">
                <a16:creationId xmlns:a16="http://schemas.microsoft.com/office/drawing/2014/main" id="{1117C55A-652B-4FBA-89B2-DCBAF28534EE}"/>
              </a:ext>
            </a:extLst>
          </p:cNvPr>
          <p:cNvSpPr txBox="1"/>
          <p:nvPr/>
        </p:nvSpPr>
        <p:spPr>
          <a:xfrm>
            <a:off x="867062" y="5485681"/>
            <a:ext cx="4315692" cy="830997"/>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オランダ総督となったマウリッツと</a:t>
            </a:r>
            <a:endParaRPr lang="en-US" altLang="ja-JP" sz="1600" dirty="0">
              <a:latin typeface="ふい字" panose="02000609000000000000" pitchFamily="1" charset="-128"/>
              <a:ea typeface="ふい字" panose="02000609000000000000" pitchFamily="1" charset="-128"/>
            </a:endParaRPr>
          </a:p>
          <a:p>
            <a:r>
              <a:rPr lang="ja-JP" altLang="en-US" sz="1600" dirty="0">
                <a:latin typeface="ふい字" panose="02000609000000000000" pitchFamily="1" charset="-128"/>
                <a:ea typeface="ふい字" panose="02000609000000000000" pitchFamily="1" charset="-128"/>
              </a:rPr>
              <a:t>会計の重要性を深く理解していたステヴィン</a:t>
            </a:r>
            <a:endParaRPr lang="en-US" altLang="ja-JP" sz="1600" dirty="0">
              <a:latin typeface="ふい字" panose="02000609000000000000" pitchFamily="1" charset="-128"/>
              <a:ea typeface="ふい字" panose="02000609000000000000" pitchFamily="1" charset="-128"/>
            </a:endParaRPr>
          </a:p>
          <a:p>
            <a:r>
              <a:rPr lang="ja-JP" altLang="en-US" sz="1600" dirty="0">
                <a:latin typeface="ふい字" panose="02000609000000000000" pitchFamily="1" charset="-128"/>
                <a:ea typeface="ふい字" panose="02000609000000000000" pitchFamily="1" charset="-128"/>
              </a:rPr>
              <a:t>が出会ったことによって</a:t>
            </a:r>
            <a:endParaRPr lang="en-US" altLang="ja-JP" sz="1600" dirty="0">
              <a:latin typeface="ふい字" panose="02000609000000000000" pitchFamily="1" charset="-128"/>
              <a:ea typeface="ふい字" panose="02000609000000000000" pitchFamily="1" charset="-128"/>
            </a:endParaRPr>
          </a:p>
        </p:txBody>
      </p:sp>
      <p:sp>
        <p:nvSpPr>
          <p:cNvPr id="31" name="矢印: 右 30">
            <a:extLst>
              <a:ext uri="{FF2B5EF4-FFF2-40B4-BE49-F238E27FC236}">
                <a16:creationId xmlns:a16="http://schemas.microsoft.com/office/drawing/2014/main" id="{A520C74B-4C19-4A42-AF33-8A5EE98BD027}"/>
              </a:ext>
            </a:extLst>
          </p:cNvPr>
          <p:cNvSpPr/>
          <p:nvPr/>
        </p:nvSpPr>
        <p:spPr>
          <a:xfrm>
            <a:off x="5182754" y="5581465"/>
            <a:ext cx="600364" cy="653365"/>
          </a:xfrm>
          <a:prstGeom prst="rightArrow">
            <a:avLst>
              <a:gd name="adj1" fmla="val 50000"/>
              <a:gd name="adj2" fmla="val 50000"/>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81914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四角形: 角を丸くする 27">
            <a:extLst>
              <a:ext uri="{FF2B5EF4-FFF2-40B4-BE49-F238E27FC236}">
                <a16:creationId xmlns:a16="http://schemas.microsoft.com/office/drawing/2014/main" id="{3954EC0C-0906-4E54-AD96-9803E1B94C36}"/>
              </a:ext>
            </a:extLst>
          </p:cNvPr>
          <p:cNvSpPr/>
          <p:nvPr/>
        </p:nvSpPr>
        <p:spPr>
          <a:xfrm>
            <a:off x="572654" y="3157015"/>
            <a:ext cx="11046690" cy="35721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DCA9DFA4-1798-45F6-B57E-1D8C9851236C}"/>
              </a:ext>
            </a:extLst>
          </p:cNvPr>
          <p:cNvSpPr/>
          <p:nvPr/>
        </p:nvSpPr>
        <p:spPr>
          <a:xfrm>
            <a:off x="6954249" y="2102003"/>
            <a:ext cx="3973948" cy="98018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F0AAE9AF-86C2-4C0B-9D13-CBB65555FF30}"/>
              </a:ext>
            </a:extLst>
          </p:cNvPr>
          <p:cNvSpPr/>
          <p:nvPr/>
        </p:nvSpPr>
        <p:spPr>
          <a:xfrm>
            <a:off x="2412268" y="2236113"/>
            <a:ext cx="2948713" cy="72828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AD8FD9C-DFD3-4AC6-ADA1-4FD1671B5600}"/>
              </a:ext>
            </a:extLst>
          </p:cNvPr>
          <p:cNvSpPr>
            <a:spLocks noGrp="1"/>
          </p:cNvSpPr>
          <p:nvPr>
            <p:ph type="title"/>
          </p:nvPr>
        </p:nvSpPr>
        <p:spPr>
          <a:xfrm>
            <a:off x="828963" y="25567"/>
            <a:ext cx="10503444" cy="1020330"/>
          </a:xfrm>
        </p:spPr>
        <p:txBody>
          <a:bodyPr/>
          <a:lstStyle/>
          <a:p>
            <a:r>
              <a:rPr kumimoji="1" lang="ja-JP" altLang="en-US" dirty="0">
                <a:latin typeface="ふい字" panose="02000609000000000000" pitchFamily="1" charset="-128"/>
                <a:ea typeface="ふい字" panose="02000609000000000000" pitchFamily="1" charset="-128"/>
              </a:rPr>
              <a:t>オランダ</a:t>
            </a:r>
          </a:p>
        </p:txBody>
      </p:sp>
      <p:sp>
        <p:nvSpPr>
          <p:cNvPr id="39" name="テキスト ボックス 38">
            <a:extLst>
              <a:ext uri="{FF2B5EF4-FFF2-40B4-BE49-F238E27FC236}">
                <a16:creationId xmlns:a16="http://schemas.microsoft.com/office/drawing/2014/main" id="{F4FDF31B-6321-4712-B53D-E39A1DFC045E}"/>
              </a:ext>
            </a:extLst>
          </p:cNvPr>
          <p:cNvSpPr txBox="1"/>
          <p:nvPr/>
        </p:nvSpPr>
        <p:spPr>
          <a:xfrm>
            <a:off x="828964" y="1620703"/>
            <a:ext cx="7105072" cy="338554"/>
          </a:xfrm>
          <a:prstGeom prst="rect">
            <a:avLst/>
          </a:prstGeom>
          <a:noFill/>
        </p:spPr>
        <p:txBody>
          <a:bodyPr wrap="square" rtlCol="0">
            <a:spAutoFit/>
          </a:bodyPr>
          <a:lstStyle/>
          <a:p>
            <a:r>
              <a:rPr lang="en-US" altLang="ja-JP" sz="1600" dirty="0">
                <a:latin typeface="ふい字" panose="02000609000000000000" pitchFamily="1" charset="-128"/>
                <a:ea typeface="ふい字" panose="02000609000000000000" pitchFamily="1" charset="-128"/>
              </a:rPr>
              <a:t>85000</a:t>
            </a:r>
            <a:r>
              <a:rPr lang="ja-JP" altLang="en-US" sz="1600" dirty="0">
                <a:latin typeface="ふい字" panose="02000609000000000000" pitchFamily="1" charset="-128"/>
                <a:ea typeface="ふい字" panose="02000609000000000000" pitchFamily="1" charset="-128"/>
              </a:rPr>
              <a:t>ギルダー相当の株を買った大株主アイザック･ルメールが反乱を起こす</a:t>
            </a:r>
            <a:endParaRPr lang="en-US" altLang="ja-JP" sz="1600" dirty="0">
              <a:latin typeface="ふい字" panose="02000609000000000000" pitchFamily="1" charset="-128"/>
              <a:ea typeface="ふい字" panose="02000609000000000000" pitchFamily="1" charset="-128"/>
            </a:endParaRPr>
          </a:p>
        </p:txBody>
      </p:sp>
      <p:sp>
        <p:nvSpPr>
          <p:cNvPr id="13" name="テキスト ボックス 12">
            <a:extLst>
              <a:ext uri="{FF2B5EF4-FFF2-40B4-BE49-F238E27FC236}">
                <a16:creationId xmlns:a16="http://schemas.microsoft.com/office/drawing/2014/main" id="{11715E45-EA21-4BCF-9E56-C7534ED50853}"/>
              </a:ext>
            </a:extLst>
          </p:cNvPr>
          <p:cNvSpPr txBox="1"/>
          <p:nvPr/>
        </p:nvSpPr>
        <p:spPr>
          <a:xfrm>
            <a:off x="0" y="1195481"/>
            <a:ext cx="12191999" cy="338554"/>
          </a:xfrm>
          <a:prstGeom prst="rect">
            <a:avLst/>
          </a:prstGeom>
          <a:noFill/>
        </p:spPr>
        <p:txBody>
          <a:bodyPr wrap="square" rtlCol="0">
            <a:spAutoFit/>
          </a:bodyPr>
          <a:lstStyle/>
          <a:p>
            <a:pPr algn="ctr"/>
            <a:r>
              <a:rPr lang="ja-JP" altLang="en-US" sz="1600" dirty="0">
                <a:latin typeface="ふい字" panose="02000609000000000000" pitchFamily="1" charset="-128"/>
                <a:ea typeface="ふい字" panose="02000609000000000000" pitchFamily="1" charset="-128"/>
              </a:rPr>
              <a:t>財政運営が適切に行われていたことが、オランダ人が安心して株を買い、世界初の株式会社を成立させることができた要因</a:t>
            </a:r>
            <a:endParaRPr lang="en-US" altLang="ja-JP" sz="1600" dirty="0">
              <a:latin typeface="ふい字" panose="02000609000000000000" pitchFamily="1" charset="-128"/>
              <a:ea typeface="ふい字" panose="02000609000000000000" pitchFamily="1" charset="-128"/>
            </a:endParaRPr>
          </a:p>
        </p:txBody>
      </p:sp>
      <p:sp>
        <p:nvSpPr>
          <p:cNvPr id="14" name="テキスト ボックス 13">
            <a:extLst>
              <a:ext uri="{FF2B5EF4-FFF2-40B4-BE49-F238E27FC236}">
                <a16:creationId xmlns:a16="http://schemas.microsoft.com/office/drawing/2014/main" id="{CC9963CC-265B-467C-88A4-2287D16AFA3B}"/>
              </a:ext>
            </a:extLst>
          </p:cNvPr>
          <p:cNvSpPr txBox="1"/>
          <p:nvPr/>
        </p:nvSpPr>
        <p:spPr>
          <a:xfrm>
            <a:off x="2437666" y="2210894"/>
            <a:ext cx="2948713" cy="707886"/>
          </a:xfrm>
          <a:prstGeom prst="rect">
            <a:avLst/>
          </a:prstGeom>
          <a:noFill/>
        </p:spPr>
        <p:txBody>
          <a:bodyPr wrap="square" rtlCol="0">
            <a:spAutoFit/>
          </a:bodyPr>
          <a:lstStyle/>
          <a:p>
            <a:pPr>
              <a:lnSpc>
                <a:spcPts val="2400"/>
              </a:lnSpc>
            </a:pPr>
            <a:r>
              <a:rPr lang="ja-JP" altLang="en-US" sz="1200" dirty="0">
                <a:latin typeface="ふい字" panose="02000609000000000000" pitchFamily="1" charset="-128"/>
                <a:ea typeface="ふい字" panose="02000609000000000000" pitchFamily="1" charset="-128"/>
              </a:rPr>
              <a:t>会社に財務情報の開示をしきりに要求</a:t>
            </a:r>
            <a:endParaRPr lang="en-US" altLang="ja-JP" sz="1200" dirty="0">
              <a:latin typeface="ふい字" panose="02000609000000000000" pitchFamily="1" charset="-128"/>
              <a:ea typeface="ふい字" panose="02000609000000000000" pitchFamily="1" charset="-128"/>
            </a:endParaRPr>
          </a:p>
          <a:p>
            <a:pPr>
              <a:lnSpc>
                <a:spcPts val="2400"/>
              </a:lnSpc>
            </a:pPr>
            <a:r>
              <a:rPr lang="ja-JP" altLang="en-US" sz="1200" dirty="0">
                <a:latin typeface="ふい字" panose="02000609000000000000" pitchFamily="1" charset="-128"/>
                <a:ea typeface="ふい字" panose="02000609000000000000" pitchFamily="1" charset="-128"/>
              </a:rPr>
              <a:t>配当を増やせと強硬に主張</a:t>
            </a:r>
            <a:endParaRPr lang="en-US" altLang="ja-JP" sz="1200" dirty="0">
              <a:latin typeface="ふい字" panose="02000609000000000000" pitchFamily="1" charset="-128"/>
              <a:ea typeface="ふい字" panose="02000609000000000000" pitchFamily="1" charset="-128"/>
            </a:endParaRPr>
          </a:p>
        </p:txBody>
      </p:sp>
      <p:sp>
        <p:nvSpPr>
          <p:cNvPr id="18" name="テキスト ボックス 17">
            <a:extLst>
              <a:ext uri="{FF2B5EF4-FFF2-40B4-BE49-F238E27FC236}">
                <a16:creationId xmlns:a16="http://schemas.microsoft.com/office/drawing/2014/main" id="{801349DF-B5B0-44BE-8350-FC44D69BF905}"/>
              </a:ext>
            </a:extLst>
          </p:cNvPr>
          <p:cNvSpPr txBox="1"/>
          <p:nvPr/>
        </p:nvSpPr>
        <p:spPr>
          <a:xfrm>
            <a:off x="1098735" y="3208963"/>
            <a:ext cx="9458430" cy="307777"/>
          </a:xfrm>
          <a:prstGeom prst="rect">
            <a:avLst/>
          </a:prstGeom>
          <a:noFill/>
        </p:spPr>
        <p:txBody>
          <a:bodyPr wrap="square" rtlCol="0">
            <a:spAutoFit/>
          </a:bodyPr>
          <a:lstStyle/>
          <a:p>
            <a:pPr algn="ctr"/>
            <a:r>
              <a:rPr lang="ja-JP" altLang="en-US" sz="1400" dirty="0">
                <a:latin typeface="ふい字" panose="02000609000000000000" pitchFamily="1" charset="-128"/>
                <a:ea typeface="ふい字" panose="02000609000000000000" pitchFamily="1" charset="-128"/>
              </a:rPr>
              <a:t>それだけにとどまらず、</a:t>
            </a:r>
            <a:r>
              <a:rPr lang="ja-JP" altLang="en-US" sz="1400" b="1" dirty="0">
                <a:latin typeface="ふい字" panose="02000609000000000000" pitchFamily="1" charset="-128"/>
                <a:ea typeface="ふい字" panose="02000609000000000000" pitchFamily="1" charset="-128"/>
              </a:rPr>
              <a:t>会計主任を買収</a:t>
            </a:r>
            <a:r>
              <a:rPr lang="ja-JP" altLang="en-US" sz="1400" dirty="0">
                <a:latin typeface="ふい字" panose="02000609000000000000" pitchFamily="1" charset="-128"/>
                <a:ea typeface="ふい字" panose="02000609000000000000" pitchFamily="1" charset="-128"/>
              </a:rPr>
              <a:t>→自分の投機に有利になるように虚偽の株を帳簿に記入させた</a:t>
            </a:r>
            <a:endParaRPr lang="en-US" altLang="ja-JP" sz="1400" dirty="0">
              <a:latin typeface="ふい字" panose="02000609000000000000" pitchFamily="1" charset="-128"/>
              <a:ea typeface="ふい字" panose="02000609000000000000" pitchFamily="1" charset="-128"/>
            </a:endParaRPr>
          </a:p>
        </p:txBody>
      </p:sp>
      <p:sp>
        <p:nvSpPr>
          <p:cNvPr id="16" name="矢印: 右 15">
            <a:extLst>
              <a:ext uri="{FF2B5EF4-FFF2-40B4-BE49-F238E27FC236}">
                <a16:creationId xmlns:a16="http://schemas.microsoft.com/office/drawing/2014/main" id="{C38F2365-D394-4C83-BA71-C6CBD833EC54}"/>
              </a:ext>
            </a:extLst>
          </p:cNvPr>
          <p:cNvSpPr/>
          <p:nvPr/>
        </p:nvSpPr>
        <p:spPr>
          <a:xfrm>
            <a:off x="5870132" y="2265415"/>
            <a:ext cx="600364" cy="653365"/>
          </a:xfrm>
          <a:prstGeom prst="rightArrow">
            <a:avLst>
              <a:gd name="adj1" fmla="val 50000"/>
              <a:gd name="adj2" fmla="val 50000"/>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0579300C-ACB4-4BEE-AEC9-CAD1E0A720B6}"/>
              </a:ext>
            </a:extLst>
          </p:cNvPr>
          <p:cNvSpPr txBox="1"/>
          <p:nvPr/>
        </p:nvSpPr>
        <p:spPr>
          <a:xfrm>
            <a:off x="7038956" y="2210894"/>
            <a:ext cx="3804535" cy="707886"/>
          </a:xfrm>
          <a:prstGeom prst="rect">
            <a:avLst/>
          </a:prstGeom>
          <a:noFill/>
        </p:spPr>
        <p:txBody>
          <a:bodyPr wrap="square" rtlCol="0">
            <a:spAutoFit/>
          </a:bodyPr>
          <a:lstStyle/>
          <a:p>
            <a:pPr>
              <a:lnSpc>
                <a:spcPts val="2400"/>
              </a:lnSpc>
            </a:pPr>
            <a:r>
              <a:rPr lang="ja-JP" altLang="en-US" sz="1400" b="1" dirty="0">
                <a:solidFill>
                  <a:srgbClr val="FF0000"/>
                </a:solidFill>
                <a:latin typeface="ふい字" panose="02000609000000000000" pitchFamily="1" charset="-128"/>
                <a:ea typeface="ふい字" panose="02000609000000000000" pitchFamily="1" charset="-128"/>
              </a:rPr>
              <a:t>それが叶わないとわかると、投機を仕掛ける会社を密かに設立して</a:t>
            </a:r>
            <a:r>
              <a:rPr lang="en-US" altLang="ja-JP" sz="1400" b="1" u="sng" dirty="0">
                <a:solidFill>
                  <a:srgbClr val="FF0000"/>
                </a:solidFill>
                <a:latin typeface="ふい字" panose="02000609000000000000" pitchFamily="1" charset="-128"/>
                <a:ea typeface="ふい字" panose="02000609000000000000" pitchFamily="1" charset="-128"/>
              </a:rPr>
              <a:t>VOC</a:t>
            </a:r>
            <a:r>
              <a:rPr lang="ja-JP" altLang="en-US" sz="1400" b="1" u="sng" dirty="0">
                <a:solidFill>
                  <a:srgbClr val="FF0000"/>
                </a:solidFill>
                <a:latin typeface="ふい字" panose="02000609000000000000" pitchFamily="1" charset="-128"/>
                <a:ea typeface="ふい字" panose="02000609000000000000" pitchFamily="1" charset="-128"/>
              </a:rPr>
              <a:t>株を空売り</a:t>
            </a:r>
            <a:r>
              <a:rPr lang="ja-JP" altLang="en-US" sz="1400" b="1" dirty="0">
                <a:solidFill>
                  <a:srgbClr val="FF0000"/>
                </a:solidFill>
                <a:latin typeface="ふい字" panose="02000609000000000000" pitchFamily="1" charset="-128"/>
                <a:ea typeface="ふい字" panose="02000609000000000000" pitchFamily="1" charset="-128"/>
              </a:rPr>
              <a:t>した</a:t>
            </a:r>
            <a:endParaRPr lang="en-US" altLang="ja-JP" sz="1400" b="1" dirty="0">
              <a:solidFill>
                <a:srgbClr val="FF0000"/>
              </a:solidFill>
              <a:latin typeface="ふい字" panose="02000609000000000000" pitchFamily="1" charset="-128"/>
              <a:ea typeface="ふい字" panose="02000609000000000000" pitchFamily="1" charset="-128"/>
            </a:endParaRPr>
          </a:p>
        </p:txBody>
      </p:sp>
      <p:sp>
        <p:nvSpPr>
          <p:cNvPr id="22" name="テキスト ボックス 21">
            <a:extLst>
              <a:ext uri="{FF2B5EF4-FFF2-40B4-BE49-F238E27FC236}">
                <a16:creationId xmlns:a16="http://schemas.microsoft.com/office/drawing/2014/main" id="{DBE5F3F7-8C72-456C-9051-6F833F7EACF8}"/>
              </a:ext>
            </a:extLst>
          </p:cNvPr>
          <p:cNvSpPr txBox="1"/>
          <p:nvPr/>
        </p:nvSpPr>
        <p:spPr>
          <a:xfrm>
            <a:off x="902853" y="3882240"/>
            <a:ext cx="4888349" cy="307777"/>
          </a:xfrm>
          <a:prstGeom prst="rect">
            <a:avLst/>
          </a:prstGeom>
          <a:noFill/>
        </p:spPr>
        <p:txBody>
          <a:bodyPr wrap="square" rtlCol="0">
            <a:spAutoFit/>
          </a:bodyPr>
          <a:lstStyle/>
          <a:p>
            <a:r>
              <a:rPr lang="ja-JP" altLang="en-US" sz="1400" b="1" dirty="0">
                <a:solidFill>
                  <a:srgbClr val="FF0000"/>
                </a:solidFill>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rPr>
              <a:t>この騒ぎにより</a:t>
            </a:r>
            <a:r>
              <a:rPr lang="en-US" altLang="ja-JP" sz="1400" b="1" dirty="0">
                <a:solidFill>
                  <a:srgbClr val="FF0000"/>
                </a:solidFill>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rPr>
              <a:t>VOC</a:t>
            </a:r>
            <a:r>
              <a:rPr lang="ja-JP" altLang="en-US" sz="1400" b="1" dirty="0">
                <a:solidFill>
                  <a:srgbClr val="FF0000"/>
                </a:solidFill>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rPr>
              <a:t>の株価は半値以上に暴落</a:t>
            </a:r>
            <a:r>
              <a:rPr lang="en-US" altLang="ja-JP" sz="1400" b="1" dirty="0">
                <a:solidFill>
                  <a:srgbClr val="FF0000"/>
                </a:solidFill>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rPr>
              <a:t>(1607</a:t>
            </a:r>
            <a:r>
              <a:rPr lang="ja-JP" altLang="en-US" sz="1400" b="1" dirty="0">
                <a:solidFill>
                  <a:srgbClr val="FF0000"/>
                </a:solidFill>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rPr>
              <a:t>～</a:t>
            </a:r>
            <a:r>
              <a:rPr lang="en-US" altLang="ja-JP" sz="1400" b="1" dirty="0">
                <a:solidFill>
                  <a:srgbClr val="FF0000"/>
                </a:solidFill>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rPr>
              <a:t>1609)</a:t>
            </a:r>
          </a:p>
        </p:txBody>
      </p:sp>
      <p:sp>
        <p:nvSpPr>
          <p:cNvPr id="23" name="テキスト ボックス 22">
            <a:extLst>
              <a:ext uri="{FF2B5EF4-FFF2-40B4-BE49-F238E27FC236}">
                <a16:creationId xmlns:a16="http://schemas.microsoft.com/office/drawing/2014/main" id="{9283FE29-271F-4531-8834-18B49D189EEC}"/>
              </a:ext>
            </a:extLst>
          </p:cNvPr>
          <p:cNvSpPr txBox="1"/>
          <p:nvPr/>
        </p:nvSpPr>
        <p:spPr>
          <a:xfrm>
            <a:off x="902853" y="4258511"/>
            <a:ext cx="5567643" cy="307777"/>
          </a:xfrm>
          <a:prstGeom prst="rect">
            <a:avLst/>
          </a:prstGeom>
          <a:noFill/>
        </p:spPr>
        <p:txBody>
          <a:bodyPr wrap="square" rtlCol="0">
            <a:spAutoFit/>
          </a:bodyPr>
          <a:lstStyle/>
          <a:p>
            <a:r>
              <a:rPr lang="en-US" altLang="ja-JP" sz="1400" dirty="0">
                <a:latin typeface="ふい字" panose="02000609000000000000" pitchFamily="1" charset="-128"/>
                <a:ea typeface="ふい字" panose="02000609000000000000" pitchFamily="1" charset="-128"/>
              </a:rPr>
              <a:t>1610</a:t>
            </a:r>
            <a:r>
              <a:rPr lang="ja-JP" altLang="en-US" sz="1400" dirty="0">
                <a:latin typeface="ふい字" panose="02000609000000000000" pitchFamily="1" charset="-128"/>
                <a:ea typeface="ふい字" panose="02000609000000000000" pitchFamily="1" charset="-128"/>
              </a:rPr>
              <a:t>年に空売りが禁止され、</a:t>
            </a:r>
            <a:r>
              <a:rPr lang="en-US" altLang="ja-JP" sz="1400" dirty="0">
                <a:latin typeface="ふい字" panose="02000609000000000000" pitchFamily="1" charset="-128"/>
                <a:ea typeface="ふい字" panose="02000609000000000000" pitchFamily="1" charset="-128"/>
              </a:rPr>
              <a:t>VOC</a:t>
            </a:r>
            <a:r>
              <a:rPr lang="ja-JP" altLang="en-US" sz="1400" dirty="0">
                <a:latin typeface="ふい字" panose="02000609000000000000" pitchFamily="1" charset="-128"/>
                <a:ea typeface="ふい字" panose="02000609000000000000" pitchFamily="1" charset="-128"/>
              </a:rPr>
              <a:t>株は再び上昇してルメールは大損</a:t>
            </a:r>
            <a:endParaRPr lang="en-US" altLang="ja-JP" sz="1400" dirty="0">
              <a:latin typeface="ふい字" panose="02000609000000000000" pitchFamily="1" charset="-128"/>
              <a:ea typeface="ふい字" panose="02000609000000000000" pitchFamily="1" charset="-128"/>
            </a:endParaRPr>
          </a:p>
        </p:txBody>
      </p:sp>
      <p:sp>
        <p:nvSpPr>
          <p:cNvPr id="24" name="テキスト ボックス 23">
            <a:extLst>
              <a:ext uri="{FF2B5EF4-FFF2-40B4-BE49-F238E27FC236}">
                <a16:creationId xmlns:a16="http://schemas.microsoft.com/office/drawing/2014/main" id="{546000A3-7C4C-46D9-9ED4-371E894D0D54}"/>
              </a:ext>
            </a:extLst>
          </p:cNvPr>
          <p:cNvSpPr txBox="1"/>
          <p:nvPr/>
        </p:nvSpPr>
        <p:spPr>
          <a:xfrm>
            <a:off x="902853" y="4639514"/>
            <a:ext cx="8746835" cy="307777"/>
          </a:xfrm>
          <a:prstGeom prst="rect">
            <a:avLst/>
          </a:prstGeom>
          <a:noFill/>
        </p:spPr>
        <p:txBody>
          <a:bodyPr wrap="square" rtlCol="0">
            <a:spAutoFit/>
          </a:bodyPr>
          <a:lstStyle/>
          <a:p>
            <a:r>
              <a:rPr lang="ja-JP" altLang="en-US" sz="1400" dirty="0">
                <a:latin typeface="ふい字" panose="02000609000000000000" pitchFamily="1" charset="-128"/>
                <a:ea typeface="ふい字" panose="02000609000000000000" pitchFamily="1" charset="-128"/>
              </a:rPr>
              <a:t>ところが多くの株主は不信感を抱いたまま→払拭するために配当を増やした（ただし公開監査は行わない）</a:t>
            </a:r>
            <a:endParaRPr lang="en-US" altLang="ja-JP" sz="1400" dirty="0">
              <a:latin typeface="ふい字" panose="02000609000000000000" pitchFamily="1" charset="-128"/>
              <a:ea typeface="ふい字" panose="02000609000000000000" pitchFamily="1" charset="-128"/>
            </a:endParaRPr>
          </a:p>
        </p:txBody>
      </p:sp>
      <p:sp>
        <p:nvSpPr>
          <p:cNvPr id="27" name="テキスト ボックス 26">
            <a:extLst>
              <a:ext uri="{FF2B5EF4-FFF2-40B4-BE49-F238E27FC236}">
                <a16:creationId xmlns:a16="http://schemas.microsoft.com/office/drawing/2014/main" id="{709DBD80-FD3B-4B79-98E0-9018373B9B3C}"/>
              </a:ext>
            </a:extLst>
          </p:cNvPr>
          <p:cNvSpPr txBox="1"/>
          <p:nvPr/>
        </p:nvSpPr>
        <p:spPr>
          <a:xfrm>
            <a:off x="902853" y="5021525"/>
            <a:ext cx="4315692" cy="307777"/>
          </a:xfrm>
          <a:prstGeom prst="rect">
            <a:avLst/>
          </a:prstGeom>
          <a:noFill/>
        </p:spPr>
        <p:txBody>
          <a:bodyPr wrap="square" rtlCol="0">
            <a:spAutoFit/>
          </a:bodyPr>
          <a:lstStyle/>
          <a:p>
            <a:r>
              <a:rPr lang="ja-JP" altLang="en-US" sz="1400" dirty="0">
                <a:latin typeface="ふい字" panose="02000609000000000000" pitchFamily="1" charset="-128"/>
                <a:ea typeface="ふい字" panose="02000609000000000000" pitchFamily="1" charset="-128"/>
              </a:rPr>
              <a:t>長期にわたって公的監査を実質的に受けずに済んだ</a:t>
            </a:r>
            <a:endParaRPr lang="en-US" altLang="ja-JP" sz="1400" dirty="0">
              <a:latin typeface="ふい字" panose="02000609000000000000" pitchFamily="1" charset="-128"/>
              <a:ea typeface="ふい字" panose="02000609000000000000" pitchFamily="1" charset="-128"/>
            </a:endParaRPr>
          </a:p>
        </p:txBody>
      </p:sp>
      <p:sp>
        <p:nvSpPr>
          <p:cNvPr id="17" name="テキスト ボックス 16">
            <a:extLst>
              <a:ext uri="{FF2B5EF4-FFF2-40B4-BE49-F238E27FC236}">
                <a16:creationId xmlns:a16="http://schemas.microsoft.com/office/drawing/2014/main" id="{8A358536-1D8D-4767-B535-1A1C441BDB53}"/>
              </a:ext>
            </a:extLst>
          </p:cNvPr>
          <p:cNvSpPr txBox="1"/>
          <p:nvPr/>
        </p:nvSpPr>
        <p:spPr>
          <a:xfrm>
            <a:off x="5033819" y="3525434"/>
            <a:ext cx="3848066" cy="307777"/>
          </a:xfrm>
          <a:prstGeom prst="rect">
            <a:avLst/>
          </a:prstGeom>
          <a:noFill/>
        </p:spPr>
        <p:txBody>
          <a:bodyPr wrap="square" rtlCol="0">
            <a:spAutoFit/>
          </a:bodyPr>
          <a:lstStyle/>
          <a:p>
            <a:r>
              <a:rPr lang="ja-JP" altLang="en-US" sz="1400" dirty="0">
                <a:latin typeface="ふい字" panose="02000609000000000000" pitchFamily="1" charset="-128"/>
                <a:ea typeface="ふい字" panose="02000609000000000000" pitchFamily="1" charset="-128"/>
              </a:rPr>
              <a:t>さらに公開監査を要求する手紙を書いた</a:t>
            </a:r>
            <a:endParaRPr lang="en-US" altLang="ja-JP" sz="1400" dirty="0">
              <a:latin typeface="ふい字" panose="02000609000000000000" pitchFamily="1" charset="-128"/>
              <a:ea typeface="ふい字" panose="02000609000000000000" pitchFamily="1" charset="-128"/>
            </a:endParaRPr>
          </a:p>
        </p:txBody>
      </p:sp>
      <p:sp>
        <p:nvSpPr>
          <p:cNvPr id="26" name="テキスト ボックス 25">
            <a:extLst>
              <a:ext uri="{FF2B5EF4-FFF2-40B4-BE49-F238E27FC236}">
                <a16:creationId xmlns:a16="http://schemas.microsoft.com/office/drawing/2014/main" id="{D7D499B3-CFBC-4720-916F-7997F4EB4A41}"/>
              </a:ext>
            </a:extLst>
          </p:cNvPr>
          <p:cNvSpPr txBox="1"/>
          <p:nvPr/>
        </p:nvSpPr>
        <p:spPr>
          <a:xfrm>
            <a:off x="5933832" y="5043072"/>
            <a:ext cx="5473077" cy="307777"/>
          </a:xfrm>
          <a:prstGeom prst="rect">
            <a:avLst/>
          </a:prstGeom>
          <a:noFill/>
        </p:spPr>
        <p:txBody>
          <a:bodyPr wrap="square" rtlCol="0">
            <a:spAutoFit/>
          </a:bodyPr>
          <a:lstStyle/>
          <a:p>
            <a:r>
              <a:rPr lang="ja-JP" altLang="en-US" sz="1400" dirty="0">
                <a:latin typeface="ふい字" panose="02000609000000000000" pitchFamily="1" charset="-128"/>
                <a:ea typeface="ふい字" panose="02000609000000000000" pitchFamily="1" charset="-128"/>
              </a:rPr>
              <a:t>しばらくして</a:t>
            </a:r>
            <a:r>
              <a:rPr lang="en-US" altLang="ja-JP" sz="1400" dirty="0">
                <a:latin typeface="ふい字" panose="02000609000000000000" pitchFamily="1" charset="-128"/>
                <a:ea typeface="ふい字" panose="02000609000000000000" pitchFamily="1" charset="-128"/>
              </a:rPr>
              <a:t>VOC</a:t>
            </a:r>
            <a:r>
              <a:rPr lang="ja-JP" altLang="en-US" sz="1400" dirty="0">
                <a:latin typeface="ふい字" panose="02000609000000000000" pitchFamily="1" charset="-128"/>
                <a:ea typeface="ふい字" panose="02000609000000000000" pitchFamily="1" charset="-128"/>
              </a:rPr>
              <a:t>は不正取引を行っていると批判されるようになる</a:t>
            </a:r>
            <a:endParaRPr lang="en-US" altLang="ja-JP" sz="1400" dirty="0">
              <a:latin typeface="ふい字" panose="02000609000000000000" pitchFamily="1" charset="-128"/>
              <a:ea typeface="ふい字" panose="02000609000000000000" pitchFamily="1" charset="-128"/>
            </a:endParaRPr>
          </a:p>
        </p:txBody>
      </p:sp>
      <p:sp>
        <p:nvSpPr>
          <p:cNvPr id="29" name="矢印: 右 28">
            <a:extLst>
              <a:ext uri="{FF2B5EF4-FFF2-40B4-BE49-F238E27FC236}">
                <a16:creationId xmlns:a16="http://schemas.microsoft.com/office/drawing/2014/main" id="{DE6DD704-249A-4D38-B2BB-A26324F754B2}"/>
              </a:ext>
            </a:extLst>
          </p:cNvPr>
          <p:cNvSpPr/>
          <p:nvPr/>
        </p:nvSpPr>
        <p:spPr>
          <a:xfrm>
            <a:off x="5273685" y="4955985"/>
            <a:ext cx="605006" cy="499339"/>
          </a:xfrm>
          <a:prstGeom prst="rightArrow">
            <a:avLst>
              <a:gd name="adj1" fmla="val 50000"/>
              <a:gd name="adj2" fmla="val 50000"/>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latin typeface="ふい字" panose="02000609000000000000" pitchFamily="1" charset="-128"/>
                <a:ea typeface="ふい字" panose="02000609000000000000" pitchFamily="1" charset="-128"/>
              </a:rPr>
              <a:t>当然</a:t>
            </a:r>
          </a:p>
        </p:txBody>
      </p:sp>
      <p:sp>
        <p:nvSpPr>
          <p:cNvPr id="30" name="テキスト ボックス 29">
            <a:extLst>
              <a:ext uri="{FF2B5EF4-FFF2-40B4-BE49-F238E27FC236}">
                <a16:creationId xmlns:a16="http://schemas.microsoft.com/office/drawing/2014/main" id="{D76B85CF-F421-4D9B-A6D2-515CD1532E48}"/>
              </a:ext>
            </a:extLst>
          </p:cNvPr>
          <p:cNvSpPr txBox="1"/>
          <p:nvPr/>
        </p:nvSpPr>
        <p:spPr>
          <a:xfrm>
            <a:off x="902853" y="5815039"/>
            <a:ext cx="10273147" cy="307777"/>
          </a:xfrm>
          <a:prstGeom prst="rect">
            <a:avLst/>
          </a:prstGeom>
          <a:noFill/>
        </p:spPr>
        <p:txBody>
          <a:bodyPr wrap="square" rtlCol="0">
            <a:spAutoFit/>
          </a:bodyPr>
          <a:lstStyle/>
          <a:p>
            <a:r>
              <a:rPr lang="ja-JP" altLang="en-US" sz="1400" b="1" dirty="0">
                <a:latin typeface="ふい字" panose="02000609000000000000" pitchFamily="1" charset="-128"/>
                <a:ea typeface="ふい字" panose="02000609000000000000" pitchFamily="1" charset="-128"/>
              </a:rPr>
              <a:t>マウリッツは複式簿記を政権に活用していたが会計上の責任を却下し、国としての立場を優先させた</a:t>
            </a:r>
            <a:endParaRPr lang="en-US" altLang="ja-JP" sz="1400" b="1" dirty="0">
              <a:latin typeface="ふい字" panose="02000609000000000000" pitchFamily="1" charset="-128"/>
              <a:ea typeface="ふい字" panose="02000609000000000000" pitchFamily="1" charset="-128"/>
            </a:endParaRPr>
          </a:p>
        </p:txBody>
      </p:sp>
      <p:sp>
        <p:nvSpPr>
          <p:cNvPr id="31" name="テキスト ボックス 30">
            <a:extLst>
              <a:ext uri="{FF2B5EF4-FFF2-40B4-BE49-F238E27FC236}">
                <a16:creationId xmlns:a16="http://schemas.microsoft.com/office/drawing/2014/main" id="{3513FFE1-EB8F-4ADE-9523-F91522F42BD5}"/>
              </a:ext>
            </a:extLst>
          </p:cNvPr>
          <p:cNvSpPr txBox="1"/>
          <p:nvPr/>
        </p:nvSpPr>
        <p:spPr>
          <a:xfrm>
            <a:off x="902853" y="6179664"/>
            <a:ext cx="10273147" cy="307777"/>
          </a:xfrm>
          <a:prstGeom prst="rect">
            <a:avLst/>
          </a:prstGeom>
          <a:noFill/>
        </p:spPr>
        <p:txBody>
          <a:bodyPr wrap="square" rtlCol="0">
            <a:spAutoFit/>
          </a:bodyPr>
          <a:lstStyle/>
          <a:p>
            <a:r>
              <a:rPr lang="ja-JP" altLang="en-US" sz="1400" b="1" dirty="0">
                <a:latin typeface="ふい字" panose="02000609000000000000" pitchFamily="1" charset="-128"/>
                <a:ea typeface="ふい字" panose="02000609000000000000" pitchFamily="1" charset="-128"/>
              </a:rPr>
              <a:t>決算の公開はしないが国が非公開で監査を行った</a:t>
            </a:r>
            <a:endParaRPr lang="en-US" altLang="ja-JP" sz="1400" b="1" dirty="0">
              <a:latin typeface="ふい字" panose="02000609000000000000" pitchFamily="1" charset="-128"/>
              <a:ea typeface="ふい字" panose="02000609000000000000" pitchFamily="1" charset="-128"/>
            </a:endParaRPr>
          </a:p>
        </p:txBody>
      </p:sp>
      <p:sp>
        <p:nvSpPr>
          <p:cNvPr id="32" name="テキスト ボックス 31">
            <a:extLst>
              <a:ext uri="{FF2B5EF4-FFF2-40B4-BE49-F238E27FC236}">
                <a16:creationId xmlns:a16="http://schemas.microsoft.com/office/drawing/2014/main" id="{97405E2B-B918-4B8C-A464-214100EE5222}"/>
              </a:ext>
            </a:extLst>
          </p:cNvPr>
          <p:cNvSpPr txBox="1"/>
          <p:nvPr/>
        </p:nvSpPr>
        <p:spPr>
          <a:xfrm>
            <a:off x="902853" y="5508630"/>
            <a:ext cx="10273147" cy="307777"/>
          </a:xfrm>
          <a:prstGeom prst="rect">
            <a:avLst/>
          </a:prstGeom>
          <a:noFill/>
        </p:spPr>
        <p:txBody>
          <a:bodyPr wrap="square" rtlCol="0">
            <a:spAutoFit/>
          </a:bodyPr>
          <a:lstStyle/>
          <a:p>
            <a:r>
              <a:rPr lang="ja-JP" altLang="en-US" sz="1400" dirty="0">
                <a:latin typeface="ふい字" panose="02000609000000000000" pitchFamily="1" charset="-128"/>
                <a:ea typeface="ふい字" panose="02000609000000000000" pitchFamily="1" charset="-128"/>
              </a:rPr>
              <a:t>解決に乗り出したのはオランダ総督のマウリッツ</a:t>
            </a:r>
            <a:endParaRPr lang="en-US" altLang="ja-JP" sz="1400" dirty="0">
              <a:latin typeface="ふい字" panose="02000609000000000000" pitchFamily="1" charset="-128"/>
              <a:ea typeface="ふい字" panose="02000609000000000000" pitchFamily="1" charset="-128"/>
            </a:endParaRPr>
          </a:p>
        </p:txBody>
      </p:sp>
    </p:spTree>
    <p:extLst>
      <p:ext uri="{BB962C8B-B14F-4D97-AF65-F5344CB8AC3E}">
        <p14:creationId xmlns:p14="http://schemas.microsoft.com/office/powerpoint/2010/main" val="1036751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図 30">
            <a:extLst>
              <a:ext uri="{FF2B5EF4-FFF2-40B4-BE49-F238E27FC236}">
                <a16:creationId xmlns:a16="http://schemas.microsoft.com/office/drawing/2014/main" id="{D135A0CD-EF0B-4DA5-A2E7-F1B7FE0B3CE3}"/>
              </a:ext>
            </a:extLst>
          </p:cNvPr>
          <p:cNvPicPr>
            <a:picLocks noChangeAspect="1"/>
          </p:cNvPicPr>
          <p:nvPr/>
        </p:nvPicPr>
        <p:blipFill rotWithShape="1">
          <a:blip r:embed="rId2">
            <a:extLst>
              <a:ext uri="{28A0092B-C50C-407E-A947-70E740481C1C}">
                <a14:useLocalDpi xmlns:a14="http://schemas.microsoft.com/office/drawing/2010/main" val="0"/>
              </a:ext>
            </a:extLst>
          </a:blip>
          <a:srcRect l="47074" b="5109"/>
          <a:stretch/>
        </p:blipFill>
        <p:spPr>
          <a:xfrm>
            <a:off x="5172668" y="452581"/>
            <a:ext cx="6400189" cy="6138643"/>
          </a:xfrm>
          <a:prstGeom prst="rect">
            <a:avLst/>
          </a:prstGeom>
        </p:spPr>
      </p:pic>
      <p:sp>
        <p:nvSpPr>
          <p:cNvPr id="2" name="タイトル 1">
            <a:extLst>
              <a:ext uri="{FF2B5EF4-FFF2-40B4-BE49-F238E27FC236}">
                <a16:creationId xmlns:a16="http://schemas.microsoft.com/office/drawing/2014/main" id="{5AD8FD9C-DFD3-4AC6-ADA1-4FD1671B5600}"/>
              </a:ext>
            </a:extLst>
          </p:cNvPr>
          <p:cNvSpPr>
            <a:spLocks noGrp="1"/>
          </p:cNvSpPr>
          <p:nvPr>
            <p:ph type="title"/>
          </p:nvPr>
        </p:nvSpPr>
        <p:spPr>
          <a:xfrm>
            <a:off x="828963" y="53276"/>
            <a:ext cx="10503444" cy="1020330"/>
          </a:xfrm>
        </p:spPr>
        <p:txBody>
          <a:bodyPr/>
          <a:lstStyle/>
          <a:p>
            <a:r>
              <a:rPr kumimoji="1" lang="ja-JP" altLang="en-US" dirty="0">
                <a:latin typeface="ふい字" panose="02000609000000000000" pitchFamily="1" charset="-128"/>
                <a:ea typeface="ふい字" panose="02000609000000000000" pitchFamily="1" charset="-128"/>
              </a:rPr>
              <a:t>イギリス～産業革命～</a:t>
            </a:r>
          </a:p>
        </p:txBody>
      </p:sp>
      <p:sp>
        <p:nvSpPr>
          <p:cNvPr id="3" name="テキスト ボックス 2">
            <a:extLst>
              <a:ext uri="{FF2B5EF4-FFF2-40B4-BE49-F238E27FC236}">
                <a16:creationId xmlns:a16="http://schemas.microsoft.com/office/drawing/2014/main" id="{5AF38E94-62B5-4607-A344-5E7D5E895FCC}"/>
              </a:ext>
            </a:extLst>
          </p:cNvPr>
          <p:cNvSpPr txBox="1"/>
          <p:nvPr/>
        </p:nvSpPr>
        <p:spPr>
          <a:xfrm>
            <a:off x="581891" y="1165817"/>
            <a:ext cx="4479636" cy="523220"/>
          </a:xfrm>
          <a:prstGeom prst="rect">
            <a:avLst/>
          </a:prstGeom>
          <a:noFill/>
        </p:spPr>
        <p:txBody>
          <a:bodyPr wrap="square" rtlCol="0">
            <a:spAutoFit/>
          </a:bodyPr>
          <a:lstStyle/>
          <a:p>
            <a:r>
              <a:rPr kumimoji="1" lang="en-US" altLang="ja-JP" sz="2800" dirty="0">
                <a:latin typeface="ふい字" panose="02000609000000000000" pitchFamily="1" charset="-128"/>
                <a:ea typeface="ふい字" panose="02000609000000000000" pitchFamily="1" charset="-128"/>
              </a:rPr>
              <a:t>18</a:t>
            </a:r>
            <a:r>
              <a:rPr kumimoji="1" lang="ja-JP" altLang="en-US" sz="2800" dirty="0">
                <a:latin typeface="ふい字" panose="02000609000000000000" pitchFamily="1" charset="-128"/>
                <a:ea typeface="ふい字" panose="02000609000000000000" pitchFamily="1" charset="-128"/>
              </a:rPr>
              <a:t>世紀のイギリスの特徴</a:t>
            </a:r>
          </a:p>
        </p:txBody>
      </p:sp>
      <p:sp>
        <p:nvSpPr>
          <p:cNvPr id="48" name="テキスト ボックス 47">
            <a:extLst>
              <a:ext uri="{FF2B5EF4-FFF2-40B4-BE49-F238E27FC236}">
                <a16:creationId xmlns:a16="http://schemas.microsoft.com/office/drawing/2014/main" id="{9CB9B32F-5DBF-4B1C-897A-CFA6A953F4D0}"/>
              </a:ext>
            </a:extLst>
          </p:cNvPr>
          <p:cNvSpPr txBox="1"/>
          <p:nvPr/>
        </p:nvSpPr>
        <p:spPr>
          <a:xfrm>
            <a:off x="392545" y="4181376"/>
            <a:ext cx="5832764" cy="400110"/>
          </a:xfrm>
          <a:prstGeom prst="rect">
            <a:avLst/>
          </a:prstGeom>
          <a:noFill/>
        </p:spPr>
        <p:txBody>
          <a:bodyPr wrap="square" rtlCol="0">
            <a:spAutoFit/>
          </a:bodyPr>
          <a:lstStyle/>
          <a:p>
            <a:r>
              <a:rPr kumimoji="1" lang="ja-JP" altLang="en-US" sz="2000" b="1" dirty="0">
                <a:latin typeface="ふい字" panose="02000609000000000000" pitchFamily="1" charset="-128"/>
                <a:ea typeface="ふい字" panose="02000609000000000000" pitchFamily="1" charset="-128"/>
              </a:rPr>
              <a:t>イギリスの産業を支えた要素の一つが「会計」</a:t>
            </a:r>
          </a:p>
        </p:txBody>
      </p:sp>
      <p:sp>
        <p:nvSpPr>
          <p:cNvPr id="19" name="楕円 18">
            <a:extLst>
              <a:ext uri="{FF2B5EF4-FFF2-40B4-BE49-F238E27FC236}">
                <a16:creationId xmlns:a16="http://schemas.microsoft.com/office/drawing/2014/main" id="{36BE2B11-B100-45C0-9AA9-68C4013C63B5}"/>
              </a:ext>
            </a:extLst>
          </p:cNvPr>
          <p:cNvSpPr>
            <a:spLocks noChangeAspect="1"/>
          </p:cNvSpPr>
          <p:nvPr/>
        </p:nvSpPr>
        <p:spPr>
          <a:xfrm>
            <a:off x="1939635" y="1977834"/>
            <a:ext cx="2068945" cy="206769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latin typeface="ふい字" panose="02000609000000000000" pitchFamily="1" charset="-128"/>
                <a:ea typeface="ふい字" panose="02000609000000000000" pitchFamily="1" charset="-128"/>
              </a:rPr>
              <a:t>強力な海軍</a:t>
            </a:r>
          </a:p>
        </p:txBody>
      </p:sp>
      <p:sp>
        <p:nvSpPr>
          <p:cNvPr id="49" name="楕円 48">
            <a:extLst>
              <a:ext uri="{FF2B5EF4-FFF2-40B4-BE49-F238E27FC236}">
                <a16:creationId xmlns:a16="http://schemas.microsoft.com/office/drawing/2014/main" id="{94227699-1124-43DA-8D73-4D15424C3B6E}"/>
              </a:ext>
            </a:extLst>
          </p:cNvPr>
          <p:cNvSpPr>
            <a:spLocks noChangeAspect="1"/>
          </p:cNvSpPr>
          <p:nvPr/>
        </p:nvSpPr>
        <p:spPr>
          <a:xfrm>
            <a:off x="5070763" y="1977834"/>
            <a:ext cx="2068945" cy="206769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latin typeface="ふい字" panose="02000609000000000000" pitchFamily="1" charset="-128"/>
                <a:ea typeface="ふい字" panose="02000609000000000000" pitchFamily="1" charset="-128"/>
              </a:rPr>
              <a:t>世界最大</a:t>
            </a:r>
            <a:endParaRPr lang="en-US" altLang="ja-JP" sz="2000" dirty="0">
              <a:latin typeface="ふい字" panose="02000609000000000000" pitchFamily="1" charset="-128"/>
              <a:ea typeface="ふい字" panose="02000609000000000000" pitchFamily="1" charset="-128"/>
            </a:endParaRPr>
          </a:p>
          <a:p>
            <a:pPr algn="ctr"/>
            <a:r>
              <a:rPr lang="ja-JP" altLang="en-US" sz="2000" dirty="0">
                <a:latin typeface="ふい字" panose="02000609000000000000" pitchFamily="1" charset="-128"/>
                <a:ea typeface="ふい字" panose="02000609000000000000" pitchFamily="1" charset="-128"/>
              </a:rPr>
              <a:t>工業国</a:t>
            </a:r>
            <a:endParaRPr lang="en-US" altLang="ja-JP" sz="2000" dirty="0">
              <a:latin typeface="ふい字" panose="02000609000000000000" pitchFamily="1" charset="-128"/>
              <a:ea typeface="ふい字" panose="02000609000000000000" pitchFamily="1" charset="-128"/>
            </a:endParaRPr>
          </a:p>
        </p:txBody>
      </p:sp>
      <p:sp>
        <p:nvSpPr>
          <p:cNvPr id="50" name="楕円 49">
            <a:extLst>
              <a:ext uri="{FF2B5EF4-FFF2-40B4-BE49-F238E27FC236}">
                <a16:creationId xmlns:a16="http://schemas.microsoft.com/office/drawing/2014/main" id="{4B4CC7B9-6C2D-4611-96A2-E059570B35FD}"/>
              </a:ext>
            </a:extLst>
          </p:cNvPr>
          <p:cNvSpPr>
            <a:spLocks noChangeAspect="1"/>
          </p:cNvSpPr>
          <p:nvPr/>
        </p:nvSpPr>
        <p:spPr>
          <a:xfrm>
            <a:off x="8201892" y="1977834"/>
            <a:ext cx="2068945" cy="206769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latin typeface="ふい字" panose="02000609000000000000" pitchFamily="1" charset="-128"/>
                <a:ea typeface="ふい字" panose="02000609000000000000" pitchFamily="1" charset="-128"/>
              </a:rPr>
              <a:t>植民地経営</a:t>
            </a:r>
            <a:endParaRPr lang="en-US" altLang="ja-JP" sz="2000" dirty="0">
              <a:latin typeface="ふい字" panose="02000609000000000000" pitchFamily="1" charset="-128"/>
              <a:ea typeface="ふい字" panose="02000609000000000000" pitchFamily="1" charset="-128"/>
            </a:endParaRPr>
          </a:p>
        </p:txBody>
      </p:sp>
      <p:sp>
        <p:nvSpPr>
          <p:cNvPr id="39" name="楕円 38">
            <a:extLst>
              <a:ext uri="{FF2B5EF4-FFF2-40B4-BE49-F238E27FC236}">
                <a16:creationId xmlns:a16="http://schemas.microsoft.com/office/drawing/2014/main" id="{DF288D46-26B6-4563-A88B-4D5219492224}"/>
              </a:ext>
            </a:extLst>
          </p:cNvPr>
          <p:cNvSpPr/>
          <p:nvPr/>
        </p:nvSpPr>
        <p:spPr>
          <a:xfrm>
            <a:off x="8788703" y="3972405"/>
            <a:ext cx="3394366" cy="16473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latin typeface="ふい字" panose="02000609000000000000" pitchFamily="1" charset="-128"/>
                <a:ea typeface="ふい字" panose="02000609000000000000" pitchFamily="1" charset="-128"/>
              </a:rPr>
              <a:t>経済が</a:t>
            </a:r>
            <a:endParaRPr kumimoji="1" lang="en-US" altLang="ja-JP" sz="2800" dirty="0">
              <a:latin typeface="ふい字" panose="02000609000000000000" pitchFamily="1" charset="-128"/>
              <a:ea typeface="ふい字" panose="02000609000000000000" pitchFamily="1" charset="-128"/>
            </a:endParaRPr>
          </a:p>
          <a:p>
            <a:pPr algn="ctr"/>
            <a:r>
              <a:rPr kumimoji="1" lang="ja-JP" altLang="en-US" sz="2800" dirty="0">
                <a:latin typeface="ふい字" panose="02000609000000000000" pitchFamily="1" charset="-128"/>
                <a:ea typeface="ふい字" panose="02000609000000000000" pitchFamily="1" charset="-128"/>
              </a:rPr>
              <a:t>飛躍的に拡大</a:t>
            </a:r>
          </a:p>
        </p:txBody>
      </p:sp>
      <p:sp>
        <p:nvSpPr>
          <p:cNvPr id="51" name="テキスト ボックス 50">
            <a:extLst>
              <a:ext uri="{FF2B5EF4-FFF2-40B4-BE49-F238E27FC236}">
                <a16:creationId xmlns:a16="http://schemas.microsoft.com/office/drawing/2014/main" id="{7DE9DBCE-CF73-4652-A935-C1504EC08DDC}"/>
              </a:ext>
            </a:extLst>
          </p:cNvPr>
          <p:cNvSpPr txBox="1"/>
          <p:nvPr/>
        </p:nvSpPr>
        <p:spPr>
          <a:xfrm>
            <a:off x="392545" y="4967480"/>
            <a:ext cx="7920182" cy="707886"/>
          </a:xfrm>
          <a:prstGeom prst="rect">
            <a:avLst/>
          </a:prstGeom>
          <a:noFill/>
        </p:spPr>
        <p:txBody>
          <a:bodyPr wrap="square" rtlCol="0">
            <a:spAutoFit/>
          </a:bodyPr>
          <a:lstStyle/>
          <a:p>
            <a:r>
              <a:rPr lang="ja-JP" altLang="en-US" sz="2000" dirty="0">
                <a:latin typeface="ふい字" panose="02000609000000000000" pitchFamily="1" charset="-128"/>
                <a:ea typeface="ふい字" panose="02000609000000000000" pitchFamily="1" charset="-128"/>
              </a:rPr>
              <a:t>産業が拡大にするにつれて会計専門家の需要が強まるという好循環が続き、商業エリート層にも必須知識とみなされるようになった</a:t>
            </a:r>
            <a:endParaRPr kumimoji="1" lang="ja-JP" altLang="en-US" sz="2000" dirty="0">
              <a:latin typeface="ふい字" panose="02000609000000000000" pitchFamily="1" charset="-128"/>
              <a:ea typeface="ふい字" panose="02000609000000000000" pitchFamily="1" charset="-128"/>
            </a:endParaRPr>
          </a:p>
        </p:txBody>
      </p:sp>
      <p:sp>
        <p:nvSpPr>
          <p:cNvPr id="54" name="テキスト ボックス 53">
            <a:extLst>
              <a:ext uri="{FF2B5EF4-FFF2-40B4-BE49-F238E27FC236}">
                <a16:creationId xmlns:a16="http://schemas.microsoft.com/office/drawing/2014/main" id="{D9CAEEBC-F943-4797-8043-FBE538246D2B}"/>
              </a:ext>
            </a:extLst>
          </p:cNvPr>
          <p:cNvSpPr txBox="1"/>
          <p:nvPr/>
        </p:nvSpPr>
        <p:spPr>
          <a:xfrm>
            <a:off x="392545" y="5828345"/>
            <a:ext cx="10543310" cy="584775"/>
          </a:xfrm>
          <a:prstGeom prst="rect">
            <a:avLst/>
          </a:prstGeom>
          <a:noFill/>
        </p:spPr>
        <p:txBody>
          <a:bodyPr wrap="square" rtlCol="0">
            <a:spAutoFit/>
          </a:bodyPr>
          <a:lstStyle/>
          <a:p>
            <a:r>
              <a:rPr lang="ja-JP" altLang="en-US" sz="3200" b="1" dirty="0">
                <a:solidFill>
                  <a:srgbClr val="002060"/>
                </a:solidFill>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rPr>
              <a:t>「統治する者は会計を学ばなければならない」</a:t>
            </a:r>
            <a:endParaRPr kumimoji="1" lang="ja-JP" altLang="en-US" sz="3200" b="1" dirty="0">
              <a:solidFill>
                <a:srgbClr val="002060"/>
              </a:solidFill>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endParaRPr>
          </a:p>
        </p:txBody>
      </p:sp>
      <p:sp>
        <p:nvSpPr>
          <p:cNvPr id="55" name="爆発: 14 pt 54">
            <a:extLst>
              <a:ext uri="{FF2B5EF4-FFF2-40B4-BE49-F238E27FC236}">
                <a16:creationId xmlns:a16="http://schemas.microsoft.com/office/drawing/2014/main" id="{9D097265-46FD-46BC-8816-1AA3CFE44BEA}"/>
              </a:ext>
            </a:extLst>
          </p:cNvPr>
          <p:cNvSpPr/>
          <p:nvPr/>
        </p:nvSpPr>
        <p:spPr>
          <a:xfrm>
            <a:off x="8133133" y="3805382"/>
            <a:ext cx="2068945" cy="1237673"/>
          </a:xfrm>
          <a:prstGeom prst="irregularSeal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DF27F29F-EAD0-4A1D-B193-6F123DF4A3EC}"/>
              </a:ext>
            </a:extLst>
          </p:cNvPr>
          <p:cNvSpPr txBox="1"/>
          <p:nvPr/>
        </p:nvSpPr>
        <p:spPr>
          <a:xfrm rot="20718693">
            <a:off x="8331200" y="4196389"/>
            <a:ext cx="1810327" cy="338554"/>
          </a:xfrm>
          <a:prstGeom prst="rect">
            <a:avLst/>
          </a:prstGeom>
          <a:noFill/>
        </p:spPr>
        <p:txBody>
          <a:bodyPr wrap="square" rtlCol="0">
            <a:spAutoFit/>
          </a:bodyPr>
          <a:lstStyle/>
          <a:p>
            <a:r>
              <a:rPr kumimoji="1" lang="ja-JP" altLang="en-US" sz="1600" dirty="0">
                <a:solidFill>
                  <a:schemeClr val="tx2"/>
                </a:solidFill>
                <a:latin typeface="ふい字" panose="02000609000000000000" pitchFamily="1" charset="-128"/>
                <a:ea typeface="ふい字" panose="02000609000000000000" pitchFamily="1" charset="-128"/>
              </a:rPr>
              <a:t>技術革新により</a:t>
            </a:r>
          </a:p>
        </p:txBody>
      </p:sp>
    </p:spTree>
    <p:extLst>
      <p:ext uri="{BB962C8B-B14F-4D97-AF65-F5344CB8AC3E}">
        <p14:creationId xmlns:p14="http://schemas.microsoft.com/office/powerpoint/2010/main" val="4015988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8C1B3FED-9E47-43E7-A9E9-E70FAFF0F0E7}"/>
              </a:ext>
            </a:extLst>
          </p:cNvPr>
          <p:cNvSpPr>
            <a:spLocks noGrp="1"/>
          </p:cNvSpPr>
          <p:nvPr>
            <p:ph type="title"/>
          </p:nvPr>
        </p:nvSpPr>
        <p:spPr>
          <a:xfrm>
            <a:off x="838200" y="811161"/>
            <a:ext cx="3335594" cy="5403370"/>
          </a:xfrm>
        </p:spPr>
        <p:txBody>
          <a:bodyPr>
            <a:normAutofit/>
          </a:bodyPr>
          <a:lstStyle/>
          <a:p>
            <a:r>
              <a:rPr kumimoji="1" lang="ja-JP" altLang="en-US">
                <a:solidFill>
                  <a:schemeClr val="bg1"/>
                </a:solidFill>
                <a:latin typeface="ふい字" panose="02000609000000000000" pitchFamily="1" charset="-128"/>
                <a:ea typeface="ふい字" panose="02000609000000000000" pitchFamily="1" charset="-128"/>
              </a:rPr>
              <a:t>目次</a:t>
            </a:r>
          </a:p>
        </p:txBody>
      </p:sp>
      <p:graphicFrame>
        <p:nvGraphicFramePr>
          <p:cNvPr id="5" name="コンテンツ プレースホルダー 2">
            <a:extLst>
              <a:ext uri="{FF2B5EF4-FFF2-40B4-BE49-F238E27FC236}">
                <a16:creationId xmlns:a16="http://schemas.microsoft.com/office/drawing/2014/main" id="{3A1ACB57-2A18-4749-BDD7-A606554CB9A5}"/>
              </a:ext>
            </a:extLst>
          </p:cNvPr>
          <p:cNvGraphicFramePr>
            <a:graphicFrameLocks noGrp="1"/>
          </p:cNvGraphicFramePr>
          <p:nvPr>
            <p:ph idx="1"/>
            <p:extLst>
              <p:ext uri="{D42A27DB-BD31-4B8C-83A1-F6EECF244321}">
                <p14:modId xmlns:p14="http://schemas.microsoft.com/office/powerpoint/2010/main" val="184441635"/>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4885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2A9B680B-82AA-4789-8893-CFEB47142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9454" y="634581"/>
            <a:ext cx="3998415" cy="1659342"/>
          </a:xfrm>
          <a:prstGeom prst="rect">
            <a:avLst/>
          </a:prstGeom>
        </p:spPr>
      </p:pic>
      <p:sp>
        <p:nvSpPr>
          <p:cNvPr id="7" name="四角形: 上の 2 つの角を切り取る 6">
            <a:extLst>
              <a:ext uri="{FF2B5EF4-FFF2-40B4-BE49-F238E27FC236}">
                <a16:creationId xmlns:a16="http://schemas.microsoft.com/office/drawing/2014/main" id="{8A44D966-9CAB-474C-BED4-D848CC5DDD5F}"/>
              </a:ext>
            </a:extLst>
          </p:cNvPr>
          <p:cNvSpPr/>
          <p:nvPr/>
        </p:nvSpPr>
        <p:spPr>
          <a:xfrm>
            <a:off x="1223817" y="3232494"/>
            <a:ext cx="3648364" cy="1097484"/>
          </a:xfrm>
          <a:prstGeom prst="snip2SameRect">
            <a:avLst>
              <a:gd name="adj1" fmla="val 17509"/>
              <a:gd name="adj2" fmla="val 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AF26CC9F-7EF5-452F-8F4C-2E687880F552}"/>
              </a:ext>
            </a:extLst>
          </p:cNvPr>
          <p:cNvSpPr/>
          <p:nvPr/>
        </p:nvSpPr>
        <p:spPr>
          <a:xfrm>
            <a:off x="581891" y="1979204"/>
            <a:ext cx="7684654" cy="102033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AD8FD9C-DFD3-4AC6-ADA1-4FD1671B5600}"/>
              </a:ext>
            </a:extLst>
          </p:cNvPr>
          <p:cNvSpPr>
            <a:spLocks noGrp="1"/>
          </p:cNvSpPr>
          <p:nvPr>
            <p:ph type="title"/>
          </p:nvPr>
        </p:nvSpPr>
        <p:spPr>
          <a:xfrm>
            <a:off x="828963" y="53276"/>
            <a:ext cx="10503444" cy="1020330"/>
          </a:xfrm>
        </p:spPr>
        <p:txBody>
          <a:bodyPr/>
          <a:lstStyle/>
          <a:p>
            <a:r>
              <a:rPr kumimoji="1" lang="ja-JP" altLang="en-US" dirty="0">
                <a:latin typeface="ふい字" panose="02000609000000000000" pitchFamily="1" charset="-128"/>
                <a:ea typeface="ふい字" panose="02000609000000000000" pitchFamily="1" charset="-128"/>
              </a:rPr>
              <a:t>イギリス～ウェッジウッド～</a:t>
            </a:r>
          </a:p>
        </p:txBody>
      </p:sp>
      <p:sp>
        <p:nvSpPr>
          <p:cNvPr id="3" name="テキスト ボックス 2">
            <a:extLst>
              <a:ext uri="{FF2B5EF4-FFF2-40B4-BE49-F238E27FC236}">
                <a16:creationId xmlns:a16="http://schemas.microsoft.com/office/drawing/2014/main" id="{5AF38E94-62B5-4607-A344-5E7D5E895FCC}"/>
              </a:ext>
            </a:extLst>
          </p:cNvPr>
          <p:cNvSpPr txBox="1"/>
          <p:nvPr/>
        </p:nvSpPr>
        <p:spPr>
          <a:xfrm>
            <a:off x="581891" y="1083686"/>
            <a:ext cx="7167418" cy="523220"/>
          </a:xfrm>
          <a:prstGeom prst="rect">
            <a:avLst/>
          </a:prstGeom>
          <a:noFill/>
        </p:spPr>
        <p:txBody>
          <a:bodyPr wrap="square" rtlCol="0">
            <a:spAutoFit/>
          </a:bodyPr>
          <a:lstStyle/>
          <a:p>
            <a:r>
              <a:rPr kumimoji="1" lang="ja-JP" altLang="en-US" sz="2800" dirty="0">
                <a:latin typeface="ふい字" panose="02000609000000000000" pitchFamily="1" charset="-128"/>
                <a:ea typeface="ふい字" panose="02000609000000000000" pitchFamily="1" charset="-128"/>
              </a:rPr>
              <a:t>ウェッジウッドはなぜ成功したのか？</a:t>
            </a:r>
          </a:p>
        </p:txBody>
      </p:sp>
      <p:grpSp>
        <p:nvGrpSpPr>
          <p:cNvPr id="5" name="グループ化 4">
            <a:extLst>
              <a:ext uri="{FF2B5EF4-FFF2-40B4-BE49-F238E27FC236}">
                <a16:creationId xmlns:a16="http://schemas.microsoft.com/office/drawing/2014/main" id="{3CAE373C-204B-43E8-9FC3-11A82DD62C46}"/>
              </a:ext>
            </a:extLst>
          </p:cNvPr>
          <p:cNvGrpSpPr/>
          <p:nvPr/>
        </p:nvGrpSpPr>
        <p:grpSpPr>
          <a:xfrm>
            <a:off x="914399" y="1746244"/>
            <a:ext cx="6548582" cy="378058"/>
            <a:chOff x="581890" y="1706676"/>
            <a:chExt cx="6548582" cy="378058"/>
          </a:xfrm>
        </p:grpSpPr>
        <p:sp>
          <p:nvSpPr>
            <p:cNvPr id="4" name="正方形/長方形 3">
              <a:extLst>
                <a:ext uri="{FF2B5EF4-FFF2-40B4-BE49-F238E27FC236}">
                  <a16:creationId xmlns:a16="http://schemas.microsoft.com/office/drawing/2014/main" id="{8FA756A9-A432-4F43-95E7-D89D08A3690A}"/>
                </a:ext>
              </a:extLst>
            </p:cNvPr>
            <p:cNvSpPr/>
            <p:nvPr/>
          </p:nvSpPr>
          <p:spPr>
            <a:xfrm>
              <a:off x="581890" y="1715402"/>
              <a:ext cx="6419273" cy="3693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9E15FF9E-C3AA-4578-8B51-85AC3398D956}"/>
                </a:ext>
              </a:extLst>
            </p:cNvPr>
            <p:cNvSpPr txBox="1"/>
            <p:nvPr/>
          </p:nvSpPr>
          <p:spPr>
            <a:xfrm>
              <a:off x="581890" y="1706676"/>
              <a:ext cx="6548582" cy="369332"/>
            </a:xfrm>
            <a:prstGeom prst="rect">
              <a:avLst/>
            </a:prstGeom>
            <a:noFill/>
          </p:spPr>
          <p:txBody>
            <a:bodyPr wrap="square" rtlCol="0">
              <a:spAutoFit/>
            </a:bodyPr>
            <a:lstStyle/>
            <a:p>
              <a:r>
                <a:rPr kumimoji="1" lang="ja-JP" altLang="en-US" dirty="0">
                  <a:latin typeface="ふい字" panose="02000609000000000000" pitchFamily="1" charset="-128"/>
                  <a:ea typeface="ふい字" panose="02000609000000000000" pitchFamily="1" charset="-128"/>
                </a:rPr>
                <a:t>ウェッジウッド</a:t>
              </a:r>
              <a:r>
                <a:rPr kumimoji="1" lang="en-US" altLang="ja-JP" dirty="0">
                  <a:latin typeface="ふい字" panose="02000609000000000000" pitchFamily="1" charset="-128"/>
                  <a:ea typeface="ふい字" panose="02000609000000000000" pitchFamily="1" charset="-128"/>
                </a:rPr>
                <a:t>(</a:t>
              </a:r>
              <a:r>
                <a:rPr kumimoji="1" lang="ja-JP" altLang="en-US" dirty="0">
                  <a:latin typeface="ふい字" panose="02000609000000000000" pitchFamily="1" charset="-128"/>
                  <a:ea typeface="ふい字" panose="02000609000000000000" pitchFamily="1" charset="-128"/>
                </a:rPr>
                <a:t>株</a:t>
              </a:r>
              <a:r>
                <a:rPr kumimoji="1" lang="en-US" altLang="ja-JP" dirty="0">
                  <a:latin typeface="ふい字" panose="02000609000000000000" pitchFamily="1" charset="-128"/>
                  <a:ea typeface="ふい字" panose="02000609000000000000" pitchFamily="1" charset="-128"/>
                </a:rPr>
                <a:t>)</a:t>
              </a:r>
              <a:r>
                <a:rPr kumimoji="1" lang="ja-JP" altLang="en-US" dirty="0">
                  <a:latin typeface="ふい字" panose="02000609000000000000" pitchFamily="1" charset="-128"/>
                  <a:ea typeface="ふい字" panose="02000609000000000000" pitchFamily="1" charset="-128"/>
                </a:rPr>
                <a:t>　</a:t>
              </a:r>
              <a:r>
                <a:rPr lang="ja-JP" altLang="en-US" dirty="0">
                  <a:latin typeface="ふい字" panose="02000609000000000000" pitchFamily="1" charset="-128"/>
                  <a:ea typeface="ふい字" panose="02000609000000000000" pitchFamily="1" charset="-128"/>
                </a:rPr>
                <a:t>創立者：ジョサイア・ウェッジウッド</a:t>
              </a:r>
              <a:endParaRPr lang="en-US" altLang="ja-JP" dirty="0">
                <a:latin typeface="ふい字" panose="02000609000000000000" pitchFamily="1" charset="-128"/>
                <a:ea typeface="ふい字" panose="02000609000000000000" pitchFamily="1" charset="-128"/>
              </a:endParaRPr>
            </a:p>
          </p:txBody>
        </p:sp>
      </p:grpSp>
      <p:sp>
        <p:nvSpPr>
          <p:cNvPr id="15" name="テキスト ボックス 14">
            <a:extLst>
              <a:ext uri="{FF2B5EF4-FFF2-40B4-BE49-F238E27FC236}">
                <a16:creationId xmlns:a16="http://schemas.microsoft.com/office/drawing/2014/main" id="{6F9122CC-C48B-4A19-91C0-21245D3108E7}"/>
              </a:ext>
            </a:extLst>
          </p:cNvPr>
          <p:cNvSpPr txBox="1"/>
          <p:nvPr/>
        </p:nvSpPr>
        <p:spPr>
          <a:xfrm>
            <a:off x="621145" y="2200014"/>
            <a:ext cx="7606145" cy="624979"/>
          </a:xfrm>
          <a:prstGeom prst="rect">
            <a:avLst/>
          </a:prstGeom>
          <a:noFill/>
        </p:spPr>
        <p:txBody>
          <a:bodyPr wrap="square" rtlCol="0">
            <a:spAutoFit/>
          </a:bodyPr>
          <a:lstStyle/>
          <a:p>
            <a:pPr>
              <a:lnSpc>
                <a:spcPts val="2200"/>
              </a:lnSpc>
            </a:pPr>
            <a:r>
              <a:rPr kumimoji="1" lang="ja-JP" altLang="en-US" dirty="0">
                <a:latin typeface="ふい字" panose="02000609000000000000" pitchFamily="1" charset="-128"/>
                <a:ea typeface="ふい字" panose="02000609000000000000" pitchFamily="1" charset="-128"/>
              </a:rPr>
              <a:t>イギリス史上最も成功した陶磁器メーカーであり、最も革新的な企業</a:t>
            </a:r>
            <a:endParaRPr kumimoji="1" lang="en-US" altLang="ja-JP" dirty="0">
              <a:latin typeface="ふい字" panose="02000609000000000000" pitchFamily="1" charset="-128"/>
              <a:ea typeface="ふい字" panose="02000609000000000000" pitchFamily="1" charset="-128"/>
            </a:endParaRPr>
          </a:p>
          <a:p>
            <a:pPr>
              <a:lnSpc>
                <a:spcPts val="2200"/>
              </a:lnSpc>
            </a:pPr>
            <a:r>
              <a:rPr lang="ja-JP" altLang="en-US" dirty="0">
                <a:latin typeface="ふい字" panose="02000609000000000000" pitchFamily="1" charset="-128"/>
                <a:ea typeface="ふい字" panose="02000609000000000000" pitchFamily="1" charset="-128"/>
              </a:rPr>
              <a:t>現在でも垂涎の的となっている</a:t>
            </a:r>
            <a:endParaRPr kumimoji="1" lang="en-US" altLang="ja-JP" dirty="0">
              <a:latin typeface="ふい字" panose="02000609000000000000" pitchFamily="1" charset="-128"/>
              <a:ea typeface="ふい字" panose="02000609000000000000" pitchFamily="1" charset="-128"/>
            </a:endParaRPr>
          </a:p>
        </p:txBody>
      </p:sp>
      <p:sp>
        <p:nvSpPr>
          <p:cNvPr id="20" name="テキスト ボックス 19">
            <a:extLst>
              <a:ext uri="{FF2B5EF4-FFF2-40B4-BE49-F238E27FC236}">
                <a16:creationId xmlns:a16="http://schemas.microsoft.com/office/drawing/2014/main" id="{132DBFC8-C0DF-4877-AF31-79E753F63F2D}"/>
              </a:ext>
            </a:extLst>
          </p:cNvPr>
          <p:cNvSpPr txBox="1"/>
          <p:nvPr/>
        </p:nvSpPr>
        <p:spPr>
          <a:xfrm>
            <a:off x="0" y="3309648"/>
            <a:ext cx="6095999" cy="342851"/>
          </a:xfrm>
          <a:prstGeom prst="rect">
            <a:avLst/>
          </a:prstGeom>
          <a:noFill/>
        </p:spPr>
        <p:txBody>
          <a:bodyPr wrap="square" rtlCol="0">
            <a:spAutoFit/>
          </a:bodyPr>
          <a:lstStyle/>
          <a:p>
            <a:pPr algn="ctr">
              <a:lnSpc>
                <a:spcPts val="2200"/>
              </a:lnSpc>
            </a:pPr>
            <a:r>
              <a:rPr kumimoji="1" lang="ja-JP" altLang="en-US" dirty="0">
                <a:latin typeface="ふい字" panose="02000609000000000000" pitchFamily="1" charset="-128"/>
                <a:ea typeface="ふい字" panose="02000609000000000000" pitchFamily="1" charset="-128"/>
              </a:rPr>
              <a:t>ウェッジウッド成功の大きな要因</a:t>
            </a:r>
            <a:endParaRPr kumimoji="1" lang="en-US" altLang="ja-JP" dirty="0">
              <a:latin typeface="ふい字" panose="02000609000000000000" pitchFamily="1" charset="-128"/>
              <a:ea typeface="ふい字" panose="02000609000000000000" pitchFamily="1" charset="-128"/>
            </a:endParaRPr>
          </a:p>
        </p:txBody>
      </p:sp>
      <p:sp>
        <p:nvSpPr>
          <p:cNvPr id="21" name="テキスト ボックス 20">
            <a:extLst>
              <a:ext uri="{FF2B5EF4-FFF2-40B4-BE49-F238E27FC236}">
                <a16:creationId xmlns:a16="http://schemas.microsoft.com/office/drawing/2014/main" id="{C880DD9B-EDB5-44BF-8FEF-DA4720D734EB}"/>
              </a:ext>
            </a:extLst>
          </p:cNvPr>
          <p:cNvSpPr txBox="1"/>
          <p:nvPr/>
        </p:nvSpPr>
        <p:spPr>
          <a:xfrm>
            <a:off x="0" y="3775382"/>
            <a:ext cx="6096000" cy="374461"/>
          </a:xfrm>
          <a:prstGeom prst="rect">
            <a:avLst/>
          </a:prstGeom>
          <a:noFill/>
        </p:spPr>
        <p:txBody>
          <a:bodyPr wrap="square" rtlCol="0">
            <a:spAutoFit/>
          </a:bodyPr>
          <a:lstStyle/>
          <a:p>
            <a:pPr algn="ctr">
              <a:lnSpc>
                <a:spcPts val="2200"/>
              </a:lnSpc>
            </a:pPr>
            <a:r>
              <a:rPr kumimoji="1" lang="ja-JP" altLang="en-US" sz="2400" b="1" dirty="0">
                <a:solidFill>
                  <a:srgbClr val="FF0000"/>
                </a:solidFill>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rPr>
              <a:t>緻密な原価計算</a:t>
            </a:r>
            <a:endParaRPr kumimoji="1" lang="en-US" altLang="ja-JP" sz="2400" b="1" dirty="0">
              <a:solidFill>
                <a:srgbClr val="FF0000"/>
              </a:solidFill>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endParaRPr>
          </a:p>
        </p:txBody>
      </p:sp>
      <p:sp>
        <p:nvSpPr>
          <p:cNvPr id="23" name="テキスト ボックス 22">
            <a:extLst>
              <a:ext uri="{FF2B5EF4-FFF2-40B4-BE49-F238E27FC236}">
                <a16:creationId xmlns:a16="http://schemas.microsoft.com/office/drawing/2014/main" id="{472D6B16-7DAC-4D8A-9F8E-7240A277DEDF}"/>
              </a:ext>
            </a:extLst>
          </p:cNvPr>
          <p:cNvSpPr txBox="1"/>
          <p:nvPr/>
        </p:nvSpPr>
        <p:spPr>
          <a:xfrm>
            <a:off x="6095998" y="3169149"/>
            <a:ext cx="6096002" cy="584775"/>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陶製技術にさまざまな革新をもたらし</a:t>
            </a:r>
            <a:endParaRPr lang="en-US" altLang="ja-JP" sz="1600" dirty="0">
              <a:latin typeface="ふい字" panose="02000609000000000000" pitchFamily="1" charset="-128"/>
              <a:ea typeface="ふい字" panose="02000609000000000000" pitchFamily="1" charset="-128"/>
            </a:endParaRPr>
          </a:p>
          <a:p>
            <a:r>
              <a:rPr kumimoji="1" lang="ja-JP" altLang="en-US" sz="1600" dirty="0">
                <a:latin typeface="ふい字" panose="02000609000000000000" pitchFamily="1" charset="-128"/>
                <a:ea typeface="ふい字" panose="02000609000000000000" pitchFamily="1" charset="-128"/>
              </a:rPr>
              <a:t>勤勉さと几帳面な会計による効率的な経営に熱心に取り組んだ</a:t>
            </a:r>
            <a:endParaRPr kumimoji="1" lang="en-US" altLang="ja-JP" sz="1600" dirty="0">
              <a:latin typeface="ふい字" panose="02000609000000000000" pitchFamily="1" charset="-128"/>
              <a:ea typeface="ふい字" panose="02000609000000000000" pitchFamily="1" charset="-128"/>
            </a:endParaRPr>
          </a:p>
        </p:txBody>
      </p:sp>
      <p:sp>
        <p:nvSpPr>
          <p:cNvPr id="24" name="楕円 23">
            <a:extLst>
              <a:ext uri="{FF2B5EF4-FFF2-40B4-BE49-F238E27FC236}">
                <a16:creationId xmlns:a16="http://schemas.microsoft.com/office/drawing/2014/main" id="{7B36F74B-10BC-43E1-8C47-42BEA951F6FB}"/>
              </a:ext>
            </a:extLst>
          </p:cNvPr>
          <p:cNvSpPr>
            <a:spLocks noChangeAspect="1"/>
          </p:cNvSpPr>
          <p:nvPr/>
        </p:nvSpPr>
        <p:spPr>
          <a:xfrm>
            <a:off x="674742" y="4521940"/>
            <a:ext cx="1098149" cy="1097484"/>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ふい字" panose="02000609000000000000" pitchFamily="1" charset="-128"/>
                <a:ea typeface="ふい字" panose="02000609000000000000" pitchFamily="1" charset="-128"/>
              </a:rPr>
              <a:t>生産時間</a:t>
            </a:r>
          </a:p>
        </p:txBody>
      </p:sp>
      <p:sp>
        <p:nvSpPr>
          <p:cNvPr id="25" name="楕円 24">
            <a:extLst>
              <a:ext uri="{FF2B5EF4-FFF2-40B4-BE49-F238E27FC236}">
                <a16:creationId xmlns:a16="http://schemas.microsoft.com/office/drawing/2014/main" id="{14013DF2-6C5B-48D0-95F6-2B79B92C4F42}"/>
              </a:ext>
            </a:extLst>
          </p:cNvPr>
          <p:cNvSpPr>
            <a:spLocks noChangeAspect="1"/>
          </p:cNvSpPr>
          <p:nvPr/>
        </p:nvSpPr>
        <p:spPr>
          <a:xfrm>
            <a:off x="2498924" y="4503228"/>
            <a:ext cx="1098149" cy="1097484"/>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ふい字" panose="02000609000000000000" pitchFamily="1" charset="-128"/>
                <a:ea typeface="ふい字" panose="02000609000000000000" pitchFamily="1" charset="-128"/>
              </a:rPr>
              <a:t>賃金</a:t>
            </a:r>
          </a:p>
        </p:txBody>
      </p:sp>
      <p:sp>
        <p:nvSpPr>
          <p:cNvPr id="26" name="楕円 25">
            <a:extLst>
              <a:ext uri="{FF2B5EF4-FFF2-40B4-BE49-F238E27FC236}">
                <a16:creationId xmlns:a16="http://schemas.microsoft.com/office/drawing/2014/main" id="{2CEF573C-B6D0-405D-B7E2-3B96CE635BDE}"/>
              </a:ext>
            </a:extLst>
          </p:cNvPr>
          <p:cNvSpPr>
            <a:spLocks noChangeAspect="1"/>
          </p:cNvSpPr>
          <p:nvPr/>
        </p:nvSpPr>
        <p:spPr>
          <a:xfrm>
            <a:off x="4323106" y="4504399"/>
            <a:ext cx="1098149" cy="1097484"/>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ふい字" panose="02000609000000000000" pitchFamily="1" charset="-128"/>
                <a:ea typeface="ふい字" panose="02000609000000000000" pitchFamily="1" charset="-128"/>
              </a:rPr>
              <a:t>原料費</a:t>
            </a:r>
          </a:p>
        </p:txBody>
      </p:sp>
      <p:sp>
        <p:nvSpPr>
          <p:cNvPr id="27" name="楕円 26">
            <a:extLst>
              <a:ext uri="{FF2B5EF4-FFF2-40B4-BE49-F238E27FC236}">
                <a16:creationId xmlns:a16="http://schemas.microsoft.com/office/drawing/2014/main" id="{782B9A60-E9F0-4211-A666-EFC2B4832427}"/>
              </a:ext>
            </a:extLst>
          </p:cNvPr>
          <p:cNvSpPr>
            <a:spLocks noChangeAspect="1"/>
          </p:cNvSpPr>
          <p:nvPr/>
        </p:nvSpPr>
        <p:spPr>
          <a:xfrm>
            <a:off x="1586833" y="5600712"/>
            <a:ext cx="1098149" cy="1097484"/>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ふい字" panose="02000609000000000000" pitchFamily="1" charset="-128"/>
                <a:ea typeface="ふい字" panose="02000609000000000000" pitchFamily="1" charset="-128"/>
              </a:rPr>
              <a:t>機械</a:t>
            </a:r>
            <a:endParaRPr kumimoji="1" lang="en-US" altLang="ja-JP" sz="1400" dirty="0">
              <a:latin typeface="ふい字" panose="02000609000000000000" pitchFamily="1" charset="-128"/>
              <a:ea typeface="ふい字" panose="02000609000000000000" pitchFamily="1" charset="-128"/>
            </a:endParaRPr>
          </a:p>
          <a:p>
            <a:pPr algn="ctr"/>
            <a:r>
              <a:rPr kumimoji="1" lang="ja-JP" altLang="en-US" sz="1400" dirty="0">
                <a:latin typeface="ふい字" panose="02000609000000000000" pitchFamily="1" charset="-128"/>
                <a:ea typeface="ふい字" panose="02000609000000000000" pitchFamily="1" charset="-128"/>
              </a:rPr>
              <a:t>設備費</a:t>
            </a:r>
          </a:p>
        </p:txBody>
      </p:sp>
      <p:sp>
        <p:nvSpPr>
          <p:cNvPr id="28" name="楕円 27">
            <a:extLst>
              <a:ext uri="{FF2B5EF4-FFF2-40B4-BE49-F238E27FC236}">
                <a16:creationId xmlns:a16="http://schemas.microsoft.com/office/drawing/2014/main" id="{4F71C0FF-A14B-4C81-9B20-F7CDFB36014B}"/>
              </a:ext>
            </a:extLst>
          </p:cNvPr>
          <p:cNvSpPr>
            <a:spLocks noChangeAspect="1"/>
          </p:cNvSpPr>
          <p:nvPr/>
        </p:nvSpPr>
        <p:spPr>
          <a:xfrm>
            <a:off x="3411015" y="5600712"/>
            <a:ext cx="1098149" cy="1097484"/>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ふい字" panose="02000609000000000000" pitchFamily="1" charset="-128"/>
                <a:ea typeface="ふい字" panose="02000609000000000000" pitchFamily="1" charset="-128"/>
              </a:rPr>
              <a:t>販売費</a:t>
            </a:r>
          </a:p>
        </p:txBody>
      </p:sp>
      <p:sp>
        <p:nvSpPr>
          <p:cNvPr id="9" name="矢印: 下 8">
            <a:extLst>
              <a:ext uri="{FF2B5EF4-FFF2-40B4-BE49-F238E27FC236}">
                <a16:creationId xmlns:a16="http://schemas.microsoft.com/office/drawing/2014/main" id="{9E565FA5-AD90-40E1-9AFB-06CD78AB3C45}"/>
              </a:ext>
            </a:extLst>
          </p:cNvPr>
          <p:cNvSpPr/>
          <p:nvPr/>
        </p:nvSpPr>
        <p:spPr>
          <a:xfrm>
            <a:off x="8146470" y="3775382"/>
            <a:ext cx="1995055" cy="66501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59DD4702-EEA5-47B6-8B84-88E4087F6DC3}"/>
              </a:ext>
            </a:extLst>
          </p:cNvPr>
          <p:cNvSpPr/>
          <p:nvPr/>
        </p:nvSpPr>
        <p:spPr>
          <a:xfrm>
            <a:off x="7573815" y="4508825"/>
            <a:ext cx="3140364" cy="1015663"/>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latin typeface="ふい字" panose="02000609000000000000" pitchFamily="1" charset="-128"/>
                <a:ea typeface="ふい字" panose="02000609000000000000" pitchFamily="1" charset="-128"/>
              </a:rPr>
              <a:t>功成り名遂げた</a:t>
            </a:r>
          </a:p>
        </p:txBody>
      </p:sp>
      <p:sp>
        <p:nvSpPr>
          <p:cNvPr id="32" name="テキスト ボックス 31">
            <a:extLst>
              <a:ext uri="{FF2B5EF4-FFF2-40B4-BE49-F238E27FC236}">
                <a16:creationId xmlns:a16="http://schemas.microsoft.com/office/drawing/2014/main" id="{0D7BE182-B4F2-44A6-960D-F8E1A8929476}"/>
              </a:ext>
            </a:extLst>
          </p:cNvPr>
          <p:cNvSpPr txBox="1"/>
          <p:nvPr/>
        </p:nvSpPr>
        <p:spPr>
          <a:xfrm>
            <a:off x="6096000" y="6140889"/>
            <a:ext cx="6096002" cy="400110"/>
          </a:xfrm>
          <a:prstGeom prst="rect">
            <a:avLst/>
          </a:prstGeom>
          <a:noFill/>
        </p:spPr>
        <p:txBody>
          <a:bodyPr wrap="square" rtlCol="0">
            <a:spAutoFit/>
          </a:bodyPr>
          <a:lstStyle/>
          <a:p>
            <a:pPr algn="ctr"/>
            <a:r>
              <a:rPr lang="ja-JP" altLang="en-US" sz="2000" b="1" i="1" dirty="0">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rPr>
              <a:t>よき会計は生産性と収益性を向上させる</a:t>
            </a:r>
            <a:endParaRPr kumimoji="1" lang="en-US" altLang="ja-JP" sz="2000" b="1" i="1" dirty="0">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endParaRPr>
          </a:p>
        </p:txBody>
      </p:sp>
      <p:sp>
        <p:nvSpPr>
          <p:cNvPr id="33" name="テキスト ボックス 32">
            <a:extLst>
              <a:ext uri="{FF2B5EF4-FFF2-40B4-BE49-F238E27FC236}">
                <a16:creationId xmlns:a16="http://schemas.microsoft.com/office/drawing/2014/main" id="{7AD9B8B7-7977-4D61-9B71-578D99CC166B}"/>
              </a:ext>
            </a:extLst>
          </p:cNvPr>
          <p:cNvSpPr txBox="1"/>
          <p:nvPr/>
        </p:nvSpPr>
        <p:spPr>
          <a:xfrm>
            <a:off x="5551057" y="5700909"/>
            <a:ext cx="3057236" cy="400110"/>
          </a:xfrm>
          <a:prstGeom prst="rect">
            <a:avLst/>
          </a:prstGeom>
          <a:noFill/>
        </p:spPr>
        <p:txBody>
          <a:bodyPr wrap="square" rtlCol="0">
            <a:spAutoFit/>
          </a:bodyPr>
          <a:lstStyle/>
          <a:p>
            <a:r>
              <a:rPr kumimoji="1" lang="ja-JP" altLang="en-US" sz="2000" b="1" i="1" dirty="0">
                <a:solidFill>
                  <a:srgbClr val="FF0000"/>
                </a:solidFill>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rPr>
              <a:t>ウェッジウッドの信念</a:t>
            </a:r>
          </a:p>
        </p:txBody>
      </p:sp>
    </p:spTree>
    <p:extLst>
      <p:ext uri="{BB962C8B-B14F-4D97-AF65-F5344CB8AC3E}">
        <p14:creationId xmlns:p14="http://schemas.microsoft.com/office/powerpoint/2010/main" val="4024887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2BC0C936-F6BF-49B9-9A08-5FC1FE9C1410}"/>
              </a:ext>
            </a:extLst>
          </p:cNvPr>
          <p:cNvSpPr/>
          <p:nvPr/>
        </p:nvSpPr>
        <p:spPr>
          <a:xfrm>
            <a:off x="1320800" y="3360092"/>
            <a:ext cx="3334327" cy="689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E0BCAD91-4EF7-4B0E-AE76-B436F76FC0B0}"/>
              </a:ext>
            </a:extLst>
          </p:cNvPr>
          <p:cNvSpPr/>
          <p:nvPr/>
        </p:nvSpPr>
        <p:spPr>
          <a:xfrm>
            <a:off x="7416799" y="3379723"/>
            <a:ext cx="3454401" cy="579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四角形: 角を丸くする 44">
            <a:extLst>
              <a:ext uri="{FF2B5EF4-FFF2-40B4-BE49-F238E27FC236}">
                <a16:creationId xmlns:a16="http://schemas.microsoft.com/office/drawing/2014/main" id="{627C8CD5-E38C-4256-BB09-AD5F6A050439}"/>
              </a:ext>
            </a:extLst>
          </p:cNvPr>
          <p:cNvSpPr/>
          <p:nvPr/>
        </p:nvSpPr>
        <p:spPr>
          <a:xfrm>
            <a:off x="8780987" y="5063155"/>
            <a:ext cx="3077167" cy="162642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8C2A6535-E26C-41A5-8FC0-811E9B8B2052}"/>
              </a:ext>
            </a:extLst>
          </p:cNvPr>
          <p:cNvSpPr/>
          <p:nvPr/>
        </p:nvSpPr>
        <p:spPr>
          <a:xfrm>
            <a:off x="4557417" y="5098091"/>
            <a:ext cx="3077167" cy="162642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5D59CB01-06F3-4854-92FD-D1A430E8871B}"/>
              </a:ext>
            </a:extLst>
          </p:cNvPr>
          <p:cNvSpPr/>
          <p:nvPr/>
        </p:nvSpPr>
        <p:spPr>
          <a:xfrm>
            <a:off x="333848" y="5098092"/>
            <a:ext cx="3077167" cy="162642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AF26CC9F-7EF5-452F-8F4C-2E687880F552}"/>
              </a:ext>
            </a:extLst>
          </p:cNvPr>
          <p:cNvSpPr/>
          <p:nvPr/>
        </p:nvSpPr>
        <p:spPr>
          <a:xfrm>
            <a:off x="581891" y="1979204"/>
            <a:ext cx="7684654" cy="102033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AD8FD9C-DFD3-4AC6-ADA1-4FD1671B5600}"/>
              </a:ext>
            </a:extLst>
          </p:cNvPr>
          <p:cNvSpPr>
            <a:spLocks noGrp="1"/>
          </p:cNvSpPr>
          <p:nvPr>
            <p:ph type="title"/>
          </p:nvPr>
        </p:nvSpPr>
        <p:spPr>
          <a:xfrm>
            <a:off x="828963" y="53276"/>
            <a:ext cx="10503444" cy="1020330"/>
          </a:xfrm>
        </p:spPr>
        <p:txBody>
          <a:bodyPr/>
          <a:lstStyle/>
          <a:p>
            <a:r>
              <a:rPr kumimoji="1" lang="ja-JP" altLang="en-US" dirty="0">
                <a:latin typeface="ふい字" panose="02000609000000000000" pitchFamily="1" charset="-128"/>
                <a:ea typeface="ふい字" panose="02000609000000000000" pitchFamily="1" charset="-128"/>
              </a:rPr>
              <a:t>イギリス～ジェームズ・ワット～</a:t>
            </a:r>
          </a:p>
        </p:txBody>
      </p:sp>
      <p:sp>
        <p:nvSpPr>
          <p:cNvPr id="3" name="テキスト ボックス 2">
            <a:extLst>
              <a:ext uri="{FF2B5EF4-FFF2-40B4-BE49-F238E27FC236}">
                <a16:creationId xmlns:a16="http://schemas.microsoft.com/office/drawing/2014/main" id="{5AF38E94-62B5-4607-A344-5E7D5E895FCC}"/>
              </a:ext>
            </a:extLst>
          </p:cNvPr>
          <p:cNvSpPr txBox="1"/>
          <p:nvPr/>
        </p:nvSpPr>
        <p:spPr>
          <a:xfrm>
            <a:off x="581891" y="981632"/>
            <a:ext cx="9559634" cy="707886"/>
          </a:xfrm>
          <a:prstGeom prst="rect">
            <a:avLst/>
          </a:prstGeom>
          <a:noFill/>
        </p:spPr>
        <p:txBody>
          <a:bodyPr wrap="square" rtlCol="0">
            <a:spAutoFit/>
          </a:bodyPr>
          <a:lstStyle/>
          <a:p>
            <a:r>
              <a:rPr kumimoji="1" lang="ja-JP" altLang="en-US" sz="2000" dirty="0">
                <a:latin typeface="ふい字" panose="02000609000000000000" pitchFamily="1" charset="-128"/>
                <a:ea typeface="ふい字" panose="02000609000000000000" pitchFamily="1" charset="-128"/>
              </a:rPr>
              <a:t>ジェームズ・ワットもウェッジウッド同様、正確な会計が事業を支える土台だと認識していた数少ない事業家のひとり</a:t>
            </a:r>
          </a:p>
        </p:txBody>
      </p:sp>
      <p:grpSp>
        <p:nvGrpSpPr>
          <p:cNvPr id="5" name="グループ化 4">
            <a:extLst>
              <a:ext uri="{FF2B5EF4-FFF2-40B4-BE49-F238E27FC236}">
                <a16:creationId xmlns:a16="http://schemas.microsoft.com/office/drawing/2014/main" id="{3CAE373C-204B-43E8-9FC3-11A82DD62C46}"/>
              </a:ext>
            </a:extLst>
          </p:cNvPr>
          <p:cNvGrpSpPr/>
          <p:nvPr/>
        </p:nvGrpSpPr>
        <p:grpSpPr>
          <a:xfrm>
            <a:off x="914399" y="1746244"/>
            <a:ext cx="2496616" cy="378058"/>
            <a:chOff x="581890" y="1706676"/>
            <a:chExt cx="2496616" cy="378058"/>
          </a:xfrm>
        </p:grpSpPr>
        <p:sp>
          <p:nvSpPr>
            <p:cNvPr id="4" name="正方形/長方形 3">
              <a:extLst>
                <a:ext uri="{FF2B5EF4-FFF2-40B4-BE49-F238E27FC236}">
                  <a16:creationId xmlns:a16="http://schemas.microsoft.com/office/drawing/2014/main" id="{8FA756A9-A432-4F43-95E7-D89D08A3690A}"/>
                </a:ext>
              </a:extLst>
            </p:cNvPr>
            <p:cNvSpPr/>
            <p:nvPr/>
          </p:nvSpPr>
          <p:spPr>
            <a:xfrm>
              <a:off x="581890" y="1715402"/>
              <a:ext cx="2290619" cy="3693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9E15FF9E-C3AA-4578-8B51-85AC3398D956}"/>
                </a:ext>
              </a:extLst>
            </p:cNvPr>
            <p:cNvSpPr txBox="1"/>
            <p:nvPr/>
          </p:nvSpPr>
          <p:spPr>
            <a:xfrm>
              <a:off x="581890" y="1706676"/>
              <a:ext cx="2496616" cy="369332"/>
            </a:xfrm>
            <a:prstGeom prst="rect">
              <a:avLst/>
            </a:prstGeom>
            <a:noFill/>
          </p:spPr>
          <p:txBody>
            <a:bodyPr wrap="square" rtlCol="0">
              <a:spAutoFit/>
            </a:bodyPr>
            <a:lstStyle/>
            <a:p>
              <a:r>
                <a:rPr kumimoji="1" lang="ja-JP" altLang="en-US" dirty="0">
                  <a:latin typeface="ふい字" panose="02000609000000000000" pitchFamily="1" charset="-128"/>
                  <a:ea typeface="ふい字" panose="02000609000000000000" pitchFamily="1" charset="-128"/>
                </a:rPr>
                <a:t>ジェームズ・ワット</a:t>
              </a:r>
              <a:endParaRPr lang="en-US" altLang="ja-JP" dirty="0">
                <a:latin typeface="ふい字" panose="02000609000000000000" pitchFamily="1" charset="-128"/>
                <a:ea typeface="ふい字" panose="02000609000000000000" pitchFamily="1" charset="-128"/>
              </a:endParaRPr>
            </a:p>
          </p:txBody>
        </p:sp>
      </p:grpSp>
      <p:sp>
        <p:nvSpPr>
          <p:cNvPr id="15" name="テキスト ボックス 14">
            <a:extLst>
              <a:ext uri="{FF2B5EF4-FFF2-40B4-BE49-F238E27FC236}">
                <a16:creationId xmlns:a16="http://schemas.microsoft.com/office/drawing/2014/main" id="{6F9122CC-C48B-4A19-91C0-21245D3108E7}"/>
              </a:ext>
            </a:extLst>
          </p:cNvPr>
          <p:cNvSpPr txBox="1"/>
          <p:nvPr/>
        </p:nvSpPr>
        <p:spPr>
          <a:xfrm>
            <a:off x="621145" y="2200014"/>
            <a:ext cx="7606145" cy="656590"/>
          </a:xfrm>
          <a:prstGeom prst="rect">
            <a:avLst/>
          </a:prstGeom>
          <a:noFill/>
        </p:spPr>
        <p:txBody>
          <a:bodyPr wrap="square" rtlCol="0">
            <a:spAutoFit/>
          </a:bodyPr>
          <a:lstStyle/>
          <a:p>
            <a:pPr>
              <a:lnSpc>
                <a:spcPts val="2200"/>
              </a:lnSpc>
            </a:pPr>
            <a:r>
              <a:rPr kumimoji="1" lang="ja-JP" altLang="en-US" dirty="0">
                <a:latin typeface="ふい字" panose="02000609000000000000" pitchFamily="1" charset="-128"/>
                <a:ea typeface="ふい字" panose="02000609000000000000" pitchFamily="1" charset="-128"/>
              </a:rPr>
              <a:t>蒸気機関の発明者、仕事率の単位「ワット」由来となった人物</a:t>
            </a:r>
            <a:endParaRPr kumimoji="1" lang="en-US" altLang="ja-JP" dirty="0">
              <a:latin typeface="ふい字" panose="02000609000000000000" pitchFamily="1" charset="-128"/>
              <a:ea typeface="ふい字" panose="02000609000000000000" pitchFamily="1" charset="-128"/>
            </a:endParaRPr>
          </a:p>
          <a:p>
            <a:pPr>
              <a:lnSpc>
                <a:spcPts val="2200"/>
              </a:lnSpc>
            </a:pPr>
            <a:r>
              <a:rPr lang="ja-JP" altLang="en-US" b="1" dirty="0">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rPr>
              <a:t>マシュー・ボールトン</a:t>
            </a:r>
            <a:r>
              <a:rPr lang="ja-JP" altLang="en-US" dirty="0">
                <a:latin typeface="ふい字" panose="02000609000000000000" pitchFamily="1" charset="-128"/>
                <a:ea typeface="ふい字" panose="02000609000000000000" pitchFamily="1" charset="-128"/>
              </a:rPr>
              <a:t>とともに</a:t>
            </a:r>
            <a:r>
              <a:rPr lang="ja-JP" altLang="en-US" b="1" dirty="0">
                <a:solidFill>
                  <a:srgbClr val="0070C0"/>
                </a:solidFill>
                <a:latin typeface="ふい字" panose="02000609000000000000" pitchFamily="1" charset="-128"/>
                <a:ea typeface="ふい字" panose="02000609000000000000" pitchFamily="1" charset="-128"/>
              </a:rPr>
              <a:t>ボールトン･アンド･ワット商会</a:t>
            </a:r>
            <a:r>
              <a:rPr lang="ja-JP" altLang="en-US" dirty="0">
                <a:latin typeface="ふい字" panose="02000609000000000000" pitchFamily="1" charset="-128"/>
                <a:ea typeface="ふい字" panose="02000609000000000000" pitchFamily="1" charset="-128"/>
              </a:rPr>
              <a:t>を創立</a:t>
            </a:r>
            <a:endParaRPr kumimoji="1" lang="en-US" altLang="ja-JP" dirty="0">
              <a:latin typeface="ふい字" panose="02000609000000000000" pitchFamily="1" charset="-128"/>
              <a:ea typeface="ふい字" panose="02000609000000000000" pitchFamily="1" charset="-128"/>
            </a:endParaRPr>
          </a:p>
        </p:txBody>
      </p:sp>
      <p:sp>
        <p:nvSpPr>
          <p:cNvPr id="20" name="テキスト ボックス 19">
            <a:extLst>
              <a:ext uri="{FF2B5EF4-FFF2-40B4-BE49-F238E27FC236}">
                <a16:creationId xmlns:a16="http://schemas.microsoft.com/office/drawing/2014/main" id="{132DBFC8-C0DF-4877-AF31-79E753F63F2D}"/>
              </a:ext>
            </a:extLst>
          </p:cNvPr>
          <p:cNvSpPr txBox="1"/>
          <p:nvPr/>
        </p:nvSpPr>
        <p:spPr>
          <a:xfrm>
            <a:off x="1" y="3129279"/>
            <a:ext cx="6095999" cy="374461"/>
          </a:xfrm>
          <a:prstGeom prst="rect">
            <a:avLst/>
          </a:prstGeom>
          <a:noFill/>
        </p:spPr>
        <p:txBody>
          <a:bodyPr wrap="square" rtlCol="0">
            <a:spAutoFit/>
          </a:bodyPr>
          <a:lstStyle/>
          <a:p>
            <a:pPr algn="ctr">
              <a:lnSpc>
                <a:spcPts val="2200"/>
              </a:lnSpc>
            </a:pPr>
            <a:r>
              <a:rPr lang="ja-JP" altLang="en-US" sz="2800" dirty="0">
                <a:latin typeface="ふい字" panose="02000609000000000000" pitchFamily="1" charset="-128"/>
                <a:ea typeface="ふい字" panose="02000609000000000000" pitchFamily="1" charset="-128"/>
              </a:rPr>
              <a:t>ジェームズ・ワット</a:t>
            </a:r>
            <a:endParaRPr kumimoji="1" lang="en-US" altLang="ja-JP" sz="2800" dirty="0">
              <a:latin typeface="ふい字" panose="02000609000000000000" pitchFamily="1" charset="-128"/>
              <a:ea typeface="ふい字" panose="02000609000000000000" pitchFamily="1" charset="-128"/>
            </a:endParaRPr>
          </a:p>
        </p:txBody>
      </p:sp>
      <p:sp>
        <p:nvSpPr>
          <p:cNvPr id="9" name="矢印: 下 8">
            <a:extLst>
              <a:ext uri="{FF2B5EF4-FFF2-40B4-BE49-F238E27FC236}">
                <a16:creationId xmlns:a16="http://schemas.microsoft.com/office/drawing/2014/main" id="{9E565FA5-AD90-40E1-9AFB-06CD78AB3C45}"/>
              </a:ext>
            </a:extLst>
          </p:cNvPr>
          <p:cNvSpPr/>
          <p:nvPr/>
        </p:nvSpPr>
        <p:spPr>
          <a:xfrm rot="16200000">
            <a:off x="3425177" y="5578793"/>
            <a:ext cx="1157091" cy="66501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テキスト ボックス 28">
            <a:extLst>
              <a:ext uri="{FF2B5EF4-FFF2-40B4-BE49-F238E27FC236}">
                <a16:creationId xmlns:a16="http://schemas.microsoft.com/office/drawing/2014/main" id="{39068D85-A52D-4E88-97B6-F84E685C98BE}"/>
              </a:ext>
            </a:extLst>
          </p:cNvPr>
          <p:cNvSpPr txBox="1"/>
          <p:nvPr/>
        </p:nvSpPr>
        <p:spPr>
          <a:xfrm>
            <a:off x="6095997" y="3129279"/>
            <a:ext cx="6095999" cy="374461"/>
          </a:xfrm>
          <a:prstGeom prst="rect">
            <a:avLst/>
          </a:prstGeom>
          <a:noFill/>
        </p:spPr>
        <p:txBody>
          <a:bodyPr wrap="square" rtlCol="0">
            <a:spAutoFit/>
          </a:bodyPr>
          <a:lstStyle/>
          <a:p>
            <a:pPr algn="ctr">
              <a:lnSpc>
                <a:spcPts val="2200"/>
              </a:lnSpc>
            </a:pPr>
            <a:r>
              <a:rPr lang="ja-JP" altLang="en-US" sz="2800" dirty="0">
                <a:latin typeface="ふい字" panose="02000609000000000000" pitchFamily="1" charset="-128"/>
                <a:ea typeface="ふい字" panose="02000609000000000000" pitchFamily="1" charset="-128"/>
              </a:rPr>
              <a:t>マシュー・ボールトン</a:t>
            </a:r>
            <a:endParaRPr kumimoji="1" lang="en-US" altLang="ja-JP" sz="2800" dirty="0">
              <a:latin typeface="ふい字" panose="02000609000000000000" pitchFamily="1" charset="-128"/>
              <a:ea typeface="ふい字" panose="02000609000000000000" pitchFamily="1" charset="-128"/>
            </a:endParaRPr>
          </a:p>
        </p:txBody>
      </p:sp>
      <p:sp>
        <p:nvSpPr>
          <p:cNvPr id="31" name="テキスト ボックス 30">
            <a:extLst>
              <a:ext uri="{FF2B5EF4-FFF2-40B4-BE49-F238E27FC236}">
                <a16:creationId xmlns:a16="http://schemas.microsoft.com/office/drawing/2014/main" id="{3A571A84-D62F-4943-9979-5F2CA834B8AB}"/>
              </a:ext>
            </a:extLst>
          </p:cNvPr>
          <p:cNvSpPr txBox="1"/>
          <p:nvPr/>
        </p:nvSpPr>
        <p:spPr>
          <a:xfrm>
            <a:off x="1" y="3543610"/>
            <a:ext cx="6095999" cy="656590"/>
          </a:xfrm>
          <a:prstGeom prst="rect">
            <a:avLst/>
          </a:prstGeom>
          <a:noFill/>
        </p:spPr>
        <p:txBody>
          <a:bodyPr wrap="square" rtlCol="0">
            <a:spAutoFit/>
          </a:bodyPr>
          <a:lstStyle/>
          <a:p>
            <a:pPr algn="ctr">
              <a:lnSpc>
                <a:spcPts val="2200"/>
              </a:lnSpc>
            </a:pPr>
            <a:r>
              <a:rPr kumimoji="1" lang="ja-JP" altLang="en-US" sz="1600" dirty="0">
                <a:latin typeface="ふい字" panose="02000609000000000000" pitchFamily="1" charset="-128"/>
                <a:ea typeface="ふい字" panose="02000609000000000000" pitchFamily="1" charset="-128"/>
              </a:rPr>
              <a:t>徒弟時代の借金を父に返すために財務報告をしていた</a:t>
            </a:r>
            <a:endParaRPr kumimoji="1" lang="en-US" altLang="ja-JP" sz="1600" dirty="0">
              <a:latin typeface="ふい字" panose="02000609000000000000" pitchFamily="1" charset="-128"/>
              <a:ea typeface="ふい字" panose="02000609000000000000" pitchFamily="1" charset="-128"/>
            </a:endParaRPr>
          </a:p>
          <a:p>
            <a:pPr algn="ctr">
              <a:lnSpc>
                <a:spcPts val="2200"/>
              </a:lnSpc>
            </a:pPr>
            <a:r>
              <a:rPr lang="ja-JP" altLang="en-US" sz="1600" dirty="0">
                <a:latin typeface="ふい字" panose="02000609000000000000" pitchFamily="1" charset="-128"/>
                <a:ea typeface="ふい字" panose="02000609000000000000" pitchFamily="1" charset="-128"/>
              </a:rPr>
              <a:t>そのために毎日</a:t>
            </a:r>
            <a:r>
              <a:rPr lang="en-US" altLang="ja-JP" sz="1600" dirty="0">
                <a:latin typeface="ふい字" panose="02000609000000000000" pitchFamily="1" charset="-128"/>
                <a:ea typeface="ふい字" panose="02000609000000000000" pitchFamily="1" charset="-128"/>
              </a:rPr>
              <a:t>12</a:t>
            </a:r>
            <a:r>
              <a:rPr lang="ja-JP" altLang="en-US" sz="1600" dirty="0">
                <a:latin typeface="ふい字" panose="02000609000000000000" pitchFamily="1" charset="-128"/>
                <a:ea typeface="ふい字" panose="02000609000000000000" pitchFamily="1" charset="-128"/>
              </a:rPr>
              <a:t>時間以上働いた後、複式簿記で帳簿付け</a:t>
            </a:r>
            <a:endParaRPr kumimoji="1" lang="en-US" altLang="ja-JP" sz="1600" dirty="0">
              <a:latin typeface="ふい字" panose="02000609000000000000" pitchFamily="1" charset="-128"/>
              <a:ea typeface="ふい字" panose="02000609000000000000" pitchFamily="1" charset="-128"/>
            </a:endParaRPr>
          </a:p>
        </p:txBody>
      </p:sp>
      <p:sp>
        <p:nvSpPr>
          <p:cNvPr id="34" name="矢印: 下 33">
            <a:extLst>
              <a:ext uri="{FF2B5EF4-FFF2-40B4-BE49-F238E27FC236}">
                <a16:creationId xmlns:a16="http://schemas.microsoft.com/office/drawing/2014/main" id="{0B1035D9-962B-4CD5-BA80-B2C5C3ADCB29}"/>
              </a:ext>
            </a:extLst>
          </p:cNvPr>
          <p:cNvSpPr/>
          <p:nvPr/>
        </p:nvSpPr>
        <p:spPr>
          <a:xfrm>
            <a:off x="2050472" y="4204163"/>
            <a:ext cx="1995055" cy="37738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テキスト ボックス 34">
            <a:extLst>
              <a:ext uri="{FF2B5EF4-FFF2-40B4-BE49-F238E27FC236}">
                <a16:creationId xmlns:a16="http://schemas.microsoft.com/office/drawing/2014/main" id="{DF5A179A-8CD9-46C9-829E-6A9726AE6023}"/>
              </a:ext>
            </a:extLst>
          </p:cNvPr>
          <p:cNvSpPr txBox="1"/>
          <p:nvPr/>
        </p:nvSpPr>
        <p:spPr>
          <a:xfrm>
            <a:off x="-15314" y="4576020"/>
            <a:ext cx="6095999" cy="338554"/>
          </a:xfrm>
          <a:prstGeom prst="rect">
            <a:avLst/>
          </a:prstGeom>
          <a:noFill/>
        </p:spPr>
        <p:txBody>
          <a:bodyPr wrap="square" rtlCol="0">
            <a:spAutoFit/>
          </a:bodyPr>
          <a:lstStyle/>
          <a:p>
            <a:pPr algn="ctr">
              <a:lnSpc>
                <a:spcPts val="2200"/>
              </a:lnSpc>
            </a:pPr>
            <a:r>
              <a:rPr kumimoji="1" lang="ja-JP" altLang="en-US" sz="1600" dirty="0">
                <a:latin typeface="ふい字" panose="02000609000000000000" pitchFamily="1" charset="-128"/>
                <a:ea typeface="ふい字" panose="02000609000000000000" pitchFamily="1" charset="-128"/>
              </a:rPr>
              <a:t>会計の重要性を身に</a:t>
            </a:r>
            <a:r>
              <a:rPr lang="ja-JP" altLang="en-US" sz="1600" dirty="0">
                <a:latin typeface="ふい字" panose="02000609000000000000" pitchFamily="1" charset="-128"/>
                <a:ea typeface="ふい字" panose="02000609000000000000" pitchFamily="1" charset="-128"/>
              </a:rPr>
              <a:t>沁みて理解</a:t>
            </a:r>
            <a:r>
              <a:rPr kumimoji="1" lang="ja-JP" altLang="en-US" sz="1600" dirty="0">
                <a:latin typeface="ふい字" panose="02000609000000000000" pitchFamily="1" charset="-128"/>
                <a:ea typeface="ふい字" panose="02000609000000000000" pitchFamily="1" charset="-128"/>
              </a:rPr>
              <a:t>していた</a:t>
            </a:r>
            <a:endParaRPr kumimoji="1" lang="en-US" altLang="ja-JP" sz="1600" dirty="0">
              <a:latin typeface="ふい字" panose="02000609000000000000" pitchFamily="1" charset="-128"/>
              <a:ea typeface="ふい字" panose="02000609000000000000" pitchFamily="1" charset="-128"/>
            </a:endParaRPr>
          </a:p>
        </p:txBody>
      </p:sp>
      <p:sp>
        <p:nvSpPr>
          <p:cNvPr id="36" name="テキスト ボックス 35">
            <a:extLst>
              <a:ext uri="{FF2B5EF4-FFF2-40B4-BE49-F238E27FC236}">
                <a16:creationId xmlns:a16="http://schemas.microsoft.com/office/drawing/2014/main" id="{EE57AA4B-989E-40E7-A196-84C032061767}"/>
              </a:ext>
            </a:extLst>
          </p:cNvPr>
          <p:cNvSpPr txBox="1"/>
          <p:nvPr/>
        </p:nvSpPr>
        <p:spPr>
          <a:xfrm>
            <a:off x="6111313" y="3787777"/>
            <a:ext cx="6173051" cy="624979"/>
          </a:xfrm>
          <a:prstGeom prst="rect">
            <a:avLst/>
          </a:prstGeom>
          <a:noFill/>
        </p:spPr>
        <p:txBody>
          <a:bodyPr wrap="square" rtlCol="0">
            <a:spAutoFit/>
          </a:bodyPr>
          <a:lstStyle/>
          <a:p>
            <a:pPr algn="ctr">
              <a:lnSpc>
                <a:spcPts val="2200"/>
              </a:lnSpc>
            </a:pPr>
            <a:r>
              <a:rPr kumimoji="1" lang="ja-JP" altLang="en-US" dirty="0">
                <a:latin typeface="ふい字" panose="02000609000000000000" pitchFamily="1" charset="-128"/>
                <a:ea typeface="ふい字" panose="02000609000000000000" pitchFamily="1" charset="-128"/>
              </a:rPr>
              <a:t>帳簿は設備の一部というくらい会計を重視していた</a:t>
            </a:r>
            <a:endParaRPr kumimoji="1" lang="en-US" altLang="ja-JP" dirty="0">
              <a:latin typeface="ふい字" panose="02000609000000000000" pitchFamily="1" charset="-128"/>
              <a:ea typeface="ふい字" panose="02000609000000000000" pitchFamily="1" charset="-128"/>
            </a:endParaRPr>
          </a:p>
          <a:p>
            <a:pPr algn="ctr">
              <a:lnSpc>
                <a:spcPts val="2200"/>
              </a:lnSpc>
            </a:pPr>
            <a:r>
              <a:rPr lang="ja-JP" altLang="en-US" dirty="0">
                <a:latin typeface="ふい字" panose="02000609000000000000" pitchFamily="1" charset="-128"/>
                <a:ea typeface="ふい字" panose="02000609000000000000" pitchFamily="1" charset="-128"/>
              </a:rPr>
              <a:t>口癖が「科学に欠かせない注意と正確性は会計にも必要」</a:t>
            </a:r>
            <a:endParaRPr lang="en-US" altLang="ja-JP" dirty="0">
              <a:latin typeface="ふい字" panose="02000609000000000000" pitchFamily="1" charset="-128"/>
              <a:ea typeface="ふい字" panose="02000609000000000000" pitchFamily="1" charset="-128"/>
            </a:endParaRPr>
          </a:p>
        </p:txBody>
      </p:sp>
      <p:sp>
        <p:nvSpPr>
          <p:cNvPr id="37" name="テキスト ボックス 36">
            <a:extLst>
              <a:ext uri="{FF2B5EF4-FFF2-40B4-BE49-F238E27FC236}">
                <a16:creationId xmlns:a16="http://schemas.microsoft.com/office/drawing/2014/main" id="{3EF91AAC-ED88-4D6B-95DE-80981E3033FC}"/>
              </a:ext>
            </a:extLst>
          </p:cNvPr>
          <p:cNvSpPr txBox="1"/>
          <p:nvPr/>
        </p:nvSpPr>
        <p:spPr>
          <a:xfrm>
            <a:off x="333845" y="5477848"/>
            <a:ext cx="3077168" cy="938719"/>
          </a:xfrm>
          <a:prstGeom prst="rect">
            <a:avLst/>
          </a:prstGeom>
          <a:noFill/>
        </p:spPr>
        <p:txBody>
          <a:bodyPr wrap="square" rtlCol="0">
            <a:spAutoFit/>
          </a:bodyPr>
          <a:lstStyle/>
          <a:p>
            <a:pPr algn="ctr">
              <a:lnSpc>
                <a:spcPts val="2200"/>
              </a:lnSpc>
            </a:pPr>
            <a:r>
              <a:rPr kumimoji="1" lang="ja-JP" altLang="en-US" dirty="0">
                <a:latin typeface="ふい字" panose="02000609000000000000" pitchFamily="1" charset="-128"/>
                <a:ea typeface="ふい字" panose="02000609000000000000" pitchFamily="1" charset="-128"/>
              </a:rPr>
              <a:t>創立した商会の会計主任が生産サイクルごとに利益を把握する方法を考案</a:t>
            </a:r>
            <a:endParaRPr kumimoji="1" lang="en-US" altLang="ja-JP" dirty="0">
              <a:latin typeface="ふい字" panose="02000609000000000000" pitchFamily="1" charset="-128"/>
              <a:ea typeface="ふい字" panose="02000609000000000000" pitchFamily="1" charset="-128"/>
            </a:endParaRPr>
          </a:p>
        </p:txBody>
      </p:sp>
      <p:sp>
        <p:nvSpPr>
          <p:cNvPr id="38" name="テキスト ボックス 37">
            <a:extLst>
              <a:ext uri="{FF2B5EF4-FFF2-40B4-BE49-F238E27FC236}">
                <a16:creationId xmlns:a16="http://schemas.microsoft.com/office/drawing/2014/main" id="{57CD20C8-ED34-48F5-96C9-0E4F6C293262}"/>
              </a:ext>
            </a:extLst>
          </p:cNvPr>
          <p:cNvSpPr txBox="1"/>
          <p:nvPr/>
        </p:nvSpPr>
        <p:spPr>
          <a:xfrm>
            <a:off x="6095996" y="4586147"/>
            <a:ext cx="6095999" cy="338554"/>
          </a:xfrm>
          <a:prstGeom prst="rect">
            <a:avLst/>
          </a:prstGeom>
          <a:noFill/>
        </p:spPr>
        <p:txBody>
          <a:bodyPr wrap="square" rtlCol="0">
            <a:spAutoFit/>
          </a:bodyPr>
          <a:lstStyle/>
          <a:p>
            <a:pPr algn="ctr">
              <a:lnSpc>
                <a:spcPts val="2200"/>
              </a:lnSpc>
            </a:pPr>
            <a:r>
              <a:rPr kumimoji="1" lang="ja-JP" altLang="en-US" sz="1600" b="1" dirty="0">
                <a:solidFill>
                  <a:srgbClr val="FF0000"/>
                </a:solidFill>
                <a:latin typeface="ふい字" panose="02000609000000000000" pitchFamily="1" charset="-128"/>
                <a:ea typeface="ふい字" panose="02000609000000000000" pitchFamily="1" charset="-128"/>
              </a:rPr>
              <a:t>ボールトンもワットも会計が競争優位になることを理解していた</a:t>
            </a:r>
            <a:endParaRPr kumimoji="1" lang="en-US" altLang="ja-JP" sz="1600" b="1" dirty="0">
              <a:solidFill>
                <a:srgbClr val="FF0000"/>
              </a:solidFill>
              <a:latin typeface="ふい字" panose="02000609000000000000" pitchFamily="1" charset="-128"/>
              <a:ea typeface="ふい字" panose="02000609000000000000" pitchFamily="1" charset="-128"/>
            </a:endParaRPr>
          </a:p>
        </p:txBody>
      </p:sp>
      <p:sp>
        <p:nvSpPr>
          <p:cNvPr id="41" name="テキスト ボックス 40">
            <a:extLst>
              <a:ext uri="{FF2B5EF4-FFF2-40B4-BE49-F238E27FC236}">
                <a16:creationId xmlns:a16="http://schemas.microsoft.com/office/drawing/2014/main" id="{67D8C194-65F1-421E-B9B6-633C72F05150}"/>
              </a:ext>
            </a:extLst>
          </p:cNvPr>
          <p:cNvSpPr txBox="1"/>
          <p:nvPr/>
        </p:nvSpPr>
        <p:spPr>
          <a:xfrm>
            <a:off x="4557417" y="5185291"/>
            <a:ext cx="3077167" cy="616387"/>
          </a:xfrm>
          <a:prstGeom prst="rect">
            <a:avLst/>
          </a:prstGeom>
          <a:noFill/>
        </p:spPr>
        <p:txBody>
          <a:bodyPr wrap="square" rtlCol="0">
            <a:spAutoFit/>
          </a:bodyPr>
          <a:lstStyle/>
          <a:p>
            <a:pPr algn="ctr">
              <a:lnSpc>
                <a:spcPts val="2200"/>
              </a:lnSpc>
            </a:pPr>
            <a:r>
              <a:rPr kumimoji="1" lang="ja-JP" altLang="en-US" sz="1400" dirty="0">
                <a:latin typeface="ふい字" panose="02000609000000000000" pitchFamily="1" charset="-128"/>
                <a:ea typeface="ふい字" panose="02000609000000000000" pitchFamily="1" charset="-128"/>
              </a:rPr>
              <a:t>工業発展につれ、より多くの資本が必要となり、会計がより複雑化</a:t>
            </a:r>
            <a:endParaRPr kumimoji="1" lang="en-US" altLang="ja-JP" sz="1400" dirty="0">
              <a:latin typeface="ふい字" panose="02000609000000000000" pitchFamily="1" charset="-128"/>
              <a:ea typeface="ふい字" panose="02000609000000000000" pitchFamily="1" charset="-128"/>
            </a:endParaRPr>
          </a:p>
        </p:txBody>
      </p:sp>
      <p:sp>
        <p:nvSpPr>
          <p:cNvPr id="42" name="テキスト ボックス 41">
            <a:extLst>
              <a:ext uri="{FF2B5EF4-FFF2-40B4-BE49-F238E27FC236}">
                <a16:creationId xmlns:a16="http://schemas.microsoft.com/office/drawing/2014/main" id="{20FB4E0D-8E56-44A9-A05B-DBBD6DD7783F}"/>
              </a:ext>
            </a:extLst>
          </p:cNvPr>
          <p:cNvSpPr txBox="1"/>
          <p:nvPr/>
        </p:nvSpPr>
        <p:spPr>
          <a:xfrm>
            <a:off x="8796298" y="5193042"/>
            <a:ext cx="3077166" cy="342851"/>
          </a:xfrm>
          <a:prstGeom prst="rect">
            <a:avLst/>
          </a:prstGeom>
          <a:noFill/>
        </p:spPr>
        <p:txBody>
          <a:bodyPr wrap="square" rtlCol="0">
            <a:spAutoFit/>
          </a:bodyPr>
          <a:lstStyle/>
          <a:p>
            <a:pPr algn="ctr">
              <a:lnSpc>
                <a:spcPts val="2200"/>
              </a:lnSpc>
            </a:pPr>
            <a:r>
              <a:rPr kumimoji="1" lang="ja-JP" altLang="en-US" b="1" dirty="0">
                <a:latin typeface="ふい字" panose="02000609000000000000" pitchFamily="1" charset="-128"/>
                <a:ea typeface="ふい字" panose="02000609000000000000" pitchFamily="1" charset="-128"/>
              </a:rPr>
              <a:t>複写機も発明してしまう</a:t>
            </a:r>
            <a:endParaRPr kumimoji="1" lang="en-US" altLang="ja-JP" b="1" dirty="0">
              <a:latin typeface="ふい字" panose="02000609000000000000" pitchFamily="1" charset="-128"/>
              <a:ea typeface="ふい字" panose="02000609000000000000" pitchFamily="1" charset="-128"/>
            </a:endParaRPr>
          </a:p>
        </p:txBody>
      </p:sp>
      <p:sp>
        <p:nvSpPr>
          <p:cNvPr id="44" name="矢印: 下 43">
            <a:extLst>
              <a:ext uri="{FF2B5EF4-FFF2-40B4-BE49-F238E27FC236}">
                <a16:creationId xmlns:a16="http://schemas.microsoft.com/office/drawing/2014/main" id="{53CCEDF5-4781-4ADC-AC88-0A60A3FBBDB9}"/>
              </a:ext>
            </a:extLst>
          </p:cNvPr>
          <p:cNvSpPr/>
          <p:nvPr/>
        </p:nvSpPr>
        <p:spPr>
          <a:xfrm rot="16200000">
            <a:off x="7648744" y="5578792"/>
            <a:ext cx="1157091" cy="66501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テキスト ボックス 45">
            <a:extLst>
              <a:ext uri="{FF2B5EF4-FFF2-40B4-BE49-F238E27FC236}">
                <a16:creationId xmlns:a16="http://schemas.microsoft.com/office/drawing/2014/main" id="{B0CC4EC6-023A-47E9-96E7-7FE05D01BF95}"/>
              </a:ext>
            </a:extLst>
          </p:cNvPr>
          <p:cNvSpPr txBox="1"/>
          <p:nvPr/>
        </p:nvSpPr>
        <p:spPr>
          <a:xfrm>
            <a:off x="4572729" y="6073193"/>
            <a:ext cx="3077167" cy="656590"/>
          </a:xfrm>
          <a:prstGeom prst="rect">
            <a:avLst/>
          </a:prstGeom>
          <a:noFill/>
        </p:spPr>
        <p:txBody>
          <a:bodyPr wrap="square" rtlCol="0">
            <a:spAutoFit/>
          </a:bodyPr>
          <a:lstStyle/>
          <a:p>
            <a:pPr algn="ctr">
              <a:lnSpc>
                <a:spcPts val="2200"/>
              </a:lnSpc>
            </a:pPr>
            <a:r>
              <a:rPr kumimoji="1" lang="ja-JP" altLang="en-US" sz="1400" dirty="0">
                <a:latin typeface="ふい字" panose="02000609000000000000" pitchFamily="1" charset="-128"/>
                <a:ea typeface="ふい字" panose="02000609000000000000" pitchFamily="1" charset="-128"/>
              </a:rPr>
              <a:t>ワットは途方もない財務書類を作成し保管しなければならない</a:t>
            </a:r>
            <a:endParaRPr kumimoji="1" lang="en-US" altLang="ja-JP" sz="1400" dirty="0">
              <a:latin typeface="ふい字" panose="02000609000000000000" pitchFamily="1" charset="-128"/>
              <a:ea typeface="ふい字" panose="02000609000000000000" pitchFamily="1" charset="-128"/>
            </a:endParaRPr>
          </a:p>
        </p:txBody>
      </p:sp>
      <p:sp>
        <p:nvSpPr>
          <p:cNvPr id="47" name="矢印: 下 46">
            <a:extLst>
              <a:ext uri="{FF2B5EF4-FFF2-40B4-BE49-F238E27FC236}">
                <a16:creationId xmlns:a16="http://schemas.microsoft.com/office/drawing/2014/main" id="{7A22735E-1F26-40D9-A646-9F30BC1A2722}"/>
              </a:ext>
            </a:extLst>
          </p:cNvPr>
          <p:cNvSpPr/>
          <p:nvPr/>
        </p:nvSpPr>
        <p:spPr>
          <a:xfrm>
            <a:off x="5604891" y="5876367"/>
            <a:ext cx="1012841" cy="2381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テキスト ボックス 47">
            <a:extLst>
              <a:ext uri="{FF2B5EF4-FFF2-40B4-BE49-F238E27FC236}">
                <a16:creationId xmlns:a16="http://schemas.microsoft.com/office/drawing/2014/main" id="{C324509A-7C36-40BE-8946-E388B3402A30}"/>
              </a:ext>
            </a:extLst>
          </p:cNvPr>
          <p:cNvSpPr txBox="1"/>
          <p:nvPr/>
        </p:nvSpPr>
        <p:spPr>
          <a:xfrm>
            <a:off x="8788643" y="5997900"/>
            <a:ext cx="3077166" cy="656590"/>
          </a:xfrm>
          <a:prstGeom prst="rect">
            <a:avLst/>
          </a:prstGeom>
          <a:noFill/>
        </p:spPr>
        <p:txBody>
          <a:bodyPr wrap="square" rtlCol="0">
            <a:spAutoFit/>
          </a:bodyPr>
          <a:lstStyle/>
          <a:p>
            <a:pPr algn="ctr">
              <a:lnSpc>
                <a:spcPts val="2200"/>
              </a:lnSpc>
            </a:pPr>
            <a:r>
              <a:rPr kumimoji="1" lang="ja-JP" altLang="en-US" sz="1600" dirty="0">
                <a:latin typeface="ふい字" panose="02000609000000000000" pitchFamily="1" charset="-128"/>
                <a:ea typeface="ふい字" panose="02000609000000000000" pitchFamily="1" charset="-128"/>
              </a:rPr>
              <a:t>会計係の不足を埋め合わせるという狙いもあった</a:t>
            </a:r>
            <a:endParaRPr kumimoji="1" lang="en-US" altLang="ja-JP" sz="1600" dirty="0">
              <a:latin typeface="ふい字" panose="02000609000000000000" pitchFamily="1" charset="-128"/>
              <a:ea typeface="ふい字" panose="02000609000000000000" pitchFamily="1" charset="-128"/>
            </a:endParaRPr>
          </a:p>
        </p:txBody>
      </p:sp>
      <p:sp>
        <p:nvSpPr>
          <p:cNvPr id="49" name="テキスト ボックス 48">
            <a:extLst>
              <a:ext uri="{FF2B5EF4-FFF2-40B4-BE49-F238E27FC236}">
                <a16:creationId xmlns:a16="http://schemas.microsoft.com/office/drawing/2014/main" id="{85412B32-90EE-4692-A9B3-B56CD8650866}"/>
              </a:ext>
            </a:extLst>
          </p:cNvPr>
          <p:cNvSpPr txBox="1"/>
          <p:nvPr/>
        </p:nvSpPr>
        <p:spPr>
          <a:xfrm>
            <a:off x="9162472" y="5512851"/>
            <a:ext cx="2695679" cy="553998"/>
          </a:xfrm>
          <a:prstGeom prst="rect">
            <a:avLst/>
          </a:prstGeom>
          <a:noFill/>
        </p:spPr>
        <p:txBody>
          <a:bodyPr wrap="square" rtlCol="0">
            <a:spAutoFit/>
          </a:bodyPr>
          <a:lstStyle/>
          <a:p>
            <a:pPr>
              <a:lnSpc>
                <a:spcPts val="1800"/>
              </a:lnSpc>
            </a:pPr>
            <a:r>
              <a:rPr kumimoji="1" lang="ja-JP" altLang="en-US" sz="1200" dirty="0">
                <a:latin typeface="ふい字" panose="02000609000000000000" pitchFamily="1" charset="-128"/>
                <a:ea typeface="ふい字" panose="02000609000000000000" pitchFamily="1" charset="-128"/>
              </a:rPr>
              <a:t>インクが裏まで沁みる薄い紙を使い、</a:t>
            </a:r>
            <a:endParaRPr kumimoji="1" lang="en-US" altLang="ja-JP" sz="1200" dirty="0">
              <a:latin typeface="ふい字" panose="02000609000000000000" pitchFamily="1" charset="-128"/>
              <a:ea typeface="ふい字" panose="02000609000000000000" pitchFamily="1" charset="-128"/>
            </a:endParaRPr>
          </a:p>
          <a:p>
            <a:pPr>
              <a:lnSpc>
                <a:spcPts val="1800"/>
              </a:lnSpc>
            </a:pPr>
            <a:r>
              <a:rPr kumimoji="1" lang="ja-JP" altLang="en-US" sz="1200" dirty="0">
                <a:latin typeface="ふい字" panose="02000609000000000000" pitchFamily="1" charset="-128"/>
                <a:ea typeface="ふい字" panose="02000609000000000000" pitchFamily="1" charset="-128"/>
              </a:rPr>
              <a:t>圧力をかけて別紙に転写</a:t>
            </a:r>
            <a:endParaRPr kumimoji="1" lang="en-US" altLang="ja-JP" sz="1200" dirty="0">
              <a:latin typeface="ふい字" panose="02000609000000000000" pitchFamily="1" charset="-128"/>
              <a:ea typeface="ふい字" panose="02000609000000000000" pitchFamily="1" charset="-128"/>
            </a:endParaRPr>
          </a:p>
        </p:txBody>
      </p:sp>
      <p:sp>
        <p:nvSpPr>
          <p:cNvPr id="11" name="楕円 10">
            <a:extLst>
              <a:ext uri="{FF2B5EF4-FFF2-40B4-BE49-F238E27FC236}">
                <a16:creationId xmlns:a16="http://schemas.microsoft.com/office/drawing/2014/main" id="{FD7566D7-5023-4D67-9BFD-5239910C12A1}"/>
              </a:ext>
            </a:extLst>
          </p:cNvPr>
          <p:cNvSpPr/>
          <p:nvPr/>
        </p:nvSpPr>
        <p:spPr>
          <a:xfrm>
            <a:off x="8827651" y="5565763"/>
            <a:ext cx="379423" cy="47121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ふい字" panose="02000609000000000000" pitchFamily="1" charset="-128"/>
                <a:ea typeface="ふい字" panose="02000609000000000000" pitchFamily="1" charset="-128"/>
              </a:rPr>
              <a:t>原理</a:t>
            </a:r>
          </a:p>
        </p:txBody>
      </p:sp>
    </p:spTree>
    <p:extLst>
      <p:ext uri="{BB962C8B-B14F-4D97-AF65-F5344CB8AC3E}">
        <p14:creationId xmlns:p14="http://schemas.microsoft.com/office/powerpoint/2010/main" val="2535215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四角形: 角を丸くする 34">
            <a:extLst>
              <a:ext uri="{FF2B5EF4-FFF2-40B4-BE49-F238E27FC236}">
                <a16:creationId xmlns:a16="http://schemas.microsoft.com/office/drawing/2014/main" id="{C3E5584B-074A-41EA-9B18-71956FF37DA5}"/>
              </a:ext>
            </a:extLst>
          </p:cNvPr>
          <p:cNvSpPr/>
          <p:nvPr/>
        </p:nvSpPr>
        <p:spPr>
          <a:xfrm>
            <a:off x="859592" y="3489063"/>
            <a:ext cx="9318153" cy="1284236"/>
          </a:xfrm>
          <a:prstGeom prst="roundRect">
            <a:avLst/>
          </a:prstGeom>
          <a:solidFill>
            <a:srgbClr val="FCD8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AD8FD9C-DFD3-4AC6-ADA1-4FD1671B5600}"/>
              </a:ext>
            </a:extLst>
          </p:cNvPr>
          <p:cNvSpPr>
            <a:spLocks noGrp="1"/>
          </p:cNvSpPr>
          <p:nvPr>
            <p:ph type="title"/>
          </p:nvPr>
        </p:nvSpPr>
        <p:spPr>
          <a:xfrm>
            <a:off x="828963" y="25567"/>
            <a:ext cx="10503444" cy="1020330"/>
          </a:xfrm>
        </p:spPr>
        <p:txBody>
          <a:bodyPr/>
          <a:lstStyle/>
          <a:p>
            <a:r>
              <a:rPr kumimoji="1" lang="ja-JP" altLang="en-US" dirty="0">
                <a:latin typeface="ふい字" panose="02000609000000000000" pitchFamily="1" charset="-128"/>
                <a:ea typeface="ふい字" panose="02000609000000000000" pitchFamily="1" charset="-128"/>
              </a:rPr>
              <a:t>アメリカ</a:t>
            </a:r>
          </a:p>
        </p:txBody>
      </p:sp>
      <p:sp>
        <p:nvSpPr>
          <p:cNvPr id="39" name="テキスト ボックス 38">
            <a:extLst>
              <a:ext uri="{FF2B5EF4-FFF2-40B4-BE49-F238E27FC236}">
                <a16:creationId xmlns:a16="http://schemas.microsoft.com/office/drawing/2014/main" id="{F4FDF31B-6321-4712-B53D-E39A1DFC045E}"/>
              </a:ext>
            </a:extLst>
          </p:cNvPr>
          <p:cNvSpPr txBox="1"/>
          <p:nvPr/>
        </p:nvSpPr>
        <p:spPr>
          <a:xfrm>
            <a:off x="859592" y="1045897"/>
            <a:ext cx="9559025" cy="1077218"/>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ベンジャミン・フランクリン</a:t>
            </a:r>
            <a:endParaRPr lang="en-US" altLang="ja-JP" sz="1600" dirty="0">
              <a:latin typeface="ふい字" panose="02000609000000000000" pitchFamily="1" charset="-128"/>
              <a:ea typeface="ふい字" panose="02000609000000000000" pitchFamily="1" charset="-128"/>
            </a:endParaRPr>
          </a:p>
          <a:p>
            <a:r>
              <a:rPr lang="ja-JP" altLang="en-US" sz="1600" dirty="0">
                <a:latin typeface="ふい字" panose="02000609000000000000" pitchFamily="1" charset="-128"/>
                <a:ea typeface="ふい字" panose="02000609000000000000" pitchFamily="1" charset="-128"/>
              </a:rPr>
              <a:t>印刷業、発明家、実業家、科学者、音楽家、政治家、作家、愛書家、学者、ジャーナリスト、哲学者、外交官としての才能を発揮した博学多才な人物</a:t>
            </a:r>
            <a:endParaRPr lang="en-US" altLang="ja-JP" sz="1600" dirty="0">
              <a:latin typeface="ふい字" panose="02000609000000000000" pitchFamily="1" charset="-128"/>
              <a:ea typeface="ふい字" panose="02000609000000000000" pitchFamily="1" charset="-128"/>
            </a:endParaRPr>
          </a:p>
          <a:p>
            <a:r>
              <a:rPr lang="ja-JP" altLang="en-US" sz="1600" dirty="0">
                <a:latin typeface="ふい字" panose="02000609000000000000" pitchFamily="1" charset="-128"/>
                <a:ea typeface="ふい字" panose="02000609000000000000" pitchFamily="1" charset="-128"/>
              </a:rPr>
              <a:t>「時は金なり」「信用は金なり」といった名言を資本主義の精神を表す例として挙げたことでも有名</a:t>
            </a:r>
            <a:endParaRPr lang="en-US" altLang="ja-JP" sz="1600" dirty="0">
              <a:latin typeface="ふい字" panose="02000609000000000000" pitchFamily="1" charset="-128"/>
              <a:ea typeface="ふい字" panose="02000609000000000000" pitchFamily="1" charset="-128"/>
            </a:endParaRPr>
          </a:p>
        </p:txBody>
      </p:sp>
      <p:sp>
        <p:nvSpPr>
          <p:cNvPr id="25" name="テキスト ボックス 24">
            <a:extLst>
              <a:ext uri="{FF2B5EF4-FFF2-40B4-BE49-F238E27FC236}">
                <a16:creationId xmlns:a16="http://schemas.microsoft.com/office/drawing/2014/main" id="{86142C5D-7457-4AD0-9F9C-9D289DFEF6C7}"/>
              </a:ext>
            </a:extLst>
          </p:cNvPr>
          <p:cNvSpPr txBox="1"/>
          <p:nvPr/>
        </p:nvSpPr>
        <p:spPr>
          <a:xfrm>
            <a:off x="859592" y="2351782"/>
            <a:ext cx="9559025" cy="584775"/>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印刷工の見習いをしていたときに会計を学び、終生活用した</a:t>
            </a:r>
            <a:endParaRPr lang="en-US" altLang="ja-JP" sz="1600" dirty="0">
              <a:latin typeface="ふい字" panose="02000609000000000000" pitchFamily="1" charset="-128"/>
              <a:ea typeface="ふい字" panose="02000609000000000000" pitchFamily="1" charset="-128"/>
            </a:endParaRPr>
          </a:p>
          <a:p>
            <a:r>
              <a:rPr lang="ja-JP" altLang="en-US" sz="1600" b="1" dirty="0">
                <a:solidFill>
                  <a:srgbClr val="FF0000"/>
                </a:solidFill>
                <a:latin typeface="ふい字" panose="02000609000000000000" pitchFamily="1" charset="-128"/>
                <a:ea typeface="ふい字" panose="02000609000000000000" pitchFamily="1" charset="-128"/>
              </a:rPr>
              <a:t>フランクリンにとって会計は生活の秩序を確立する重要な手段だった</a:t>
            </a:r>
            <a:endParaRPr lang="en-US" altLang="ja-JP" sz="1600" b="1" dirty="0">
              <a:solidFill>
                <a:srgbClr val="FF0000"/>
              </a:solidFill>
              <a:latin typeface="ふい字" panose="02000609000000000000" pitchFamily="1" charset="-128"/>
              <a:ea typeface="ふい字" panose="02000609000000000000" pitchFamily="1" charset="-128"/>
            </a:endParaRPr>
          </a:p>
        </p:txBody>
      </p:sp>
      <p:sp>
        <p:nvSpPr>
          <p:cNvPr id="33" name="テキスト ボックス 32">
            <a:extLst>
              <a:ext uri="{FF2B5EF4-FFF2-40B4-BE49-F238E27FC236}">
                <a16:creationId xmlns:a16="http://schemas.microsoft.com/office/drawing/2014/main" id="{58628A12-EF90-40FB-880B-FE5C736930E8}"/>
              </a:ext>
            </a:extLst>
          </p:cNvPr>
          <p:cNvSpPr txBox="1"/>
          <p:nvPr/>
        </p:nvSpPr>
        <p:spPr>
          <a:xfrm>
            <a:off x="828963" y="2995947"/>
            <a:ext cx="9559025" cy="338554"/>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財産の管理はもちろん「心の会計」を帳簿につけていた</a:t>
            </a:r>
            <a:endParaRPr lang="en-US" altLang="ja-JP" sz="1600" dirty="0">
              <a:latin typeface="ふい字" panose="02000609000000000000" pitchFamily="1" charset="-128"/>
              <a:ea typeface="ふい字" panose="02000609000000000000" pitchFamily="1" charset="-128"/>
            </a:endParaRPr>
          </a:p>
        </p:txBody>
      </p:sp>
      <p:sp>
        <p:nvSpPr>
          <p:cNvPr id="34" name="テキスト ボックス 33">
            <a:extLst>
              <a:ext uri="{FF2B5EF4-FFF2-40B4-BE49-F238E27FC236}">
                <a16:creationId xmlns:a16="http://schemas.microsoft.com/office/drawing/2014/main" id="{CE7C3A4E-9929-474A-8F7B-38D05CFAA025}"/>
              </a:ext>
            </a:extLst>
          </p:cNvPr>
          <p:cNvSpPr txBox="1"/>
          <p:nvPr/>
        </p:nvSpPr>
        <p:spPr>
          <a:xfrm>
            <a:off x="929835" y="3489063"/>
            <a:ext cx="9183255" cy="1220847"/>
          </a:xfrm>
          <a:prstGeom prst="rect">
            <a:avLst/>
          </a:prstGeom>
          <a:noFill/>
        </p:spPr>
        <p:txBody>
          <a:bodyPr wrap="square" rtlCol="0">
            <a:spAutoFit/>
          </a:bodyPr>
          <a:lstStyle/>
          <a:p>
            <a:pPr>
              <a:lnSpc>
                <a:spcPts val="2200"/>
              </a:lnSpc>
            </a:pPr>
            <a:r>
              <a:rPr lang="ja-JP" altLang="en-US" sz="1600" b="1" dirty="0">
                <a:solidFill>
                  <a:srgbClr val="FF0000"/>
                </a:solidFill>
                <a:latin typeface="ふい字" panose="02000609000000000000" pitchFamily="1" charset="-128"/>
                <a:ea typeface="ふい字" panose="02000609000000000000" pitchFamily="1" charset="-128"/>
              </a:rPr>
              <a:t>心の会計</a:t>
            </a:r>
            <a:endParaRPr lang="en-US" altLang="ja-JP" sz="1600" b="1" dirty="0">
              <a:solidFill>
                <a:srgbClr val="FF0000"/>
              </a:solidFill>
              <a:latin typeface="ふい字" panose="02000609000000000000" pitchFamily="1" charset="-128"/>
              <a:ea typeface="ふい字" panose="02000609000000000000" pitchFamily="1" charset="-128"/>
            </a:endParaRPr>
          </a:p>
          <a:p>
            <a:pPr>
              <a:lnSpc>
                <a:spcPts val="2200"/>
              </a:lnSpc>
            </a:pPr>
            <a:r>
              <a:rPr lang="ja-JP" altLang="en-US" sz="1600" dirty="0">
                <a:latin typeface="ふい字" panose="02000609000000000000" pitchFamily="1" charset="-128"/>
                <a:ea typeface="ふい字" panose="02000609000000000000" pitchFamily="1" charset="-128"/>
              </a:rPr>
              <a:t>自分のした善行を個別の欄に記載しており、</a:t>
            </a:r>
            <a:r>
              <a:rPr lang="en-US" altLang="ja-JP" sz="1600" dirty="0">
                <a:latin typeface="ふい字" panose="02000609000000000000" pitchFamily="1" charset="-128"/>
                <a:ea typeface="ふい字" panose="02000609000000000000" pitchFamily="1" charset="-128"/>
              </a:rPr>
              <a:t>13</a:t>
            </a:r>
            <a:r>
              <a:rPr lang="ja-JP" altLang="en-US" sz="1600" dirty="0">
                <a:latin typeface="ふい字" panose="02000609000000000000" pitchFamily="1" charset="-128"/>
                <a:ea typeface="ふい字" panose="02000609000000000000" pitchFamily="1" charset="-128"/>
              </a:rPr>
              <a:t>の徳目を定め、</a:t>
            </a:r>
            <a:r>
              <a:rPr lang="en-US" altLang="ja-JP" sz="1600" dirty="0">
                <a:latin typeface="ふい字" panose="02000609000000000000" pitchFamily="1" charset="-128"/>
                <a:ea typeface="ふい字" panose="02000609000000000000" pitchFamily="1" charset="-128"/>
              </a:rPr>
              <a:t>13</a:t>
            </a:r>
            <a:r>
              <a:rPr lang="ja-JP" altLang="en-US" sz="1600" dirty="0">
                <a:latin typeface="ふい字" panose="02000609000000000000" pitchFamily="1" charset="-128"/>
                <a:ea typeface="ふい字" panose="02000609000000000000" pitchFamily="1" charset="-128"/>
              </a:rPr>
              <a:t>本の横線を引く</a:t>
            </a:r>
            <a:endParaRPr lang="en-US" altLang="ja-JP" sz="1600" dirty="0">
              <a:latin typeface="ふい字" panose="02000609000000000000" pitchFamily="1" charset="-128"/>
              <a:ea typeface="ふい字" panose="02000609000000000000" pitchFamily="1" charset="-128"/>
            </a:endParaRPr>
          </a:p>
          <a:p>
            <a:pPr>
              <a:lnSpc>
                <a:spcPts val="2200"/>
              </a:lnSpc>
            </a:pPr>
            <a:r>
              <a:rPr lang="ja-JP" altLang="en-US" sz="1600" dirty="0">
                <a:latin typeface="ふい字" panose="02000609000000000000" pitchFamily="1" charset="-128"/>
                <a:ea typeface="ふい字" panose="02000609000000000000" pitchFamily="1" charset="-128"/>
              </a:rPr>
              <a:t>左の欄にそれぞれの徳の頭文字（節制は</a:t>
            </a:r>
            <a:r>
              <a:rPr lang="en-US" altLang="ja-JP" sz="1600" dirty="0">
                <a:latin typeface="ふい字" panose="02000609000000000000" pitchFamily="1" charset="-128"/>
                <a:ea typeface="ふい字" panose="02000609000000000000" pitchFamily="1" charset="-128"/>
              </a:rPr>
              <a:t>T､</a:t>
            </a:r>
            <a:r>
              <a:rPr lang="ja-JP" altLang="en-US" sz="1600" dirty="0">
                <a:latin typeface="ふい字" panose="02000609000000000000" pitchFamily="1" charset="-128"/>
                <a:ea typeface="ふい字" panose="02000609000000000000" pitchFamily="1" charset="-128"/>
              </a:rPr>
              <a:t>沈黙は</a:t>
            </a:r>
            <a:r>
              <a:rPr lang="en-US" altLang="ja-JP" sz="1600" dirty="0">
                <a:latin typeface="ふい字" panose="02000609000000000000" pitchFamily="1" charset="-128"/>
                <a:ea typeface="ふい字" panose="02000609000000000000" pitchFamily="1" charset="-128"/>
              </a:rPr>
              <a:t>S</a:t>
            </a:r>
            <a:r>
              <a:rPr lang="ja-JP" altLang="en-US" sz="1600" dirty="0">
                <a:latin typeface="ふい字" panose="02000609000000000000" pitchFamily="1" charset="-128"/>
                <a:ea typeface="ふい字" panose="02000609000000000000" pitchFamily="1" charset="-128"/>
              </a:rPr>
              <a:t>など）を記入していた</a:t>
            </a:r>
            <a:endParaRPr lang="en-US" altLang="ja-JP" sz="1600" dirty="0">
              <a:latin typeface="ふい字" panose="02000609000000000000" pitchFamily="1" charset="-128"/>
              <a:ea typeface="ふい字" panose="02000609000000000000" pitchFamily="1" charset="-128"/>
            </a:endParaRPr>
          </a:p>
          <a:p>
            <a:pPr>
              <a:lnSpc>
                <a:spcPts val="2200"/>
              </a:lnSpc>
            </a:pPr>
            <a:r>
              <a:rPr lang="ja-JP" altLang="en-US" sz="1600" dirty="0">
                <a:latin typeface="ふい字" panose="02000609000000000000" pitchFamily="1" charset="-128"/>
                <a:ea typeface="ふい字" panose="02000609000000000000" pitchFamily="1" charset="-128"/>
              </a:rPr>
              <a:t>縦の列には曜日を書き入れ、毎日この帳簿をつけ、徳を達成できなかった曜日には黒丸を書き込む</a:t>
            </a:r>
            <a:endParaRPr lang="en-US" altLang="ja-JP" sz="1600" dirty="0">
              <a:latin typeface="ふい字" panose="02000609000000000000" pitchFamily="1" charset="-128"/>
              <a:ea typeface="ふい字" panose="02000609000000000000" pitchFamily="1" charset="-128"/>
            </a:endParaRPr>
          </a:p>
        </p:txBody>
      </p:sp>
      <p:graphicFrame>
        <p:nvGraphicFramePr>
          <p:cNvPr id="4" name="表 3">
            <a:extLst>
              <a:ext uri="{FF2B5EF4-FFF2-40B4-BE49-F238E27FC236}">
                <a16:creationId xmlns:a16="http://schemas.microsoft.com/office/drawing/2014/main" id="{9EF38D8B-C765-42A5-8D67-781B830BA303}"/>
              </a:ext>
            </a:extLst>
          </p:cNvPr>
          <p:cNvGraphicFramePr>
            <a:graphicFrameLocks noGrp="1"/>
          </p:cNvGraphicFramePr>
          <p:nvPr>
            <p:extLst>
              <p:ext uri="{D42A27DB-BD31-4B8C-83A1-F6EECF244321}">
                <p14:modId xmlns:p14="http://schemas.microsoft.com/office/powerpoint/2010/main" val="735672271"/>
              </p:ext>
            </p:extLst>
          </p:nvPr>
        </p:nvGraphicFramePr>
        <p:xfrm>
          <a:off x="1454668" y="5005768"/>
          <a:ext cx="8128000" cy="148336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421199858"/>
                    </a:ext>
                  </a:extLst>
                </a:gridCol>
                <a:gridCol w="1016000">
                  <a:extLst>
                    <a:ext uri="{9D8B030D-6E8A-4147-A177-3AD203B41FA5}">
                      <a16:colId xmlns:a16="http://schemas.microsoft.com/office/drawing/2014/main" val="4068804501"/>
                    </a:ext>
                  </a:extLst>
                </a:gridCol>
                <a:gridCol w="1016000">
                  <a:extLst>
                    <a:ext uri="{9D8B030D-6E8A-4147-A177-3AD203B41FA5}">
                      <a16:colId xmlns:a16="http://schemas.microsoft.com/office/drawing/2014/main" val="393757757"/>
                    </a:ext>
                  </a:extLst>
                </a:gridCol>
                <a:gridCol w="1016000">
                  <a:extLst>
                    <a:ext uri="{9D8B030D-6E8A-4147-A177-3AD203B41FA5}">
                      <a16:colId xmlns:a16="http://schemas.microsoft.com/office/drawing/2014/main" val="1492457970"/>
                    </a:ext>
                  </a:extLst>
                </a:gridCol>
                <a:gridCol w="1016000">
                  <a:extLst>
                    <a:ext uri="{9D8B030D-6E8A-4147-A177-3AD203B41FA5}">
                      <a16:colId xmlns:a16="http://schemas.microsoft.com/office/drawing/2014/main" val="3508171573"/>
                    </a:ext>
                  </a:extLst>
                </a:gridCol>
                <a:gridCol w="1016000">
                  <a:extLst>
                    <a:ext uri="{9D8B030D-6E8A-4147-A177-3AD203B41FA5}">
                      <a16:colId xmlns:a16="http://schemas.microsoft.com/office/drawing/2014/main" val="2648945127"/>
                    </a:ext>
                  </a:extLst>
                </a:gridCol>
                <a:gridCol w="1016000">
                  <a:extLst>
                    <a:ext uri="{9D8B030D-6E8A-4147-A177-3AD203B41FA5}">
                      <a16:colId xmlns:a16="http://schemas.microsoft.com/office/drawing/2014/main" val="1404242213"/>
                    </a:ext>
                  </a:extLst>
                </a:gridCol>
                <a:gridCol w="1016000">
                  <a:extLst>
                    <a:ext uri="{9D8B030D-6E8A-4147-A177-3AD203B41FA5}">
                      <a16:colId xmlns:a16="http://schemas.microsoft.com/office/drawing/2014/main" val="86734282"/>
                    </a:ext>
                  </a:extLst>
                </a:gridCol>
              </a:tblGrid>
              <a:tr h="370840">
                <a:tc>
                  <a:txBody>
                    <a:bodyPr/>
                    <a:lstStyle/>
                    <a:p>
                      <a:pPr algn="ctr"/>
                      <a:endParaRPr kumimoji="1" lang="ja-JP" altLang="en-US" dirty="0">
                        <a:latin typeface="ふい字" panose="02000609000000000000" pitchFamily="1" charset="-128"/>
                        <a:ea typeface="ふい字" panose="02000609000000000000" pitchFamily="1" charset="-128"/>
                      </a:endParaRPr>
                    </a:p>
                  </a:txBody>
                  <a:tcPr/>
                </a:tc>
                <a:tc>
                  <a:txBody>
                    <a:bodyPr/>
                    <a:lstStyle/>
                    <a:p>
                      <a:pPr algn="ctr"/>
                      <a:r>
                        <a:rPr kumimoji="1" lang="ja-JP" altLang="en-US" dirty="0">
                          <a:latin typeface="ふい字" panose="02000609000000000000" pitchFamily="1" charset="-128"/>
                          <a:ea typeface="ふい字" panose="02000609000000000000" pitchFamily="1" charset="-128"/>
                        </a:rPr>
                        <a:t>月</a:t>
                      </a:r>
                    </a:p>
                  </a:txBody>
                  <a:tcPr/>
                </a:tc>
                <a:tc>
                  <a:txBody>
                    <a:bodyPr/>
                    <a:lstStyle/>
                    <a:p>
                      <a:pPr algn="ctr"/>
                      <a:r>
                        <a:rPr kumimoji="1" lang="ja-JP" altLang="en-US" dirty="0">
                          <a:latin typeface="ふい字" panose="02000609000000000000" pitchFamily="1" charset="-128"/>
                          <a:ea typeface="ふい字" panose="02000609000000000000" pitchFamily="1" charset="-128"/>
                        </a:rPr>
                        <a:t>火</a:t>
                      </a:r>
                    </a:p>
                  </a:txBody>
                  <a:tcPr/>
                </a:tc>
                <a:tc>
                  <a:txBody>
                    <a:bodyPr/>
                    <a:lstStyle/>
                    <a:p>
                      <a:pPr algn="ctr"/>
                      <a:r>
                        <a:rPr kumimoji="1" lang="ja-JP" altLang="en-US" dirty="0">
                          <a:latin typeface="ふい字" panose="02000609000000000000" pitchFamily="1" charset="-128"/>
                          <a:ea typeface="ふい字" panose="02000609000000000000" pitchFamily="1" charset="-128"/>
                        </a:rPr>
                        <a:t>水</a:t>
                      </a:r>
                    </a:p>
                  </a:txBody>
                  <a:tcPr/>
                </a:tc>
                <a:tc>
                  <a:txBody>
                    <a:bodyPr/>
                    <a:lstStyle/>
                    <a:p>
                      <a:pPr algn="ctr"/>
                      <a:r>
                        <a:rPr kumimoji="1" lang="ja-JP" altLang="en-US" dirty="0">
                          <a:latin typeface="ふい字" panose="02000609000000000000" pitchFamily="1" charset="-128"/>
                          <a:ea typeface="ふい字" panose="02000609000000000000" pitchFamily="1" charset="-128"/>
                        </a:rPr>
                        <a:t>木</a:t>
                      </a:r>
                    </a:p>
                  </a:txBody>
                  <a:tcPr/>
                </a:tc>
                <a:tc>
                  <a:txBody>
                    <a:bodyPr/>
                    <a:lstStyle/>
                    <a:p>
                      <a:pPr algn="ctr"/>
                      <a:r>
                        <a:rPr kumimoji="1" lang="ja-JP" altLang="en-US" dirty="0">
                          <a:latin typeface="ふい字" panose="02000609000000000000" pitchFamily="1" charset="-128"/>
                          <a:ea typeface="ふい字" panose="02000609000000000000" pitchFamily="1" charset="-128"/>
                        </a:rPr>
                        <a:t>金</a:t>
                      </a:r>
                    </a:p>
                  </a:txBody>
                  <a:tcPr/>
                </a:tc>
                <a:tc>
                  <a:txBody>
                    <a:bodyPr/>
                    <a:lstStyle/>
                    <a:p>
                      <a:pPr algn="ctr"/>
                      <a:r>
                        <a:rPr kumimoji="1" lang="ja-JP" altLang="en-US" dirty="0">
                          <a:latin typeface="ふい字" panose="02000609000000000000" pitchFamily="1" charset="-128"/>
                          <a:ea typeface="ふい字" panose="02000609000000000000" pitchFamily="1" charset="-128"/>
                        </a:rPr>
                        <a:t>土</a:t>
                      </a:r>
                    </a:p>
                  </a:txBody>
                  <a:tcPr/>
                </a:tc>
                <a:tc>
                  <a:txBody>
                    <a:bodyPr/>
                    <a:lstStyle/>
                    <a:p>
                      <a:pPr algn="ctr"/>
                      <a:r>
                        <a:rPr kumimoji="1" lang="ja-JP" altLang="en-US" dirty="0">
                          <a:latin typeface="ふい字" panose="02000609000000000000" pitchFamily="1" charset="-128"/>
                          <a:ea typeface="ふい字" panose="02000609000000000000" pitchFamily="1" charset="-128"/>
                        </a:rPr>
                        <a:t>日</a:t>
                      </a:r>
                    </a:p>
                  </a:txBody>
                  <a:tcPr/>
                </a:tc>
                <a:extLst>
                  <a:ext uri="{0D108BD9-81ED-4DB2-BD59-A6C34878D82A}">
                    <a16:rowId xmlns:a16="http://schemas.microsoft.com/office/drawing/2014/main" val="1523287084"/>
                  </a:ext>
                </a:extLst>
              </a:tr>
              <a:tr h="370840">
                <a:tc>
                  <a:txBody>
                    <a:bodyPr/>
                    <a:lstStyle/>
                    <a:p>
                      <a:pPr algn="ctr"/>
                      <a:r>
                        <a:rPr kumimoji="1" lang="en-US" altLang="ja-JP" dirty="0">
                          <a:latin typeface="ふい字" panose="02000609000000000000" pitchFamily="1" charset="-128"/>
                          <a:ea typeface="ふい字" panose="02000609000000000000" pitchFamily="1" charset="-128"/>
                        </a:rPr>
                        <a:t>T</a:t>
                      </a:r>
                      <a:endParaRPr kumimoji="1" lang="ja-JP" altLang="en-US" dirty="0">
                        <a:latin typeface="ふい字" panose="02000609000000000000" pitchFamily="1" charset="-128"/>
                        <a:ea typeface="ふい字" panose="02000609000000000000" pitchFamily="1" charset="-128"/>
                      </a:endParaRPr>
                    </a:p>
                  </a:txBody>
                  <a:tcPr/>
                </a:tc>
                <a:tc>
                  <a:txBody>
                    <a:bodyPr/>
                    <a:lstStyle/>
                    <a:p>
                      <a:pPr algn="ctr"/>
                      <a:r>
                        <a:rPr kumimoji="1" lang="ja-JP" altLang="en-US" dirty="0">
                          <a:latin typeface="ふい字" panose="02000609000000000000" pitchFamily="1" charset="-128"/>
                          <a:ea typeface="ふい字" panose="02000609000000000000" pitchFamily="1" charset="-128"/>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latin typeface="ふい字" panose="02000609000000000000" pitchFamily="1" charset="-128"/>
                          <a:ea typeface="ふい字" panose="02000609000000000000" pitchFamily="1" charset="-128"/>
                        </a:rPr>
                        <a:t>●</a:t>
                      </a:r>
                    </a:p>
                  </a:txBody>
                  <a:tcPr/>
                </a:tc>
                <a:tc>
                  <a:txBody>
                    <a:bodyPr/>
                    <a:lstStyle/>
                    <a:p>
                      <a:pPr algn="ctr"/>
                      <a:endParaRPr kumimoji="1" lang="ja-JP" altLang="en-US">
                        <a:latin typeface="ふい字" panose="02000609000000000000" pitchFamily="1" charset="-128"/>
                        <a:ea typeface="ふい字" panose="02000609000000000000" pitchFamily="1" charset="-128"/>
                      </a:endParaRPr>
                    </a:p>
                  </a:txBody>
                  <a:tcPr/>
                </a:tc>
                <a:tc>
                  <a:txBody>
                    <a:bodyPr/>
                    <a:lstStyle/>
                    <a:p>
                      <a:pPr algn="ctr"/>
                      <a:endParaRPr kumimoji="1" lang="ja-JP" altLang="en-US">
                        <a:latin typeface="ふい字" panose="02000609000000000000" pitchFamily="1" charset="-128"/>
                        <a:ea typeface="ふい字" panose="02000609000000000000" pitchFamily="1" charset="-128"/>
                      </a:endParaRPr>
                    </a:p>
                  </a:txBody>
                  <a:tcPr/>
                </a:tc>
                <a:tc>
                  <a:txBody>
                    <a:bodyPr/>
                    <a:lstStyle/>
                    <a:p>
                      <a:pPr algn="ctr"/>
                      <a:endParaRPr kumimoji="1" lang="ja-JP" altLang="en-US">
                        <a:latin typeface="ふい字" panose="02000609000000000000" pitchFamily="1" charset="-128"/>
                        <a:ea typeface="ふい字" panose="02000609000000000000" pitchFamily="1" charset="-128"/>
                      </a:endParaRPr>
                    </a:p>
                  </a:txBody>
                  <a:tcPr/>
                </a:tc>
                <a:tc>
                  <a:txBody>
                    <a:bodyPr/>
                    <a:lstStyle/>
                    <a:p>
                      <a:pPr algn="ctr"/>
                      <a:endParaRPr kumimoji="1" lang="ja-JP" altLang="en-US">
                        <a:latin typeface="ふい字" panose="02000609000000000000" pitchFamily="1" charset="-128"/>
                        <a:ea typeface="ふい字" panose="02000609000000000000" pitchFamily="1" charset="-128"/>
                      </a:endParaRPr>
                    </a:p>
                  </a:txBody>
                  <a:tcPr/>
                </a:tc>
                <a:tc>
                  <a:txBody>
                    <a:bodyPr/>
                    <a:lstStyle/>
                    <a:p>
                      <a:pPr algn="ctr"/>
                      <a:endParaRPr kumimoji="1" lang="ja-JP" altLang="en-US">
                        <a:latin typeface="ふい字" panose="02000609000000000000" pitchFamily="1" charset="-128"/>
                        <a:ea typeface="ふい字" panose="02000609000000000000" pitchFamily="1" charset="-128"/>
                      </a:endParaRPr>
                    </a:p>
                  </a:txBody>
                  <a:tcPr/>
                </a:tc>
                <a:extLst>
                  <a:ext uri="{0D108BD9-81ED-4DB2-BD59-A6C34878D82A}">
                    <a16:rowId xmlns:a16="http://schemas.microsoft.com/office/drawing/2014/main" val="505828286"/>
                  </a:ext>
                </a:extLst>
              </a:tr>
              <a:tr h="370840">
                <a:tc>
                  <a:txBody>
                    <a:bodyPr/>
                    <a:lstStyle/>
                    <a:p>
                      <a:pPr algn="ctr"/>
                      <a:r>
                        <a:rPr kumimoji="1" lang="en-US" altLang="ja-JP" dirty="0">
                          <a:latin typeface="ふい字" panose="02000609000000000000" pitchFamily="1" charset="-128"/>
                          <a:ea typeface="ふい字" panose="02000609000000000000" pitchFamily="1" charset="-128"/>
                        </a:rPr>
                        <a:t>S</a:t>
                      </a:r>
                      <a:endParaRPr kumimoji="1" lang="ja-JP" altLang="en-US" dirty="0">
                        <a:latin typeface="ふい字" panose="02000609000000000000" pitchFamily="1" charset="-128"/>
                        <a:ea typeface="ふい字" panose="02000609000000000000" pitchFamily="1" charset="-128"/>
                      </a:endParaRPr>
                    </a:p>
                  </a:txBody>
                  <a:tcPr/>
                </a:tc>
                <a:tc>
                  <a:txBody>
                    <a:bodyPr/>
                    <a:lstStyle/>
                    <a:p>
                      <a:pPr algn="ctr"/>
                      <a:endParaRPr kumimoji="1" lang="ja-JP" altLang="en-US" dirty="0">
                        <a:latin typeface="ふい字" panose="02000609000000000000" pitchFamily="1" charset="-128"/>
                        <a:ea typeface="ふい字" panose="02000609000000000000" pitchFamily="1" charset="-128"/>
                      </a:endParaRPr>
                    </a:p>
                  </a:txBody>
                  <a:tcPr/>
                </a:tc>
                <a:tc>
                  <a:txBody>
                    <a:bodyPr/>
                    <a:lstStyle/>
                    <a:p>
                      <a:pPr algn="ctr"/>
                      <a:endParaRPr kumimoji="1" lang="ja-JP" altLang="en-US" dirty="0">
                        <a:latin typeface="ふい字" panose="02000609000000000000" pitchFamily="1" charset="-128"/>
                        <a:ea typeface="ふい字" panose="02000609000000000000" pitchFamily="1" charset="-128"/>
                      </a:endParaRPr>
                    </a:p>
                  </a:txBody>
                  <a:tcPr/>
                </a:tc>
                <a:tc>
                  <a:txBody>
                    <a:bodyPr/>
                    <a:lstStyle/>
                    <a:p>
                      <a:pPr algn="ctr"/>
                      <a:r>
                        <a:rPr kumimoji="1" lang="ja-JP" altLang="en-US" dirty="0">
                          <a:latin typeface="ふい字" panose="02000609000000000000" pitchFamily="1" charset="-128"/>
                          <a:ea typeface="ふい字" panose="02000609000000000000" pitchFamily="1" charset="-128"/>
                        </a:rPr>
                        <a:t>●</a:t>
                      </a:r>
                    </a:p>
                  </a:txBody>
                  <a:tcPr/>
                </a:tc>
                <a:tc>
                  <a:txBody>
                    <a:bodyPr/>
                    <a:lstStyle/>
                    <a:p>
                      <a:pPr algn="ctr"/>
                      <a:endParaRPr kumimoji="1" lang="ja-JP" altLang="en-US" dirty="0">
                        <a:latin typeface="ふい字" panose="02000609000000000000" pitchFamily="1" charset="-128"/>
                        <a:ea typeface="ふい字" panose="02000609000000000000" pitchFamily="1" charset="-128"/>
                      </a:endParaRPr>
                    </a:p>
                  </a:txBody>
                  <a:tcPr/>
                </a:tc>
                <a:tc>
                  <a:txBody>
                    <a:bodyPr/>
                    <a:lstStyle/>
                    <a:p>
                      <a:pPr algn="ctr"/>
                      <a:r>
                        <a:rPr kumimoji="1" lang="ja-JP" altLang="en-US" dirty="0">
                          <a:latin typeface="ふい字" panose="02000609000000000000" pitchFamily="1" charset="-128"/>
                          <a:ea typeface="ふい字" panose="02000609000000000000" pitchFamily="1" charset="-128"/>
                        </a:rPr>
                        <a:t>●</a:t>
                      </a:r>
                    </a:p>
                  </a:txBody>
                  <a:tcPr/>
                </a:tc>
                <a:tc>
                  <a:txBody>
                    <a:bodyPr/>
                    <a:lstStyle/>
                    <a:p>
                      <a:pPr algn="ctr"/>
                      <a:endParaRPr kumimoji="1" lang="ja-JP" altLang="en-US" dirty="0">
                        <a:latin typeface="ふい字" panose="02000609000000000000" pitchFamily="1" charset="-128"/>
                        <a:ea typeface="ふい字" panose="02000609000000000000" pitchFamily="1" charset="-128"/>
                      </a:endParaRPr>
                    </a:p>
                  </a:txBody>
                  <a:tcPr/>
                </a:tc>
                <a:tc>
                  <a:txBody>
                    <a:bodyPr/>
                    <a:lstStyle/>
                    <a:p>
                      <a:pPr algn="ctr"/>
                      <a:endParaRPr kumimoji="1" lang="ja-JP" altLang="en-US">
                        <a:latin typeface="ふい字" panose="02000609000000000000" pitchFamily="1" charset="-128"/>
                        <a:ea typeface="ふい字" panose="02000609000000000000" pitchFamily="1" charset="-128"/>
                      </a:endParaRPr>
                    </a:p>
                  </a:txBody>
                  <a:tcPr/>
                </a:tc>
                <a:extLst>
                  <a:ext uri="{0D108BD9-81ED-4DB2-BD59-A6C34878D82A}">
                    <a16:rowId xmlns:a16="http://schemas.microsoft.com/office/drawing/2014/main" val="157129317"/>
                  </a:ext>
                </a:extLst>
              </a:tr>
              <a:tr h="370840">
                <a:tc>
                  <a:txBody>
                    <a:bodyPr/>
                    <a:lstStyle/>
                    <a:p>
                      <a:pPr algn="ctr"/>
                      <a:r>
                        <a:rPr kumimoji="1" lang="en-US" altLang="ja-JP" dirty="0">
                          <a:latin typeface="ふい字" panose="02000609000000000000" pitchFamily="1" charset="-128"/>
                          <a:ea typeface="ふい字" panose="02000609000000000000" pitchFamily="1" charset="-128"/>
                        </a:rPr>
                        <a:t>:</a:t>
                      </a:r>
                      <a:endParaRPr kumimoji="1" lang="ja-JP" altLang="en-US" dirty="0">
                        <a:latin typeface="ふい字" panose="02000609000000000000" pitchFamily="1" charset="-128"/>
                        <a:ea typeface="ふい字" panose="02000609000000000000" pitchFamily="1" charset="-128"/>
                      </a:endParaRPr>
                    </a:p>
                  </a:txBody>
                  <a:tcPr/>
                </a:tc>
                <a:tc>
                  <a:txBody>
                    <a:bodyPr/>
                    <a:lstStyle/>
                    <a:p>
                      <a:pPr algn="ctr"/>
                      <a:r>
                        <a:rPr kumimoji="1" lang="en-US" altLang="ja-JP" dirty="0">
                          <a:latin typeface="ふい字" panose="02000609000000000000" pitchFamily="1" charset="-128"/>
                          <a:ea typeface="ふい字" panose="02000609000000000000" pitchFamily="1" charset="-128"/>
                        </a:rPr>
                        <a:t>:</a:t>
                      </a:r>
                      <a:endParaRPr kumimoji="1" lang="ja-JP" altLang="en-US" dirty="0">
                        <a:latin typeface="ふい字" panose="02000609000000000000" pitchFamily="1" charset="-128"/>
                        <a:ea typeface="ふい字" panose="02000609000000000000" pitchFamily="1" charset="-128"/>
                      </a:endParaRPr>
                    </a:p>
                  </a:txBody>
                  <a:tcPr/>
                </a:tc>
                <a:tc>
                  <a:txBody>
                    <a:bodyPr/>
                    <a:lstStyle/>
                    <a:p>
                      <a:pPr algn="ctr"/>
                      <a:r>
                        <a:rPr kumimoji="1" lang="en-US" altLang="ja-JP" dirty="0">
                          <a:latin typeface="ふい字" panose="02000609000000000000" pitchFamily="1" charset="-128"/>
                          <a:ea typeface="ふい字" panose="02000609000000000000" pitchFamily="1" charset="-128"/>
                        </a:rPr>
                        <a:t>:</a:t>
                      </a:r>
                      <a:endParaRPr kumimoji="1" lang="ja-JP" altLang="en-US" dirty="0">
                        <a:latin typeface="ふい字" panose="02000609000000000000" pitchFamily="1" charset="-128"/>
                        <a:ea typeface="ふい字" panose="02000609000000000000" pitchFamily="1" charset="-128"/>
                      </a:endParaRPr>
                    </a:p>
                  </a:txBody>
                  <a:tcPr/>
                </a:tc>
                <a:tc>
                  <a:txBody>
                    <a:bodyPr/>
                    <a:lstStyle/>
                    <a:p>
                      <a:pPr algn="ctr"/>
                      <a:r>
                        <a:rPr kumimoji="1" lang="en-US" altLang="ja-JP" dirty="0">
                          <a:latin typeface="ふい字" panose="02000609000000000000" pitchFamily="1" charset="-128"/>
                          <a:ea typeface="ふい字" panose="02000609000000000000" pitchFamily="1" charset="-128"/>
                        </a:rPr>
                        <a:t>:</a:t>
                      </a:r>
                      <a:endParaRPr kumimoji="1" lang="ja-JP" altLang="en-US" dirty="0">
                        <a:latin typeface="ふい字" panose="02000609000000000000" pitchFamily="1" charset="-128"/>
                        <a:ea typeface="ふい字" panose="02000609000000000000" pitchFamily="1" charset="-128"/>
                      </a:endParaRPr>
                    </a:p>
                  </a:txBody>
                  <a:tcPr/>
                </a:tc>
                <a:tc>
                  <a:txBody>
                    <a:bodyPr/>
                    <a:lstStyle/>
                    <a:p>
                      <a:pPr algn="ctr"/>
                      <a:r>
                        <a:rPr kumimoji="1" lang="en-US" altLang="ja-JP" dirty="0">
                          <a:latin typeface="ふい字" panose="02000609000000000000" pitchFamily="1" charset="-128"/>
                          <a:ea typeface="ふい字" panose="02000609000000000000" pitchFamily="1" charset="-128"/>
                        </a:rPr>
                        <a:t>:</a:t>
                      </a:r>
                      <a:endParaRPr kumimoji="1" lang="ja-JP" altLang="en-US" dirty="0">
                        <a:latin typeface="ふい字" panose="02000609000000000000" pitchFamily="1" charset="-128"/>
                        <a:ea typeface="ふい字" panose="02000609000000000000" pitchFamily="1" charset="-128"/>
                      </a:endParaRPr>
                    </a:p>
                  </a:txBody>
                  <a:tcPr/>
                </a:tc>
                <a:tc>
                  <a:txBody>
                    <a:bodyPr/>
                    <a:lstStyle/>
                    <a:p>
                      <a:pPr algn="ctr"/>
                      <a:r>
                        <a:rPr kumimoji="1" lang="en-US" altLang="ja-JP" dirty="0">
                          <a:latin typeface="ふい字" panose="02000609000000000000" pitchFamily="1" charset="-128"/>
                          <a:ea typeface="ふい字" panose="02000609000000000000" pitchFamily="1" charset="-128"/>
                        </a:rPr>
                        <a:t>:</a:t>
                      </a:r>
                      <a:endParaRPr kumimoji="1" lang="ja-JP" altLang="en-US" dirty="0">
                        <a:latin typeface="ふい字" panose="02000609000000000000" pitchFamily="1" charset="-128"/>
                        <a:ea typeface="ふい字" panose="02000609000000000000" pitchFamily="1" charset="-128"/>
                      </a:endParaRPr>
                    </a:p>
                  </a:txBody>
                  <a:tcPr/>
                </a:tc>
                <a:tc>
                  <a:txBody>
                    <a:bodyPr/>
                    <a:lstStyle/>
                    <a:p>
                      <a:pPr algn="ctr"/>
                      <a:r>
                        <a:rPr kumimoji="1" lang="en-US" altLang="ja-JP" dirty="0">
                          <a:latin typeface="ふい字" panose="02000609000000000000" pitchFamily="1" charset="-128"/>
                          <a:ea typeface="ふい字" panose="02000609000000000000" pitchFamily="1" charset="-128"/>
                        </a:rPr>
                        <a:t>:</a:t>
                      </a:r>
                      <a:endParaRPr kumimoji="1" lang="ja-JP" altLang="en-US" dirty="0">
                        <a:latin typeface="ふい字" panose="02000609000000000000" pitchFamily="1" charset="-128"/>
                        <a:ea typeface="ふい字" panose="02000609000000000000" pitchFamily="1" charset="-128"/>
                      </a:endParaRPr>
                    </a:p>
                  </a:txBody>
                  <a:tcPr/>
                </a:tc>
                <a:tc>
                  <a:txBody>
                    <a:bodyPr/>
                    <a:lstStyle/>
                    <a:p>
                      <a:pPr algn="ctr"/>
                      <a:r>
                        <a:rPr kumimoji="1" lang="en-US" altLang="ja-JP" dirty="0">
                          <a:latin typeface="ふい字" panose="02000609000000000000" pitchFamily="1" charset="-128"/>
                          <a:ea typeface="ふい字" panose="02000609000000000000" pitchFamily="1" charset="-128"/>
                        </a:rPr>
                        <a:t>:</a:t>
                      </a:r>
                      <a:endParaRPr kumimoji="1" lang="ja-JP" altLang="en-US" dirty="0">
                        <a:latin typeface="ふい字" panose="02000609000000000000" pitchFamily="1" charset="-128"/>
                        <a:ea typeface="ふい字" panose="02000609000000000000" pitchFamily="1" charset="-128"/>
                      </a:endParaRPr>
                    </a:p>
                  </a:txBody>
                  <a:tcPr/>
                </a:tc>
                <a:extLst>
                  <a:ext uri="{0D108BD9-81ED-4DB2-BD59-A6C34878D82A}">
                    <a16:rowId xmlns:a16="http://schemas.microsoft.com/office/drawing/2014/main" val="2581076406"/>
                  </a:ext>
                </a:extLst>
              </a:tr>
            </a:tbl>
          </a:graphicData>
        </a:graphic>
      </p:graphicFrame>
    </p:spTree>
    <p:extLst>
      <p:ext uri="{BB962C8B-B14F-4D97-AF65-F5344CB8AC3E}">
        <p14:creationId xmlns:p14="http://schemas.microsoft.com/office/powerpoint/2010/main" val="2817052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4D539F9A-0267-4562-8276-EC4CD60F51F9}"/>
              </a:ext>
            </a:extLst>
          </p:cNvPr>
          <p:cNvSpPr/>
          <p:nvPr/>
        </p:nvSpPr>
        <p:spPr>
          <a:xfrm>
            <a:off x="2576945" y="5812103"/>
            <a:ext cx="6954982" cy="63487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413DA8B3-4330-4837-AF79-9ACE05C5001C}"/>
              </a:ext>
            </a:extLst>
          </p:cNvPr>
          <p:cNvSpPr/>
          <p:nvPr/>
        </p:nvSpPr>
        <p:spPr>
          <a:xfrm>
            <a:off x="1442716" y="3931923"/>
            <a:ext cx="9318153" cy="148973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AD8FD9C-DFD3-4AC6-ADA1-4FD1671B5600}"/>
              </a:ext>
            </a:extLst>
          </p:cNvPr>
          <p:cNvSpPr>
            <a:spLocks noGrp="1"/>
          </p:cNvSpPr>
          <p:nvPr>
            <p:ph type="title"/>
          </p:nvPr>
        </p:nvSpPr>
        <p:spPr>
          <a:xfrm>
            <a:off x="828963" y="25567"/>
            <a:ext cx="10503444" cy="1020330"/>
          </a:xfrm>
        </p:spPr>
        <p:txBody>
          <a:bodyPr/>
          <a:lstStyle/>
          <a:p>
            <a:r>
              <a:rPr kumimoji="1" lang="ja-JP" altLang="en-US" dirty="0">
                <a:latin typeface="ふい字" panose="02000609000000000000" pitchFamily="1" charset="-128"/>
                <a:ea typeface="ふい字" panose="02000609000000000000" pitchFamily="1" charset="-128"/>
              </a:rPr>
              <a:t>アメリカ</a:t>
            </a:r>
          </a:p>
        </p:txBody>
      </p:sp>
      <p:sp>
        <p:nvSpPr>
          <p:cNvPr id="39" name="テキスト ボックス 38">
            <a:extLst>
              <a:ext uri="{FF2B5EF4-FFF2-40B4-BE49-F238E27FC236}">
                <a16:creationId xmlns:a16="http://schemas.microsoft.com/office/drawing/2014/main" id="{F4FDF31B-6321-4712-B53D-E39A1DFC045E}"/>
              </a:ext>
            </a:extLst>
          </p:cNvPr>
          <p:cNvSpPr txBox="1"/>
          <p:nvPr/>
        </p:nvSpPr>
        <p:spPr>
          <a:xfrm>
            <a:off x="1042548" y="1045897"/>
            <a:ext cx="10076263" cy="646331"/>
          </a:xfrm>
          <a:prstGeom prst="rect">
            <a:avLst/>
          </a:prstGeom>
          <a:noFill/>
        </p:spPr>
        <p:txBody>
          <a:bodyPr wrap="square" rtlCol="0">
            <a:spAutoFit/>
          </a:bodyPr>
          <a:lstStyle/>
          <a:p>
            <a:r>
              <a:rPr lang="en-US" altLang="ja-JP" dirty="0">
                <a:latin typeface="ふい字" panose="02000609000000000000" pitchFamily="1" charset="-128"/>
                <a:ea typeface="ふい字" panose="02000609000000000000" pitchFamily="1" charset="-128"/>
              </a:rPr>
              <a:t>1753</a:t>
            </a:r>
            <a:r>
              <a:rPr lang="ja-JP" altLang="en-US" dirty="0">
                <a:latin typeface="ふい字" panose="02000609000000000000" pitchFamily="1" charset="-128"/>
                <a:ea typeface="ふい字" panose="02000609000000000000" pitchFamily="1" charset="-128"/>
              </a:rPr>
              <a:t>年、英国王室郵便長官代理に就任したフランクリンは各タウンの郵便局長が複雑な郵便制度の会計をこなせるよう郵政会計の制度設計に取り組んだ</a:t>
            </a:r>
            <a:endParaRPr lang="en-US" altLang="ja-JP" dirty="0">
              <a:latin typeface="ふい字" panose="02000609000000000000" pitchFamily="1" charset="-128"/>
              <a:ea typeface="ふい字" panose="02000609000000000000" pitchFamily="1" charset="-128"/>
            </a:endParaRPr>
          </a:p>
        </p:txBody>
      </p:sp>
      <p:sp>
        <p:nvSpPr>
          <p:cNvPr id="9" name="テキスト ボックス 8">
            <a:extLst>
              <a:ext uri="{FF2B5EF4-FFF2-40B4-BE49-F238E27FC236}">
                <a16:creationId xmlns:a16="http://schemas.microsoft.com/office/drawing/2014/main" id="{DE3E384F-8FC9-4880-97E8-2078D03C2C42}"/>
              </a:ext>
            </a:extLst>
          </p:cNvPr>
          <p:cNvSpPr txBox="1"/>
          <p:nvPr/>
        </p:nvSpPr>
        <p:spPr>
          <a:xfrm>
            <a:off x="1143844" y="1883373"/>
            <a:ext cx="9873672" cy="369332"/>
          </a:xfrm>
          <a:prstGeom prst="rect">
            <a:avLst/>
          </a:prstGeom>
          <a:noFill/>
        </p:spPr>
        <p:txBody>
          <a:bodyPr wrap="square" rtlCol="0">
            <a:spAutoFit/>
          </a:bodyPr>
          <a:lstStyle/>
          <a:p>
            <a:r>
              <a:rPr lang="ja-JP" altLang="en-US" dirty="0">
                <a:latin typeface="ふい字" panose="02000609000000000000" pitchFamily="1" charset="-128"/>
                <a:ea typeface="ふい字" panose="02000609000000000000" pitchFamily="1" charset="-128"/>
              </a:rPr>
              <a:t>郵便業務のさまざまな手続きを確実にこなし、滞りなく処理する唯一の方法は記録をとること</a:t>
            </a:r>
            <a:endParaRPr lang="en-US" altLang="ja-JP" dirty="0">
              <a:latin typeface="ふい字" panose="02000609000000000000" pitchFamily="1" charset="-128"/>
              <a:ea typeface="ふい字" panose="02000609000000000000" pitchFamily="1" charset="-128"/>
            </a:endParaRPr>
          </a:p>
        </p:txBody>
      </p:sp>
      <p:sp>
        <p:nvSpPr>
          <p:cNvPr id="10" name="テキスト ボックス 9">
            <a:extLst>
              <a:ext uri="{FF2B5EF4-FFF2-40B4-BE49-F238E27FC236}">
                <a16:creationId xmlns:a16="http://schemas.microsoft.com/office/drawing/2014/main" id="{FAEF50EC-01D8-4AB9-B56B-D4996F600B10}"/>
              </a:ext>
            </a:extLst>
          </p:cNvPr>
          <p:cNvSpPr txBox="1"/>
          <p:nvPr/>
        </p:nvSpPr>
        <p:spPr>
          <a:xfrm>
            <a:off x="1901226" y="3342331"/>
            <a:ext cx="8358910" cy="400110"/>
          </a:xfrm>
          <a:prstGeom prst="rect">
            <a:avLst/>
          </a:prstGeom>
          <a:noFill/>
        </p:spPr>
        <p:txBody>
          <a:bodyPr wrap="square" rtlCol="0">
            <a:spAutoFit/>
          </a:bodyPr>
          <a:lstStyle/>
          <a:p>
            <a:r>
              <a:rPr lang="ja-JP" altLang="en-US" sz="2000" dirty="0">
                <a:latin typeface="ふい字" panose="02000609000000000000" pitchFamily="1" charset="-128"/>
                <a:ea typeface="ふい字" panose="02000609000000000000" pitchFamily="1" charset="-128"/>
              </a:rPr>
              <a:t>フランクリンは郵便の記録方式を考案し、郵便の複式簿記を編み出した</a:t>
            </a:r>
            <a:endParaRPr lang="en-US" altLang="ja-JP" sz="2000" dirty="0">
              <a:latin typeface="ふい字" panose="02000609000000000000" pitchFamily="1" charset="-128"/>
              <a:ea typeface="ふい字" panose="02000609000000000000" pitchFamily="1" charset="-128"/>
            </a:endParaRPr>
          </a:p>
        </p:txBody>
      </p:sp>
      <p:sp>
        <p:nvSpPr>
          <p:cNvPr id="11" name="矢印: 下 10">
            <a:extLst>
              <a:ext uri="{FF2B5EF4-FFF2-40B4-BE49-F238E27FC236}">
                <a16:creationId xmlns:a16="http://schemas.microsoft.com/office/drawing/2014/main" id="{0E9493B2-D0C9-47B3-B2CE-7DD61AA37E2D}"/>
              </a:ext>
            </a:extLst>
          </p:cNvPr>
          <p:cNvSpPr/>
          <p:nvPr/>
        </p:nvSpPr>
        <p:spPr>
          <a:xfrm>
            <a:off x="4833771" y="2524102"/>
            <a:ext cx="2493819" cy="75289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ふい字" panose="02000609000000000000" pitchFamily="1" charset="-128"/>
                <a:ea typeface="ふい字" panose="02000609000000000000" pitchFamily="1" charset="-128"/>
              </a:rPr>
              <a:t>そこで</a:t>
            </a:r>
          </a:p>
        </p:txBody>
      </p:sp>
      <p:sp>
        <p:nvSpPr>
          <p:cNvPr id="12" name="テキスト ボックス 11">
            <a:extLst>
              <a:ext uri="{FF2B5EF4-FFF2-40B4-BE49-F238E27FC236}">
                <a16:creationId xmlns:a16="http://schemas.microsoft.com/office/drawing/2014/main" id="{9CEEAA79-BCF7-4611-9CF4-9D9738FE16CF}"/>
              </a:ext>
            </a:extLst>
          </p:cNvPr>
          <p:cNvSpPr txBox="1"/>
          <p:nvPr/>
        </p:nvSpPr>
        <p:spPr>
          <a:xfrm>
            <a:off x="1442716" y="4084915"/>
            <a:ext cx="9275925" cy="338554"/>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面倒な手続きを守るのはむずかしいことをよく理解していたフランクリンは大型のポスターを作成</a:t>
            </a:r>
            <a:endParaRPr lang="en-US" altLang="ja-JP" sz="1600" dirty="0">
              <a:latin typeface="ふい字" panose="02000609000000000000" pitchFamily="1" charset="-128"/>
              <a:ea typeface="ふい字" panose="02000609000000000000" pitchFamily="1" charset="-128"/>
            </a:endParaRPr>
          </a:p>
        </p:txBody>
      </p:sp>
      <p:sp>
        <p:nvSpPr>
          <p:cNvPr id="13" name="テキスト ボックス 12">
            <a:extLst>
              <a:ext uri="{FF2B5EF4-FFF2-40B4-BE49-F238E27FC236}">
                <a16:creationId xmlns:a16="http://schemas.microsoft.com/office/drawing/2014/main" id="{4620F340-FDC1-44B8-A334-DD520047F362}"/>
              </a:ext>
            </a:extLst>
          </p:cNvPr>
          <p:cNvSpPr txBox="1"/>
          <p:nvPr/>
        </p:nvSpPr>
        <p:spPr>
          <a:xfrm>
            <a:off x="2412421" y="4628422"/>
            <a:ext cx="7367155" cy="646331"/>
          </a:xfrm>
          <a:prstGeom prst="rect">
            <a:avLst/>
          </a:prstGeom>
          <a:noFill/>
        </p:spPr>
        <p:txBody>
          <a:bodyPr wrap="square" rtlCol="0">
            <a:spAutoFit/>
          </a:bodyPr>
          <a:lstStyle/>
          <a:p>
            <a:r>
              <a:rPr lang="ja-JP" altLang="en-US" dirty="0">
                <a:latin typeface="ふい字" panose="02000609000000000000" pitchFamily="1" charset="-128"/>
                <a:ea typeface="ふい字" panose="02000609000000000000" pitchFamily="1" charset="-128"/>
              </a:rPr>
              <a:t>大判の紙に基本の手続きを図解付きで簡便にまとめた</a:t>
            </a:r>
            <a:endParaRPr lang="en-US" altLang="ja-JP" dirty="0">
              <a:latin typeface="ふい字" panose="02000609000000000000" pitchFamily="1" charset="-128"/>
              <a:ea typeface="ふい字" panose="02000609000000000000" pitchFamily="1" charset="-128"/>
            </a:endParaRPr>
          </a:p>
          <a:p>
            <a:r>
              <a:rPr lang="ja-JP" altLang="en-US" dirty="0">
                <a:latin typeface="ふい字" panose="02000609000000000000" pitchFamily="1" charset="-128"/>
                <a:ea typeface="ふい字" panose="02000609000000000000" pitchFamily="1" charset="-128"/>
              </a:rPr>
              <a:t>これにより初期のアメリカの郵便業務が円滑に行われるようになった</a:t>
            </a:r>
            <a:endParaRPr lang="en-US" altLang="ja-JP" dirty="0">
              <a:latin typeface="ふい字" panose="02000609000000000000" pitchFamily="1" charset="-128"/>
              <a:ea typeface="ふい字" panose="02000609000000000000" pitchFamily="1" charset="-128"/>
            </a:endParaRPr>
          </a:p>
        </p:txBody>
      </p:sp>
      <p:sp>
        <p:nvSpPr>
          <p:cNvPr id="14" name="テキスト ボックス 13">
            <a:extLst>
              <a:ext uri="{FF2B5EF4-FFF2-40B4-BE49-F238E27FC236}">
                <a16:creationId xmlns:a16="http://schemas.microsoft.com/office/drawing/2014/main" id="{8A5D9179-C756-43CD-BC32-D5C5AB9E4CC7}"/>
              </a:ext>
            </a:extLst>
          </p:cNvPr>
          <p:cNvSpPr txBox="1"/>
          <p:nvPr/>
        </p:nvSpPr>
        <p:spPr>
          <a:xfrm>
            <a:off x="2821708" y="5928783"/>
            <a:ext cx="6548582" cy="400110"/>
          </a:xfrm>
          <a:prstGeom prst="rect">
            <a:avLst/>
          </a:prstGeom>
          <a:noFill/>
        </p:spPr>
        <p:txBody>
          <a:bodyPr wrap="square" rtlCol="0">
            <a:spAutoFit/>
          </a:bodyPr>
          <a:lstStyle/>
          <a:p>
            <a:r>
              <a:rPr lang="ja-JP" altLang="en-US" sz="2000" b="1" dirty="0">
                <a:solidFill>
                  <a:srgbClr val="FF0000"/>
                </a:solidFill>
                <a:latin typeface="ふい字" panose="02000609000000000000" pitchFamily="1" charset="-128"/>
                <a:ea typeface="ふい字" panose="02000609000000000000" pitchFamily="1" charset="-128"/>
              </a:rPr>
              <a:t>秩序と制度運営に関するフランクリンの理念も浸透した</a:t>
            </a:r>
            <a:endParaRPr lang="en-US" altLang="ja-JP" sz="2000" b="1" dirty="0">
              <a:solidFill>
                <a:srgbClr val="FF0000"/>
              </a:solidFill>
              <a:latin typeface="ふい字" panose="02000609000000000000" pitchFamily="1" charset="-128"/>
              <a:ea typeface="ふい字" panose="02000609000000000000" pitchFamily="1" charset="-128"/>
            </a:endParaRPr>
          </a:p>
        </p:txBody>
      </p:sp>
    </p:spTree>
    <p:extLst>
      <p:ext uri="{BB962C8B-B14F-4D97-AF65-F5344CB8AC3E}">
        <p14:creationId xmlns:p14="http://schemas.microsoft.com/office/powerpoint/2010/main" val="1595021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四角形: 角を丸くする 18">
            <a:extLst>
              <a:ext uri="{FF2B5EF4-FFF2-40B4-BE49-F238E27FC236}">
                <a16:creationId xmlns:a16="http://schemas.microsoft.com/office/drawing/2014/main" id="{550E6045-73FB-4767-8E6D-9B12A51971BF}"/>
              </a:ext>
            </a:extLst>
          </p:cNvPr>
          <p:cNvSpPr/>
          <p:nvPr/>
        </p:nvSpPr>
        <p:spPr>
          <a:xfrm>
            <a:off x="1410442" y="5844328"/>
            <a:ext cx="8810072" cy="79991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A8E91545-BE08-4C8C-8C57-AEEB6FFDE124}"/>
              </a:ext>
            </a:extLst>
          </p:cNvPr>
          <p:cNvSpPr/>
          <p:nvPr/>
        </p:nvSpPr>
        <p:spPr>
          <a:xfrm>
            <a:off x="549835" y="5529072"/>
            <a:ext cx="11061700" cy="7108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EEB267B6-8C3C-44C1-88EE-44E66B8B95B0}"/>
              </a:ext>
            </a:extLst>
          </p:cNvPr>
          <p:cNvSpPr/>
          <p:nvPr/>
        </p:nvSpPr>
        <p:spPr>
          <a:xfrm>
            <a:off x="828964" y="3749566"/>
            <a:ext cx="5350712" cy="1302977"/>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FCA29DE8-0A40-4959-AFCA-95ECC82B4B65}"/>
              </a:ext>
            </a:extLst>
          </p:cNvPr>
          <p:cNvSpPr/>
          <p:nvPr/>
        </p:nvSpPr>
        <p:spPr>
          <a:xfrm>
            <a:off x="300791" y="1151370"/>
            <a:ext cx="6083299" cy="102033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57CE773B-4FB8-48DD-B046-D993B16B42AD}"/>
              </a:ext>
            </a:extLst>
          </p:cNvPr>
          <p:cNvSpPr/>
          <p:nvPr/>
        </p:nvSpPr>
        <p:spPr>
          <a:xfrm>
            <a:off x="6384091" y="1151370"/>
            <a:ext cx="5617408" cy="102033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AD8FD9C-DFD3-4AC6-ADA1-4FD1671B5600}"/>
              </a:ext>
            </a:extLst>
          </p:cNvPr>
          <p:cNvSpPr>
            <a:spLocks noGrp="1"/>
          </p:cNvSpPr>
          <p:nvPr>
            <p:ph type="title"/>
          </p:nvPr>
        </p:nvSpPr>
        <p:spPr>
          <a:xfrm>
            <a:off x="828963" y="25567"/>
            <a:ext cx="10503444" cy="1020330"/>
          </a:xfrm>
        </p:spPr>
        <p:txBody>
          <a:bodyPr/>
          <a:lstStyle/>
          <a:p>
            <a:r>
              <a:rPr kumimoji="1" lang="ja-JP" altLang="en-US" dirty="0">
                <a:latin typeface="ふい字" panose="02000609000000000000" pitchFamily="1" charset="-128"/>
                <a:ea typeface="ふい字" panose="02000609000000000000" pitchFamily="1" charset="-128"/>
              </a:rPr>
              <a:t>アメリカ</a:t>
            </a:r>
          </a:p>
        </p:txBody>
      </p:sp>
      <p:sp>
        <p:nvSpPr>
          <p:cNvPr id="39" name="テキスト ボックス 38">
            <a:extLst>
              <a:ext uri="{FF2B5EF4-FFF2-40B4-BE49-F238E27FC236}">
                <a16:creationId xmlns:a16="http://schemas.microsoft.com/office/drawing/2014/main" id="{F4FDF31B-6321-4712-B53D-E39A1DFC045E}"/>
              </a:ext>
            </a:extLst>
          </p:cNvPr>
          <p:cNvSpPr txBox="1"/>
          <p:nvPr/>
        </p:nvSpPr>
        <p:spPr>
          <a:xfrm>
            <a:off x="300792" y="1156539"/>
            <a:ext cx="6083299" cy="954107"/>
          </a:xfrm>
          <a:prstGeom prst="rect">
            <a:avLst/>
          </a:prstGeom>
          <a:noFill/>
        </p:spPr>
        <p:txBody>
          <a:bodyPr wrap="square" rtlCol="0">
            <a:spAutoFit/>
          </a:bodyPr>
          <a:lstStyle/>
          <a:p>
            <a:r>
              <a:rPr lang="ja-JP" altLang="en-US" sz="1400" dirty="0">
                <a:latin typeface="ふい字" panose="02000609000000000000" pitchFamily="1" charset="-128"/>
                <a:ea typeface="ふい字" panose="02000609000000000000" pitchFamily="1" charset="-128"/>
              </a:rPr>
              <a:t>トーマス・ジェファーソン</a:t>
            </a:r>
            <a:endParaRPr lang="en-US" altLang="ja-JP" sz="1400" dirty="0">
              <a:latin typeface="ふい字" panose="02000609000000000000" pitchFamily="1" charset="-128"/>
              <a:ea typeface="ふい字" panose="02000609000000000000" pitchFamily="1" charset="-128"/>
            </a:endParaRPr>
          </a:p>
          <a:p>
            <a:r>
              <a:rPr lang="ja-JP" altLang="en-US" sz="1400" dirty="0">
                <a:latin typeface="ふい字" panose="02000609000000000000" pitchFamily="1" charset="-128"/>
                <a:ea typeface="ふい字" panose="02000609000000000000" pitchFamily="1" charset="-128"/>
              </a:rPr>
              <a:t>会計を実践し、農園を経営</a:t>
            </a:r>
            <a:endParaRPr lang="en-US" altLang="ja-JP" sz="1400" dirty="0">
              <a:latin typeface="ふい字" panose="02000609000000000000" pitchFamily="1" charset="-128"/>
              <a:ea typeface="ふい字" panose="02000609000000000000" pitchFamily="1" charset="-128"/>
            </a:endParaRPr>
          </a:p>
          <a:p>
            <a:r>
              <a:rPr lang="ja-JP" altLang="en-US" sz="1400" dirty="0">
                <a:latin typeface="ふい字" panose="02000609000000000000" pitchFamily="1" charset="-128"/>
                <a:ea typeface="ふい字" panose="02000609000000000000" pitchFamily="1" charset="-128"/>
              </a:rPr>
              <a:t>貴族的な地主であり、</a:t>
            </a:r>
            <a:r>
              <a:rPr lang="en-US" altLang="ja-JP" sz="1400" dirty="0">
                <a:latin typeface="ふい字" panose="02000609000000000000" pitchFamily="1" charset="-128"/>
                <a:ea typeface="ふい字" panose="02000609000000000000" pitchFamily="1" charset="-128"/>
              </a:rPr>
              <a:t>18</a:t>
            </a:r>
            <a:r>
              <a:rPr lang="ja-JP" altLang="en-US" sz="1400" dirty="0">
                <a:latin typeface="ふい字" panose="02000609000000000000" pitchFamily="1" charset="-128"/>
                <a:ea typeface="ふい字" panose="02000609000000000000" pitchFamily="1" charset="-128"/>
              </a:rPr>
              <a:t>世紀フランス貴族風の暮らしをしていた</a:t>
            </a:r>
            <a:endParaRPr lang="en-US" altLang="ja-JP" sz="1400" dirty="0">
              <a:latin typeface="ふい字" panose="02000609000000000000" pitchFamily="1" charset="-128"/>
              <a:ea typeface="ふい字" panose="02000609000000000000" pitchFamily="1" charset="-128"/>
            </a:endParaRPr>
          </a:p>
          <a:p>
            <a:r>
              <a:rPr lang="ja-JP" altLang="en-US" sz="1400" dirty="0">
                <a:latin typeface="ふい字" panose="02000609000000000000" pitchFamily="1" charset="-128"/>
                <a:ea typeface="ふい字" panose="02000609000000000000" pitchFamily="1" charset="-128"/>
              </a:rPr>
              <a:t>第</a:t>
            </a:r>
            <a:r>
              <a:rPr lang="en-US" altLang="ja-JP" sz="1400" dirty="0">
                <a:latin typeface="ふい字" panose="02000609000000000000" pitchFamily="1" charset="-128"/>
                <a:ea typeface="ふい字" panose="02000609000000000000" pitchFamily="1" charset="-128"/>
              </a:rPr>
              <a:t>3</a:t>
            </a:r>
            <a:r>
              <a:rPr lang="ja-JP" altLang="en-US" sz="1400" dirty="0">
                <a:latin typeface="ふい字" panose="02000609000000000000" pitchFamily="1" charset="-128"/>
                <a:ea typeface="ふい字" panose="02000609000000000000" pitchFamily="1" charset="-128"/>
              </a:rPr>
              <a:t>代アメリカ合衆国大統領</a:t>
            </a:r>
            <a:endParaRPr lang="en-US" altLang="ja-JP" sz="1400" dirty="0">
              <a:latin typeface="ふい字" panose="02000609000000000000" pitchFamily="1" charset="-128"/>
              <a:ea typeface="ふい字" panose="02000609000000000000" pitchFamily="1" charset="-128"/>
            </a:endParaRPr>
          </a:p>
        </p:txBody>
      </p:sp>
      <p:sp>
        <p:nvSpPr>
          <p:cNvPr id="25" name="テキスト ボックス 24">
            <a:extLst>
              <a:ext uri="{FF2B5EF4-FFF2-40B4-BE49-F238E27FC236}">
                <a16:creationId xmlns:a16="http://schemas.microsoft.com/office/drawing/2014/main" id="{86142C5D-7457-4AD0-9F9C-9D289DFEF6C7}"/>
              </a:ext>
            </a:extLst>
          </p:cNvPr>
          <p:cNvSpPr txBox="1"/>
          <p:nvPr/>
        </p:nvSpPr>
        <p:spPr>
          <a:xfrm>
            <a:off x="6384091" y="1257839"/>
            <a:ext cx="5617408" cy="523220"/>
          </a:xfrm>
          <a:prstGeom prst="rect">
            <a:avLst/>
          </a:prstGeom>
          <a:noFill/>
        </p:spPr>
        <p:txBody>
          <a:bodyPr wrap="square" rtlCol="0">
            <a:spAutoFit/>
          </a:bodyPr>
          <a:lstStyle/>
          <a:p>
            <a:r>
              <a:rPr lang="ja-JP" altLang="en-US" sz="1400" dirty="0">
                <a:latin typeface="ふい字" panose="02000609000000000000" pitchFamily="1" charset="-128"/>
                <a:ea typeface="ふい字" panose="02000609000000000000" pitchFamily="1" charset="-128"/>
              </a:rPr>
              <a:t>農園経営者や奴隷所有者の生活にとって会計は重要なものであった</a:t>
            </a:r>
            <a:endParaRPr lang="en-US" altLang="ja-JP" sz="1400" dirty="0">
              <a:latin typeface="ふい字" panose="02000609000000000000" pitchFamily="1" charset="-128"/>
              <a:ea typeface="ふい字" panose="02000609000000000000" pitchFamily="1" charset="-128"/>
            </a:endParaRPr>
          </a:p>
          <a:p>
            <a:r>
              <a:rPr lang="ja-JP" altLang="en-US" sz="1400" dirty="0">
                <a:latin typeface="ふい字" panose="02000609000000000000" pitchFamily="1" charset="-128"/>
                <a:ea typeface="ふい字" panose="02000609000000000000" pitchFamily="1" charset="-128"/>
              </a:rPr>
              <a:t>じつは奴隷は会計になじみのいい労働単位</a:t>
            </a:r>
            <a:endParaRPr lang="en-US" altLang="ja-JP" sz="1400" dirty="0">
              <a:latin typeface="ふい字" panose="02000609000000000000" pitchFamily="1" charset="-128"/>
              <a:ea typeface="ふい字" panose="02000609000000000000" pitchFamily="1" charset="-128"/>
            </a:endParaRPr>
          </a:p>
        </p:txBody>
      </p:sp>
      <p:sp>
        <p:nvSpPr>
          <p:cNvPr id="33" name="テキスト ボックス 32">
            <a:extLst>
              <a:ext uri="{FF2B5EF4-FFF2-40B4-BE49-F238E27FC236}">
                <a16:creationId xmlns:a16="http://schemas.microsoft.com/office/drawing/2014/main" id="{58628A12-EF90-40FB-880B-FE5C736930E8}"/>
              </a:ext>
            </a:extLst>
          </p:cNvPr>
          <p:cNvSpPr txBox="1"/>
          <p:nvPr/>
        </p:nvSpPr>
        <p:spPr>
          <a:xfrm>
            <a:off x="6384091" y="1712147"/>
            <a:ext cx="5617408" cy="307777"/>
          </a:xfrm>
          <a:prstGeom prst="rect">
            <a:avLst/>
          </a:prstGeom>
          <a:noFill/>
        </p:spPr>
        <p:txBody>
          <a:bodyPr wrap="square" rtlCol="0">
            <a:spAutoFit/>
          </a:bodyPr>
          <a:lstStyle/>
          <a:p>
            <a:r>
              <a:rPr lang="ja-JP" altLang="en-US" sz="1400" dirty="0">
                <a:latin typeface="ふい字" panose="02000609000000000000" pitchFamily="1" charset="-128"/>
                <a:ea typeface="ふい字" panose="02000609000000000000" pitchFamily="1" charset="-128"/>
              </a:rPr>
              <a:t>→貨物のように運搬でき、商品として数量単位で売買できるため</a:t>
            </a:r>
            <a:endParaRPr lang="en-US" altLang="ja-JP" sz="1400" dirty="0">
              <a:latin typeface="ふい字" panose="02000609000000000000" pitchFamily="1" charset="-128"/>
              <a:ea typeface="ふい字" panose="02000609000000000000" pitchFamily="1" charset="-128"/>
            </a:endParaRPr>
          </a:p>
        </p:txBody>
      </p:sp>
      <p:sp>
        <p:nvSpPr>
          <p:cNvPr id="11" name="テキスト ボックス 10">
            <a:extLst>
              <a:ext uri="{FF2B5EF4-FFF2-40B4-BE49-F238E27FC236}">
                <a16:creationId xmlns:a16="http://schemas.microsoft.com/office/drawing/2014/main" id="{58421DB5-5395-46AC-8206-8C7F5F7F670D}"/>
              </a:ext>
            </a:extLst>
          </p:cNvPr>
          <p:cNvSpPr txBox="1"/>
          <p:nvPr/>
        </p:nvSpPr>
        <p:spPr>
          <a:xfrm>
            <a:off x="713539" y="2426134"/>
            <a:ext cx="8132010" cy="584775"/>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ジェワーソンは裕福で教養高く、学問や建築や読書を好んでいた</a:t>
            </a:r>
            <a:endParaRPr lang="en-US" altLang="ja-JP" sz="1600" dirty="0">
              <a:latin typeface="ふい字" panose="02000609000000000000" pitchFamily="1" charset="-128"/>
              <a:ea typeface="ふい字" panose="02000609000000000000" pitchFamily="1" charset="-128"/>
            </a:endParaRPr>
          </a:p>
          <a:p>
            <a:r>
              <a:rPr lang="ja-JP" altLang="en-US" sz="1600" dirty="0">
                <a:latin typeface="ふい字" panose="02000609000000000000" pitchFamily="1" charset="-128"/>
                <a:ea typeface="ふい字" panose="02000609000000000000" pitchFamily="1" charset="-128"/>
              </a:rPr>
              <a:t>さらに贅沢や美食も好きジェワーソンは</a:t>
            </a:r>
            <a:r>
              <a:rPr lang="en-US" altLang="ja-JP" sz="1600" dirty="0">
                <a:latin typeface="ふい字" panose="02000609000000000000" pitchFamily="1" charset="-128"/>
                <a:ea typeface="ふい字" panose="02000609000000000000" pitchFamily="1" charset="-128"/>
              </a:rPr>
              <a:t>60</a:t>
            </a:r>
            <a:r>
              <a:rPr lang="ja-JP" altLang="en-US" sz="1600" dirty="0">
                <a:latin typeface="ふい字" panose="02000609000000000000" pitchFamily="1" charset="-128"/>
                <a:ea typeface="ふい字" panose="02000609000000000000" pitchFamily="1" charset="-128"/>
              </a:rPr>
              <a:t>年以上にわたり几帳面に帳簿をつけていた</a:t>
            </a:r>
            <a:endParaRPr lang="en-US" altLang="ja-JP" sz="1600" dirty="0">
              <a:latin typeface="ふい字" panose="02000609000000000000" pitchFamily="1" charset="-128"/>
              <a:ea typeface="ふい字" panose="02000609000000000000" pitchFamily="1" charset="-128"/>
            </a:endParaRPr>
          </a:p>
        </p:txBody>
      </p:sp>
      <p:sp>
        <p:nvSpPr>
          <p:cNvPr id="12" name="テキスト ボックス 11">
            <a:extLst>
              <a:ext uri="{FF2B5EF4-FFF2-40B4-BE49-F238E27FC236}">
                <a16:creationId xmlns:a16="http://schemas.microsoft.com/office/drawing/2014/main" id="{A5EE931F-A5B5-4F64-9B2B-7377D1B51210}"/>
              </a:ext>
            </a:extLst>
          </p:cNvPr>
          <p:cNvSpPr txBox="1"/>
          <p:nvPr/>
        </p:nvSpPr>
        <p:spPr>
          <a:xfrm>
            <a:off x="713539" y="3108434"/>
            <a:ext cx="7306511" cy="584775"/>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帳簿からジェワーソンの価値観や日常生活の細部まで読み取ることができる</a:t>
            </a:r>
            <a:endParaRPr lang="en-US" altLang="ja-JP" sz="1600" dirty="0">
              <a:latin typeface="ふい字" panose="02000609000000000000" pitchFamily="1" charset="-128"/>
              <a:ea typeface="ふい字" panose="02000609000000000000" pitchFamily="1" charset="-128"/>
            </a:endParaRPr>
          </a:p>
          <a:p>
            <a:r>
              <a:rPr lang="ja-JP" altLang="en-US" sz="1600" dirty="0">
                <a:latin typeface="ふい字" panose="02000609000000000000" pitchFamily="1" charset="-128"/>
                <a:ea typeface="ふい字" panose="02000609000000000000" pitchFamily="1" charset="-128"/>
              </a:rPr>
              <a:t>金額の記録だけでなく、日記の役割もしていた</a:t>
            </a:r>
            <a:endParaRPr lang="en-US" altLang="ja-JP" sz="1600" dirty="0">
              <a:latin typeface="ふい字" panose="02000609000000000000" pitchFamily="1" charset="-128"/>
              <a:ea typeface="ふい字" panose="02000609000000000000" pitchFamily="1" charset="-128"/>
            </a:endParaRPr>
          </a:p>
        </p:txBody>
      </p:sp>
      <p:sp>
        <p:nvSpPr>
          <p:cNvPr id="13" name="テキスト ボックス 12">
            <a:extLst>
              <a:ext uri="{FF2B5EF4-FFF2-40B4-BE49-F238E27FC236}">
                <a16:creationId xmlns:a16="http://schemas.microsoft.com/office/drawing/2014/main" id="{E4E550B0-FABE-40B9-BD57-7F94D04A2878}"/>
              </a:ext>
            </a:extLst>
          </p:cNvPr>
          <p:cNvSpPr txBox="1"/>
          <p:nvPr/>
        </p:nvSpPr>
        <p:spPr>
          <a:xfrm>
            <a:off x="828963" y="3787716"/>
            <a:ext cx="1324813" cy="338554"/>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例えば</a:t>
            </a:r>
            <a:r>
              <a:rPr lang="en-US" altLang="ja-JP" sz="1600" dirty="0">
                <a:latin typeface="ふい字" panose="02000609000000000000" pitchFamily="1" charset="-128"/>
                <a:ea typeface="ふい字" panose="02000609000000000000" pitchFamily="1" charset="-128"/>
              </a:rPr>
              <a:t>...</a:t>
            </a:r>
          </a:p>
        </p:txBody>
      </p:sp>
      <p:sp>
        <p:nvSpPr>
          <p:cNvPr id="14" name="テキスト ボックス 13">
            <a:extLst>
              <a:ext uri="{FF2B5EF4-FFF2-40B4-BE49-F238E27FC236}">
                <a16:creationId xmlns:a16="http://schemas.microsoft.com/office/drawing/2014/main" id="{673F0D84-9CB9-4027-916D-444A9E03603A}"/>
              </a:ext>
            </a:extLst>
          </p:cNvPr>
          <p:cNvSpPr txBox="1"/>
          <p:nvPr/>
        </p:nvSpPr>
        <p:spPr>
          <a:xfrm>
            <a:off x="828965" y="4072080"/>
            <a:ext cx="5350712" cy="830997"/>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本とワインだけを記載する帳簿のタイトルが「必需品」</a:t>
            </a:r>
            <a:endParaRPr lang="en-US" altLang="ja-JP" sz="1600" dirty="0">
              <a:latin typeface="ふい字" panose="02000609000000000000" pitchFamily="1" charset="-128"/>
              <a:ea typeface="ふい字" panose="02000609000000000000" pitchFamily="1" charset="-128"/>
            </a:endParaRPr>
          </a:p>
          <a:p>
            <a:r>
              <a:rPr lang="ja-JP" altLang="en-US" sz="1600" dirty="0">
                <a:latin typeface="ふい字" panose="02000609000000000000" pitchFamily="1" charset="-128"/>
                <a:ea typeface="ふい字" panose="02000609000000000000" pitchFamily="1" charset="-128"/>
              </a:rPr>
              <a:t>トランプやバックギャモンで負けた金額も記載</a:t>
            </a:r>
            <a:endParaRPr lang="en-US" altLang="ja-JP" sz="1600" dirty="0">
              <a:latin typeface="ふい字" panose="02000609000000000000" pitchFamily="1" charset="-128"/>
              <a:ea typeface="ふい字" panose="02000609000000000000" pitchFamily="1" charset="-128"/>
            </a:endParaRPr>
          </a:p>
          <a:p>
            <a:r>
              <a:rPr lang="ja-JP" altLang="en-US" sz="1600" dirty="0">
                <a:latin typeface="ふい字" panose="02000609000000000000" pitchFamily="1" charset="-128"/>
                <a:ea typeface="ふい字" panose="02000609000000000000" pitchFamily="1" charset="-128"/>
              </a:rPr>
              <a:t>亡くなった姉の墓や奴隷のための墓のこと</a:t>
            </a:r>
            <a:endParaRPr lang="en-US" altLang="ja-JP" sz="1600" dirty="0">
              <a:latin typeface="ふい字" panose="02000609000000000000" pitchFamily="1" charset="-128"/>
              <a:ea typeface="ふい字" panose="02000609000000000000" pitchFamily="1" charset="-128"/>
            </a:endParaRPr>
          </a:p>
        </p:txBody>
      </p:sp>
      <p:sp>
        <p:nvSpPr>
          <p:cNvPr id="15" name="テキスト ボックス 14">
            <a:extLst>
              <a:ext uri="{FF2B5EF4-FFF2-40B4-BE49-F238E27FC236}">
                <a16:creationId xmlns:a16="http://schemas.microsoft.com/office/drawing/2014/main" id="{D8366CBD-92A9-460C-AA1E-F8E223D83D3B}"/>
              </a:ext>
            </a:extLst>
          </p:cNvPr>
          <p:cNvSpPr txBox="1"/>
          <p:nvPr/>
        </p:nvSpPr>
        <p:spPr>
          <a:xfrm>
            <a:off x="494417" y="5284905"/>
            <a:ext cx="11172536" cy="338554"/>
          </a:xfrm>
          <a:prstGeom prst="rect">
            <a:avLst/>
          </a:prstGeom>
          <a:noFill/>
        </p:spPr>
        <p:txBody>
          <a:bodyPr wrap="square" rtlCol="0">
            <a:spAutoFit/>
          </a:bodyPr>
          <a:lstStyle/>
          <a:p>
            <a:r>
              <a:rPr lang="ja-JP" altLang="en-US" sz="1600" b="1" dirty="0">
                <a:latin typeface="ふい字" panose="02000609000000000000" pitchFamily="1" charset="-128"/>
                <a:ea typeface="ふい字" panose="02000609000000000000" pitchFamily="1" charset="-128"/>
              </a:rPr>
              <a:t>こういった具合の帳簿を見れば自由と民主主義に関してアメリカで最も影響力のあった思想家の暮らしぶりがよくわかる</a:t>
            </a:r>
            <a:endParaRPr lang="en-US" altLang="ja-JP" sz="1600" b="1" dirty="0">
              <a:latin typeface="ふい字" panose="02000609000000000000" pitchFamily="1" charset="-128"/>
              <a:ea typeface="ふい字" panose="02000609000000000000" pitchFamily="1" charset="-128"/>
            </a:endParaRPr>
          </a:p>
        </p:txBody>
      </p:sp>
      <p:sp>
        <p:nvSpPr>
          <p:cNvPr id="18" name="テキスト ボックス 17">
            <a:extLst>
              <a:ext uri="{FF2B5EF4-FFF2-40B4-BE49-F238E27FC236}">
                <a16:creationId xmlns:a16="http://schemas.microsoft.com/office/drawing/2014/main" id="{747396D9-C37E-41DC-878C-FBE265EC13FC}"/>
              </a:ext>
            </a:extLst>
          </p:cNvPr>
          <p:cNvSpPr txBox="1"/>
          <p:nvPr/>
        </p:nvSpPr>
        <p:spPr>
          <a:xfrm>
            <a:off x="1410443" y="5867626"/>
            <a:ext cx="8810072" cy="707886"/>
          </a:xfrm>
          <a:prstGeom prst="rect">
            <a:avLst/>
          </a:prstGeom>
          <a:noFill/>
        </p:spPr>
        <p:txBody>
          <a:bodyPr wrap="square" rtlCol="0">
            <a:spAutoFit/>
          </a:bodyPr>
          <a:lstStyle/>
          <a:p>
            <a:pPr algn="ctr"/>
            <a:r>
              <a:rPr lang="ja-JP" altLang="en-US" sz="2000" dirty="0">
                <a:latin typeface="ふい字" panose="02000609000000000000" pitchFamily="1" charset="-128"/>
                <a:ea typeface="ふい字" panose="02000609000000000000" pitchFamily="1" charset="-128"/>
              </a:rPr>
              <a:t>ジェファーソンの場合、奴隷所有に後ろめたさを一切感じておらず、</a:t>
            </a:r>
            <a:endParaRPr lang="en-US" altLang="ja-JP" sz="2000" dirty="0">
              <a:latin typeface="ふい字" panose="02000609000000000000" pitchFamily="1" charset="-128"/>
              <a:ea typeface="ふい字" panose="02000609000000000000" pitchFamily="1" charset="-128"/>
            </a:endParaRPr>
          </a:p>
          <a:p>
            <a:pPr algn="ctr"/>
            <a:r>
              <a:rPr lang="ja-JP" altLang="en-US" sz="2000" dirty="0">
                <a:latin typeface="ふい字" panose="02000609000000000000" pitchFamily="1" charset="-128"/>
                <a:ea typeface="ふい字" panose="02000609000000000000" pitchFamily="1" charset="-128"/>
              </a:rPr>
              <a:t>人間の値段を平然と計算していたことがわかる</a:t>
            </a:r>
            <a:endParaRPr lang="en-US" altLang="ja-JP" sz="2000" dirty="0">
              <a:latin typeface="ふい字" panose="02000609000000000000" pitchFamily="1" charset="-128"/>
              <a:ea typeface="ふい字" panose="02000609000000000000" pitchFamily="1" charset="-128"/>
            </a:endParaRPr>
          </a:p>
        </p:txBody>
      </p:sp>
      <p:pic>
        <p:nvPicPr>
          <p:cNvPr id="6" name="図 5">
            <a:extLst>
              <a:ext uri="{FF2B5EF4-FFF2-40B4-BE49-F238E27FC236}">
                <a16:creationId xmlns:a16="http://schemas.microsoft.com/office/drawing/2014/main" id="{1E0E8174-100A-4F96-A04C-307E26920B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2219" y="2482312"/>
            <a:ext cx="2115133" cy="2583282"/>
          </a:xfrm>
          <a:prstGeom prst="rect">
            <a:avLst/>
          </a:prstGeom>
        </p:spPr>
      </p:pic>
    </p:spTree>
    <p:extLst>
      <p:ext uri="{BB962C8B-B14F-4D97-AF65-F5344CB8AC3E}">
        <p14:creationId xmlns:p14="http://schemas.microsoft.com/office/powerpoint/2010/main" val="4110508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36079916-CB97-4C70-A426-4986585DB1AB}"/>
              </a:ext>
            </a:extLst>
          </p:cNvPr>
          <p:cNvSpPr/>
          <p:nvPr/>
        </p:nvSpPr>
        <p:spPr>
          <a:xfrm>
            <a:off x="667186" y="3607639"/>
            <a:ext cx="11194613" cy="311066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四角形: 角を丸くする 30">
            <a:extLst>
              <a:ext uri="{FF2B5EF4-FFF2-40B4-BE49-F238E27FC236}">
                <a16:creationId xmlns:a16="http://schemas.microsoft.com/office/drawing/2014/main" id="{4C58B848-26DE-4B12-B95E-08754E5DD891}"/>
              </a:ext>
            </a:extLst>
          </p:cNvPr>
          <p:cNvSpPr/>
          <p:nvPr/>
        </p:nvSpPr>
        <p:spPr>
          <a:xfrm>
            <a:off x="695912" y="1101971"/>
            <a:ext cx="10124488" cy="241871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AD8FD9C-DFD3-4AC6-ADA1-4FD1671B5600}"/>
              </a:ext>
            </a:extLst>
          </p:cNvPr>
          <p:cNvSpPr>
            <a:spLocks noGrp="1"/>
          </p:cNvSpPr>
          <p:nvPr>
            <p:ph type="title"/>
          </p:nvPr>
        </p:nvSpPr>
        <p:spPr>
          <a:xfrm>
            <a:off x="828963" y="167"/>
            <a:ext cx="10503444" cy="1020330"/>
          </a:xfrm>
        </p:spPr>
        <p:txBody>
          <a:bodyPr/>
          <a:lstStyle/>
          <a:p>
            <a:r>
              <a:rPr kumimoji="1" lang="ja-JP" altLang="en-US" dirty="0">
                <a:latin typeface="ふい字" panose="02000609000000000000" pitchFamily="1" charset="-128"/>
                <a:ea typeface="ふい字" panose="02000609000000000000" pitchFamily="1" charset="-128"/>
              </a:rPr>
              <a:t>公認会計士の誕生</a:t>
            </a:r>
          </a:p>
        </p:txBody>
      </p:sp>
      <p:sp>
        <p:nvSpPr>
          <p:cNvPr id="25" name="テキスト ボックス 24">
            <a:extLst>
              <a:ext uri="{FF2B5EF4-FFF2-40B4-BE49-F238E27FC236}">
                <a16:creationId xmlns:a16="http://schemas.microsoft.com/office/drawing/2014/main" id="{86142C5D-7457-4AD0-9F9C-9D289DFEF6C7}"/>
              </a:ext>
            </a:extLst>
          </p:cNvPr>
          <p:cNvSpPr txBox="1"/>
          <p:nvPr/>
        </p:nvSpPr>
        <p:spPr>
          <a:xfrm>
            <a:off x="828962" y="1188927"/>
            <a:ext cx="8657938" cy="584775"/>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会計はスムマ以降、</a:t>
            </a:r>
            <a:r>
              <a:rPr lang="en-US" altLang="ja-JP" sz="1600" dirty="0">
                <a:latin typeface="ふい字" panose="02000609000000000000" pitchFamily="1" charset="-128"/>
                <a:ea typeface="ふい字" panose="02000609000000000000" pitchFamily="1" charset="-128"/>
              </a:rPr>
              <a:t>500</a:t>
            </a:r>
            <a:r>
              <a:rPr lang="ja-JP" altLang="en-US" sz="1600" dirty="0">
                <a:latin typeface="ふい字" panose="02000609000000000000" pitchFamily="1" charset="-128"/>
                <a:ea typeface="ふい字" panose="02000609000000000000" pitchFamily="1" charset="-128"/>
              </a:rPr>
              <a:t>年近くにわたってのろのろとした進歩しかしなかったが</a:t>
            </a:r>
            <a:endParaRPr lang="en-US" altLang="ja-JP" sz="1600" dirty="0">
              <a:latin typeface="ふい字" panose="02000609000000000000" pitchFamily="1" charset="-128"/>
              <a:ea typeface="ふい字" panose="02000609000000000000" pitchFamily="1" charset="-128"/>
            </a:endParaRPr>
          </a:p>
          <a:p>
            <a:r>
              <a:rPr lang="en-US" altLang="ja-JP" sz="1600" dirty="0">
                <a:latin typeface="ふい字" panose="02000609000000000000" pitchFamily="1" charset="-128"/>
                <a:ea typeface="ふい字" panose="02000609000000000000" pitchFamily="1" charset="-128"/>
              </a:rPr>
              <a:t>19</a:t>
            </a:r>
            <a:r>
              <a:rPr lang="ja-JP" altLang="en-US" sz="1600" dirty="0">
                <a:latin typeface="ふい字" panose="02000609000000000000" pitchFamily="1" charset="-128"/>
                <a:ea typeface="ふい字" panose="02000609000000000000" pitchFamily="1" charset="-128"/>
              </a:rPr>
              <a:t>世紀から</a:t>
            </a:r>
            <a:r>
              <a:rPr lang="en-US" altLang="ja-JP" sz="1600" dirty="0">
                <a:latin typeface="ふい字" panose="02000609000000000000" pitchFamily="1" charset="-128"/>
                <a:ea typeface="ふい字" panose="02000609000000000000" pitchFamily="1" charset="-128"/>
              </a:rPr>
              <a:t>20</a:t>
            </a:r>
            <a:r>
              <a:rPr lang="ja-JP" altLang="en-US" sz="1600" dirty="0">
                <a:latin typeface="ふい字" panose="02000609000000000000" pitchFamily="1" charset="-128"/>
                <a:ea typeface="ふい字" panose="02000609000000000000" pitchFamily="1" charset="-128"/>
              </a:rPr>
              <a:t>世紀初めにかけてようやく会計責任を全うする近代的な国家の時代が到来した</a:t>
            </a:r>
            <a:endParaRPr lang="en-US" altLang="ja-JP" sz="1600" dirty="0">
              <a:latin typeface="ふい字" panose="02000609000000000000" pitchFamily="1" charset="-128"/>
              <a:ea typeface="ふい字" panose="02000609000000000000" pitchFamily="1" charset="-128"/>
            </a:endParaRPr>
          </a:p>
        </p:txBody>
      </p:sp>
      <p:sp>
        <p:nvSpPr>
          <p:cNvPr id="33" name="テキスト ボックス 32">
            <a:extLst>
              <a:ext uri="{FF2B5EF4-FFF2-40B4-BE49-F238E27FC236}">
                <a16:creationId xmlns:a16="http://schemas.microsoft.com/office/drawing/2014/main" id="{58628A12-EF90-40FB-880B-FE5C736930E8}"/>
              </a:ext>
            </a:extLst>
          </p:cNvPr>
          <p:cNvSpPr txBox="1"/>
          <p:nvPr/>
        </p:nvSpPr>
        <p:spPr>
          <a:xfrm>
            <a:off x="828962" y="1714505"/>
            <a:ext cx="7273637" cy="461665"/>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財務会計を急速に複雑化させ、政府の在り方までかえたのが</a:t>
            </a:r>
            <a:r>
              <a:rPr lang="ja-JP" altLang="en-US" sz="2400" b="1" dirty="0">
                <a:latin typeface="ふい字" panose="02000609000000000000" pitchFamily="1" charset="-128"/>
                <a:ea typeface="ふい字" panose="02000609000000000000" pitchFamily="1" charset="-128"/>
              </a:rPr>
              <a:t>「鉄道」</a:t>
            </a:r>
            <a:endParaRPr lang="en-US" altLang="ja-JP" sz="1600" b="1" dirty="0">
              <a:latin typeface="ふい字" panose="02000609000000000000" pitchFamily="1" charset="-128"/>
              <a:ea typeface="ふい字" panose="02000609000000000000" pitchFamily="1" charset="-128"/>
            </a:endParaRPr>
          </a:p>
        </p:txBody>
      </p:sp>
      <p:sp>
        <p:nvSpPr>
          <p:cNvPr id="20" name="テキスト ボックス 19">
            <a:extLst>
              <a:ext uri="{FF2B5EF4-FFF2-40B4-BE49-F238E27FC236}">
                <a16:creationId xmlns:a16="http://schemas.microsoft.com/office/drawing/2014/main" id="{C105CE5C-B61A-4B7E-8F1D-EA002A1C576D}"/>
              </a:ext>
            </a:extLst>
          </p:cNvPr>
          <p:cNvSpPr txBox="1"/>
          <p:nvPr/>
        </p:nvSpPr>
        <p:spPr>
          <a:xfrm>
            <a:off x="828962" y="2403628"/>
            <a:ext cx="8835738" cy="307777"/>
          </a:xfrm>
          <a:prstGeom prst="rect">
            <a:avLst/>
          </a:prstGeom>
          <a:noFill/>
        </p:spPr>
        <p:txBody>
          <a:bodyPr wrap="square" rtlCol="0">
            <a:spAutoFit/>
          </a:bodyPr>
          <a:lstStyle/>
          <a:p>
            <a:r>
              <a:rPr lang="ja-JP" altLang="en-US" sz="1400" dirty="0">
                <a:latin typeface="ふい字" panose="02000609000000000000" pitchFamily="1" charset="-128"/>
                <a:ea typeface="ふい字" panose="02000609000000000000" pitchFamily="1" charset="-128"/>
              </a:rPr>
              <a:t>用地と線路から石炭、駅舎、運賃収入、人員の賃金、膨大な量の貨物まですべて管理しなければならない</a:t>
            </a:r>
            <a:endParaRPr lang="en-US" altLang="ja-JP" sz="1400" dirty="0">
              <a:latin typeface="ふい字" panose="02000609000000000000" pitchFamily="1" charset="-128"/>
              <a:ea typeface="ふい字" panose="02000609000000000000" pitchFamily="1" charset="-128"/>
            </a:endParaRPr>
          </a:p>
        </p:txBody>
      </p:sp>
      <p:sp>
        <p:nvSpPr>
          <p:cNvPr id="21" name="テキスト ボックス 20">
            <a:extLst>
              <a:ext uri="{FF2B5EF4-FFF2-40B4-BE49-F238E27FC236}">
                <a16:creationId xmlns:a16="http://schemas.microsoft.com/office/drawing/2014/main" id="{18766880-FC06-453B-987B-34EA6D789D00}"/>
              </a:ext>
            </a:extLst>
          </p:cNvPr>
          <p:cNvSpPr txBox="1"/>
          <p:nvPr/>
        </p:nvSpPr>
        <p:spPr>
          <a:xfrm>
            <a:off x="828962" y="2789078"/>
            <a:ext cx="9800938" cy="584775"/>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政府監督は産業の発展に追い付いていなく、会計の複雑化にも対応できていなかった</a:t>
            </a:r>
            <a:endParaRPr lang="en-US" altLang="ja-JP" sz="1600" dirty="0">
              <a:latin typeface="ふい字" panose="02000609000000000000" pitchFamily="1" charset="-128"/>
              <a:ea typeface="ふい字" panose="02000609000000000000" pitchFamily="1" charset="-128"/>
            </a:endParaRPr>
          </a:p>
          <a:p>
            <a:r>
              <a:rPr lang="ja-JP" altLang="en-US" sz="1600" dirty="0">
                <a:latin typeface="ふい字" panose="02000609000000000000" pitchFamily="1" charset="-128"/>
                <a:ea typeface="ふい字" panose="02000609000000000000" pitchFamily="1" charset="-128"/>
              </a:rPr>
              <a:t>するとしだいに鉄道会社はまともな決算を公表しなくなり、見かけを取りつくろった</a:t>
            </a:r>
            <a:r>
              <a:rPr lang="ja-JP" altLang="en-US" sz="1600" b="1" dirty="0">
                <a:solidFill>
                  <a:srgbClr val="FF0000"/>
                </a:solidFill>
                <a:latin typeface="ふい字" panose="02000609000000000000" pitchFamily="1" charset="-128"/>
                <a:ea typeface="ふい字" panose="02000609000000000000" pitchFamily="1" charset="-128"/>
              </a:rPr>
              <a:t>粉飾決算が横行した</a:t>
            </a:r>
            <a:endParaRPr lang="en-US" altLang="ja-JP" sz="1600" b="1" dirty="0">
              <a:solidFill>
                <a:srgbClr val="FF0000"/>
              </a:solidFill>
              <a:latin typeface="ふい字" panose="02000609000000000000" pitchFamily="1" charset="-128"/>
              <a:ea typeface="ふい字" panose="02000609000000000000" pitchFamily="1" charset="-128"/>
            </a:endParaRPr>
          </a:p>
        </p:txBody>
      </p:sp>
      <p:sp>
        <p:nvSpPr>
          <p:cNvPr id="22" name="テキスト ボックス 21">
            <a:extLst>
              <a:ext uri="{FF2B5EF4-FFF2-40B4-BE49-F238E27FC236}">
                <a16:creationId xmlns:a16="http://schemas.microsoft.com/office/drawing/2014/main" id="{FFA8CF0F-E28E-4E09-879E-CC70D3FE895C}"/>
              </a:ext>
            </a:extLst>
          </p:cNvPr>
          <p:cNvSpPr txBox="1"/>
          <p:nvPr/>
        </p:nvSpPr>
        <p:spPr>
          <a:xfrm>
            <a:off x="828962" y="3695836"/>
            <a:ext cx="8657938" cy="307777"/>
          </a:xfrm>
          <a:prstGeom prst="rect">
            <a:avLst/>
          </a:prstGeom>
          <a:noFill/>
        </p:spPr>
        <p:txBody>
          <a:bodyPr wrap="square" rtlCol="0">
            <a:spAutoFit/>
          </a:bodyPr>
          <a:lstStyle/>
          <a:p>
            <a:r>
              <a:rPr lang="ja-JP" altLang="en-US" sz="1400" dirty="0">
                <a:latin typeface="ふい字" panose="02000609000000000000" pitchFamily="1" charset="-128"/>
                <a:ea typeface="ふい字" panose="02000609000000000000" pitchFamily="1" charset="-128"/>
              </a:rPr>
              <a:t>鉄道会社の出現により自由放任経済は不可能であることが明らかとなった</a:t>
            </a:r>
            <a:endParaRPr lang="en-US" altLang="ja-JP" sz="1400" dirty="0">
              <a:latin typeface="ふい字" panose="02000609000000000000" pitchFamily="1" charset="-128"/>
              <a:ea typeface="ふい字" panose="02000609000000000000" pitchFamily="1" charset="-128"/>
            </a:endParaRPr>
          </a:p>
        </p:txBody>
      </p:sp>
      <p:sp>
        <p:nvSpPr>
          <p:cNvPr id="23" name="テキスト ボックス 22">
            <a:extLst>
              <a:ext uri="{FF2B5EF4-FFF2-40B4-BE49-F238E27FC236}">
                <a16:creationId xmlns:a16="http://schemas.microsoft.com/office/drawing/2014/main" id="{82F12053-3AE2-4FA3-BA2F-C8933E7E3B53}"/>
              </a:ext>
            </a:extLst>
          </p:cNvPr>
          <p:cNvSpPr txBox="1"/>
          <p:nvPr/>
        </p:nvSpPr>
        <p:spPr>
          <a:xfrm>
            <a:off x="828962" y="3970197"/>
            <a:ext cx="11124354" cy="369332"/>
          </a:xfrm>
          <a:prstGeom prst="rect">
            <a:avLst/>
          </a:prstGeom>
          <a:noFill/>
        </p:spPr>
        <p:txBody>
          <a:bodyPr wrap="square" rtlCol="0">
            <a:spAutoFit/>
          </a:bodyPr>
          <a:lstStyle/>
          <a:p>
            <a:r>
              <a:rPr lang="ja-JP" altLang="en-US" dirty="0">
                <a:latin typeface="ふい字" panose="02000609000000000000" pitchFamily="1" charset="-128"/>
                <a:ea typeface="ふい字" panose="02000609000000000000" pitchFamily="1" charset="-128"/>
              </a:rPr>
              <a:t>鉄道会社が破綻し、投資家を巻き添えするようなことがあれば、</a:t>
            </a:r>
            <a:r>
              <a:rPr lang="ja-JP" altLang="en-US" b="1" dirty="0">
                <a:solidFill>
                  <a:srgbClr val="FF0000"/>
                </a:solidFill>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rPr>
              <a:t>資本主義も政府や国家も機能不全に陥る</a:t>
            </a:r>
            <a:endParaRPr lang="en-US" altLang="ja-JP" b="1" dirty="0">
              <a:solidFill>
                <a:srgbClr val="FF0000"/>
              </a:solidFill>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endParaRPr>
          </a:p>
        </p:txBody>
      </p:sp>
      <p:sp>
        <p:nvSpPr>
          <p:cNvPr id="24" name="テキスト ボックス 23">
            <a:extLst>
              <a:ext uri="{FF2B5EF4-FFF2-40B4-BE49-F238E27FC236}">
                <a16:creationId xmlns:a16="http://schemas.microsoft.com/office/drawing/2014/main" id="{6970E854-A353-4279-8A2D-A64DF55EAC18}"/>
              </a:ext>
            </a:extLst>
          </p:cNvPr>
          <p:cNvSpPr txBox="1"/>
          <p:nvPr/>
        </p:nvSpPr>
        <p:spPr>
          <a:xfrm>
            <a:off x="828962" y="4599957"/>
            <a:ext cx="5267038" cy="307777"/>
          </a:xfrm>
          <a:prstGeom prst="rect">
            <a:avLst/>
          </a:prstGeom>
          <a:noFill/>
        </p:spPr>
        <p:txBody>
          <a:bodyPr wrap="square" rtlCol="0">
            <a:spAutoFit/>
          </a:bodyPr>
          <a:lstStyle/>
          <a:p>
            <a:r>
              <a:rPr lang="ja-JP" altLang="en-US" sz="1400" dirty="0">
                <a:latin typeface="ふい字" panose="02000609000000000000" pitchFamily="1" charset="-128"/>
                <a:ea typeface="ふい字" panose="02000609000000000000" pitchFamily="1" charset="-128"/>
              </a:rPr>
              <a:t>ところが政府は巨大企業を監査する能力を持ち合わせていない</a:t>
            </a:r>
            <a:endParaRPr lang="en-US" altLang="ja-JP" sz="1400" dirty="0">
              <a:latin typeface="ふい字" panose="02000609000000000000" pitchFamily="1" charset="-128"/>
              <a:ea typeface="ふい字" panose="02000609000000000000" pitchFamily="1" charset="-128"/>
            </a:endParaRPr>
          </a:p>
        </p:txBody>
      </p:sp>
      <p:sp>
        <p:nvSpPr>
          <p:cNvPr id="26" name="矢印: 下 25">
            <a:extLst>
              <a:ext uri="{FF2B5EF4-FFF2-40B4-BE49-F238E27FC236}">
                <a16:creationId xmlns:a16="http://schemas.microsoft.com/office/drawing/2014/main" id="{4D78EF6D-1388-474B-91A0-CE4037F80FA7}"/>
              </a:ext>
            </a:extLst>
          </p:cNvPr>
          <p:cNvSpPr/>
          <p:nvPr/>
        </p:nvSpPr>
        <p:spPr>
          <a:xfrm rot="16200000">
            <a:off x="6087672" y="4421335"/>
            <a:ext cx="651046" cy="66501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6">
            <a:extLst>
              <a:ext uri="{FF2B5EF4-FFF2-40B4-BE49-F238E27FC236}">
                <a16:creationId xmlns:a16="http://schemas.microsoft.com/office/drawing/2014/main" id="{6D2C3AED-6210-4AA0-ADBC-23CDED78735B}"/>
              </a:ext>
            </a:extLst>
          </p:cNvPr>
          <p:cNvSpPr txBox="1"/>
          <p:nvPr/>
        </p:nvSpPr>
        <p:spPr>
          <a:xfrm>
            <a:off x="6902144" y="4569178"/>
            <a:ext cx="2400910" cy="369332"/>
          </a:xfrm>
          <a:prstGeom prst="rect">
            <a:avLst/>
          </a:prstGeom>
          <a:noFill/>
        </p:spPr>
        <p:txBody>
          <a:bodyPr wrap="square" rtlCol="0">
            <a:spAutoFit/>
          </a:bodyPr>
          <a:lstStyle/>
          <a:p>
            <a:r>
              <a:rPr lang="ja-JP" altLang="en-US" b="1" dirty="0">
                <a:latin typeface="ふい字" panose="02000609000000000000" pitchFamily="1" charset="-128"/>
                <a:ea typeface="ふい字" panose="02000609000000000000" pitchFamily="1" charset="-128"/>
              </a:rPr>
              <a:t>ここで会計士の出番</a:t>
            </a:r>
            <a:endParaRPr lang="en-US" altLang="ja-JP" b="1" dirty="0">
              <a:latin typeface="ふい字" panose="02000609000000000000" pitchFamily="1" charset="-128"/>
              <a:ea typeface="ふい字" panose="02000609000000000000" pitchFamily="1" charset="-128"/>
            </a:endParaRPr>
          </a:p>
        </p:txBody>
      </p:sp>
      <p:sp>
        <p:nvSpPr>
          <p:cNvPr id="28" name="テキスト ボックス 27">
            <a:extLst>
              <a:ext uri="{FF2B5EF4-FFF2-40B4-BE49-F238E27FC236}">
                <a16:creationId xmlns:a16="http://schemas.microsoft.com/office/drawing/2014/main" id="{D6F2830E-2FAF-47CB-8C9C-76258240C0A0}"/>
              </a:ext>
            </a:extLst>
          </p:cNvPr>
          <p:cNvSpPr txBox="1"/>
          <p:nvPr/>
        </p:nvSpPr>
        <p:spPr>
          <a:xfrm>
            <a:off x="828962" y="5190236"/>
            <a:ext cx="11032838" cy="338554"/>
          </a:xfrm>
          <a:prstGeom prst="rect">
            <a:avLst/>
          </a:prstGeom>
          <a:noFill/>
        </p:spPr>
        <p:txBody>
          <a:bodyPr wrap="square" rtlCol="0">
            <a:spAutoFit/>
          </a:bodyPr>
          <a:lstStyle/>
          <a:p>
            <a:r>
              <a:rPr lang="ja-JP" altLang="en-US" sz="1600" dirty="0">
                <a:latin typeface="ふい字" panose="02000609000000000000" pitchFamily="1" charset="-128"/>
                <a:ea typeface="ふい字" panose="02000609000000000000" pitchFamily="1" charset="-128"/>
              </a:rPr>
              <a:t>しかし当時は法律も整備されていなく</a:t>
            </a:r>
            <a:r>
              <a:rPr lang="ja-JP" altLang="en-US" sz="1600" b="1" dirty="0">
                <a:solidFill>
                  <a:srgbClr val="002060"/>
                </a:solidFill>
                <a:latin typeface="ふい字" panose="02000609000000000000" pitchFamily="1" charset="-128"/>
                <a:ea typeface="ふい字" panose="02000609000000000000" pitchFamily="1" charset="-128"/>
              </a:rPr>
              <a:t>企業</a:t>
            </a:r>
            <a:r>
              <a:rPr lang="en-US" altLang="ja-JP" sz="1600" b="1" dirty="0">
                <a:solidFill>
                  <a:srgbClr val="002060"/>
                </a:solidFill>
                <a:latin typeface="ふい字" panose="02000609000000000000" pitchFamily="1" charset="-128"/>
                <a:ea typeface="ふい字" panose="02000609000000000000" pitchFamily="1" charset="-128"/>
              </a:rPr>
              <a:t>×</a:t>
            </a:r>
            <a:r>
              <a:rPr lang="ja-JP" altLang="en-US" sz="1600" b="1" dirty="0">
                <a:solidFill>
                  <a:srgbClr val="002060"/>
                </a:solidFill>
                <a:latin typeface="ふい字" panose="02000609000000000000" pitchFamily="1" charset="-128"/>
                <a:ea typeface="ふい字" panose="02000609000000000000" pitchFamily="1" charset="-128"/>
              </a:rPr>
              <a:t>国家</a:t>
            </a:r>
            <a:r>
              <a:rPr lang="en-US" altLang="ja-JP" sz="1600" b="1" dirty="0">
                <a:solidFill>
                  <a:srgbClr val="002060"/>
                </a:solidFill>
                <a:latin typeface="ふい字" panose="02000609000000000000" pitchFamily="1" charset="-128"/>
                <a:ea typeface="ふい字" panose="02000609000000000000" pitchFamily="1" charset="-128"/>
              </a:rPr>
              <a:t>×</a:t>
            </a:r>
            <a:r>
              <a:rPr lang="ja-JP" altLang="en-US" sz="1600" b="1" dirty="0">
                <a:solidFill>
                  <a:srgbClr val="002060"/>
                </a:solidFill>
                <a:latin typeface="ふい字" panose="02000609000000000000" pitchFamily="1" charset="-128"/>
                <a:ea typeface="ふい字" panose="02000609000000000000" pitchFamily="1" charset="-128"/>
              </a:rPr>
              <a:t>会計士</a:t>
            </a:r>
            <a:r>
              <a:rPr lang="ja-JP" altLang="en-US" sz="1600" dirty="0">
                <a:latin typeface="ふい字" panose="02000609000000000000" pitchFamily="1" charset="-128"/>
                <a:ea typeface="ふい字" panose="02000609000000000000" pitchFamily="1" charset="-128"/>
              </a:rPr>
              <a:t>の関係はあいまいなままであった</a:t>
            </a:r>
            <a:endParaRPr lang="en-US" altLang="ja-JP" sz="1600" dirty="0">
              <a:latin typeface="ふい字" panose="02000609000000000000" pitchFamily="1" charset="-128"/>
              <a:ea typeface="ふい字" panose="02000609000000000000" pitchFamily="1" charset="-128"/>
            </a:endParaRPr>
          </a:p>
        </p:txBody>
      </p:sp>
      <p:sp>
        <p:nvSpPr>
          <p:cNvPr id="29" name="テキスト ボックス 28">
            <a:extLst>
              <a:ext uri="{FF2B5EF4-FFF2-40B4-BE49-F238E27FC236}">
                <a16:creationId xmlns:a16="http://schemas.microsoft.com/office/drawing/2014/main" id="{AF8AA2A2-DB57-4057-9A41-17FEE7A9ACF3}"/>
              </a:ext>
            </a:extLst>
          </p:cNvPr>
          <p:cNvSpPr txBox="1"/>
          <p:nvPr/>
        </p:nvSpPr>
        <p:spPr>
          <a:xfrm>
            <a:off x="828962" y="6195524"/>
            <a:ext cx="11032838" cy="338554"/>
          </a:xfrm>
          <a:prstGeom prst="rect">
            <a:avLst/>
          </a:prstGeom>
          <a:noFill/>
        </p:spPr>
        <p:txBody>
          <a:bodyPr wrap="square" rtlCol="0">
            <a:spAutoFit/>
          </a:bodyPr>
          <a:lstStyle/>
          <a:p>
            <a:r>
              <a:rPr lang="en-US" altLang="ja-JP" sz="1600" b="1" dirty="0">
                <a:latin typeface="ふい字" panose="02000609000000000000" pitchFamily="1" charset="-128"/>
                <a:ea typeface="ふい字" panose="02000609000000000000" pitchFamily="1" charset="-128"/>
              </a:rPr>
              <a:t>1854</a:t>
            </a:r>
            <a:r>
              <a:rPr lang="ja-JP" altLang="en-US" sz="1600" b="1" dirty="0">
                <a:latin typeface="ふい字" panose="02000609000000000000" pitchFamily="1" charset="-128"/>
                <a:ea typeface="ふい字" panose="02000609000000000000" pitchFamily="1" charset="-128"/>
              </a:rPr>
              <a:t>年、スコットランドが公認会計士の審査基準を正式に定め、ここで初めて公的な認可を受けた会計士が誕生した</a:t>
            </a:r>
            <a:endParaRPr lang="en-US" altLang="ja-JP" sz="1600" b="1" dirty="0">
              <a:latin typeface="ふい字" panose="02000609000000000000" pitchFamily="1" charset="-128"/>
              <a:ea typeface="ふい字" panose="02000609000000000000" pitchFamily="1" charset="-128"/>
            </a:endParaRPr>
          </a:p>
        </p:txBody>
      </p:sp>
      <p:sp>
        <p:nvSpPr>
          <p:cNvPr id="30" name="テキスト ボックス 29">
            <a:extLst>
              <a:ext uri="{FF2B5EF4-FFF2-40B4-BE49-F238E27FC236}">
                <a16:creationId xmlns:a16="http://schemas.microsoft.com/office/drawing/2014/main" id="{DC02226C-14DB-414F-BD2F-E5E74819054E}"/>
              </a:ext>
            </a:extLst>
          </p:cNvPr>
          <p:cNvSpPr txBox="1"/>
          <p:nvPr/>
        </p:nvSpPr>
        <p:spPr>
          <a:xfrm>
            <a:off x="828962" y="5692880"/>
            <a:ext cx="11032838" cy="338554"/>
          </a:xfrm>
          <a:prstGeom prst="rect">
            <a:avLst/>
          </a:prstGeom>
          <a:noFill/>
        </p:spPr>
        <p:txBody>
          <a:bodyPr wrap="square" rtlCol="0">
            <a:spAutoFit/>
          </a:bodyPr>
          <a:lstStyle/>
          <a:p>
            <a:r>
              <a:rPr lang="en-US" altLang="ja-JP" sz="1600" dirty="0">
                <a:latin typeface="ふい字" panose="02000609000000000000" pitchFamily="1" charset="-128"/>
                <a:ea typeface="ふい字" panose="02000609000000000000" pitchFamily="1" charset="-128"/>
              </a:rPr>
              <a:t>1844</a:t>
            </a:r>
            <a:r>
              <a:rPr lang="ja-JP" altLang="en-US" sz="1600" dirty="0">
                <a:latin typeface="ふい字" panose="02000609000000000000" pitchFamily="1" charset="-128"/>
                <a:ea typeface="ふい字" panose="02000609000000000000" pitchFamily="1" charset="-128"/>
              </a:rPr>
              <a:t>年、株式会社法が成立し企業財務に関する規則が定められ、専門教育を受けた会計士が監査を行うようになった</a:t>
            </a:r>
            <a:endParaRPr lang="en-US" altLang="ja-JP" sz="1600" dirty="0">
              <a:latin typeface="ふい字" panose="02000609000000000000" pitchFamily="1" charset="-128"/>
              <a:ea typeface="ふい字" panose="02000609000000000000" pitchFamily="1" charset="-128"/>
            </a:endParaRPr>
          </a:p>
        </p:txBody>
      </p:sp>
    </p:spTree>
    <p:extLst>
      <p:ext uri="{BB962C8B-B14F-4D97-AF65-F5344CB8AC3E}">
        <p14:creationId xmlns:p14="http://schemas.microsoft.com/office/powerpoint/2010/main" val="452579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四角形: 角を丸くする 10">
            <a:extLst>
              <a:ext uri="{FF2B5EF4-FFF2-40B4-BE49-F238E27FC236}">
                <a16:creationId xmlns:a16="http://schemas.microsoft.com/office/drawing/2014/main" id="{C202131D-E4C5-4006-9565-0943B81FCD6F}"/>
              </a:ext>
            </a:extLst>
          </p:cNvPr>
          <p:cNvSpPr/>
          <p:nvPr/>
        </p:nvSpPr>
        <p:spPr>
          <a:xfrm>
            <a:off x="7226423" y="3604592"/>
            <a:ext cx="4479616" cy="2529878"/>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1E4BF73-9A28-4E42-9A07-6E2C541260B1}"/>
              </a:ext>
            </a:extLst>
          </p:cNvPr>
          <p:cNvSpPr/>
          <p:nvPr/>
        </p:nvSpPr>
        <p:spPr>
          <a:xfrm>
            <a:off x="7650238" y="3286722"/>
            <a:ext cx="3693110" cy="6357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3A5C2D5F-9CA6-4EFA-9EFD-80BEADEE9C7F}"/>
              </a:ext>
            </a:extLst>
          </p:cNvPr>
          <p:cNvSpPr/>
          <p:nvPr/>
        </p:nvSpPr>
        <p:spPr>
          <a:xfrm>
            <a:off x="722791" y="2618913"/>
            <a:ext cx="4605476" cy="3901181"/>
          </a:xfrm>
          <a:prstGeom prst="roundRect">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F69F644-B45A-4B6B-94C4-EE865E3CE932}"/>
              </a:ext>
            </a:extLst>
          </p:cNvPr>
          <p:cNvSpPr>
            <a:spLocks noGrp="1"/>
          </p:cNvSpPr>
          <p:nvPr>
            <p:ph type="title"/>
          </p:nvPr>
        </p:nvSpPr>
        <p:spPr>
          <a:xfrm>
            <a:off x="722791" y="267086"/>
            <a:ext cx="10515600" cy="1032985"/>
          </a:xfrm>
        </p:spPr>
        <p:txBody>
          <a:bodyPr/>
          <a:lstStyle/>
          <a:p>
            <a:pPr algn="ctr"/>
            <a:r>
              <a:rPr kumimoji="1" lang="ja-JP" altLang="en-US" dirty="0">
                <a:latin typeface="ふい字" panose="02000609000000000000" pitchFamily="1" charset="-128"/>
                <a:ea typeface="ふい字" panose="02000609000000000000" pitchFamily="1" charset="-128"/>
              </a:rPr>
              <a:t>帳簿の世界史　概要</a:t>
            </a:r>
          </a:p>
        </p:txBody>
      </p:sp>
      <p:sp>
        <p:nvSpPr>
          <p:cNvPr id="3" name="コンテンツ プレースホルダー 2">
            <a:extLst>
              <a:ext uri="{FF2B5EF4-FFF2-40B4-BE49-F238E27FC236}">
                <a16:creationId xmlns:a16="http://schemas.microsoft.com/office/drawing/2014/main" id="{1C13CBD3-4C5B-45E9-A4CD-658A7608216F}"/>
              </a:ext>
            </a:extLst>
          </p:cNvPr>
          <p:cNvSpPr>
            <a:spLocks noGrp="1"/>
          </p:cNvSpPr>
          <p:nvPr>
            <p:ph idx="1"/>
          </p:nvPr>
        </p:nvSpPr>
        <p:spPr>
          <a:xfrm>
            <a:off x="500850" y="1490433"/>
            <a:ext cx="10515600" cy="1032985"/>
          </a:xfrm>
        </p:spPr>
        <p:txBody>
          <a:bodyPr>
            <a:normAutofit/>
          </a:bodyPr>
          <a:lstStyle/>
          <a:p>
            <a:pPr marL="0" indent="0">
              <a:buNone/>
            </a:pPr>
            <a:r>
              <a:rPr kumimoji="1" lang="ja-JP" altLang="en-US" dirty="0">
                <a:solidFill>
                  <a:srgbClr val="002060"/>
                </a:solidFill>
                <a:latin typeface="ふい字" panose="02000609000000000000" pitchFamily="1" charset="-128"/>
                <a:ea typeface="ふい字" panose="02000609000000000000" pitchFamily="1" charset="-128"/>
              </a:rPr>
              <a:t>過去</a:t>
            </a:r>
            <a:r>
              <a:rPr kumimoji="1" lang="en-US" altLang="ja-JP" dirty="0">
                <a:solidFill>
                  <a:srgbClr val="002060"/>
                </a:solidFill>
                <a:latin typeface="ふい字" panose="02000609000000000000" pitchFamily="1" charset="-128"/>
                <a:ea typeface="ふい字" panose="02000609000000000000" pitchFamily="1" charset="-128"/>
              </a:rPr>
              <a:t>700</a:t>
            </a:r>
            <a:r>
              <a:rPr kumimoji="1" lang="ja-JP" altLang="en-US" dirty="0">
                <a:solidFill>
                  <a:srgbClr val="002060"/>
                </a:solidFill>
                <a:latin typeface="ふい字" panose="02000609000000000000" pitchFamily="1" charset="-128"/>
                <a:ea typeface="ふい字" panose="02000609000000000000" pitchFamily="1" charset="-128"/>
              </a:rPr>
              <a:t>年の財務会計の歴史を紐解く</a:t>
            </a:r>
            <a:endParaRPr kumimoji="1" lang="en-US" altLang="ja-JP" dirty="0">
              <a:solidFill>
                <a:srgbClr val="002060"/>
              </a:solidFill>
              <a:latin typeface="ふい字" panose="02000609000000000000" pitchFamily="1" charset="-128"/>
              <a:ea typeface="ふい字" panose="02000609000000000000" pitchFamily="1" charset="-128"/>
            </a:endParaRPr>
          </a:p>
          <a:p>
            <a:pPr marL="0" indent="0">
              <a:buNone/>
            </a:pPr>
            <a:r>
              <a:rPr lang="ja-JP" altLang="en-US" dirty="0">
                <a:solidFill>
                  <a:srgbClr val="002060"/>
                </a:solidFill>
                <a:latin typeface="ふい字" panose="02000609000000000000" pitchFamily="1" charset="-128"/>
                <a:ea typeface="ふい字" panose="02000609000000000000" pitchFamily="1" charset="-128"/>
              </a:rPr>
              <a:t>会計がしっかりしていないと事業や国家、帝国は破綻する</a:t>
            </a:r>
            <a:endParaRPr lang="en-US" altLang="ja-JP" dirty="0">
              <a:solidFill>
                <a:srgbClr val="002060"/>
              </a:solidFill>
              <a:latin typeface="ふい字" panose="02000609000000000000" pitchFamily="1" charset="-128"/>
              <a:ea typeface="ふい字" panose="02000609000000000000" pitchFamily="1" charset="-128"/>
            </a:endParaRPr>
          </a:p>
        </p:txBody>
      </p:sp>
      <p:sp>
        <p:nvSpPr>
          <p:cNvPr id="4" name="コンテンツ プレースホルダー 2">
            <a:extLst>
              <a:ext uri="{FF2B5EF4-FFF2-40B4-BE49-F238E27FC236}">
                <a16:creationId xmlns:a16="http://schemas.microsoft.com/office/drawing/2014/main" id="{FFAD6ED7-865B-421F-9DE6-3A86BABCF5D2}"/>
              </a:ext>
            </a:extLst>
          </p:cNvPr>
          <p:cNvSpPr txBox="1">
            <a:spLocks/>
          </p:cNvSpPr>
          <p:nvPr/>
        </p:nvSpPr>
        <p:spPr>
          <a:xfrm>
            <a:off x="848652" y="2724401"/>
            <a:ext cx="4479616" cy="37248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latin typeface="ふい字" panose="02000609000000000000" pitchFamily="1" charset="-128"/>
                <a:ea typeface="ふい字" panose="02000609000000000000" pitchFamily="1" charset="-128"/>
              </a:rPr>
              <a:t>Ex.</a:t>
            </a:r>
          </a:p>
          <a:p>
            <a:pPr marL="0" indent="0">
              <a:buNone/>
            </a:pPr>
            <a:r>
              <a:rPr lang="ja-JP" altLang="en-US" dirty="0">
                <a:latin typeface="ふい字" panose="02000609000000000000" pitchFamily="1" charset="-128"/>
                <a:ea typeface="ふい字" panose="02000609000000000000" pitchFamily="1" charset="-128"/>
              </a:rPr>
              <a:t>・世界金融危機</a:t>
            </a:r>
            <a:endParaRPr lang="en-US" altLang="ja-JP" dirty="0">
              <a:latin typeface="ふい字" panose="02000609000000000000" pitchFamily="1" charset="-128"/>
              <a:ea typeface="ふい字" panose="02000609000000000000" pitchFamily="1" charset="-128"/>
            </a:endParaRPr>
          </a:p>
          <a:p>
            <a:pPr marL="0" indent="0">
              <a:buNone/>
            </a:pPr>
            <a:r>
              <a:rPr lang="ja-JP" altLang="en-US" dirty="0">
                <a:latin typeface="ふい字" panose="02000609000000000000" pitchFamily="1" charset="-128"/>
                <a:ea typeface="ふい字" panose="02000609000000000000" pitchFamily="1" charset="-128"/>
              </a:rPr>
              <a:t>・ルネサンス期のイタリア</a:t>
            </a:r>
            <a:endParaRPr lang="en-US" altLang="ja-JP" dirty="0">
              <a:latin typeface="ふい字" panose="02000609000000000000" pitchFamily="1" charset="-128"/>
              <a:ea typeface="ふい字" panose="02000609000000000000" pitchFamily="1" charset="-128"/>
            </a:endParaRPr>
          </a:p>
          <a:p>
            <a:pPr marL="0" indent="0">
              <a:buNone/>
            </a:pPr>
            <a:r>
              <a:rPr lang="ja-JP" altLang="en-US" dirty="0">
                <a:latin typeface="ふい字" panose="02000609000000000000" pitchFamily="1" charset="-128"/>
                <a:ea typeface="ふい字" panose="02000609000000000000" pitchFamily="1" charset="-128"/>
              </a:rPr>
              <a:t>・スペイン帝国</a:t>
            </a:r>
            <a:endParaRPr lang="en-US" altLang="ja-JP" dirty="0">
              <a:latin typeface="ふい字" panose="02000609000000000000" pitchFamily="1" charset="-128"/>
              <a:ea typeface="ふい字" panose="02000609000000000000" pitchFamily="1" charset="-128"/>
            </a:endParaRPr>
          </a:p>
          <a:p>
            <a:pPr marL="0" indent="0">
              <a:buNone/>
            </a:pPr>
            <a:r>
              <a:rPr lang="ja-JP" altLang="en-US" dirty="0">
                <a:latin typeface="ふい字" panose="02000609000000000000" pitchFamily="1" charset="-128"/>
                <a:ea typeface="ふい字" panose="02000609000000000000" pitchFamily="1" charset="-128"/>
              </a:rPr>
              <a:t>・ルイ</a:t>
            </a:r>
            <a:r>
              <a:rPr lang="en-US" altLang="ja-JP" dirty="0">
                <a:latin typeface="ふい字" panose="02000609000000000000" pitchFamily="1" charset="-128"/>
                <a:ea typeface="ふい字" panose="02000609000000000000" pitchFamily="1" charset="-128"/>
              </a:rPr>
              <a:t>14</a:t>
            </a:r>
            <a:r>
              <a:rPr lang="ja-JP" altLang="en-US" dirty="0">
                <a:latin typeface="ふい字" panose="02000609000000000000" pitchFamily="1" charset="-128"/>
                <a:ea typeface="ふい字" panose="02000609000000000000" pitchFamily="1" charset="-128"/>
              </a:rPr>
              <a:t>世のフランス等</a:t>
            </a:r>
            <a:endParaRPr lang="en-US" altLang="ja-JP" dirty="0">
              <a:latin typeface="ふい字" panose="02000609000000000000" pitchFamily="1" charset="-128"/>
              <a:ea typeface="ふい字" panose="02000609000000000000" pitchFamily="1" charset="-128"/>
            </a:endParaRPr>
          </a:p>
          <a:p>
            <a:pPr marL="0" indent="0">
              <a:buNone/>
            </a:pPr>
            <a:r>
              <a:rPr lang="ja-JP" altLang="en-US" dirty="0">
                <a:latin typeface="ふい字" panose="02000609000000000000" pitchFamily="1" charset="-128"/>
                <a:ea typeface="ふい字" panose="02000609000000000000" pitchFamily="1" charset="-128"/>
              </a:rPr>
              <a:t>・大英帝国</a:t>
            </a:r>
            <a:endParaRPr lang="en-US" altLang="ja-JP" dirty="0">
              <a:latin typeface="ふい字" panose="02000609000000000000" pitchFamily="1" charset="-128"/>
              <a:ea typeface="ふい字" panose="02000609000000000000" pitchFamily="1" charset="-128"/>
            </a:endParaRPr>
          </a:p>
          <a:p>
            <a:pPr marL="0" indent="0">
              <a:buNone/>
            </a:pPr>
            <a:r>
              <a:rPr lang="ja-JP" altLang="en-US" dirty="0">
                <a:latin typeface="ふい字" panose="02000609000000000000" pitchFamily="1" charset="-128"/>
                <a:ea typeface="ふい字" panose="02000609000000000000" pitchFamily="1" charset="-128"/>
              </a:rPr>
              <a:t>・独立初期のアメリカ</a:t>
            </a:r>
          </a:p>
        </p:txBody>
      </p:sp>
      <p:sp>
        <p:nvSpPr>
          <p:cNvPr id="6" name="コンテンツ プレースホルダー 2">
            <a:extLst>
              <a:ext uri="{FF2B5EF4-FFF2-40B4-BE49-F238E27FC236}">
                <a16:creationId xmlns:a16="http://schemas.microsoft.com/office/drawing/2014/main" id="{F0AD60B6-0BA9-4853-878F-E5F9A56E6C57}"/>
              </a:ext>
            </a:extLst>
          </p:cNvPr>
          <p:cNvSpPr txBox="1">
            <a:spLocks/>
          </p:cNvSpPr>
          <p:nvPr/>
        </p:nvSpPr>
        <p:spPr>
          <a:xfrm>
            <a:off x="8166717" y="4060179"/>
            <a:ext cx="2849733" cy="17380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3600" dirty="0">
                <a:latin typeface="ふい字" panose="02000609000000000000" pitchFamily="1" charset="-128"/>
                <a:ea typeface="ふい字" panose="02000609000000000000" pitchFamily="1" charset="-128"/>
              </a:rPr>
              <a:t>政治の責任</a:t>
            </a:r>
            <a:endParaRPr lang="en-US" altLang="ja-JP" sz="3600" dirty="0">
              <a:latin typeface="ふい字" panose="02000609000000000000" pitchFamily="1" charset="-128"/>
              <a:ea typeface="ふい字" panose="02000609000000000000" pitchFamily="1" charset="-128"/>
            </a:endParaRPr>
          </a:p>
          <a:p>
            <a:pPr marL="0" indent="0">
              <a:buNone/>
            </a:pPr>
            <a:endParaRPr lang="en-US" altLang="ja-JP" sz="2200" dirty="0">
              <a:latin typeface="ふい字" panose="02000609000000000000" pitchFamily="1" charset="-128"/>
              <a:ea typeface="ふい字" panose="02000609000000000000" pitchFamily="1" charset="-128"/>
            </a:endParaRPr>
          </a:p>
          <a:p>
            <a:pPr marL="0" indent="0">
              <a:buNone/>
            </a:pPr>
            <a:r>
              <a:rPr lang="ja-JP" altLang="en-US" sz="3600" dirty="0">
                <a:latin typeface="ふい字" panose="02000609000000000000" pitchFamily="1" charset="-128"/>
                <a:ea typeface="ふい字" panose="02000609000000000000" pitchFamily="1" charset="-128"/>
              </a:rPr>
              <a:t>誠実な会計</a:t>
            </a:r>
          </a:p>
        </p:txBody>
      </p:sp>
      <p:sp>
        <p:nvSpPr>
          <p:cNvPr id="8" name="矢印: 右 7">
            <a:extLst>
              <a:ext uri="{FF2B5EF4-FFF2-40B4-BE49-F238E27FC236}">
                <a16:creationId xmlns:a16="http://schemas.microsoft.com/office/drawing/2014/main" id="{FC7FA22A-70F6-4D0A-8C6D-AFF2A8615807}"/>
              </a:ext>
            </a:extLst>
          </p:cNvPr>
          <p:cNvSpPr/>
          <p:nvPr/>
        </p:nvSpPr>
        <p:spPr>
          <a:xfrm>
            <a:off x="5539666" y="3788791"/>
            <a:ext cx="1324068" cy="1746621"/>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コンテンツ プレースホルダー 2">
            <a:extLst>
              <a:ext uri="{FF2B5EF4-FFF2-40B4-BE49-F238E27FC236}">
                <a16:creationId xmlns:a16="http://schemas.microsoft.com/office/drawing/2014/main" id="{7F77DC3C-F8AE-4079-9C47-CD5609D4D639}"/>
              </a:ext>
            </a:extLst>
          </p:cNvPr>
          <p:cNvSpPr txBox="1">
            <a:spLocks/>
          </p:cNvSpPr>
          <p:nvPr/>
        </p:nvSpPr>
        <p:spPr>
          <a:xfrm>
            <a:off x="7650238" y="3355580"/>
            <a:ext cx="3693110" cy="4973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latin typeface="ふい字" panose="02000609000000000000" pitchFamily="1" charset="-128"/>
                <a:ea typeface="ふい字" panose="02000609000000000000" pitchFamily="1" charset="-128"/>
              </a:rPr>
              <a:t>浮き沈みのカギ</a:t>
            </a:r>
          </a:p>
        </p:txBody>
      </p:sp>
    </p:spTree>
    <p:extLst>
      <p:ext uri="{BB962C8B-B14F-4D97-AF65-F5344CB8AC3E}">
        <p14:creationId xmlns:p14="http://schemas.microsoft.com/office/powerpoint/2010/main" val="2221323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四角形: 角を丸くする 23">
            <a:extLst>
              <a:ext uri="{FF2B5EF4-FFF2-40B4-BE49-F238E27FC236}">
                <a16:creationId xmlns:a16="http://schemas.microsoft.com/office/drawing/2014/main" id="{554D88A1-197D-4D42-8BAB-BD8AC7E502B4}"/>
              </a:ext>
            </a:extLst>
          </p:cNvPr>
          <p:cNvSpPr/>
          <p:nvPr/>
        </p:nvSpPr>
        <p:spPr>
          <a:xfrm>
            <a:off x="838199" y="3934738"/>
            <a:ext cx="10156054" cy="1748791"/>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7171A9A-1E1F-4989-B810-8F0F81B3A554}"/>
              </a:ext>
            </a:extLst>
          </p:cNvPr>
          <p:cNvSpPr>
            <a:spLocks noGrp="1"/>
          </p:cNvSpPr>
          <p:nvPr>
            <p:ph type="title"/>
          </p:nvPr>
        </p:nvSpPr>
        <p:spPr>
          <a:xfrm>
            <a:off x="838200" y="305693"/>
            <a:ext cx="10515600" cy="923330"/>
          </a:xfrm>
        </p:spPr>
        <p:txBody>
          <a:bodyPr/>
          <a:lstStyle/>
          <a:p>
            <a:pPr algn="ctr"/>
            <a:r>
              <a:rPr lang="ja-JP" altLang="en-US" dirty="0">
                <a:latin typeface="ふい字" panose="02000609000000000000" pitchFamily="1" charset="-128"/>
                <a:ea typeface="ふい字" panose="02000609000000000000" pitchFamily="1" charset="-128"/>
              </a:rPr>
              <a:t>なぜルイ</a:t>
            </a:r>
            <a:r>
              <a:rPr lang="en-US" altLang="ja-JP" dirty="0">
                <a:latin typeface="ふい字" panose="02000609000000000000" pitchFamily="1" charset="-128"/>
                <a:ea typeface="ふい字" panose="02000609000000000000" pitchFamily="1" charset="-128"/>
              </a:rPr>
              <a:t>16</a:t>
            </a:r>
            <a:r>
              <a:rPr lang="ja-JP" altLang="en-US" dirty="0">
                <a:latin typeface="ふい字" panose="02000609000000000000" pitchFamily="1" charset="-128"/>
                <a:ea typeface="ふい字" panose="02000609000000000000" pitchFamily="1" charset="-128"/>
              </a:rPr>
              <a:t>世は断頭台へ送られたのか</a:t>
            </a:r>
            <a:endParaRPr kumimoji="1" lang="ja-JP" altLang="en-US" dirty="0">
              <a:latin typeface="ふい字" panose="02000609000000000000" pitchFamily="1" charset="-128"/>
              <a:ea typeface="ふい字" panose="02000609000000000000" pitchFamily="1" charset="-128"/>
            </a:endParaRPr>
          </a:p>
        </p:txBody>
      </p:sp>
      <p:sp>
        <p:nvSpPr>
          <p:cNvPr id="4" name="テキスト ボックス 3">
            <a:extLst>
              <a:ext uri="{FF2B5EF4-FFF2-40B4-BE49-F238E27FC236}">
                <a16:creationId xmlns:a16="http://schemas.microsoft.com/office/drawing/2014/main" id="{30583D74-14EA-40C4-A03D-050DF7775EFA}"/>
              </a:ext>
            </a:extLst>
          </p:cNvPr>
          <p:cNvSpPr txBox="1"/>
          <p:nvPr/>
        </p:nvSpPr>
        <p:spPr>
          <a:xfrm>
            <a:off x="767178" y="1579756"/>
            <a:ext cx="5766786" cy="369332"/>
          </a:xfrm>
          <a:prstGeom prst="rect">
            <a:avLst/>
          </a:prstGeom>
          <a:noFill/>
        </p:spPr>
        <p:txBody>
          <a:bodyPr wrap="square" rtlCol="0">
            <a:spAutoFit/>
          </a:bodyPr>
          <a:lstStyle/>
          <a:p>
            <a:r>
              <a:rPr lang="en-US" altLang="ja-JP" dirty="0">
                <a:latin typeface="ふい字" panose="02000609000000000000" pitchFamily="1" charset="-128"/>
                <a:ea typeface="ふい字" panose="02000609000000000000" pitchFamily="1" charset="-128"/>
              </a:rPr>
              <a:t>1781</a:t>
            </a:r>
            <a:r>
              <a:rPr lang="ja-JP" altLang="en-US" dirty="0">
                <a:latin typeface="ふい字" panose="02000609000000000000" pitchFamily="1" charset="-128"/>
                <a:ea typeface="ふい字" panose="02000609000000000000" pitchFamily="1" charset="-128"/>
              </a:rPr>
              <a:t>年の時点でアメリカ独立戦争の戦費が財政を圧迫</a:t>
            </a:r>
            <a:endParaRPr lang="en-US" altLang="ja-JP" dirty="0">
              <a:latin typeface="ふい字" panose="02000609000000000000" pitchFamily="1" charset="-128"/>
              <a:ea typeface="ふい字" panose="02000609000000000000" pitchFamily="1" charset="-128"/>
            </a:endParaRPr>
          </a:p>
        </p:txBody>
      </p:sp>
      <p:sp>
        <p:nvSpPr>
          <p:cNvPr id="5" name="吹き出し: 角を丸めた四角形 4">
            <a:extLst>
              <a:ext uri="{FF2B5EF4-FFF2-40B4-BE49-F238E27FC236}">
                <a16:creationId xmlns:a16="http://schemas.microsoft.com/office/drawing/2014/main" id="{0394AF27-B06E-423E-A253-359D676FDE88}"/>
              </a:ext>
            </a:extLst>
          </p:cNvPr>
          <p:cNvSpPr/>
          <p:nvPr/>
        </p:nvSpPr>
        <p:spPr>
          <a:xfrm>
            <a:off x="6809174" y="1546667"/>
            <a:ext cx="3116062" cy="491803"/>
          </a:xfrm>
          <a:prstGeom prst="wedgeRoundRectCallout">
            <a:avLst>
              <a:gd name="adj1" fmla="val -58156"/>
              <a:gd name="adj2" fmla="val 10152"/>
              <a:gd name="adj3" fmla="val 16667"/>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rgbClr val="002060"/>
                </a:solidFill>
                <a:latin typeface="ふい字" panose="02000609000000000000" pitchFamily="1" charset="-128"/>
                <a:ea typeface="ふい字" panose="02000609000000000000" pitchFamily="1" charset="-128"/>
              </a:rPr>
              <a:t>アメリカ独立戦争は</a:t>
            </a:r>
            <a:r>
              <a:rPr kumimoji="1" lang="en-US" altLang="ja-JP" sz="1400" dirty="0">
                <a:solidFill>
                  <a:srgbClr val="002060"/>
                </a:solidFill>
                <a:latin typeface="ふい字" panose="02000609000000000000" pitchFamily="1" charset="-128"/>
                <a:ea typeface="ふい字" panose="02000609000000000000" pitchFamily="1" charset="-128"/>
              </a:rPr>
              <a:t>1775</a:t>
            </a:r>
            <a:r>
              <a:rPr kumimoji="1" lang="ja-JP" altLang="en-US" sz="1400" dirty="0">
                <a:solidFill>
                  <a:srgbClr val="002060"/>
                </a:solidFill>
                <a:latin typeface="ふい字" panose="02000609000000000000" pitchFamily="1" charset="-128"/>
                <a:ea typeface="ふい字" panose="02000609000000000000" pitchFamily="1" charset="-128"/>
              </a:rPr>
              <a:t>年</a:t>
            </a:r>
            <a:r>
              <a:rPr kumimoji="1" lang="en-US" altLang="ja-JP" sz="1400" dirty="0">
                <a:solidFill>
                  <a:srgbClr val="002060"/>
                </a:solidFill>
                <a:latin typeface="ふい字" panose="02000609000000000000" pitchFamily="1" charset="-128"/>
                <a:ea typeface="ふい字" panose="02000609000000000000" pitchFamily="1" charset="-128"/>
              </a:rPr>
              <a:t>4</a:t>
            </a:r>
            <a:r>
              <a:rPr kumimoji="1" lang="ja-JP" altLang="en-US" sz="1400" dirty="0">
                <a:solidFill>
                  <a:srgbClr val="002060"/>
                </a:solidFill>
                <a:latin typeface="ふい字" panose="02000609000000000000" pitchFamily="1" charset="-128"/>
                <a:ea typeface="ふい字" panose="02000609000000000000" pitchFamily="1" charset="-128"/>
              </a:rPr>
              <a:t>月から</a:t>
            </a:r>
            <a:r>
              <a:rPr kumimoji="1" lang="en-US" altLang="ja-JP" sz="1400" dirty="0">
                <a:solidFill>
                  <a:srgbClr val="002060"/>
                </a:solidFill>
                <a:latin typeface="ふい字" panose="02000609000000000000" pitchFamily="1" charset="-128"/>
                <a:ea typeface="ふい字" panose="02000609000000000000" pitchFamily="1" charset="-128"/>
              </a:rPr>
              <a:t>1783</a:t>
            </a:r>
            <a:r>
              <a:rPr kumimoji="1" lang="ja-JP" altLang="en-US" sz="1400" dirty="0">
                <a:solidFill>
                  <a:srgbClr val="002060"/>
                </a:solidFill>
                <a:latin typeface="ふい字" panose="02000609000000000000" pitchFamily="1" charset="-128"/>
                <a:ea typeface="ふい字" panose="02000609000000000000" pitchFamily="1" charset="-128"/>
              </a:rPr>
              <a:t>年</a:t>
            </a:r>
            <a:r>
              <a:rPr kumimoji="1" lang="en-US" altLang="ja-JP" sz="1400" dirty="0">
                <a:solidFill>
                  <a:srgbClr val="002060"/>
                </a:solidFill>
                <a:latin typeface="ふい字" panose="02000609000000000000" pitchFamily="1" charset="-128"/>
                <a:ea typeface="ふい字" panose="02000609000000000000" pitchFamily="1" charset="-128"/>
              </a:rPr>
              <a:t>9</a:t>
            </a:r>
            <a:r>
              <a:rPr kumimoji="1" lang="ja-JP" altLang="en-US" sz="1400" dirty="0">
                <a:solidFill>
                  <a:srgbClr val="002060"/>
                </a:solidFill>
                <a:latin typeface="ふい字" panose="02000609000000000000" pitchFamily="1" charset="-128"/>
                <a:ea typeface="ふい字" panose="02000609000000000000" pitchFamily="1" charset="-128"/>
              </a:rPr>
              <a:t>月</a:t>
            </a:r>
          </a:p>
        </p:txBody>
      </p:sp>
      <p:pic>
        <p:nvPicPr>
          <p:cNvPr id="7" name="グラフィックス 6" descr="ユーザー">
            <a:extLst>
              <a:ext uri="{FF2B5EF4-FFF2-40B4-BE49-F238E27FC236}">
                <a16:creationId xmlns:a16="http://schemas.microsoft.com/office/drawing/2014/main" id="{15D8224E-274B-4E50-A2F8-4240AB5AFE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199" y="2265455"/>
            <a:ext cx="914400" cy="914400"/>
          </a:xfrm>
          <a:prstGeom prst="rect">
            <a:avLst/>
          </a:prstGeom>
        </p:spPr>
      </p:pic>
      <p:sp>
        <p:nvSpPr>
          <p:cNvPr id="8" name="テキスト ボックス 7">
            <a:extLst>
              <a:ext uri="{FF2B5EF4-FFF2-40B4-BE49-F238E27FC236}">
                <a16:creationId xmlns:a16="http://schemas.microsoft.com/office/drawing/2014/main" id="{63CEAB9D-C38F-4080-9870-E0EFF38448C9}"/>
              </a:ext>
            </a:extLst>
          </p:cNvPr>
          <p:cNvSpPr txBox="1"/>
          <p:nvPr/>
        </p:nvSpPr>
        <p:spPr>
          <a:xfrm>
            <a:off x="838199" y="3020338"/>
            <a:ext cx="1074198" cy="523220"/>
          </a:xfrm>
          <a:prstGeom prst="rect">
            <a:avLst/>
          </a:prstGeom>
          <a:noFill/>
        </p:spPr>
        <p:txBody>
          <a:bodyPr wrap="square" rtlCol="0">
            <a:spAutoFit/>
          </a:bodyPr>
          <a:lstStyle/>
          <a:p>
            <a:r>
              <a:rPr lang="ja-JP" altLang="en-US" sz="1400" dirty="0">
                <a:latin typeface="ふい字" panose="02000609000000000000" pitchFamily="1" charset="-128"/>
                <a:ea typeface="ふい字" panose="02000609000000000000" pitchFamily="1" charset="-128"/>
              </a:rPr>
              <a:t>ルイ</a:t>
            </a:r>
            <a:r>
              <a:rPr lang="en-US" altLang="ja-JP" sz="1400" dirty="0">
                <a:latin typeface="ふい字" panose="02000609000000000000" pitchFamily="1" charset="-128"/>
                <a:ea typeface="ふい字" panose="02000609000000000000" pitchFamily="1" charset="-128"/>
              </a:rPr>
              <a:t>16</a:t>
            </a:r>
            <a:r>
              <a:rPr lang="ja-JP" altLang="en-US" sz="1400" dirty="0">
                <a:latin typeface="ふい字" panose="02000609000000000000" pitchFamily="1" charset="-128"/>
                <a:ea typeface="ふい字" panose="02000609000000000000" pitchFamily="1" charset="-128"/>
              </a:rPr>
              <a:t>世の外務大臣</a:t>
            </a:r>
            <a:endParaRPr lang="en-US" altLang="ja-JP" sz="1400" dirty="0">
              <a:latin typeface="ふい字" panose="02000609000000000000" pitchFamily="1" charset="-128"/>
              <a:ea typeface="ふい字" panose="02000609000000000000" pitchFamily="1" charset="-128"/>
            </a:endParaRPr>
          </a:p>
        </p:txBody>
      </p:sp>
      <p:sp>
        <p:nvSpPr>
          <p:cNvPr id="9" name="吹き出し: 角を丸めた四角形 8">
            <a:extLst>
              <a:ext uri="{FF2B5EF4-FFF2-40B4-BE49-F238E27FC236}">
                <a16:creationId xmlns:a16="http://schemas.microsoft.com/office/drawing/2014/main" id="{9113037D-3020-467D-88CA-89D9B9B56B7A}"/>
              </a:ext>
            </a:extLst>
          </p:cNvPr>
          <p:cNvSpPr/>
          <p:nvPr/>
        </p:nvSpPr>
        <p:spPr>
          <a:xfrm>
            <a:off x="2068496" y="2336501"/>
            <a:ext cx="4465468" cy="779768"/>
          </a:xfrm>
          <a:prstGeom prst="wedgeRoundRectCallout">
            <a:avLst>
              <a:gd name="adj1" fmla="val -57078"/>
              <a:gd name="adj2" fmla="val -7525"/>
              <a:gd name="adj3" fmla="val 16667"/>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2060"/>
                </a:solidFill>
                <a:latin typeface="ふい字" panose="02000609000000000000" pitchFamily="1" charset="-128"/>
                <a:ea typeface="ふい字" panose="02000609000000000000" pitchFamily="1" charset="-128"/>
              </a:rPr>
              <a:t>この事実を世に知られてはならない！</a:t>
            </a:r>
          </a:p>
        </p:txBody>
      </p:sp>
      <p:sp>
        <p:nvSpPr>
          <p:cNvPr id="10" name="テキスト ボックス 9">
            <a:extLst>
              <a:ext uri="{FF2B5EF4-FFF2-40B4-BE49-F238E27FC236}">
                <a16:creationId xmlns:a16="http://schemas.microsoft.com/office/drawing/2014/main" id="{1E0E511E-B50E-4CB3-96D4-DD5FD821CAEB}"/>
              </a:ext>
            </a:extLst>
          </p:cNvPr>
          <p:cNvSpPr txBox="1"/>
          <p:nvPr/>
        </p:nvSpPr>
        <p:spPr>
          <a:xfrm>
            <a:off x="4703683" y="3315292"/>
            <a:ext cx="6290570" cy="369332"/>
          </a:xfrm>
          <a:prstGeom prst="rect">
            <a:avLst/>
          </a:prstGeom>
          <a:noFill/>
        </p:spPr>
        <p:txBody>
          <a:bodyPr wrap="square" rtlCol="0">
            <a:spAutoFit/>
          </a:bodyPr>
          <a:lstStyle/>
          <a:p>
            <a:r>
              <a:rPr lang="ja-JP" altLang="en-US" b="1" dirty="0">
                <a:solidFill>
                  <a:srgbClr val="FF0000"/>
                </a:solidFill>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rPr>
              <a:t>実際に、この時点ではフランスはすでに破産同然の状況</a:t>
            </a:r>
            <a:endParaRPr lang="en-US" altLang="ja-JP" b="1" dirty="0">
              <a:solidFill>
                <a:srgbClr val="FF0000"/>
              </a:solidFill>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endParaRPr>
          </a:p>
        </p:txBody>
      </p:sp>
      <p:cxnSp>
        <p:nvCxnSpPr>
          <p:cNvPr id="12" name="コネクタ: カギ線 11">
            <a:extLst>
              <a:ext uri="{FF2B5EF4-FFF2-40B4-BE49-F238E27FC236}">
                <a16:creationId xmlns:a16="http://schemas.microsoft.com/office/drawing/2014/main" id="{7A1A4D90-0809-4478-83D2-910B53ACFEC8}"/>
              </a:ext>
            </a:extLst>
          </p:cNvPr>
          <p:cNvCxnSpPr>
            <a:cxnSpLocks/>
          </p:cNvCxnSpPr>
          <p:nvPr/>
        </p:nvCxnSpPr>
        <p:spPr>
          <a:xfrm rot="10800000">
            <a:off x="3994950" y="3116272"/>
            <a:ext cx="651768" cy="427287"/>
          </a:xfrm>
          <a:prstGeom prst="bentConnector3">
            <a:avLst>
              <a:gd name="adj1" fmla="val 100397"/>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9" name="正方形/長方形 18">
            <a:extLst>
              <a:ext uri="{FF2B5EF4-FFF2-40B4-BE49-F238E27FC236}">
                <a16:creationId xmlns:a16="http://schemas.microsoft.com/office/drawing/2014/main" id="{61F619B7-DFC9-4964-B8E7-C2CD13D26298}"/>
              </a:ext>
            </a:extLst>
          </p:cNvPr>
          <p:cNvSpPr/>
          <p:nvPr/>
        </p:nvSpPr>
        <p:spPr>
          <a:xfrm>
            <a:off x="1295399" y="4322151"/>
            <a:ext cx="9149179" cy="64018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ふい字" panose="02000609000000000000" pitchFamily="1" charset="-128"/>
                <a:ea typeface="ふい字" panose="02000609000000000000" pitchFamily="1" charset="-128"/>
              </a:rPr>
              <a:t>フランス君主制の至上命令「秘密主義」に反するため</a:t>
            </a:r>
            <a:endParaRPr kumimoji="1" lang="ja-JP" altLang="en-US" sz="2400" dirty="0">
              <a:latin typeface="ふい字" panose="02000609000000000000" pitchFamily="1" charset="-128"/>
              <a:ea typeface="ふい字" panose="02000609000000000000" pitchFamily="1" charset="-128"/>
            </a:endParaRPr>
          </a:p>
        </p:txBody>
      </p:sp>
      <p:sp>
        <p:nvSpPr>
          <p:cNvPr id="20" name="四角形: 角を丸くする 19">
            <a:extLst>
              <a:ext uri="{FF2B5EF4-FFF2-40B4-BE49-F238E27FC236}">
                <a16:creationId xmlns:a16="http://schemas.microsoft.com/office/drawing/2014/main" id="{9DE45844-0B16-4EA6-89F1-4154D6FE9BD4}"/>
              </a:ext>
            </a:extLst>
          </p:cNvPr>
          <p:cNvSpPr/>
          <p:nvPr/>
        </p:nvSpPr>
        <p:spPr>
          <a:xfrm>
            <a:off x="1499585" y="4101486"/>
            <a:ext cx="2144697" cy="36933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77E88E8C-124E-472F-8E60-81DA18C7DCB2}"/>
              </a:ext>
            </a:extLst>
          </p:cNvPr>
          <p:cNvSpPr txBox="1"/>
          <p:nvPr/>
        </p:nvSpPr>
        <p:spPr>
          <a:xfrm>
            <a:off x="1499585" y="4104676"/>
            <a:ext cx="2277862" cy="307777"/>
          </a:xfrm>
          <a:prstGeom prst="rect">
            <a:avLst/>
          </a:prstGeom>
          <a:noFill/>
        </p:spPr>
        <p:txBody>
          <a:bodyPr wrap="square" rtlCol="0">
            <a:spAutoFit/>
          </a:bodyPr>
          <a:lstStyle/>
          <a:p>
            <a:r>
              <a:rPr lang="ja-JP" altLang="en-US" sz="1400" dirty="0">
                <a:latin typeface="ふい字" panose="02000609000000000000" pitchFamily="1" charset="-128"/>
                <a:ea typeface="ふい字" panose="02000609000000000000" pitchFamily="1" charset="-128"/>
              </a:rPr>
              <a:t>財政公表しなかったワケ</a:t>
            </a:r>
            <a:endParaRPr lang="en-US" altLang="ja-JP" sz="1400" dirty="0">
              <a:latin typeface="ふい字" panose="02000609000000000000" pitchFamily="1" charset="-128"/>
              <a:ea typeface="ふい字" panose="02000609000000000000" pitchFamily="1" charset="-128"/>
            </a:endParaRPr>
          </a:p>
        </p:txBody>
      </p:sp>
      <p:sp>
        <p:nvSpPr>
          <p:cNvPr id="21" name="テキスト ボックス 20">
            <a:extLst>
              <a:ext uri="{FF2B5EF4-FFF2-40B4-BE49-F238E27FC236}">
                <a16:creationId xmlns:a16="http://schemas.microsoft.com/office/drawing/2014/main" id="{873CC712-CFF4-41FF-9E40-7222F14E87C9}"/>
              </a:ext>
            </a:extLst>
          </p:cNvPr>
          <p:cNvSpPr txBox="1"/>
          <p:nvPr/>
        </p:nvSpPr>
        <p:spPr>
          <a:xfrm>
            <a:off x="3647979" y="5149697"/>
            <a:ext cx="4980373" cy="400110"/>
          </a:xfrm>
          <a:prstGeom prst="rect">
            <a:avLst/>
          </a:prstGeom>
          <a:noFill/>
        </p:spPr>
        <p:txBody>
          <a:bodyPr wrap="square" rtlCol="0">
            <a:spAutoFit/>
          </a:bodyPr>
          <a:lstStyle/>
          <a:p>
            <a:r>
              <a:rPr lang="ja-JP" altLang="en-US" sz="2000" b="1" dirty="0">
                <a:solidFill>
                  <a:srgbClr val="FF0000"/>
                </a:solidFill>
                <a:latin typeface="ふい字" panose="02000609000000000000" pitchFamily="1" charset="-128"/>
                <a:ea typeface="ふい字" panose="02000609000000000000" pitchFamily="1" charset="-128"/>
              </a:rPr>
              <a:t>帳簿を公開　＝　財務会計の責任をとる</a:t>
            </a:r>
            <a:endParaRPr lang="en-US" altLang="ja-JP" sz="2000" b="1" dirty="0">
              <a:solidFill>
                <a:srgbClr val="FF0000"/>
              </a:solidFill>
              <a:latin typeface="ふい字" panose="02000609000000000000" pitchFamily="1" charset="-128"/>
              <a:ea typeface="ふい字" panose="02000609000000000000" pitchFamily="1" charset="-128"/>
            </a:endParaRPr>
          </a:p>
        </p:txBody>
      </p:sp>
      <p:sp>
        <p:nvSpPr>
          <p:cNvPr id="23" name="テキスト ボックス 22">
            <a:extLst>
              <a:ext uri="{FF2B5EF4-FFF2-40B4-BE49-F238E27FC236}">
                <a16:creationId xmlns:a16="http://schemas.microsoft.com/office/drawing/2014/main" id="{4597EB9E-C5EF-45A8-BA4A-8112CE87E94F}"/>
              </a:ext>
            </a:extLst>
          </p:cNvPr>
          <p:cNvSpPr txBox="1"/>
          <p:nvPr/>
        </p:nvSpPr>
        <p:spPr>
          <a:xfrm>
            <a:off x="2283407" y="5156537"/>
            <a:ext cx="1360875" cy="307777"/>
          </a:xfrm>
          <a:prstGeom prst="rect">
            <a:avLst/>
          </a:prstGeom>
          <a:noFill/>
        </p:spPr>
        <p:txBody>
          <a:bodyPr wrap="square" rtlCol="0">
            <a:spAutoFit/>
          </a:bodyPr>
          <a:lstStyle/>
          <a:p>
            <a:r>
              <a:rPr lang="ja-JP" altLang="en-US" sz="1400" dirty="0">
                <a:latin typeface="ふい字" panose="02000609000000000000" pitchFamily="1" charset="-128"/>
                <a:ea typeface="ふい字" panose="02000609000000000000" pitchFamily="1" charset="-128"/>
              </a:rPr>
              <a:t>それに加えて</a:t>
            </a:r>
            <a:endParaRPr lang="en-US" altLang="ja-JP" sz="1400" dirty="0">
              <a:latin typeface="ふい字" panose="02000609000000000000" pitchFamily="1" charset="-128"/>
              <a:ea typeface="ふい字" panose="02000609000000000000" pitchFamily="1" charset="-128"/>
            </a:endParaRPr>
          </a:p>
        </p:txBody>
      </p:sp>
      <p:sp>
        <p:nvSpPr>
          <p:cNvPr id="26" name="矢印: 右 25">
            <a:extLst>
              <a:ext uri="{FF2B5EF4-FFF2-40B4-BE49-F238E27FC236}">
                <a16:creationId xmlns:a16="http://schemas.microsoft.com/office/drawing/2014/main" id="{5801C835-811F-4F67-919C-356AC0B2E77D}"/>
              </a:ext>
            </a:extLst>
          </p:cNvPr>
          <p:cNvSpPr/>
          <p:nvPr/>
        </p:nvSpPr>
        <p:spPr>
          <a:xfrm>
            <a:off x="2494624" y="5850277"/>
            <a:ext cx="727969" cy="85341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DD2DBDF2-1A9F-41D3-97AF-DAE31B626A0A}"/>
              </a:ext>
            </a:extLst>
          </p:cNvPr>
          <p:cNvSpPr txBox="1"/>
          <p:nvPr/>
        </p:nvSpPr>
        <p:spPr>
          <a:xfrm>
            <a:off x="3457850" y="6044782"/>
            <a:ext cx="4292355" cy="369332"/>
          </a:xfrm>
          <a:prstGeom prst="rect">
            <a:avLst/>
          </a:prstGeom>
          <a:noFill/>
        </p:spPr>
        <p:txBody>
          <a:bodyPr wrap="square" rtlCol="0">
            <a:spAutoFit/>
          </a:bodyPr>
          <a:lstStyle/>
          <a:p>
            <a:r>
              <a:rPr lang="ja-JP" altLang="en-US" dirty="0">
                <a:latin typeface="ふい字" panose="02000609000000000000" pitchFamily="1" charset="-128"/>
                <a:ea typeface="ふい字" panose="02000609000000000000" pitchFamily="1" charset="-128"/>
              </a:rPr>
              <a:t>ルイ</a:t>
            </a:r>
            <a:r>
              <a:rPr lang="en-US" altLang="ja-JP" dirty="0">
                <a:latin typeface="ふい字" panose="02000609000000000000" pitchFamily="1" charset="-128"/>
                <a:ea typeface="ふい字" panose="02000609000000000000" pitchFamily="1" charset="-128"/>
              </a:rPr>
              <a:t>16</a:t>
            </a:r>
            <a:r>
              <a:rPr lang="ja-JP" altLang="en-US" dirty="0">
                <a:latin typeface="ふい字" panose="02000609000000000000" pitchFamily="1" charset="-128"/>
                <a:ea typeface="ふい字" panose="02000609000000000000" pitchFamily="1" charset="-128"/>
              </a:rPr>
              <a:t>世の外務大臣にはできなかった</a:t>
            </a:r>
            <a:endParaRPr lang="en-US" altLang="ja-JP" dirty="0">
              <a:latin typeface="ふい字" panose="02000609000000000000" pitchFamily="1" charset="-128"/>
              <a:ea typeface="ふい字" panose="02000609000000000000" pitchFamily="1" charset="-128"/>
            </a:endParaRPr>
          </a:p>
        </p:txBody>
      </p:sp>
    </p:spTree>
    <p:extLst>
      <p:ext uri="{BB962C8B-B14F-4D97-AF65-F5344CB8AC3E}">
        <p14:creationId xmlns:p14="http://schemas.microsoft.com/office/powerpoint/2010/main" val="3051062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雲 32">
            <a:extLst>
              <a:ext uri="{FF2B5EF4-FFF2-40B4-BE49-F238E27FC236}">
                <a16:creationId xmlns:a16="http://schemas.microsoft.com/office/drawing/2014/main" id="{1E7F0971-FA09-4211-8F99-692DBE31A852}"/>
              </a:ext>
            </a:extLst>
          </p:cNvPr>
          <p:cNvSpPr/>
          <p:nvPr/>
        </p:nvSpPr>
        <p:spPr>
          <a:xfrm>
            <a:off x="6779815" y="2380673"/>
            <a:ext cx="4436752" cy="1736078"/>
          </a:xfrm>
          <a:prstGeom prst="clou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楕円 13">
            <a:extLst>
              <a:ext uri="{FF2B5EF4-FFF2-40B4-BE49-F238E27FC236}">
                <a16:creationId xmlns:a16="http://schemas.microsoft.com/office/drawing/2014/main" id="{784C1872-289B-4F1E-809D-94E73EE8E056}"/>
              </a:ext>
            </a:extLst>
          </p:cNvPr>
          <p:cNvSpPr/>
          <p:nvPr/>
        </p:nvSpPr>
        <p:spPr>
          <a:xfrm>
            <a:off x="2509573" y="4956635"/>
            <a:ext cx="1766656" cy="11104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7171A9A-1E1F-4989-B810-8F0F81B3A554}"/>
              </a:ext>
            </a:extLst>
          </p:cNvPr>
          <p:cNvSpPr>
            <a:spLocks noGrp="1"/>
          </p:cNvSpPr>
          <p:nvPr>
            <p:ph type="title"/>
          </p:nvPr>
        </p:nvSpPr>
        <p:spPr>
          <a:xfrm>
            <a:off x="838200" y="305693"/>
            <a:ext cx="10515600" cy="923330"/>
          </a:xfrm>
        </p:spPr>
        <p:txBody>
          <a:bodyPr/>
          <a:lstStyle/>
          <a:p>
            <a:pPr algn="ctr"/>
            <a:r>
              <a:rPr lang="ja-JP" altLang="en-US" dirty="0">
                <a:latin typeface="ふい字" panose="02000609000000000000" pitchFamily="1" charset="-128"/>
                <a:ea typeface="ふい字" panose="02000609000000000000" pitchFamily="1" charset="-128"/>
              </a:rPr>
              <a:t>なぜルイ</a:t>
            </a:r>
            <a:r>
              <a:rPr lang="en-US" altLang="ja-JP" dirty="0">
                <a:latin typeface="ふい字" panose="02000609000000000000" pitchFamily="1" charset="-128"/>
                <a:ea typeface="ふい字" panose="02000609000000000000" pitchFamily="1" charset="-128"/>
              </a:rPr>
              <a:t>16</a:t>
            </a:r>
            <a:r>
              <a:rPr lang="ja-JP" altLang="en-US" dirty="0">
                <a:latin typeface="ふい字" panose="02000609000000000000" pitchFamily="1" charset="-128"/>
                <a:ea typeface="ふい字" panose="02000609000000000000" pitchFamily="1" charset="-128"/>
              </a:rPr>
              <a:t>世は断頭台へ送られたのか</a:t>
            </a:r>
            <a:endParaRPr kumimoji="1" lang="ja-JP" altLang="en-US" dirty="0">
              <a:latin typeface="ふい字" panose="02000609000000000000" pitchFamily="1" charset="-128"/>
              <a:ea typeface="ふい字" panose="02000609000000000000" pitchFamily="1" charset="-128"/>
            </a:endParaRPr>
          </a:p>
        </p:txBody>
      </p:sp>
      <p:sp>
        <p:nvSpPr>
          <p:cNvPr id="4" name="テキスト ボックス 3">
            <a:extLst>
              <a:ext uri="{FF2B5EF4-FFF2-40B4-BE49-F238E27FC236}">
                <a16:creationId xmlns:a16="http://schemas.microsoft.com/office/drawing/2014/main" id="{30583D74-14EA-40C4-A03D-050DF7775EFA}"/>
              </a:ext>
            </a:extLst>
          </p:cNvPr>
          <p:cNvSpPr txBox="1"/>
          <p:nvPr/>
        </p:nvSpPr>
        <p:spPr>
          <a:xfrm>
            <a:off x="518602" y="1446498"/>
            <a:ext cx="7631098" cy="369332"/>
          </a:xfrm>
          <a:prstGeom prst="rect">
            <a:avLst/>
          </a:prstGeom>
          <a:noFill/>
        </p:spPr>
        <p:txBody>
          <a:bodyPr wrap="square" rtlCol="0">
            <a:spAutoFit/>
          </a:bodyPr>
          <a:lstStyle/>
          <a:p>
            <a:r>
              <a:rPr lang="ja-JP" altLang="en-US" dirty="0">
                <a:latin typeface="ふい字" panose="02000609000000000000" pitchFamily="1" charset="-128"/>
                <a:ea typeface="ふい字" panose="02000609000000000000" pitchFamily="1" charset="-128"/>
              </a:rPr>
              <a:t>同年、王家の収支と王国の危機的財政が財務長官ネッケルによって公開</a:t>
            </a:r>
            <a:endParaRPr lang="en-US" altLang="ja-JP" dirty="0">
              <a:latin typeface="ふい字" panose="02000609000000000000" pitchFamily="1" charset="-128"/>
              <a:ea typeface="ふい字" panose="02000609000000000000" pitchFamily="1" charset="-128"/>
            </a:endParaRPr>
          </a:p>
        </p:txBody>
      </p:sp>
      <p:pic>
        <p:nvPicPr>
          <p:cNvPr id="7" name="グラフィックス 6" descr="ユーザー">
            <a:extLst>
              <a:ext uri="{FF2B5EF4-FFF2-40B4-BE49-F238E27FC236}">
                <a16:creationId xmlns:a16="http://schemas.microsoft.com/office/drawing/2014/main" id="{15D8224E-274B-4E50-A2F8-4240AB5AFE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82127" y="1229723"/>
            <a:ext cx="914400" cy="914400"/>
          </a:xfrm>
          <a:prstGeom prst="rect">
            <a:avLst/>
          </a:prstGeom>
        </p:spPr>
      </p:pic>
      <p:sp>
        <p:nvSpPr>
          <p:cNvPr id="8" name="テキスト ボックス 7">
            <a:extLst>
              <a:ext uri="{FF2B5EF4-FFF2-40B4-BE49-F238E27FC236}">
                <a16:creationId xmlns:a16="http://schemas.microsoft.com/office/drawing/2014/main" id="{63CEAB9D-C38F-4080-9870-E0EFF38448C9}"/>
              </a:ext>
            </a:extLst>
          </p:cNvPr>
          <p:cNvSpPr txBox="1"/>
          <p:nvPr/>
        </p:nvSpPr>
        <p:spPr>
          <a:xfrm>
            <a:off x="7996932" y="2007122"/>
            <a:ext cx="1638671" cy="307777"/>
          </a:xfrm>
          <a:prstGeom prst="rect">
            <a:avLst/>
          </a:prstGeom>
          <a:noFill/>
        </p:spPr>
        <p:txBody>
          <a:bodyPr wrap="square" rtlCol="0">
            <a:spAutoFit/>
          </a:bodyPr>
          <a:lstStyle/>
          <a:p>
            <a:r>
              <a:rPr lang="ja-JP" altLang="en-US" sz="1400" dirty="0">
                <a:latin typeface="ふい字" panose="02000609000000000000" pitchFamily="1" charset="-128"/>
                <a:ea typeface="ふい字" panose="02000609000000000000" pitchFamily="1" charset="-128"/>
              </a:rPr>
              <a:t>財務長官ネッケル</a:t>
            </a:r>
            <a:endParaRPr lang="en-US" altLang="ja-JP" sz="1400" dirty="0">
              <a:latin typeface="ふい字" panose="02000609000000000000" pitchFamily="1" charset="-128"/>
              <a:ea typeface="ふい字" panose="02000609000000000000" pitchFamily="1" charset="-128"/>
            </a:endParaRPr>
          </a:p>
        </p:txBody>
      </p:sp>
      <p:sp>
        <p:nvSpPr>
          <p:cNvPr id="9" name="吹き出し: 角を丸めた四角形 8">
            <a:extLst>
              <a:ext uri="{FF2B5EF4-FFF2-40B4-BE49-F238E27FC236}">
                <a16:creationId xmlns:a16="http://schemas.microsoft.com/office/drawing/2014/main" id="{9113037D-3020-467D-88CA-89D9B9B56B7A}"/>
              </a:ext>
            </a:extLst>
          </p:cNvPr>
          <p:cNvSpPr/>
          <p:nvPr/>
        </p:nvSpPr>
        <p:spPr>
          <a:xfrm>
            <a:off x="9294181" y="1308785"/>
            <a:ext cx="2379217" cy="761806"/>
          </a:xfrm>
          <a:prstGeom prst="wedgeRoundRectCallout">
            <a:avLst>
              <a:gd name="adj1" fmla="val -57078"/>
              <a:gd name="adj2" fmla="val -7525"/>
              <a:gd name="adj3" fmla="val 16667"/>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2060"/>
                </a:solidFill>
                <a:latin typeface="ふい字" panose="02000609000000000000" pitchFamily="1" charset="-128"/>
                <a:ea typeface="ふい字" panose="02000609000000000000" pitchFamily="1" charset="-128"/>
              </a:rPr>
              <a:t>公開しちゃうよ♪</a:t>
            </a:r>
          </a:p>
        </p:txBody>
      </p:sp>
      <p:sp>
        <p:nvSpPr>
          <p:cNvPr id="26" name="矢印: 右 25">
            <a:extLst>
              <a:ext uri="{FF2B5EF4-FFF2-40B4-BE49-F238E27FC236}">
                <a16:creationId xmlns:a16="http://schemas.microsoft.com/office/drawing/2014/main" id="{5801C835-811F-4F67-919C-356AC0B2E77D}"/>
              </a:ext>
            </a:extLst>
          </p:cNvPr>
          <p:cNvSpPr/>
          <p:nvPr/>
        </p:nvSpPr>
        <p:spPr>
          <a:xfrm rot="5400000">
            <a:off x="3091926" y="3736020"/>
            <a:ext cx="646331" cy="1456521"/>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DD2DBDF2-1A9F-41D3-97AF-DAE31B626A0A}"/>
              </a:ext>
            </a:extLst>
          </p:cNvPr>
          <p:cNvSpPr txBox="1"/>
          <p:nvPr/>
        </p:nvSpPr>
        <p:spPr>
          <a:xfrm>
            <a:off x="487602" y="3041872"/>
            <a:ext cx="7311500" cy="646331"/>
          </a:xfrm>
          <a:prstGeom prst="rect">
            <a:avLst/>
          </a:prstGeom>
          <a:noFill/>
        </p:spPr>
        <p:txBody>
          <a:bodyPr wrap="square" rtlCol="0">
            <a:spAutoFit/>
          </a:bodyPr>
          <a:lstStyle/>
          <a:p>
            <a:r>
              <a:rPr lang="ja-JP" altLang="en-US" dirty="0">
                <a:latin typeface="ふい字" panose="02000609000000000000" pitchFamily="1" charset="-128"/>
                <a:ea typeface="ふい字" panose="02000609000000000000" pitchFamily="1" charset="-128"/>
              </a:rPr>
              <a:t>・延臣への手当てが過大（偏った予算配分）</a:t>
            </a:r>
            <a:endParaRPr lang="en-US" altLang="ja-JP" dirty="0">
              <a:latin typeface="ふい字" panose="02000609000000000000" pitchFamily="1" charset="-128"/>
              <a:ea typeface="ふい字" panose="02000609000000000000" pitchFamily="1" charset="-128"/>
            </a:endParaRPr>
          </a:p>
          <a:p>
            <a:r>
              <a:rPr lang="ja-JP" altLang="en-US" dirty="0">
                <a:latin typeface="ふい字" panose="02000609000000000000" pitchFamily="1" charset="-128"/>
                <a:ea typeface="ふい字" panose="02000609000000000000" pitchFamily="1" charset="-128"/>
              </a:rPr>
              <a:t>・アメリカへの「支援支出」が計上されず、除外</a:t>
            </a:r>
            <a:endParaRPr lang="en-US" altLang="ja-JP" dirty="0">
              <a:latin typeface="ふい字" panose="02000609000000000000" pitchFamily="1" charset="-128"/>
              <a:ea typeface="ふい字" panose="02000609000000000000" pitchFamily="1" charset="-128"/>
            </a:endParaRPr>
          </a:p>
        </p:txBody>
      </p:sp>
      <p:sp>
        <p:nvSpPr>
          <p:cNvPr id="22" name="テキスト ボックス 21">
            <a:extLst>
              <a:ext uri="{FF2B5EF4-FFF2-40B4-BE49-F238E27FC236}">
                <a16:creationId xmlns:a16="http://schemas.microsoft.com/office/drawing/2014/main" id="{BAC0FF89-8B32-47DD-B61F-482B7A6634E3}"/>
              </a:ext>
            </a:extLst>
          </p:cNvPr>
          <p:cNvSpPr txBox="1"/>
          <p:nvPr/>
        </p:nvSpPr>
        <p:spPr>
          <a:xfrm>
            <a:off x="518602" y="2037355"/>
            <a:ext cx="4292355" cy="369332"/>
          </a:xfrm>
          <a:prstGeom prst="rect">
            <a:avLst/>
          </a:prstGeom>
          <a:noFill/>
        </p:spPr>
        <p:txBody>
          <a:bodyPr wrap="square" rtlCol="0">
            <a:spAutoFit/>
          </a:bodyPr>
          <a:lstStyle/>
          <a:p>
            <a:r>
              <a:rPr lang="ja-JP" altLang="en-US" b="1" dirty="0">
                <a:solidFill>
                  <a:srgbClr val="FF0000"/>
                </a:solidFill>
                <a:latin typeface="ふい字" panose="02000609000000000000" pitchFamily="1" charset="-128"/>
                <a:ea typeface="ふい字" panose="02000609000000000000" pitchFamily="1" charset="-128"/>
              </a:rPr>
              <a:t>予算の公開はフランス史上初</a:t>
            </a:r>
            <a:endParaRPr lang="en-US" altLang="ja-JP" b="1" dirty="0">
              <a:solidFill>
                <a:srgbClr val="FF0000"/>
              </a:solidFill>
              <a:latin typeface="ふい字" panose="02000609000000000000" pitchFamily="1" charset="-128"/>
              <a:ea typeface="ふい字" panose="02000609000000000000" pitchFamily="1" charset="-128"/>
            </a:endParaRPr>
          </a:p>
        </p:txBody>
      </p:sp>
      <p:sp>
        <p:nvSpPr>
          <p:cNvPr id="25" name="テキスト ボックス 24">
            <a:extLst>
              <a:ext uri="{FF2B5EF4-FFF2-40B4-BE49-F238E27FC236}">
                <a16:creationId xmlns:a16="http://schemas.microsoft.com/office/drawing/2014/main" id="{7DA7F4C7-E164-418F-B929-174499A8BB71}"/>
              </a:ext>
            </a:extLst>
          </p:cNvPr>
          <p:cNvSpPr txBox="1"/>
          <p:nvPr/>
        </p:nvSpPr>
        <p:spPr>
          <a:xfrm>
            <a:off x="518601" y="2534319"/>
            <a:ext cx="5448089" cy="369332"/>
          </a:xfrm>
          <a:prstGeom prst="rect">
            <a:avLst/>
          </a:prstGeom>
          <a:noFill/>
        </p:spPr>
        <p:txBody>
          <a:bodyPr wrap="square" rtlCol="0">
            <a:spAutoFit/>
          </a:bodyPr>
          <a:lstStyle/>
          <a:p>
            <a:r>
              <a:rPr lang="ja-JP" altLang="en-US" u="sng" dirty="0">
                <a:latin typeface="ふい字" panose="02000609000000000000" pitchFamily="1" charset="-128"/>
                <a:ea typeface="ふい字" panose="02000609000000000000" pitchFamily="1" charset="-128"/>
              </a:rPr>
              <a:t>破産同然にもかかわらず会計報告書は黒字と記載</a:t>
            </a:r>
            <a:endParaRPr lang="en-US" altLang="ja-JP" u="sng" dirty="0">
              <a:latin typeface="ふい字" panose="02000609000000000000" pitchFamily="1" charset="-128"/>
              <a:ea typeface="ふい字" panose="02000609000000000000" pitchFamily="1" charset="-128"/>
            </a:endParaRPr>
          </a:p>
        </p:txBody>
      </p:sp>
      <p:pic>
        <p:nvPicPr>
          <p:cNvPr id="13" name="グラフィックス 12" descr="ユーザー">
            <a:extLst>
              <a:ext uri="{FF2B5EF4-FFF2-40B4-BE49-F238E27FC236}">
                <a16:creationId xmlns:a16="http://schemas.microsoft.com/office/drawing/2014/main" id="{A5D49AE7-4907-4FA7-84A8-A72D14C33D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69095" y="4875655"/>
            <a:ext cx="1291995" cy="1291995"/>
          </a:xfrm>
          <a:prstGeom prst="rect">
            <a:avLst/>
          </a:prstGeom>
        </p:spPr>
      </p:pic>
      <p:sp>
        <p:nvSpPr>
          <p:cNvPr id="15" name="テキスト ボックス 14">
            <a:extLst>
              <a:ext uri="{FF2B5EF4-FFF2-40B4-BE49-F238E27FC236}">
                <a16:creationId xmlns:a16="http://schemas.microsoft.com/office/drawing/2014/main" id="{B549C040-41E5-476A-8A28-B3BAEA30B3BE}"/>
              </a:ext>
            </a:extLst>
          </p:cNvPr>
          <p:cNvSpPr txBox="1"/>
          <p:nvPr/>
        </p:nvSpPr>
        <p:spPr>
          <a:xfrm>
            <a:off x="2358649" y="6133064"/>
            <a:ext cx="2112886" cy="379399"/>
          </a:xfrm>
          <a:prstGeom prst="rect">
            <a:avLst/>
          </a:prstGeom>
          <a:noFill/>
        </p:spPr>
        <p:txBody>
          <a:bodyPr wrap="square" rtlCol="0">
            <a:spAutoFit/>
          </a:bodyPr>
          <a:lstStyle/>
          <a:p>
            <a:r>
              <a:rPr kumimoji="1" lang="ja-JP" altLang="en-US" dirty="0">
                <a:latin typeface="ふい字" panose="02000609000000000000" pitchFamily="1" charset="-128"/>
                <a:ea typeface="ふい字" panose="02000609000000000000" pitchFamily="1" charset="-128"/>
              </a:rPr>
              <a:t>民衆の怒りが爆発</a:t>
            </a:r>
          </a:p>
        </p:txBody>
      </p:sp>
      <p:sp>
        <p:nvSpPr>
          <p:cNvPr id="28" name="テキスト ボックス 27">
            <a:extLst>
              <a:ext uri="{FF2B5EF4-FFF2-40B4-BE49-F238E27FC236}">
                <a16:creationId xmlns:a16="http://schemas.microsoft.com/office/drawing/2014/main" id="{54B76AD1-7862-4A90-88BA-CB5F40AA4139}"/>
              </a:ext>
            </a:extLst>
          </p:cNvPr>
          <p:cNvSpPr txBox="1"/>
          <p:nvPr/>
        </p:nvSpPr>
        <p:spPr>
          <a:xfrm>
            <a:off x="7371794" y="4127042"/>
            <a:ext cx="3844773" cy="707886"/>
          </a:xfrm>
          <a:prstGeom prst="rect">
            <a:avLst/>
          </a:prstGeom>
          <a:noFill/>
        </p:spPr>
        <p:txBody>
          <a:bodyPr wrap="square" rtlCol="0">
            <a:spAutoFit/>
          </a:bodyPr>
          <a:lstStyle/>
          <a:p>
            <a:r>
              <a:rPr lang="ja-JP" altLang="en-US" sz="2000" dirty="0">
                <a:latin typeface="ふい字" panose="02000609000000000000" pitchFamily="1" charset="-128"/>
                <a:ea typeface="ふい字" panose="02000609000000000000" pitchFamily="1" charset="-128"/>
              </a:rPr>
              <a:t>ルイ</a:t>
            </a:r>
            <a:r>
              <a:rPr lang="en-US" altLang="ja-JP" sz="2000" dirty="0">
                <a:latin typeface="ふい字" panose="02000609000000000000" pitchFamily="1" charset="-128"/>
                <a:ea typeface="ふい字" panose="02000609000000000000" pitchFamily="1" charset="-128"/>
              </a:rPr>
              <a:t>16</a:t>
            </a:r>
            <a:r>
              <a:rPr lang="ja-JP" altLang="en-US" sz="2000" dirty="0">
                <a:latin typeface="ふい字" panose="02000609000000000000" pitchFamily="1" charset="-128"/>
                <a:ea typeface="ふい字" panose="02000609000000000000" pitchFamily="1" charset="-128"/>
              </a:rPr>
              <a:t>世の神秘性は剥ぎ取られのちに断頭台へ</a:t>
            </a:r>
            <a:r>
              <a:rPr lang="en-US" altLang="ja-JP" sz="2000" dirty="0">
                <a:latin typeface="ふい字" panose="02000609000000000000" pitchFamily="1" charset="-128"/>
                <a:ea typeface="ふい字" panose="02000609000000000000" pitchFamily="1" charset="-128"/>
              </a:rPr>
              <a:t>...</a:t>
            </a:r>
          </a:p>
        </p:txBody>
      </p:sp>
      <p:sp>
        <p:nvSpPr>
          <p:cNvPr id="29" name="矢印: 右 28">
            <a:extLst>
              <a:ext uri="{FF2B5EF4-FFF2-40B4-BE49-F238E27FC236}">
                <a16:creationId xmlns:a16="http://schemas.microsoft.com/office/drawing/2014/main" id="{B08F2781-A561-49BA-9B29-BDB52A621DAD}"/>
              </a:ext>
            </a:extLst>
          </p:cNvPr>
          <p:cNvSpPr/>
          <p:nvPr/>
        </p:nvSpPr>
        <p:spPr>
          <a:xfrm>
            <a:off x="5402024" y="4793391"/>
            <a:ext cx="1473693" cy="1456521"/>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a:extLst>
              <a:ext uri="{FF2B5EF4-FFF2-40B4-BE49-F238E27FC236}">
                <a16:creationId xmlns:a16="http://schemas.microsoft.com/office/drawing/2014/main" id="{6FDCFB4F-6799-4EC2-97C5-3E94A7F94330}"/>
              </a:ext>
            </a:extLst>
          </p:cNvPr>
          <p:cNvPicPr>
            <a:picLocks noChangeAspect="1"/>
          </p:cNvPicPr>
          <p:nvPr/>
        </p:nvPicPr>
        <p:blipFill rotWithShape="1">
          <a:blip r:embed="rId6">
            <a:extLst>
              <a:ext uri="{28A0092B-C50C-407E-A947-70E740481C1C}">
                <a14:useLocalDpi xmlns:a14="http://schemas.microsoft.com/office/drawing/2010/main" val="0"/>
              </a:ext>
            </a:extLst>
          </a:blip>
          <a:srcRect l="21445" r="21313"/>
          <a:stretch/>
        </p:blipFill>
        <p:spPr>
          <a:xfrm>
            <a:off x="7996932" y="4891056"/>
            <a:ext cx="1425973" cy="1642066"/>
          </a:xfrm>
          <a:prstGeom prst="rect">
            <a:avLst/>
          </a:prstGeom>
        </p:spPr>
      </p:pic>
      <p:sp>
        <p:nvSpPr>
          <p:cNvPr id="30" name="テキスト ボックス 29">
            <a:extLst>
              <a:ext uri="{FF2B5EF4-FFF2-40B4-BE49-F238E27FC236}">
                <a16:creationId xmlns:a16="http://schemas.microsoft.com/office/drawing/2014/main" id="{6DF1672D-9AD9-4040-BD09-CD146647BBEE}"/>
              </a:ext>
            </a:extLst>
          </p:cNvPr>
          <p:cNvSpPr txBox="1"/>
          <p:nvPr/>
        </p:nvSpPr>
        <p:spPr>
          <a:xfrm>
            <a:off x="1372785" y="4327096"/>
            <a:ext cx="1396309" cy="369332"/>
          </a:xfrm>
          <a:prstGeom prst="rect">
            <a:avLst/>
          </a:prstGeom>
          <a:noFill/>
        </p:spPr>
        <p:txBody>
          <a:bodyPr wrap="square" rtlCol="0">
            <a:spAutoFit/>
          </a:bodyPr>
          <a:lstStyle/>
          <a:p>
            <a:r>
              <a:rPr lang="ja-JP" altLang="en-US" dirty="0">
                <a:latin typeface="ふい字" panose="02000609000000000000" pitchFamily="1" charset="-128"/>
                <a:ea typeface="ふい字" panose="02000609000000000000" pitchFamily="1" charset="-128"/>
              </a:rPr>
              <a:t>これにより</a:t>
            </a:r>
            <a:endParaRPr lang="en-US" altLang="ja-JP" dirty="0">
              <a:latin typeface="ふい字" panose="02000609000000000000" pitchFamily="1" charset="-128"/>
              <a:ea typeface="ふい字" panose="02000609000000000000" pitchFamily="1" charset="-128"/>
            </a:endParaRPr>
          </a:p>
        </p:txBody>
      </p:sp>
      <p:sp>
        <p:nvSpPr>
          <p:cNvPr id="31" name="テキスト ボックス 30">
            <a:extLst>
              <a:ext uri="{FF2B5EF4-FFF2-40B4-BE49-F238E27FC236}">
                <a16:creationId xmlns:a16="http://schemas.microsoft.com/office/drawing/2014/main" id="{4CB00BEF-0112-45DF-8A34-1123C859B28D}"/>
              </a:ext>
            </a:extLst>
          </p:cNvPr>
          <p:cNvSpPr txBox="1"/>
          <p:nvPr/>
        </p:nvSpPr>
        <p:spPr>
          <a:xfrm>
            <a:off x="9422904" y="6067069"/>
            <a:ext cx="2769095" cy="307777"/>
          </a:xfrm>
          <a:prstGeom prst="rect">
            <a:avLst/>
          </a:prstGeom>
          <a:noFill/>
        </p:spPr>
        <p:txBody>
          <a:bodyPr wrap="square" rtlCol="0">
            <a:spAutoFit/>
          </a:bodyPr>
          <a:lstStyle/>
          <a:p>
            <a:r>
              <a:rPr lang="en-US" altLang="ja-JP" sz="1400" dirty="0">
                <a:solidFill>
                  <a:schemeClr val="accent2"/>
                </a:solidFill>
                <a:latin typeface="ふい字" panose="02000609000000000000" pitchFamily="1" charset="-128"/>
                <a:ea typeface="ふい字" panose="02000609000000000000" pitchFamily="1" charset="-128"/>
              </a:rPr>
              <a:t>※</a:t>
            </a:r>
            <a:r>
              <a:rPr lang="ja-JP" altLang="en-US" sz="1400" dirty="0">
                <a:solidFill>
                  <a:schemeClr val="accent2"/>
                </a:solidFill>
                <a:latin typeface="ふい字" panose="02000609000000000000" pitchFamily="1" charset="-128"/>
                <a:ea typeface="ふい字" panose="02000609000000000000" pitchFamily="1" charset="-128"/>
              </a:rPr>
              <a:t>財政の面から見た要因の一つ</a:t>
            </a:r>
            <a:endParaRPr lang="en-US" altLang="ja-JP" sz="1400" dirty="0">
              <a:solidFill>
                <a:schemeClr val="accent2"/>
              </a:solidFill>
              <a:latin typeface="ふい字" panose="02000609000000000000" pitchFamily="1" charset="-128"/>
              <a:ea typeface="ふい字" panose="02000609000000000000" pitchFamily="1" charset="-128"/>
            </a:endParaRPr>
          </a:p>
        </p:txBody>
      </p:sp>
      <p:grpSp>
        <p:nvGrpSpPr>
          <p:cNvPr id="38" name="グループ化 37">
            <a:extLst>
              <a:ext uri="{FF2B5EF4-FFF2-40B4-BE49-F238E27FC236}">
                <a16:creationId xmlns:a16="http://schemas.microsoft.com/office/drawing/2014/main" id="{DC46EFF6-8856-4BFD-86CE-83EBAC1B2569}"/>
              </a:ext>
            </a:extLst>
          </p:cNvPr>
          <p:cNvGrpSpPr/>
          <p:nvPr/>
        </p:nvGrpSpPr>
        <p:grpSpPr>
          <a:xfrm>
            <a:off x="7277665" y="2258427"/>
            <a:ext cx="2451872" cy="369332"/>
            <a:chOff x="9537175" y="2291218"/>
            <a:chExt cx="1816626" cy="369332"/>
          </a:xfrm>
        </p:grpSpPr>
        <p:sp>
          <p:nvSpPr>
            <p:cNvPr id="37" name="正方形/長方形 36">
              <a:extLst>
                <a:ext uri="{FF2B5EF4-FFF2-40B4-BE49-F238E27FC236}">
                  <a16:creationId xmlns:a16="http://schemas.microsoft.com/office/drawing/2014/main" id="{60C4B0B3-873E-47F2-86FE-052DC3FB3DFC}"/>
                </a:ext>
              </a:extLst>
            </p:cNvPr>
            <p:cNvSpPr/>
            <p:nvPr/>
          </p:nvSpPr>
          <p:spPr>
            <a:xfrm>
              <a:off x="9537175" y="2360097"/>
              <a:ext cx="1816625" cy="271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A173209A-0E1B-4DA0-989F-069A8A31B047}"/>
                </a:ext>
              </a:extLst>
            </p:cNvPr>
            <p:cNvSpPr txBox="1"/>
            <p:nvPr/>
          </p:nvSpPr>
          <p:spPr>
            <a:xfrm>
              <a:off x="9662375" y="2291218"/>
              <a:ext cx="1691426" cy="369332"/>
            </a:xfrm>
            <a:prstGeom prst="rect">
              <a:avLst/>
            </a:prstGeom>
            <a:noFill/>
          </p:spPr>
          <p:txBody>
            <a:bodyPr wrap="square" rtlCol="0">
              <a:spAutoFit/>
            </a:bodyPr>
            <a:lstStyle/>
            <a:p>
              <a:r>
                <a:rPr lang="ja-JP" altLang="en-US" dirty="0">
                  <a:solidFill>
                    <a:schemeClr val="bg1"/>
                  </a:solidFill>
                  <a:latin typeface="ふい字" panose="02000609000000000000" pitchFamily="1" charset="-128"/>
                  <a:ea typeface="ふい字" panose="02000609000000000000" pitchFamily="1" charset="-128"/>
                </a:rPr>
                <a:t>公開した目的</a:t>
              </a:r>
              <a:endParaRPr lang="en-US" altLang="ja-JP" dirty="0">
                <a:solidFill>
                  <a:schemeClr val="bg1"/>
                </a:solidFill>
                <a:latin typeface="ふい字" panose="02000609000000000000" pitchFamily="1" charset="-128"/>
                <a:ea typeface="ふい字" panose="02000609000000000000" pitchFamily="1" charset="-128"/>
              </a:endParaRPr>
            </a:p>
          </p:txBody>
        </p:sp>
      </p:grpSp>
      <p:sp>
        <p:nvSpPr>
          <p:cNvPr id="34" name="テキスト ボックス 33">
            <a:extLst>
              <a:ext uri="{FF2B5EF4-FFF2-40B4-BE49-F238E27FC236}">
                <a16:creationId xmlns:a16="http://schemas.microsoft.com/office/drawing/2014/main" id="{8A676422-EBC2-46D7-B839-8B1839BFB18A}"/>
              </a:ext>
            </a:extLst>
          </p:cNvPr>
          <p:cNvSpPr txBox="1"/>
          <p:nvPr/>
        </p:nvSpPr>
        <p:spPr>
          <a:xfrm>
            <a:off x="7062441" y="2703619"/>
            <a:ext cx="3518857" cy="276999"/>
          </a:xfrm>
          <a:prstGeom prst="rect">
            <a:avLst/>
          </a:prstGeom>
          <a:noFill/>
        </p:spPr>
        <p:txBody>
          <a:bodyPr wrap="square" rtlCol="0">
            <a:spAutoFit/>
          </a:bodyPr>
          <a:lstStyle/>
          <a:p>
            <a:pPr algn="ctr"/>
            <a:r>
              <a:rPr lang="ja-JP" altLang="en-US" sz="1200" dirty="0">
                <a:solidFill>
                  <a:srgbClr val="7030A0"/>
                </a:solidFill>
                <a:latin typeface="ふい字" panose="02000609000000000000" pitchFamily="1" charset="-128"/>
                <a:ea typeface="ふい字" panose="02000609000000000000" pitchFamily="1" charset="-128"/>
              </a:rPr>
              <a:t>改革をおびえる権力者を意識</a:t>
            </a:r>
          </a:p>
        </p:txBody>
      </p:sp>
      <p:sp>
        <p:nvSpPr>
          <p:cNvPr id="35" name="テキスト ボックス 34">
            <a:extLst>
              <a:ext uri="{FF2B5EF4-FFF2-40B4-BE49-F238E27FC236}">
                <a16:creationId xmlns:a16="http://schemas.microsoft.com/office/drawing/2014/main" id="{1D9DE47C-A6EA-4B69-B488-31ADCC0876F7}"/>
              </a:ext>
            </a:extLst>
          </p:cNvPr>
          <p:cNvSpPr txBox="1"/>
          <p:nvPr/>
        </p:nvSpPr>
        <p:spPr>
          <a:xfrm>
            <a:off x="7062441" y="3082541"/>
            <a:ext cx="3518857" cy="276999"/>
          </a:xfrm>
          <a:prstGeom prst="rect">
            <a:avLst/>
          </a:prstGeom>
          <a:noFill/>
        </p:spPr>
        <p:txBody>
          <a:bodyPr wrap="square" rtlCol="0">
            <a:spAutoFit/>
          </a:bodyPr>
          <a:lstStyle/>
          <a:p>
            <a:pPr algn="ctr"/>
            <a:r>
              <a:rPr lang="ja-JP" altLang="en-US" sz="1200" dirty="0">
                <a:solidFill>
                  <a:srgbClr val="7030A0"/>
                </a:solidFill>
                <a:latin typeface="ふい字" panose="02000609000000000000" pitchFamily="1" charset="-128"/>
                <a:ea typeface="ふい字" panose="02000609000000000000" pitchFamily="1" charset="-128"/>
              </a:rPr>
              <a:t>情報開示により秩序が保たれ民衆の信頼が回復</a:t>
            </a:r>
          </a:p>
        </p:txBody>
      </p:sp>
      <p:sp>
        <p:nvSpPr>
          <p:cNvPr id="36" name="テキスト ボックス 35">
            <a:extLst>
              <a:ext uri="{FF2B5EF4-FFF2-40B4-BE49-F238E27FC236}">
                <a16:creationId xmlns:a16="http://schemas.microsoft.com/office/drawing/2014/main" id="{F2CC7018-3B72-425D-9730-30C3B5D5DE90}"/>
              </a:ext>
            </a:extLst>
          </p:cNvPr>
          <p:cNvSpPr txBox="1"/>
          <p:nvPr/>
        </p:nvSpPr>
        <p:spPr>
          <a:xfrm>
            <a:off x="7062441" y="3461762"/>
            <a:ext cx="3518857" cy="261610"/>
          </a:xfrm>
          <a:prstGeom prst="rect">
            <a:avLst/>
          </a:prstGeom>
          <a:noFill/>
        </p:spPr>
        <p:txBody>
          <a:bodyPr wrap="square" rtlCol="0">
            <a:spAutoFit/>
          </a:bodyPr>
          <a:lstStyle/>
          <a:p>
            <a:pPr algn="ctr"/>
            <a:r>
              <a:rPr lang="ja-JP" altLang="en-US" sz="1100" dirty="0">
                <a:solidFill>
                  <a:srgbClr val="7030A0"/>
                </a:solidFill>
                <a:latin typeface="ふい字" panose="02000609000000000000" pitchFamily="1" charset="-128"/>
                <a:ea typeface="ふい字" panose="02000609000000000000" pitchFamily="1" charset="-128"/>
              </a:rPr>
              <a:t>外国の貸し手の信用を勝ち得ることができるかも</a:t>
            </a:r>
          </a:p>
        </p:txBody>
      </p:sp>
    </p:spTree>
    <p:extLst>
      <p:ext uri="{BB962C8B-B14F-4D97-AF65-F5344CB8AC3E}">
        <p14:creationId xmlns:p14="http://schemas.microsoft.com/office/powerpoint/2010/main" val="3817036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爆発: 14 pt 13">
            <a:extLst>
              <a:ext uri="{FF2B5EF4-FFF2-40B4-BE49-F238E27FC236}">
                <a16:creationId xmlns:a16="http://schemas.microsoft.com/office/drawing/2014/main" id="{7D3B6CF3-C771-42E9-BF1E-5C9A76B62AE8}"/>
              </a:ext>
            </a:extLst>
          </p:cNvPr>
          <p:cNvSpPr/>
          <p:nvPr/>
        </p:nvSpPr>
        <p:spPr>
          <a:xfrm rot="749945">
            <a:off x="7240719" y="3133194"/>
            <a:ext cx="3740623" cy="1870259"/>
          </a:xfrm>
          <a:prstGeom prst="irregularSeal2">
            <a:avLst/>
          </a:prstGeom>
          <a:solidFill>
            <a:srgbClr val="FF0000">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D9FD2A43-A659-4926-87B5-990CAC4AF7CC}"/>
              </a:ext>
            </a:extLst>
          </p:cNvPr>
          <p:cNvSpPr>
            <a:spLocks noChangeAspect="1"/>
          </p:cNvSpPr>
          <p:nvPr/>
        </p:nvSpPr>
        <p:spPr>
          <a:xfrm>
            <a:off x="1255837" y="2637790"/>
            <a:ext cx="324000" cy="29662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稲妻 7">
            <a:extLst>
              <a:ext uri="{FF2B5EF4-FFF2-40B4-BE49-F238E27FC236}">
                <a16:creationId xmlns:a16="http://schemas.microsoft.com/office/drawing/2014/main" id="{0125396C-EDF8-4ADE-BA83-94E035D47842}"/>
              </a:ext>
            </a:extLst>
          </p:cNvPr>
          <p:cNvSpPr/>
          <p:nvPr/>
        </p:nvSpPr>
        <p:spPr>
          <a:xfrm>
            <a:off x="1089363" y="1745138"/>
            <a:ext cx="656948" cy="572815"/>
          </a:xfrm>
          <a:prstGeom prst="lightningBol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DFD57DA-777F-432E-81B3-F4A9B46EA5EB}"/>
              </a:ext>
            </a:extLst>
          </p:cNvPr>
          <p:cNvSpPr>
            <a:spLocks noGrp="1"/>
          </p:cNvSpPr>
          <p:nvPr>
            <p:ph type="title"/>
          </p:nvPr>
        </p:nvSpPr>
        <p:spPr>
          <a:xfrm>
            <a:off x="838200" y="246601"/>
            <a:ext cx="10515600" cy="868871"/>
          </a:xfrm>
        </p:spPr>
        <p:txBody>
          <a:bodyPr/>
          <a:lstStyle/>
          <a:p>
            <a:pPr algn="ctr"/>
            <a:r>
              <a:rPr kumimoji="1" lang="ja-JP" altLang="en-US" dirty="0">
                <a:latin typeface="ふい字" panose="02000609000000000000" pitchFamily="1" charset="-128"/>
                <a:ea typeface="ふい字" panose="02000609000000000000" pitchFamily="1" charset="-128"/>
              </a:rPr>
              <a:t>会計操作による世界金融危機</a:t>
            </a:r>
          </a:p>
        </p:txBody>
      </p:sp>
      <p:sp>
        <p:nvSpPr>
          <p:cNvPr id="3" name="コンテンツ プレースホルダー 2">
            <a:extLst>
              <a:ext uri="{FF2B5EF4-FFF2-40B4-BE49-F238E27FC236}">
                <a16:creationId xmlns:a16="http://schemas.microsoft.com/office/drawing/2014/main" id="{3ECA05A1-E8EF-4FBA-8497-DEA8B22B39F4}"/>
              </a:ext>
            </a:extLst>
          </p:cNvPr>
          <p:cNvSpPr>
            <a:spLocks noGrp="1"/>
          </p:cNvSpPr>
          <p:nvPr>
            <p:ph idx="1"/>
          </p:nvPr>
        </p:nvSpPr>
        <p:spPr>
          <a:xfrm>
            <a:off x="2284889" y="2409762"/>
            <a:ext cx="8101983" cy="835457"/>
          </a:xfrm>
        </p:spPr>
        <p:txBody>
          <a:bodyPr>
            <a:normAutofit/>
          </a:bodyPr>
          <a:lstStyle/>
          <a:p>
            <a:pPr marL="0" indent="0">
              <a:buNone/>
            </a:pPr>
            <a:r>
              <a:rPr kumimoji="1" lang="ja-JP" altLang="en-US" sz="1800" dirty="0">
                <a:latin typeface="ふい字" panose="02000609000000000000" pitchFamily="1" charset="-128"/>
                <a:ea typeface="ふい字" panose="02000609000000000000" pitchFamily="1" charset="-128"/>
              </a:rPr>
              <a:t>証券取引委員会（</a:t>
            </a:r>
            <a:r>
              <a:rPr kumimoji="1" lang="en-US" altLang="ja-JP" sz="1800" dirty="0">
                <a:latin typeface="ふい字" panose="02000609000000000000" pitchFamily="1" charset="-128"/>
                <a:ea typeface="ふい字" panose="02000609000000000000" pitchFamily="1" charset="-128"/>
              </a:rPr>
              <a:t>SEC</a:t>
            </a:r>
            <a:r>
              <a:rPr kumimoji="1" lang="ja-JP" altLang="en-US" sz="1800" dirty="0">
                <a:latin typeface="ふい字" panose="02000609000000000000" pitchFamily="1" charset="-128"/>
                <a:ea typeface="ふい字" panose="02000609000000000000" pitchFamily="1" charset="-128"/>
              </a:rPr>
              <a:t>）、大手会計事務所（ビッグ・フォー）の中でも</a:t>
            </a:r>
            <a:endParaRPr kumimoji="1" lang="en-US" altLang="ja-JP" sz="1800" dirty="0">
              <a:latin typeface="ふい字" panose="02000609000000000000" pitchFamily="1" charset="-128"/>
              <a:ea typeface="ふい字" panose="02000609000000000000" pitchFamily="1" charset="-128"/>
            </a:endParaRPr>
          </a:p>
          <a:p>
            <a:pPr marL="0" indent="0">
              <a:buNone/>
            </a:pPr>
            <a:r>
              <a:rPr kumimoji="1" lang="ja-JP" altLang="en-US" sz="1800" dirty="0">
                <a:latin typeface="ふい字" panose="02000609000000000000" pitchFamily="1" charset="-128"/>
                <a:ea typeface="ふい字" panose="02000609000000000000" pitchFamily="1" charset="-128"/>
              </a:rPr>
              <a:t>リーマンブラザーズの帳簿をきちんと監査した人間はひとりもいなかった</a:t>
            </a:r>
          </a:p>
        </p:txBody>
      </p:sp>
      <p:sp>
        <p:nvSpPr>
          <p:cNvPr id="4" name="テキスト ボックス 3">
            <a:extLst>
              <a:ext uri="{FF2B5EF4-FFF2-40B4-BE49-F238E27FC236}">
                <a16:creationId xmlns:a16="http://schemas.microsoft.com/office/drawing/2014/main" id="{8320E795-74C7-4867-BA82-EE70E7FE9608}"/>
              </a:ext>
            </a:extLst>
          </p:cNvPr>
          <p:cNvSpPr txBox="1"/>
          <p:nvPr/>
        </p:nvSpPr>
        <p:spPr>
          <a:xfrm>
            <a:off x="838200" y="1245639"/>
            <a:ext cx="4230950" cy="369332"/>
          </a:xfrm>
          <a:prstGeom prst="rect">
            <a:avLst/>
          </a:prstGeom>
          <a:noFill/>
        </p:spPr>
        <p:txBody>
          <a:bodyPr wrap="square" rtlCol="0">
            <a:spAutoFit/>
          </a:bodyPr>
          <a:lstStyle/>
          <a:p>
            <a:r>
              <a:rPr lang="ja-JP" altLang="en-US" dirty="0">
                <a:latin typeface="ふい字" panose="02000609000000000000" pitchFamily="1" charset="-128"/>
                <a:ea typeface="ふい字" panose="02000609000000000000" pitchFamily="1" charset="-128"/>
              </a:rPr>
              <a:t>～リーマンショックこうして起きた～</a:t>
            </a:r>
            <a:endParaRPr lang="en-US" altLang="ja-JP" dirty="0">
              <a:latin typeface="ふい字" panose="02000609000000000000" pitchFamily="1" charset="-128"/>
              <a:ea typeface="ふい字" panose="02000609000000000000" pitchFamily="1" charset="-128"/>
            </a:endParaRPr>
          </a:p>
        </p:txBody>
      </p:sp>
      <p:sp>
        <p:nvSpPr>
          <p:cNvPr id="5" name="テキスト ボックス 4">
            <a:extLst>
              <a:ext uri="{FF2B5EF4-FFF2-40B4-BE49-F238E27FC236}">
                <a16:creationId xmlns:a16="http://schemas.microsoft.com/office/drawing/2014/main" id="{7EF481ED-889B-4056-8CA8-4D49623B897A}"/>
              </a:ext>
            </a:extLst>
          </p:cNvPr>
          <p:cNvSpPr txBox="1"/>
          <p:nvPr/>
        </p:nvSpPr>
        <p:spPr>
          <a:xfrm>
            <a:off x="2086252" y="1773274"/>
            <a:ext cx="8501109" cy="369332"/>
          </a:xfrm>
          <a:prstGeom prst="rect">
            <a:avLst/>
          </a:prstGeom>
          <a:noFill/>
        </p:spPr>
        <p:txBody>
          <a:bodyPr wrap="square" rtlCol="0">
            <a:spAutoFit/>
          </a:bodyPr>
          <a:lstStyle/>
          <a:p>
            <a:r>
              <a:rPr lang="ja-JP" altLang="en-US" dirty="0">
                <a:latin typeface="ふい字" panose="02000609000000000000" pitchFamily="1" charset="-128"/>
                <a:ea typeface="ふい字" panose="02000609000000000000" pitchFamily="1" charset="-128"/>
              </a:rPr>
              <a:t>リーマンブラザーズが損失隠しのために資産を帳簿外へ移す会計操作をしていた</a:t>
            </a:r>
            <a:endParaRPr lang="en-US" altLang="ja-JP" dirty="0">
              <a:latin typeface="ふい字" panose="02000609000000000000" pitchFamily="1" charset="-128"/>
              <a:ea typeface="ふい字" panose="02000609000000000000" pitchFamily="1" charset="-128"/>
            </a:endParaRPr>
          </a:p>
        </p:txBody>
      </p:sp>
      <p:sp>
        <p:nvSpPr>
          <p:cNvPr id="7" name="テキスト ボックス 6">
            <a:extLst>
              <a:ext uri="{FF2B5EF4-FFF2-40B4-BE49-F238E27FC236}">
                <a16:creationId xmlns:a16="http://schemas.microsoft.com/office/drawing/2014/main" id="{78D1A5A1-3CC4-4C9D-8754-EE27FB833526}"/>
              </a:ext>
            </a:extLst>
          </p:cNvPr>
          <p:cNvSpPr txBox="1"/>
          <p:nvPr/>
        </p:nvSpPr>
        <p:spPr>
          <a:xfrm>
            <a:off x="749423" y="1773274"/>
            <a:ext cx="1336829" cy="369332"/>
          </a:xfrm>
          <a:prstGeom prst="rect">
            <a:avLst/>
          </a:prstGeom>
          <a:noFill/>
        </p:spPr>
        <p:txBody>
          <a:bodyPr wrap="square" rtlCol="0">
            <a:spAutoFit/>
          </a:bodyPr>
          <a:lstStyle/>
          <a:p>
            <a:pPr algn="ctr"/>
            <a:r>
              <a:rPr lang="ja-JP" altLang="en-US" dirty="0">
                <a:latin typeface="ふい字" panose="02000609000000000000" pitchFamily="1" charset="-128"/>
                <a:ea typeface="ふい字" panose="02000609000000000000" pitchFamily="1" charset="-128"/>
              </a:rPr>
              <a:t>事の発端</a:t>
            </a:r>
            <a:endParaRPr lang="en-US" altLang="ja-JP" dirty="0">
              <a:latin typeface="ふい字" panose="02000609000000000000" pitchFamily="1" charset="-128"/>
              <a:ea typeface="ふい字" panose="02000609000000000000" pitchFamily="1" charset="-128"/>
            </a:endParaRPr>
          </a:p>
        </p:txBody>
      </p:sp>
      <p:sp>
        <p:nvSpPr>
          <p:cNvPr id="9" name="テキスト ボックス 8">
            <a:extLst>
              <a:ext uri="{FF2B5EF4-FFF2-40B4-BE49-F238E27FC236}">
                <a16:creationId xmlns:a16="http://schemas.microsoft.com/office/drawing/2014/main" id="{38117CB1-BA0A-45F4-812E-F3A26265FC95}"/>
              </a:ext>
            </a:extLst>
          </p:cNvPr>
          <p:cNvSpPr txBox="1"/>
          <p:nvPr/>
        </p:nvSpPr>
        <p:spPr>
          <a:xfrm>
            <a:off x="749423" y="2592610"/>
            <a:ext cx="1336829" cy="369332"/>
          </a:xfrm>
          <a:prstGeom prst="rect">
            <a:avLst/>
          </a:prstGeom>
          <a:noFill/>
        </p:spPr>
        <p:txBody>
          <a:bodyPr wrap="square" rtlCol="0">
            <a:spAutoFit/>
          </a:bodyPr>
          <a:lstStyle/>
          <a:p>
            <a:pPr algn="ctr"/>
            <a:r>
              <a:rPr lang="ja-JP" altLang="en-US" dirty="0">
                <a:latin typeface="ふい字" panose="02000609000000000000" pitchFamily="1" charset="-128"/>
                <a:ea typeface="ふい字" panose="02000609000000000000" pitchFamily="1" charset="-128"/>
              </a:rPr>
              <a:t>原因</a:t>
            </a:r>
            <a:endParaRPr lang="en-US" altLang="ja-JP" dirty="0">
              <a:latin typeface="ふい字" panose="02000609000000000000" pitchFamily="1" charset="-128"/>
              <a:ea typeface="ふい字" panose="02000609000000000000" pitchFamily="1" charset="-128"/>
            </a:endParaRPr>
          </a:p>
        </p:txBody>
      </p:sp>
      <p:sp>
        <p:nvSpPr>
          <p:cNvPr id="11" name="テキスト ボックス 10">
            <a:extLst>
              <a:ext uri="{FF2B5EF4-FFF2-40B4-BE49-F238E27FC236}">
                <a16:creationId xmlns:a16="http://schemas.microsoft.com/office/drawing/2014/main" id="{9246160E-404B-42EE-86FE-C673B33CBDF5}"/>
              </a:ext>
            </a:extLst>
          </p:cNvPr>
          <p:cNvSpPr txBox="1"/>
          <p:nvPr/>
        </p:nvSpPr>
        <p:spPr>
          <a:xfrm>
            <a:off x="1579837" y="3644582"/>
            <a:ext cx="4840163" cy="830997"/>
          </a:xfrm>
          <a:prstGeom prst="rect">
            <a:avLst/>
          </a:prstGeom>
          <a:noFill/>
        </p:spPr>
        <p:txBody>
          <a:bodyPr wrap="square" rtlCol="0">
            <a:spAutoFit/>
          </a:bodyPr>
          <a:lstStyle/>
          <a:p>
            <a:r>
              <a:rPr lang="en-US" altLang="ja-JP" sz="2400" dirty="0">
                <a:latin typeface="ふい字" panose="02000609000000000000" pitchFamily="1" charset="-128"/>
                <a:ea typeface="ふい字" panose="02000609000000000000" pitchFamily="1" charset="-128"/>
              </a:rPr>
              <a:t>2008</a:t>
            </a:r>
            <a:r>
              <a:rPr lang="ja-JP" altLang="en-US" sz="2400" dirty="0">
                <a:latin typeface="ふい字" panose="02000609000000000000" pitchFamily="1" charset="-128"/>
                <a:ea typeface="ふい字" panose="02000609000000000000" pitchFamily="1" charset="-128"/>
              </a:rPr>
              <a:t>年</a:t>
            </a:r>
            <a:r>
              <a:rPr lang="en-US" altLang="ja-JP" sz="2400" dirty="0">
                <a:latin typeface="ふい字" panose="02000609000000000000" pitchFamily="1" charset="-128"/>
                <a:ea typeface="ふい字" panose="02000609000000000000" pitchFamily="1" charset="-128"/>
              </a:rPr>
              <a:t>9</a:t>
            </a:r>
            <a:r>
              <a:rPr lang="ja-JP" altLang="en-US" sz="2400" dirty="0">
                <a:latin typeface="ふい字" panose="02000609000000000000" pitchFamily="1" charset="-128"/>
                <a:ea typeface="ふい字" panose="02000609000000000000" pitchFamily="1" charset="-128"/>
              </a:rPr>
              <a:t>月に破綻すると</a:t>
            </a:r>
            <a:endParaRPr lang="en-US" altLang="ja-JP" sz="2400" dirty="0">
              <a:latin typeface="ふい字" panose="02000609000000000000" pitchFamily="1" charset="-128"/>
              <a:ea typeface="ふい字" panose="02000609000000000000" pitchFamily="1" charset="-128"/>
            </a:endParaRPr>
          </a:p>
          <a:p>
            <a:r>
              <a:rPr lang="ja-JP" altLang="en-US" sz="2400" dirty="0">
                <a:latin typeface="ふい字" panose="02000609000000000000" pitchFamily="1" charset="-128"/>
                <a:ea typeface="ふい字" panose="02000609000000000000" pitchFamily="1" charset="-128"/>
              </a:rPr>
              <a:t>他の投資銀行も相次いで倒れる</a:t>
            </a:r>
            <a:endParaRPr lang="en-US" altLang="ja-JP" sz="2400" dirty="0">
              <a:latin typeface="ふい字" panose="02000609000000000000" pitchFamily="1" charset="-128"/>
              <a:ea typeface="ふい字" panose="02000609000000000000" pitchFamily="1" charset="-128"/>
            </a:endParaRPr>
          </a:p>
        </p:txBody>
      </p:sp>
      <p:sp>
        <p:nvSpPr>
          <p:cNvPr id="12" name="テキスト ボックス 11">
            <a:extLst>
              <a:ext uri="{FF2B5EF4-FFF2-40B4-BE49-F238E27FC236}">
                <a16:creationId xmlns:a16="http://schemas.microsoft.com/office/drawing/2014/main" id="{AA123149-6D25-493F-B972-EF7AFA4A09A9}"/>
              </a:ext>
            </a:extLst>
          </p:cNvPr>
          <p:cNvSpPr txBox="1"/>
          <p:nvPr/>
        </p:nvSpPr>
        <p:spPr>
          <a:xfrm>
            <a:off x="6713966" y="3682544"/>
            <a:ext cx="4517451" cy="830997"/>
          </a:xfrm>
          <a:prstGeom prst="rect">
            <a:avLst/>
          </a:prstGeom>
          <a:noFill/>
        </p:spPr>
        <p:txBody>
          <a:bodyPr wrap="square" rtlCol="0">
            <a:spAutoFit/>
          </a:bodyPr>
          <a:lstStyle/>
          <a:p>
            <a:pPr algn="ctr"/>
            <a:r>
              <a:rPr lang="ja-JP" altLang="en-US" sz="2400" dirty="0">
                <a:latin typeface="ふい字" panose="02000609000000000000" pitchFamily="1" charset="-128"/>
                <a:ea typeface="ふい字" panose="02000609000000000000" pitchFamily="1" charset="-128"/>
              </a:rPr>
              <a:t>世界金融システム崩壊の危機！</a:t>
            </a:r>
            <a:endParaRPr lang="en-US" altLang="ja-JP" sz="2400" dirty="0">
              <a:latin typeface="ふい字" panose="02000609000000000000" pitchFamily="1" charset="-128"/>
              <a:ea typeface="ふい字" panose="02000609000000000000" pitchFamily="1" charset="-128"/>
            </a:endParaRPr>
          </a:p>
          <a:p>
            <a:pPr algn="ctr"/>
            <a:r>
              <a:rPr lang="ja-JP" altLang="en-US" sz="2400" dirty="0">
                <a:latin typeface="ふい字" panose="02000609000000000000" pitchFamily="1" charset="-128"/>
                <a:ea typeface="ふい字" panose="02000609000000000000" pitchFamily="1" charset="-128"/>
              </a:rPr>
              <a:t>政府の命綱頼み</a:t>
            </a:r>
            <a:endParaRPr lang="en-US" altLang="ja-JP" sz="2400" dirty="0">
              <a:latin typeface="ふい字" panose="02000609000000000000" pitchFamily="1" charset="-128"/>
              <a:ea typeface="ふい字" panose="02000609000000000000" pitchFamily="1" charset="-128"/>
            </a:endParaRPr>
          </a:p>
        </p:txBody>
      </p:sp>
      <p:grpSp>
        <p:nvGrpSpPr>
          <p:cNvPr id="19" name="グループ化 18">
            <a:extLst>
              <a:ext uri="{FF2B5EF4-FFF2-40B4-BE49-F238E27FC236}">
                <a16:creationId xmlns:a16="http://schemas.microsoft.com/office/drawing/2014/main" id="{EDB4A4DF-DBE1-4872-BD56-F7DB7FB52ECC}"/>
              </a:ext>
            </a:extLst>
          </p:cNvPr>
          <p:cNvGrpSpPr/>
          <p:nvPr/>
        </p:nvGrpSpPr>
        <p:grpSpPr>
          <a:xfrm>
            <a:off x="3592731" y="5003318"/>
            <a:ext cx="4820964" cy="870012"/>
            <a:chOff x="1579837" y="5019300"/>
            <a:chExt cx="4820964" cy="870012"/>
          </a:xfrm>
        </p:grpSpPr>
        <p:sp>
          <p:nvSpPr>
            <p:cNvPr id="16" name="四角形: 対角を切り取る 15">
              <a:extLst>
                <a:ext uri="{FF2B5EF4-FFF2-40B4-BE49-F238E27FC236}">
                  <a16:creationId xmlns:a16="http://schemas.microsoft.com/office/drawing/2014/main" id="{D18DE2F4-A601-4153-A2E3-80611DC5FE8E}"/>
                </a:ext>
              </a:extLst>
            </p:cNvPr>
            <p:cNvSpPr/>
            <p:nvPr/>
          </p:nvSpPr>
          <p:spPr>
            <a:xfrm>
              <a:off x="1579837" y="5019300"/>
              <a:ext cx="4731734" cy="870012"/>
            </a:xfrm>
            <a:prstGeom prst="snip2DiagRect">
              <a:avLst>
                <a:gd name="adj1" fmla="val 0"/>
                <a:gd name="adj2" fmla="val 33581"/>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C8EB943-26D8-451A-BE89-92E880C467F8}"/>
                </a:ext>
              </a:extLst>
            </p:cNvPr>
            <p:cNvSpPr txBox="1"/>
            <p:nvPr/>
          </p:nvSpPr>
          <p:spPr>
            <a:xfrm>
              <a:off x="1579837" y="5108061"/>
              <a:ext cx="4820964" cy="646331"/>
            </a:xfrm>
            <a:prstGeom prst="rect">
              <a:avLst/>
            </a:prstGeom>
            <a:noFill/>
          </p:spPr>
          <p:txBody>
            <a:bodyPr wrap="square" rtlCol="0">
              <a:spAutoFit/>
            </a:bodyPr>
            <a:lstStyle/>
            <a:p>
              <a:r>
                <a:rPr lang="ja-JP" altLang="en-US" dirty="0">
                  <a:latin typeface="ふい字" panose="02000609000000000000" pitchFamily="1" charset="-128"/>
                  <a:ea typeface="ふい字" panose="02000609000000000000" pitchFamily="1" charset="-128"/>
                </a:rPr>
                <a:t>ブッシュ政権による不良資産救済プログラム</a:t>
              </a:r>
              <a:endParaRPr lang="en-US" altLang="ja-JP" dirty="0">
                <a:latin typeface="ふい字" panose="02000609000000000000" pitchFamily="1" charset="-128"/>
                <a:ea typeface="ふい字" panose="02000609000000000000" pitchFamily="1" charset="-128"/>
              </a:endParaRPr>
            </a:p>
            <a:p>
              <a:r>
                <a:rPr lang="ja-JP" altLang="en-US" dirty="0">
                  <a:latin typeface="ふい字" panose="02000609000000000000" pitchFamily="1" charset="-128"/>
                  <a:ea typeface="ふい字" panose="02000609000000000000" pitchFamily="1" charset="-128"/>
                </a:rPr>
                <a:t>オバマ政権による</a:t>
              </a:r>
              <a:r>
                <a:rPr lang="en-US" altLang="ja-JP" dirty="0">
                  <a:latin typeface="ふい字" panose="02000609000000000000" pitchFamily="1" charset="-128"/>
                  <a:ea typeface="ふい字" panose="02000609000000000000" pitchFamily="1" charset="-128"/>
                </a:rPr>
                <a:t>3500</a:t>
              </a:r>
              <a:r>
                <a:rPr lang="ja-JP" altLang="en-US" dirty="0">
                  <a:latin typeface="ふい字" panose="02000609000000000000" pitchFamily="1" charset="-128"/>
                  <a:ea typeface="ふい字" panose="02000609000000000000" pitchFamily="1" charset="-128"/>
                </a:rPr>
                <a:t>億ドルもの資金</a:t>
              </a:r>
              <a:endParaRPr lang="en-US" altLang="ja-JP" dirty="0">
                <a:latin typeface="ふい字" panose="02000609000000000000" pitchFamily="1" charset="-128"/>
                <a:ea typeface="ふい字" panose="02000609000000000000" pitchFamily="1" charset="-128"/>
              </a:endParaRPr>
            </a:p>
          </p:txBody>
        </p:sp>
      </p:grpSp>
      <p:grpSp>
        <p:nvGrpSpPr>
          <p:cNvPr id="20" name="グループ化 19">
            <a:extLst>
              <a:ext uri="{FF2B5EF4-FFF2-40B4-BE49-F238E27FC236}">
                <a16:creationId xmlns:a16="http://schemas.microsoft.com/office/drawing/2014/main" id="{C651B811-E5A8-4CE9-B661-9E3A8D61FBB9}"/>
              </a:ext>
            </a:extLst>
          </p:cNvPr>
          <p:cNvGrpSpPr/>
          <p:nvPr/>
        </p:nvGrpSpPr>
        <p:grpSpPr>
          <a:xfrm>
            <a:off x="2041636" y="6097811"/>
            <a:ext cx="7833923" cy="400110"/>
            <a:chOff x="4195320" y="6076764"/>
            <a:chExt cx="7833923" cy="400110"/>
          </a:xfrm>
        </p:grpSpPr>
        <p:sp>
          <p:nvSpPr>
            <p:cNvPr id="18" name="正方形/長方形 17">
              <a:extLst>
                <a:ext uri="{FF2B5EF4-FFF2-40B4-BE49-F238E27FC236}">
                  <a16:creationId xmlns:a16="http://schemas.microsoft.com/office/drawing/2014/main" id="{D755C559-77BC-4CD5-BA71-4216C6AB2522}"/>
                </a:ext>
              </a:extLst>
            </p:cNvPr>
            <p:cNvSpPr/>
            <p:nvPr/>
          </p:nvSpPr>
          <p:spPr>
            <a:xfrm>
              <a:off x="4195320" y="6368845"/>
              <a:ext cx="7833923" cy="10430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B2E354D3-7302-460B-8999-6EC0A696A165}"/>
                </a:ext>
              </a:extLst>
            </p:cNvPr>
            <p:cNvSpPr txBox="1"/>
            <p:nvPr/>
          </p:nvSpPr>
          <p:spPr>
            <a:xfrm>
              <a:off x="4195320" y="6076764"/>
              <a:ext cx="7833923" cy="400110"/>
            </a:xfrm>
            <a:prstGeom prst="rect">
              <a:avLst/>
            </a:prstGeom>
            <a:noFill/>
          </p:spPr>
          <p:txBody>
            <a:bodyPr wrap="square" rtlCol="0">
              <a:spAutoFit/>
            </a:bodyPr>
            <a:lstStyle/>
            <a:p>
              <a:r>
                <a:rPr lang="ja-JP" altLang="en-US" sz="2000" dirty="0">
                  <a:latin typeface="ふい字" panose="02000609000000000000" pitchFamily="1" charset="-128"/>
                  <a:ea typeface="ふい字" panose="02000609000000000000" pitchFamily="1" charset="-128"/>
                </a:rPr>
                <a:t>銀行には交換条件なしに莫大な資金が与えられ最後の審判を免れた</a:t>
              </a:r>
              <a:endParaRPr lang="en-US" altLang="ja-JP" sz="2000" dirty="0">
                <a:latin typeface="ふい字" panose="02000609000000000000" pitchFamily="1" charset="-128"/>
                <a:ea typeface="ふい字" panose="02000609000000000000" pitchFamily="1" charset="-128"/>
              </a:endParaRPr>
            </a:p>
          </p:txBody>
        </p:sp>
      </p:grpSp>
    </p:spTree>
    <p:extLst>
      <p:ext uri="{BB962C8B-B14F-4D97-AF65-F5344CB8AC3E}">
        <p14:creationId xmlns:p14="http://schemas.microsoft.com/office/powerpoint/2010/main" val="2072655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E0EE108E-4C2A-43E1-9201-50997ACBDF7F}"/>
              </a:ext>
            </a:extLst>
          </p:cNvPr>
          <p:cNvSpPr/>
          <p:nvPr/>
        </p:nvSpPr>
        <p:spPr>
          <a:xfrm>
            <a:off x="6188364" y="1655106"/>
            <a:ext cx="5875766" cy="137297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DFD57DA-777F-432E-81B3-F4A9B46EA5EB}"/>
              </a:ext>
            </a:extLst>
          </p:cNvPr>
          <p:cNvSpPr>
            <a:spLocks noGrp="1"/>
          </p:cNvSpPr>
          <p:nvPr>
            <p:ph type="title"/>
          </p:nvPr>
        </p:nvSpPr>
        <p:spPr>
          <a:xfrm>
            <a:off x="838200" y="246601"/>
            <a:ext cx="10515600" cy="868871"/>
          </a:xfrm>
        </p:spPr>
        <p:txBody>
          <a:bodyPr>
            <a:normAutofit/>
          </a:bodyPr>
          <a:lstStyle/>
          <a:p>
            <a:pPr algn="ctr"/>
            <a:r>
              <a:rPr lang="ja-JP" altLang="en-US" dirty="0">
                <a:latin typeface="ふい字" panose="02000609000000000000" pitchFamily="1" charset="-128"/>
                <a:ea typeface="ふい字" panose="02000609000000000000" pitchFamily="1" charset="-128"/>
              </a:rPr>
              <a:t>会計操作による世界金融危機</a:t>
            </a:r>
            <a:endParaRPr kumimoji="1" lang="ja-JP" altLang="en-US" dirty="0">
              <a:latin typeface="ふい字" panose="02000609000000000000" pitchFamily="1" charset="-128"/>
              <a:ea typeface="ふい字" panose="02000609000000000000" pitchFamily="1" charset="-128"/>
            </a:endParaRPr>
          </a:p>
        </p:txBody>
      </p:sp>
      <p:sp>
        <p:nvSpPr>
          <p:cNvPr id="3" name="コンテンツ プレースホルダー 2">
            <a:extLst>
              <a:ext uri="{FF2B5EF4-FFF2-40B4-BE49-F238E27FC236}">
                <a16:creationId xmlns:a16="http://schemas.microsoft.com/office/drawing/2014/main" id="{3ECA05A1-E8EF-4FBA-8497-DEA8B22B39F4}"/>
              </a:ext>
            </a:extLst>
          </p:cNvPr>
          <p:cNvSpPr>
            <a:spLocks noGrp="1"/>
          </p:cNvSpPr>
          <p:nvPr>
            <p:ph idx="1"/>
          </p:nvPr>
        </p:nvSpPr>
        <p:spPr>
          <a:xfrm>
            <a:off x="6232423" y="1765116"/>
            <a:ext cx="5757214" cy="1167726"/>
          </a:xfrm>
        </p:spPr>
        <p:txBody>
          <a:bodyPr>
            <a:normAutofit/>
          </a:bodyPr>
          <a:lstStyle/>
          <a:p>
            <a:pPr marL="0" indent="0" algn="ctr">
              <a:buNone/>
            </a:pPr>
            <a:r>
              <a:rPr kumimoji="1" lang="ja-JP" altLang="en-US" sz="1800" dirty="0">
                <a:latin typeface="ふい字" panose="02000609000000000000" pitchFamily="1" charset="-128"/>
                <a:ea typeface="ふい字" panose="02000609000000000000" pitchFamily="1" charset="-128"/>
              </a:rPr>
              <a:t>公表した債務残高は数字の通りかどう</a:t>
            </a:r>
            <a:r>
              <a:rPr lang="ja-JP" altLang="en-US" sz="1800" dirty="0">
                <a:latin typeface="ふい字" panose="02000609000000000000" pitchFamily="1" charset="-128"/>
                <a:ea typeface="ふい字" panose="02000609000000000000" pitchFamily="1" charset="-128"/>
              </a:rPr>
              <a:t>か、</a:t>
            </a:r>
            <a:endParaRPr kumimoji="1" lang="en-US" altLang="ja-JP" sz="1800" dirty="0">
              <a:latin typeface="ふい字" panose="02000609000000000000" pitchFamily="1" charset="-128"/>
              <a:ea typeface="ふい字" panose="02000609000000000000" pitchFamily="1" charset="-128"/>
            </a:endParaRPr>
          </a:p>
          <a:p>
            <a:pPr marL="0" indent="0" algn="ctr">
              <a:buNone/>
            </a:pPr>
            <a:r>
              <a:rPr lang="ja-JP" altLang="en-US" sz="1800" dirty="0">
                <a:latin typeface="ふい字" panose="02000609000000000000" pitchFamily="1" charset="-128"/>
                <a:ea typeface="ふい字" panose="02000609000000000000" pitchFamily="1" charset="-128"/>
              </a:rPr>
              <a:t>年金をきちんと払い出せるのかどう</a:t>
            </a:r>
            <a:r>
              <a:rPr lang="ja-JP" altLang="en-US" sz="1800" dirty="0" err="1">
                <a:latin typeface="ふい字" panose="02000609000000000000" pitchFamily="1" charset="-128"/>
                <a:ea typeface="ふい字" panose="02000609000000000000" pitchFamily="1" charset="-128"/>
              </a:rPr>
              <a:t>かすらも</a:t>
            </a:r>
            <a:endParaRPr lang="en-US" altLang="ja-JP" sz="1800" dirty="0">
              <a:latin typeface="ふい字" panose="02000609000000000000" pitchFamily="1" charset="-128"/>
              <a:ea typeface="ふい字" panose="02000609000000000000" pitchFamily="1" charset="-128"/>
            </a:endParaRPr>
          </a:p>
          <a:p>
            <a:pPr marL="0" indent="0" algn="ctr">
              <a:buNone/>
            </a:pPr>
            <a:r>
              <a:rPr kumimoji="1" lang="ja-JP" altLang="en-US" sz="1800" dirty="0">
                <a:latin typeface="ふい字" panose="02000609000000000000" pitchFamily="1" charset="-128"/>
                <a:ea typeface="ふい字" panose="02000609000000000000" pitchFamily="1" charset="-128"/>
              </a:rPr>
              <a:t>疑わしい状況に</a:t>
            </a:r>
          </a:p>
        </p:txBody>
      </p:sp>
      <p:sp>
        <p:nvSpPr>
          <p:cNvPr id="4" name="テキスト ボックス 3">
            <a:extLst>
              <a:ext uri="{FF2B5EF4-FFF2-40B4-BE49-F238E27FC236}">
                <a16:creationId xmlns:a16="http://schemas.microsoft.com/office/drawing/2014/main" id="{8320E795-74C7-4867-BA82-EE70E7FE9608}"/>
              </a:ext>
            </a:extLst>
          </p:cNvPr>
          <p:cNvSpPr txBox="1"/>
          <p:nvPr/>
        </p:nvSpPr>
        <p:spPr>
          <a:xfrm>
            <a:off x="418885" y="1285774"/>
            <a:ext cx="6569364" cy="369332"/>
          </a:xfrm>
          <a:prstGeom prst="rect">
            <a:avLst/>
          </a:prstGeom>
          <a:noFill/>
        </p:spPr>
        <p:txBody>
          <a:bodyPr wrap="square" rtlCol="0">
            <a:spAutoFit/>
          </a:bodyPr>
          <a:lstStyle/>
          <a:p>
            <a:r>
              <a:rPr lang="ja-JP" altLang="en-US" dirty="0">
                <a:latin typeface="ふい字" panose="02000609000000000000" pitchFamily="1" charset="-128"/>
                <a:ea typeface="ふい字" panose="02000609000000000000" pitchFamily="1" charset="-128"/>
              </a:rPr>
              <a:t>金融危機に脅かされるのは銀行だけではなかった</a:t>
            </a:r>
            <a:r>
              <a:rPr lang="en-US" altLang="ja-JP" dirty="0">
                <a:latin typeface="ふい字" panose="02000609000000000000" pitchFamily="1" charset="-128"/>
                <a:ea typeface="ふい字" panose="02000609000000000000" pitchFamily="1" charset="-128"/>
              </a:rPr>
              <a:t>(</a:t>
            </a:r>
            <a:r>
              <a:rPr lang="ja-JP" altLang="en-US" dirty="0">
                <a:latin typeface="ふい字" panose="02000609000000000000" pitchFamily="1" charset="-128"/>
                <a:ea typeface="ふい字" panose="02000609000000000000" pitchFamily="1" charset="-128"/>
              </a:rPr>
              <a:t>ﾟ</a:t>
            </a:r>
            <a:r>
              <a:rPr lang="en-US" altLang="ja-JP" dirty="0">
                <a:latin typeface="ふい字" panose="02000609000000000000" pitchFamily="1" charset="-128"/>
                <a:ea typeface="ふい字" panose="02000609000000000000" pitchFamily="1" charset="-128"/>
              </a:rPr>
              <a:t>Д</a:t>
            </a:r>
            <a:r>
              <a:rPr lang="ja-JP" altLang="en-US" dirty="0">
                <a:latin typeface="ふい字" panose="02000609000000000000" pitchFamily="1" charset="-128"/>
                <a:ea typeface="ふい字" panose="02000609000000000000" pitchFamily="1" charset="-128"/>
              </a:rPr>
              <a:t>ﾟ</a:t>
            </a:r>
            <a:r>
              <a:rPr lang="en-US" altLang="ja-JP" dirty="0">
                <a:latin typeface="ふい字" panose="02000609000000000000" pitchFamily="1" charset="-128"/>
                <a:ea typeface="ふい字" panose="02000609000000000000" pitchFamily="1" charset="-128"/>
              </a:rPr>
              <a:t>;)</a:t>
            </a:r>
          </a:p>
        </p:txBody>
      </p:sp>
      <p:sp>
        <p:nvSpPr>
          <p:cNvPr id="5" name="テキスト ボックス 4">
            <a:extLst>
              <a:ext uri="{FF2B5EF4-FFF2-40B4-BE49-F238E27FC236}">
                <a16:creationId xmlns:a16="http://schemas.microsoft.com/office/drawing/2014/main" id="{7EF481ED-889B-4056-8CA8-4D49623B897A}"/>
              </a:ext>
            </a:extLst>
          </p:cNvPr>
          <p:cNvSpPr txBox="1"/>
          <p:nvPr/>
        </p:nvSpPr>
        <p:spPr>
          <a:xfrm>
            <a:off x="418885" y="2064938"/>
            <a:ext cx="5875766" cy="646331"/>
          </a:xfrm>
          <a:prstGeom prst="rect">
            <a:avLst/>
          </a:prstGeom>
          <a:noFill/>
        </p:spPr>
        <p:txBody>
          <a:bodyPr wrap="square" rtlCol="0">
            <a:spAutoFit/>
          </a:bodyPr>
          <a:lstStyle/>
          <a:p>
            <a:r>
              <a:rPr lang="ja-JP" altLang="en-US" u="sng" dirty="0">
                <a:latin typeface="ふい字" panose="02000609000000000000" pitchFamily="1" charset="-128"/>
                <a:ea typeface="ふい字" panose="02000609000000000000" pitchFamily="1" charset="-128"/>
              </a:rPr>
              <a:t>世界各国の国債から全世界の地方自治体にいたるまで</a:t>
            </a:r>
            <a:endParaRPr lang="en-US" altLang="ja-JP" u="sng" dirty="0">
              <a:latin typeface="ふい字" panose="02000609000000000000" pitchFamily="1" charset="-128"/>
              <a:ea typeface="ふい字" panose="02000609000000000000" pitchFamily="1" charset="-128"/>
            </a:endParaRPr>
          </a:p>
          <a:p>
            <a:r>
              <a:rPr lang="ja-JP" altLang="en-US" u="sng" dirty="0">
                <a:latin typeface="ふい字" panose="02000609000000000000" pitchFamily="1" charset="-128"/>
                <a:ea typeface="ふい字" panose="02000609000000000000" pitchFamily="1" charset="-128"/>
              </a:rPr>
              <a:t>財務報告がほとんど信用できないという状況に！</a:t>
            </a:r>
            <a:endParaRPr lang="en-US" altLang="ja-JP" u="sng" dirty="0">
              <a:latin typeface="ふい字" panose="02000609000000000000" pitchFamily="1" charset="-128"/>
              <a:ea typeface="ふい字" panose="02000609000000000000" pitchFamily="1" charset="-128"/>
            </a:endParaRPr>
          </a:p>
        </p:txBody>
      </p:sp>
      <p:sp>
        <p:nvSpPr>
          <p:cNvPr id="11" name="テキスト ボックス 10">
            <a:extLst>
              <a:ext uri="{FF2B5EF4-FFF2-40B4-BE49-F238E27FC236}">
                <a16:creationId xmlns:a16="http://schemas.microsoft.com/office/drawing/2014/main" id="{9246160E-404B-42EE-86FE-C673B33CBDF5}"/>
              </a:ext>
            </a:extLst>
          </p:cNvPr>
          <p:cNvSpPr txBox="1"/>
          <p:nvPr/>
        </p:nvSpPr>
        <p:spPr>
          <a:xfrm>
            <a:off x="0" y="3232664"/>
            <a:ext cx="12192000" cy="523220"/>
          </a:xfrm>
          <a:prstGeom prst="rect">
            <a:avLst/>
          </a:prstGeom>
          <a:noFill/>
        </p:spPr>
        <p:txBody>
          <a:bodyPr wrap="square" rtlCol="0">
            <a:spAutoFit/>
          </a:bodyPr>
          <a:lstStyle/>
          <a:p>
            <a:pPr algn="ctr"/>
            <a:r>
              <a:rPr lang="ja-JP" altLang="en-US" sz="2800" b="1" dirty="0">
                <a:solidFill>
                  <a:srgbClr val="C00000"/>
                </a:solidFill>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rPr>
              <a:t>民間の監査法人や政府の規制当局に対する信頼も地に墜ちた</a:t>
            </a:r>
            <a:endParaRPr lang="en-US" altLang="ja-JP" sz="2800" b="1" dirty="0">
              <a:solidFill>
                <a:srgbClr val="C00000"/>
              </a:solidFill>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endParaRPr>
          </a:p>
        </p:txBody>
      </p:sp>
      <p:sp>
        <p:nvSpPr>
          <p:cNvPr id="15" name="テキスト ボックス 14">
            <a:extLst>
              <a:ext uri="{FF2B5EF4-FFF2-40B4-BE49-F238E27FC236}">
                <a16:creationId xmlns:a16="http://schemas.microsoft.com/office/drawing/2014/main" id="{0C8EB943-26D8-451A-BE89-92E880C467F8}"/>
              </a:ext>
            </a:extLst>
          </p:cNvPr>
          <p:cNvSpPr txBox="1"/>
          <p:nvPr/>
        </p:nvSpPr>
        <p:spPr>
          <a:xfrm>
            <a:off x="418885" y="4060201"/>
            <a:ext cx="3740941" cy="369332"/>
          </a:xfrm>
          <a:prstGeom prst="rect">
            <a:avLst/>
          </a:prstGeom>
          <a:noFill/>
        </p:spPr>
        <p:txBody>
          <a:bodyPr wrap="square" rtlCol="0">
            <a:spAutoFit/>
          </a:bodyPr>
          <a:lstStyle/>
          <a:p>
            <a:r>
              <a:rPr lang="ja-JP" altLang="en-US" dirty="0">
                <a:latin typeface="ふい字" panose="02000609000000000000" pitchFamily="1" charset="-128"/>
                <a:ea typeface="ふい字" panose="02000609000000000000" pitchFamily="1" charset="-128"/>
              </a:rPr>
              <a:t>慎重な監査が最も必要なのだが</a:t>
            </a:r>
            <a:r>
              <a:rPr lang="en-US" altLang="ja-JP" dirty="0">
                <a:latin typeface="ふい字" panose="02000609000000000000" pitchFamily="1" charset="-128"/>
                <a:ea typeface="ふい字" panose="02000609000000000000" pitchFamily="1" charset="-128"/>
              </a:rPr>
              <a:t>...</a:t>
            </a:r>
          </a:p>
        </p:txBody>
      </p:sp>
      <p:grpSp>
        <p:nvGrpSpPr>
          <p:cNvPr id="20" name="グループ化 19">
            <a:extLst>
              <a:ext uri="{FF2B5EF4-FFF2-40B4-BE49-F238E27FC236}">
                <a16:creationId xmlns:a16="http://schemas.microsoft.com/office/drawing/2014/main" id="{C651B811-E5A8-4CE9-B661-9E3A8D61FBB9}"/>
              </a:ext>
            </a:extLst>
          </p:cNvPr>
          <p:cNvGrpSpPr/>
          <p:nvPr/>
        </p:nvGrpSpPr>
        <p:grpSpPr>
          <a:xfrm>
            <a:off x="2390954" y="5831173"/>
            <a:ext cx="8259804" cy="400110"/>
            <a:chOff x="4195320" y="6065902"/>
            <a:chExt cx="8259804" cy="400110"/>
          </a:xfrm>
        </p:grpSpPr>
        <p:sp>
          <p:nvSpPr>
            <p:cNvPr id="18" name="正方形/長方形 17">
              <a:extLst>
                <a:ext uri="{FF2B5EF4-FFF2-40B4-BE49-F238E27FC236}">
                  <a16:creationId xmlns:a16="http://schemas.microsoft.com/office/drawing/2014/main" id="{D755C559-77BC-4CD5-BA71-4216C6AB2522}"/>
                </a:ext>
              </a:extLst>
            </p:cNvPr>
            <p:cNvSpPr/>
            <p:nvPr/>
          </p:nvSpPr>
          <p:spPr>
            <a:xfrm>
              <a:off x="4195320" y="6386066"/>
              <a:ext cx="8168673" cy="7321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B2E354D3-7302-460B-8999-6EC0A696A165}"/>
                </a:ext>
              </a:extLst>
            </p:cNvPr>
            <p:cNvSpPr txBox="1"/>
            <p:nvPr/>
          </p:nvSpPr>
          <p:spPr>
            <a:xfrm>
              <a:off x="4286452" y="6065902"/>
              <a:ext cx="8168672" cy="400110"/>
            </a:xfrm>
            <a:prstGeom prst="rect">
              <a:avLst/>
            </a:prstGeom>
            <a:noFill/>
          </p:spPr>
          <p:txBody>
            <a:bodyPr wrap="square" rtlCol="0">
              <a:spAutoFit/>
            </a:bodyPr>
            <a:lstStyle/>
            <a:p>
              <a:r>
                <a:rPr lang="ja-JP" altLang="en-US" sz="2000" dirty="0">
                  <a:latin typeface="ふい字" panose="02000609000000000000" pitchFamily="1" charset="-128"/>
                  <a:ea typeface="ふい字" panose="02000609000000000000" pitchFamily="1" charset="-128"/>
                </a:rPr>
                <a:t>財務報告の責任はどうあるべきか、どうすれば責任が果たされるのか</a:t>
              </a:r>
              <a:endParaRPr lang="en-US" altLang="ja-JP" sz="2000" dirty="0">
                <a:latin typeface="ふい字" panose="02000609000000000000" pitchFamily="1" charset="-128"/>
                <a:ea typeface="ふい字" panose="02000609000000000000" pitchFamily="1" charset="-128"/>
              </a:endParaRPr>
            </a:p>
          </p:txBody>
        </p:sp>
      </p:grpSp>
      <p:sp>
        <p:nvSpPr>
          <p:cNvPr id="21" name="テキスト ボックス 20">
            <a:extLst>
              <a:ext uri="{FF2B5EF4-FFF2-40B4-BE49-F238E27FC236}">
                <a16:creationId xmlns:a16="http://schemas.microsoft.com/office/drawing/2014/main" id="{52B1AC13-3387-4D02-9ADC-AF0E15268D7C}"/>
              </a:ext>
            </a:extLst>
          </p:cNvPr>
          <p:cNvSpPr txBox="1"/>
          <p:nvPr/>
        </p:nvSpPr>
        <p:spPr>
          <a:xfrm>
            <a:off x="401444" y="4579181"/>
            <a:ext cx="5085988" cy="707886"/>
          </a:xfrm>
          <a:prstGeom prst="rect">
            <a:avLst/>
          </a:prstGeom>
          <a:noFill/>
        </p:spPr>
        <p:txBody>
          <a:bodyPr wrap="square" rtlCol="0">
            <a:spAutoFit/>
          </a:bodyPr>
          <a:lstStyle/>
          <a:p>
            <a:r>
              <a:rPr lang="en-US" altLang="ja-JP" sz="2000" dirty="0">
                <a:latin typeface="ふい字" panose="02000609000000000000" pitchFamily="1" charset="-128"/>
                <a:ea typeface="ふい字" panose="02000609000000000000" pitchFamily="1" charset="-128"/>
              </a:rPr>
              <a:t>SEC</a:t>
            </a:r>
            <a:r>
              <a:rPr lang="ja-JP" altLang="en-US" sz="2000" dirty="0">
                <a:latin typeface="ふい字" panose="02000609000000000000" pitchFamily="1" charset="-128"/>
                <a:ea typeface="ふい字" panose="02000609000000000000" pitchFamily="1" charset="-128"/>
              </a:rPr>
              <a:t>は予算不足で無力</a:t>
            </a:r>
            <a:endParaRPr lang="en-US" altLang="ja-JP" sz="2000" dirty="0">
              <a:latin typeface="ふい字" panose="02000609000000000000" pitchFamily="1" charset="-128"/>
              <a:ea typeface="ふい字" panose="02000609000000000000" pitchFamily="1" charset="-128"/>
            </a:endParaRPr>
          </a:p>
          <a:p>
            <a:r>
              <a:rPr lang="ja-JP" altLang="en-US" sz="2000" dirty="0">
                <a:latin typeface="ふい字" panose="02000609000000000000" pitchFamily="1" charset="-128"/>
                <a:ea typeface="ふい字" panose="02000609000000000000" pitchFamily="1" charset="-128"/>
              </a:rPr>
              <a:t>ビッグ・フォーは厳格な監査に踏み込めず</a:t>
            </a:r>
            <a:endParaRPr lang="en-US" altLang="ja-JP" sz="2000" dirty="0">
              <a:latin typeface="ふい字" panose="02000609000000000000" pitchFamily="1" charset="-128"/>
              <a:ea typeface="ふい字" panose="02000609000000000000" pitchFamily="1" charset="-128"/>
            </a:endParaRPr>
          </a:p>
        </p:txBody>
      </p:sp>
      <p:sp>
        <p:nvSpPr>
          <p:cNvPr id="22" name="矢印: 右 21">
            <a:extLst>
              <a:ext uri="{FF2B5EF4-FFF2-40B4-BE49-F238E27FC236}">
                <a16:creationId xmlns:a16="http://schemas.microsoft.com/office/drawing/2014/main" id="{1C90AE02-9B4D-4CAD-AD67-BCECA053BD93}"/>
              </a:ext>
            </a:extLst>
          </p:cNvPr>
          <p:cNvSpPr/>
          <p:nvPr/>
        </p:nvSpPr>
        <p:spPr>
          <a:xfrm>
            <a:off x="5487432" y="4366365"/>
            <a:ext cx="1401864" cy="124115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dirty="0">
                <a:solidFill>
                  <a:srgbClr val="C00000"/>
                </a:solidFill>
                <a:latin typeface="ふい字" panose="02000609000000000000" pitchFamily="1" charset="-128"/>
                <a:ea typeface="ふい字" panose="02000609000000000000" pitchFamily="1" charset="-128"/>
              </a:rPr>
              <a:t>つまり</a:t>
            </a:r>
          </a:p>
        </p:txBody>
      </p:sp>
      <p:sp>
        <p:nvSpPr>
          <p:cNvPr id="23" name="テキスト ボックス 22">
            <a:extLst>
              <a:ext uri="{FF2B5EF4-FFF2-40B4-BE49-F238E27FC236}">
                <a16:creationId xmlns:a16="http://schemas.microsoft.com/office/drawing/2014/main" id="{61E640F0-7A71-4831-8373-EDF7A0DE5266}"/>
              </a:ext>
            </a:extLst>
          </p:cNvPr>
          <p:cNvSpPr txBox="1"/>
          <p:nvPr/>
        </p:nvSpPr>
        <p:spPr>
          <a:xfrm>
            <a:off x="7269537" y="4404390"/>
            <a:ext cx="4123095" cy="954107"/>
          </a:xfrm>
          <a:prstGeom prst="rect">
            <a:avLst/>
          </a:prstGeom>
          <a:noFill/>
        </p:spPr>
        <p:txBody>
          <a:bodyPr wrap="square" rtlCol="0">
            <a:spAutoFit/>
          </a:bodyPr>
          <a:lstStyle/>
          <a:p>
            <a:r>
              <a:rPr lang="ja-JP" altLang="en-US" sz="2800" b="1" dirty="0">
                <a:solidFill>
                  <a:srgbClr val="FF0000"/>
                </a:solidFill>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rPr>
              <a:t>官民問わず会計責任は</a:t>
            </a:r>
            <a:endParaRPr lang="en-US" altLang="ja-JP" sz="2800" b="1" dirty="0">
              <a:solidFill>
                <a:srgbClr val="FF0000"/>
              </a:solidFill>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endParaRPr>
          </a:p>
          <a:p>
            <a:r>
              <a:rPr lang="ja-JP" altLang="en-US" sz="2800" b="1" dirty="0">
                <a:solidFill>
                  <a:srgbClr val="FF0000"/>
                </a:solidFill>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rPr>
              <a:t>果たされていなかった</a:t>
            </a:r>
            <a:endParaRPr lang="en-US" altLang="ja-JP" sz="2800" b="1" dirty="0">
              <a:solidFill>
                <a:srgbClr val="FF0000"/>
              </a:solidFill>
              <a:effectLst>
                <a:outerShdw blurRad="38100" dist="38100" dir="2700000" algn="tl">
                  <a:srgbClr val="000000">
                    <a:alpha val="43137"/>
                  </a:srgbClr>
                </a:outerShdw>
              </a:effectLst>
              <a:latin typeface="ふい字" panose="02000609000000000000" pitchFamily="1" charset="-128"/>
              <a:ea typeface="ふい字" panose="02000609000000000000" pitchFamily="1" charset="-128"/>
            </a:endParaRPr>
          </a:p>
        </p:txBody>
      </p:sp>
      <p:sp>
        <p:nvSpPr>
          <p:cNvPr id="24" name="爆発: 14 pt 23">
            <a:extLst>
              <a:ext uri="{FF2B5EF4-FFF2-40B4-BE49-F238E27FC236}">
                <a16:creationId xmlns:a16="http://schemas.microsoft.com/office/drawing/2014/main" id="{A3616457-736F-4EF9-8648-676F079FE45C}"/>
              </a:ext>
            </a:extLst>
          </p:cNvPr>
          <p:cNvSpPr/>
          <p:nvPr/>
        </p:nvSpPr>
        <p:spPr>
          <a:xfrm rot="749945">
            <a:off x="519340" y="5578783"/>
            <a:ext cx="1818748" cy="979545"/>
          </a:xfrm>
          <a:prstGeom prst="irregularSeal2">
            <a:avLst/>
          </a:prstGeom>
          <a:solidFill>
            <a:srgbClr val="FF0000">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EB182804-A500-4989-A2BA-3566656E232F}"/>
              </a:ext>
            </a:extLst>
          </p:cNvPr>
          <p:cNvSpPr txBox="1"/>
          <p:nvPr/>
        </p:nvSpPr>
        <p:spPr>
          <a:xfrm>
            <a:off x="794480" y="5866904"/>
            <a:ext cx="1268468" cy="400110"/>
          </a:xfrm>
          <a:prstGeom prst="rect">
            <a:avLst/>
          </a:prstGeom>
          <a:noFill/>
        </p:spPr>
        <p:txBody>
          <a:bodyPr wrap="square" rtlCol="0">
            <a:spAutoFit/>
          </a:bodyPr>
          <a:lstStyle/>
          <a:p>
            <a:r>
              <a:rPr lang="ja-JP" altLang="en-US" sz="2000" dirty="0">
                <a:latin typeface="ふい字" panose="02000609000000000000" pitchFamily="1" charset="-128"/>
                <a:ea typeface="ふい字" panose="02000609000000000000" pitchFamily="1" charset="-128"/>
              </a:rPr>
              <a:t>さらに！</a:t>
            </a:r>
            <a:endParaRPr lang="en-US" altLang="ja-JP" sz="2000" dirty="0">
              <a:latin typeface="ふい字" panose="02000609000000000000" pitchFamily="1" charset="-128"/>
              <a:ea typeface="ふい字" panose="02000609000000000000" pitchFamily="1" charset="-128"/>
            </a:endParaRPr>
          </a:p>
        </p:txBody>
      </p:sp>
      <p:sp>
        <p:nvSpPr>
          <p:cNvPr id="26" name="テキスト ボックス 25">
            <a:extLst>
              <a:ext uri="{FF2B5EF4-FFF2-40B4-BE49-F238E27FC236}">
                <a16:creationId xmlns:a16="http://schemas.microsoft.com/office/drawing/2014/main" id="{7BFF8EB1-AE59-4F53-ABEC-9A551246DA7A}"/>
              </a:ext>
            </a:extLst>
          </p:cNvPr>
          <p:cNvSpPr txBox="1"/>
          <p:nvPr/>
        </p:nvSpPr>
        <p:spPr>
          <a:xfrm>
            <a:off x="5487432" y="6298263"/>
            <a:ext cx="5797188" cy="369332"/>
          </a:xfrm>
          <a:prstGeom prst="rect">
            <a:avLst/>
          </a:prstGeom>
          <a:noFill/>
        </p:spPr>
        <p:txBody>
          <a:bodyPr wrap="square" rtlCol="0">
            <a:spAutoFit/>
          </a:bodyPr>
          <a:lstStyle/>
          <a:p>
            <a:r>
              <a:rPr lang="ja-JP" altLang="en-US" dirty="0">
                <a:latin typeface="ふい字" panose="02000609000000000000" pitchFamily="1" charset="-128"/>
                <a:ea typeface="ふい字" panose="02000609000000000000" pitchFamily="1" charset="-128"/>
              </a:rPr>
              <a:t>といった問題に関する議論はまったく行われなかった</a:t>
            </a:r>
            <a:endParaRPr lang="en-US" altLang="ja-JP" dirty="0">
              <a:latin typeface="ふい字" panose="02000609000000000000" pitchFamily="1" charset="-128"/>
              <a:ea typeface="ふい字" panose="02000609000000000000" pitchFamily="1" charset="-128"/>
            </a:endParaRPr>
          </a:p>
        </p:txBody>
      </p:sp>
    </p:spTree>
    <p:extLst>
      <p:ext uri="{BB962C8B-B14F-4D97-AF65-F5344CB8AC3E}">
        <p14:creationId xmlns:p14="http://schemas.microsoft.com/office/powerpoint/2010/main" val="3991225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315D7A-8605-42D3-AB1F-3F7A8946B0D9}"/>
              </a:ext>
            </a:extLst>
          </p:cNvPr>
          <p:cNvSpPr>
            <a:spLocks noGrp="1"/>
          </p:cNvSpPr>
          <p:nvPr>
            <p:ph type="title"/>
          </p:nvPr>
        </p:nvSpPr>
        <p:spPr>
          <a:xfrm>
            <a:off x="0" y="393291"/>
            <a:ext cx="12191999" cy="1432334"/>
          </a:xfrm>
        </p:spPr>
        <p:txBody>
          <a:bodyPr>
            <a:normAutofit/>
          </a:bodyPr>
          <a:lstStyle/>
          <a:p>
            <a:pPr algn="ctr"/>
            <a:r>
              <a:rPr lang="ja-JP" altLang="en-US" sz="2400" dirty="0">
                <a:latin typeface="ふい字" panose="02000609000000000000" pitchFamily="1" charset="-128"/>
                <a:ea typeface="ふい字" panose="02000609000000000000" pitchFamily="1" charset="-128"/>
              </a:rPr>
              <a:t>「なぜルイ</a:t>
            </a:r>
            <a:r>
              <a:rPr lang="en-US" altLang="ja-JP" sz="2400" dirty="0">
                <a:latin typeface="ふい字" panose="02000609000000000000" pitchFamily="1" charset="-128"/>
                <a:ea typeface="ふい字" panose="02000609000000000000" pitchFamily="1" charset="-128"/>
              </a:rPr>
              <a:t>16</a:t>
            </a:r>
            <a:r>
              <a:rPr lang="ja-JP" altLang="en-US" sz="2400" dirty="0">
                <a:latin typeface="ふい字" panose="02000609000000000000" pitchFamily="1" charset="-128"/>
                <a:ea typeface="ふい字" panose="02000609000000000000" pitchFamily="1" charset="-128"/>
              </a:rPr>
              <a:t>世は断頭台へ送られたのか」</a:t>
            </a:r>
            <a:br>
              <a:rPr lang="en-US" altLang="ja-JP" sz="2400" dirty="0">
                <a:latin typeface="ふい字" panose="02000609000000000000" pitchFamily="1" charset="-128"/>
                <a:ea typeface="ふい字" panose="02000609000000000000" pitchFamily="1" charset="-128"/>
              </a:rPr>
            </a:br>
            <a:r>
              <a:rPr lang="en-US" altLang="ja-JP" sz="2400" dirty="0">
                <a:latin typeface="ふい字" panose="02000609000000000000" pitchFamily="1" charset="-128"/>
                <a:ea typeface="ふい字" panose="02000609000000000000" pitchFamily="1" charset="-128"/>
              </a:rPr>
              <a:t>&amp;</a:t>
            </a:r>
            <a:br>
              <a:rPr lang="en-US" altLang="ja-JP" sz="2400" dirty="0">
                <a:latin typeface="ふい字" panose="02000609000000000000" pitchFamily="1" charset="-128"/>
                <a:ea typeface="ふい字" panose="02000609000000000000" pitchFamily="1" charset="-128"/>
              </a:rPr>
            </a:br>
            <a:r>
              <a:rPr lang="ja-JP" altLang="en-US" sz="2400" dirty="0">
                <a:latin typeface="ふい字" panose="02000609000000000000" pitchFamily="1" charset="-128"/>
                <a:ea typeface="ふい字" panose="02000609000000000000" pitchFamily="1" charset="-128"/>
              </a:rPr>
              <a:t>「会計操作による世界金融危機」</a:t>
            </a:r>
            <a:endParaRPr kumimoji="1" lang="ja-JP" altLang="en-US" sz="2400" dirty="0"/>
          </a:p>
        </p:txBody>
      </p:sp>
      <p:sp>
        <p:nvSpPr>
          <p:cNvPr id="4" name="コンテンツ プレースホルダー 3">
            <a:extLst>
              <a:ext uri="{FF2B5EF4-FFF2-40B4-BE49-F238E27FC236}">
                <a16:creationId xmlns:a16="http://schemas.microsoft.com/office/drawing/2014/main" id="{E3153816-FFE2-4E6B-9E3B-54579D1244CF}"/>
              </a:ext>
            </a:extLst>
          </p:cNvPr>
          <p:cNvSpPr>
            <a:spLocks noGrp="1"/>
          </p:cNvSpPr>
          <p:nvPr>
            <p:ph idx="1"/>
          </p:nvPr>
        </p:nvSpPr>
        <p:spPr>
          <a:xfrm>
            <a:off x="0" y="2102716"/>
            <a:ext cx="12192000" cy="452432"/>
          </a:xfrm>
          <a:prstGeom prst="rect">
            <a:avLst/>
          </a:prstGeom>
        </p:spPr>
        <p:txBody>
          <a:bodyPr wrap="square">
            <a:spAutoFit/>
          </a:bodyPr>
          <a:lstStyle/>
          <a:p>
            <a:pPr marL="0" indent="0" algn="ctr">
              <a:buNone/>
            </a:pPr>
            <a:r>
              <a:rPr lang="ja-JP" altLang="en-US" sz="2600" dirty="0">
                <a:latin typeface="ふい字" panose="02000609000000000000" pitchFamily="1" charset="-128"/>
                <a:ea typeface="ふい字" panose="02000609000000000000" pitchFamily="1" charset="-128"/>
              </a:rPr>
              <a:t>例を出したどちらにも共通した原因が</a:t>
            </a:r>
            <a:endParaRPr lang="en-US" altLang="ja-JP" sz="2600" dirty="0">
              <a:latin typeface="ふい字" panose="02000609000000000000" pitchFamily="1" charset="-128"/>
              <a:ea typeface="ふい字" panose="02000609000000000000" pitchFamily="1" charset="-128"/>
            </a:endParaRPr>
          </a:p>
        </p:txBody>
      </p:sp>
      <p:sp>
        <p:nvSpPr>
          <p:cNvPr id="6" name="コンテンツ プレースホルダー 3">
            <a:extLst>
              <a:ext uri="{FF2B5EF4-FFF2-40B4-BE49-F238E27FC236}">
                <a16:creationId xmlns:a16="http://schemas.microsoft.com/office/drawing/2014/main" id="{B476B2F3-9FEC-42E9-A2BC-05C5A1D00DDC}"/>
              </a:ext>
            </a:extLst>
          </p:cNvPr>
          <p:cNvSpPr txBox="1">
            <a:spLocks/>
          </p:cNvSpPr>
          <p:nvPr/>
        </p:nvSpPr>
        <p:spPr>
          <a:xfrm>
            <a:off x="0" y="3429000"/>
            <a:ext cx="12192000" cy="1311128"/>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8800" u="sng" dirty="0">
                <a:latin typeface="ふい字" panose="02000609000000000000" pitchFamily="1" charset="-128"/>
                <a:ea typeface="ふい字" panose="02000609000000000000" pitchFamily="1" charset="-128"/>
              </a:rPr>
              <a:t>台帳操作</a:t>
            </a:r>
            <a:endParaRPr lang="en-US" altLang="ja-JP" sz="8800" u="sng" dirty="0">
              <a:latin typeface="ふい字" panose="02000609000000000000" pitchFamily="1" charset="-128"/>
              <a:ea typeface="ふい字" panose="02000609000000000000" pitchFamily="1" charset="-128"/>
            </a:endParaRPr>
          </a:p>
        </p:txBody>
      </p:sp>
    </p:spTree>
    <p:extLst>
      <p:ext uri="{BB962C8B-B14F-4D97-AF65-F5344CB8AC3E}">
        <p14:creationId xmlns:p14="http://schemas.microsoft.com/office/powerpoint/2010/main" val="3919192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C1F16EA2-A16E-426D-B727-D4555763974C}"/>
              </a:ext>
            </a:extLst>
          </p:cNvPr>
          <p:cNvSpPr/>
          <p:nvPr/>
        </p:nvSpPr>
        <p:spPr>
          <a:xfrm>
            <a:off x="4257965" y="1644073"/>
            <a:ext cx="3694547" cy="3925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ふい字" panose="02000609000000000000" pitchFamily="1" charset="-128"/>
              <a:ea typeface="ふい字" panose="02000609000000000000" pitchFamily="1" charset="-128"/>
            </a:endParaRPr>
          </a:p>
        </p:txBody>
      </p:sp>
      <p:sp>
        <p:nvSpPr>
          <p:cNvPr id="46" name="四角形: 角を丸くする 45">
            <a:extLst>
              <a:ext uri="{FF2B5EF4-FFF2-40B4-BE49-F238E27FC236}">
                <a16:creationId xmlns:a16="http://schemas.microsoft.com/office/drawing/2014/main" id="{02502FF6-FF0F-4F9D-AA8E-FC735028539C}"/>
              </a:ext>
            </a:extLst>
          </p:cNvPr>
          <p:cNvSpPr/>
          <p:nvPr/>
        </p:nvSpPr>
        <p:spPr>
          <a:xfrm>
            <a:off x="4347438" y="3016543"/>
            <a:ext cx="3415695" cy="66991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A42B35A2-8FD6-4B07-90ED-9321BED7B689}"/>
              </a:ext>
            </a:extLst>
          </p:cNvPr>
          <p:cNvSpPr txBox="1"/>
          <p:nvPr/>
        </p:nvSpPr>
        <p:spPr>
          <a:xfrm>
            <a:off x="4257965" y="1666313"/>
            <a:ext cx="3528291" cy="338554"/>
          </a:xfrm>
          <a:prstGeom prst="rect">
            <a:avLst/>
          </a:prstGeom>
          <a:noFill/>
        </p:spPr>
        <p:txBody>
          <a:bodyPr wrap="square" rtlCol="0">
            <a:spAutoFit/>
          </a:bodyPr>
          <a:lstStyle/>
          <a:p>
            <a:r>
              <a:rPr kumimoji="1" lang="ja-JP" altLang="en-US" sz="1600" b="1" dirty="0">
                <a:solidFill>
                  <a:srgbClr val="002060"/>
                </a:solidFill>
                <a:latin typeface="ふい字" panose="02000609000000000000" pitchFamily="1" charset="-128"/>
                <a:ea typeface="ふい字" panose="02000609000000000000" pitchFamily="1" charset="-128"/>
              </a:rPr>
              <a:t>古代アテネ</a:t>
            </a:r>
          </a:p>
        </p:txBody>
      </p:sp>
      <p:sp>
        <p:nvSpPr>
          <p:cNvPr id="22" name="テキスト ボックス 21">
            <a:extLst>
              <a:ext uri="{FF2B5EF4-FFF2-40B4-BE49-F238E27FC236}">
                <a16:creationId xmlns:a16="http://schemas.microsoft.com/office/drawing/2014/main" id="{928AF15D-5DA8-4866-9254-F0AD1929D49E}"/>
              </a:ext>
            </a:extLst>
          </p:cNvPr>
          <p:cNvSpPr txBox="1"/>
          <p:nvPr/>
        </p:nvSpPr>
        <p:spPr>
          <a:xfrm>
            <a:off x="4547465" y="1989953"/>
            <a:ext cx="3278910" cy="461665"/>
          </a:xfrm>
          <a:prstGeom prst="rect">
            <a:avLst/>
          </a:prstGeom>
          <a:noFill/>
        </p:spPr>
        <p:txBody>
          <a:bodyPr wrap="square" rtlCol="0">
            <a:spAutoFit/>
          </a:bodyPr>
          <a:lstStyle/>
          <a:p>
            <a:r>
              <a:rPr kumimoji="1" lang="ja-JP" altLang="en-US" sz="1200" dirty="0">
                <a:latin typeface="ふい字" panose="02000609000000000000" pitchFamily="1" charset="-128"/>
                <a:ea typeface="ふい字" panose="02000609000000000000" pitchFamily="1" charset="-128"/>
              </a:rPr>
              <a:t>面倒な簿記と公的監査が民主的統治を支える</a:t>
            </a:r>
            <a:endParaRPr kumimoji="1" lang="en-US" altLang="ja-JP" sz="1200" dirty="0">
              <a:latin typeface="ふい字" panose="02000609000000000000" pitchFamily="1" charset="-128"/>
              <a:ea typeface="ふい字" panose="02000609000000000000" pitchFamily="1" charset="-128"/>
            </a:endParaRPr>
          </a:p>
          <a:p>
            <a:r>
              <a:rPr kumimoji="1" lang="ja-JP" altLang="en-US" sz="1200" dirty="0">
                <a:latin typeface="ふい字" panose="02000609000000000000" pitchFamily="1" charset="-128"/>
                <a:ea typeface="ふい字" panose="02000609000000000000" pitchFamily="1" charset="-128"/>
              </a:rPr>
              <a:t>重大な柱となる</a:t>
            </a:r>
          </a:p>
        </p:txBody>
      </p:sp>
      <p:sp>
        <p:nvSpPr>
          <p:cNvPr id="23" name="テキスト ボックス 22">
            <a:extLst>
              <a:ext uri="{FF2B5EF4-FFF2-40B4-BE49-F238E27FC236}">
                <a16:creationId xmlns:a16="http://schemas.microsoft.com/office/drawing/2014/main" id="{B957F119-F147-4876-9B8F-6705D422E46E}"/>
              </a:ext>
            </a:extLst>
          </p:cNvPr>
          <p:cNvSpPr txBox="1"/>
          <p:nvPr/>
        </p:nvSpPr>
        <p:spPr>
          <a:xfrm>
            <a:off x="4547465" y="2464453"/>
            <a:ext cx="3038763" cy="492443"/>
          </a:xfrm>
          <a:prstGeom prst="rect">
            <a:avLst/>
          </a:prstGeom>
          <a:noFill/>
        </p:spPr>
        <p:txBody>
          <a:bodyPr wrap="square" rtlCol="0">
            <a:spAutoFit/>
          </a:bodyPr>
          <a:lstStyle/>
          <a:p>
            <a:r>
              <a:rPr kumimoji="1" lang="ja-JP" altLang="en-US" sz="1300" dirty="0">
                <a:latin typeface="ふい字" panose="02000609000000000000" pitchFamily="1" charset="-128"/>
                <a:ea typeface="ふい字" panose="02000609000000000000" pitchFamily="1" charset="-128"/>
              </a:rPr>
              <a:t>民主制のアテネでは会計責任を果たす</a:t>
            </a:r>
            <a:endParaRPr kumimoji="1" lang="en-US" altLang="ja-JP" sz="1300" dirty="0">
              <a:latin typeface="ふい字" panose="02000609000000000000" pitchFamily="1" charset="-128"/>
              <a:ea typeface="ふい字" panose="02000609000000000000" pitchFamily="1" charset="-128"/>
            </a:endParaRPr>
          </a:p>
          <a:p>
            <a:r>
              <a:rPr kumimoji="1" lang="ja-JP" altLang="en-US" sz="1300" dirty="0">
                <a:latin typeface="ふい字" panose="02000609000000000000" pitchFamily="1" charset="-128"/>
                <a:ea typeface="ふい字" panose="02000609000000000000" pitchFamily="1" charset="-128"/>
              </a:rPr>
              <a:t>仕組みが整っていた</a:t>
            </a:r>
            <a:endParaRPr kumimoji="1" lang="en-US" altLang="ja-JP" sz="1300" dirty="0">
              <a:latin typeface="ふい字" panose="02000609000000000000" pitchFamily="1" charset="-128"/>
              <a:ea typeface="ふい字" panose="02000609000000000000" pitchFamily="1" charset="-128"/>
            </a:endParaRPr>
          </a:p>
        </p:txBody>
      </p:sp>
      <p:sp>
        <p:nvSpPr>
          <p:cNvPr id="27" name="テキスト ボックス 26">
            <a:extLst>
              <a:ext uri="{FF2B5EF4-FFF2-40B4-BE49-F238E27FC236}">
                <a16:creationId xmlns:a16="http://schemas.microsoft.com/office/drawing/2014/main" id="{DF6778BB-BD6D-45CF-8DFC-174262D10830}"/>
              </a:ext>
            </a:extLst>
          </p:cNvPr>
          <p:cNvSpPr txBox="1"/>
          <p:nvPr/>
        </p:nvSpPr>
        <p:spPr>
          <a:xfrm>
            <a:off x="4276439" y="4406383"/>
            <a:ext cx="3676073" cy="461665"/>
          </a:xfrm>
          <a:prstGeom prst="rect">
            <a:avLst/>
          </a:prstGeom>
          <a:noFill/>
        </p:spPr>
        <p:txBody>
          <a:bodyPr wrap="square" rtlCol="0">
            <a:spAutoFit/>
          </a:bodyPr>
          <a:lstStyle/>
          <a:p>
            <a:pPr algn="ctr"/>
            <a:r>
              <a:rPr kumimoji="1" lang="ja-JP" altLang="en-US" sz="1200" b="1" dirty="0">
                <a:solidFill>
                  <a:srgbClr val="FF0000"/>
                </a:solidFill>
                <a:latin typeface="ふい字" panose="02000609000000000000" pitchFamily="1" charset="-128"/>
                <a:ea typeface="ふい字" panose="02000609000000000000" pitchFamily="1" charset="-128"/>
              </a:rPr>
              <a:t>こうしたシステムが確立していたにもかかわらず帳簿操作は頻繁にあった</a:t>
            </a:r>
            <a:endParaRPr kumimoji="1" lang="en-US" altLang="ja-JP" sz="1200" b="1" dirty="0">
              <a:solidFill>
                <a:srgbClr val="FF0000"/>
              </a:solidFill>
              <a:latin typeface="ふい字" panose="02000609000000000000" pitchFamily="1" charset="-128"/>
              <a:ea typeface="ふい字" panose="02000609000000000000" pitchFamily="1" charset="-128"/>
            </a:endParaRPr>
          </a:p>
        </p:txBody>
      </p:sp>
      <p:sp>
        <p:nvSpPr>
          <p:cNvPr id="29" name="テキスト ボックス 28">
            <a:extLst>
              <a:ext uri="{FF2B5EF4-FFF2-40B4-BE49-F238E27FC236}">
                <a16:creationId xmlns:a16="http://schemas.microsoft.com/office/drawing/2014/main" id="{92326FC9-5503-41FC-9AAA-CF07404B22D8}"/>
              </a:ext>
            </a:extLst>
          </p:cNvPr>
          <p:cNvSpPr txBox="1"/>
          <p:nvPr/>
        </p:nvSpPr>
        <p:spPr>
          <a:xfrm>
            <a:off x="4239490" y="4961527"/>
            <a:ext cx="3694546" cy="461665"/>
          </a:xfrm>
          <a:prstGeom prst="rect">
            <a:avLst/>
          </a:prstGeom>
          <a:noFill/>
        </p:spPr>
        <p:txBody>
          <a:bodyPr wrap="square" rtlCol="0">
            <a:spAutoFit/>
          </a:bodyPr>
          <a:lstStyle/>
          <a:p>
            <a:pPr algn="ctr"/>
            <a:r>
              <a:rPr kumimoji="1" lang="ja-JP" altLang="en-US" sz="1200" b="1" dirty="0">
                <a:latin typeface="ふい字" panose="02000609000000000000" pitchFamily="1" charset="-128"/>
                <a:ea typeface="ふい字" panose="02000609000000000000" pitchFamily="1" charset="-128"/>
              </a:rPr>
              <a:t>不正はある程度までやむを得ないと容認さえ、むしろ厳格な監査はいたずらに平穏を乱すと見なされた</a:t>
            </a:r>
            <a:endParaRPr kumimoji="1" lang="en-US" altLang="ja-JP" sz="1200" b="1" dirty="0">
              <a:latin typeface="ふい字" panose="02000609000000000000" pitchFamily="1" charset="-128"/>
              <a:ea typeface="ふい字" panose="02000609000000000000" pitchFamily="1" charset="-128"/>
            </a:endParaRPr>
          </a:p>
        </p:txBody>
      </p:sp>
      <p:sp>
        <p:nvSpPr>
          <p:cNvPr id="32" name="テキスト ボックス 31">
            <a:extLst>
              <a:ext uri="{FF2B5EF4-FFF2-40B4-BE49-F238E27FC236}">
                <a16:creationId xmlns:a16="http://schemas.microsoft.com/office/drawing/2014/main" id="{FE6F2134-06EE-4B04-838B-2F5C6EC0B3C2}"/>
              </a:ext>
            </a:extLst>
          </p:cNvPr>
          <p:cNvSpPr txBox="1"/>
          <p:nvPr/>
        </p:nvSpPr>
        <p:spPr>
          <a:xfrm>
            <a:off x="4267201" y="3779935"/>
            <a:ext cx="3676073" cy="492443"/>
          </a:xfrm>
          <a:prstGeom prst="rect">
            <a:avLst/>
          </a:prstGeom>
          <a:noFill/>
        </p:spPr>
        <p:txBody>
          <a:bodyPr wrap="square" rtlCol="0">
            <a:spAutoFit/>
          </a:bodyPr>
          <a:lstStyle/>
          <a:p>
            <a:pPr algn="ctr"/>
            <a:r>
              <a:rPr kumimoji="1" lang="ja-JP" altLang="en-US" sz="1300" dirty="0">
                <a:latin typeface="ふい字" panose="02000609000000000000" pitchFamily="1" charset="-128"/>
                <a:ea typeface="ふい字" panose="02000609000000000000" pitchFamily="1" charset="-128"/>
              </a:rPr>
              <a:t>不正疑惑が出た場合、事情聴取の前にまずは</a:t>
            </a:r>
            <a:endParaRPr kumimoji="1" lang="en-US" altLang="ja-JP" sz="1300" dirty="0">
              <a:latin typeface="ふい字" panose="02000609000000000000" pitchFamily="1" charset="-128"/>
              <a:ea typeface="ふい字" panose="02000609000000000000" pitchFamily="1" charset="-128"/>
            </a:endParaRPr>
          </a:p>
          <a:p>
            <a:pPr algn="ctr"/>
            <a:r>
              <a:rPr kumimoji="1" lang="ja-JP" altLang="en-US" sz="1300" dirty="0">
                <a:latin typeface="ふい字" panose="02000609000000000000" pitchFamily="1" charset="-128"/>
                <a:ea typeface="ふい字" panose="02000609000000000000" pitchFamily="1" charset="-128"/>
              </a:rPr>
              <a:t>問題の人物の帳簿を公的監査する仕組み</a:t>
            </a:r>
            <a:endParaRPr kumimoji="1" lang="en-US" altLang="ja-JP" sz="1300" dirty="0">
              <a:latin typeface="ふい字" panose="02000609000000000000" pitchFamily="1" charset="-128"/>
              <a:ea typeface="ふい字" panose="02000609000000000000" pitchFamily="1" charset="-128"/>
            </a:endParaRPr>
          </a:p>
        </p:txBody>
      </p:sp>
      <p:sp>
        <p:nvSpPr>
          <p:cNvPr id="25" name="テキスト ボックス 24">
            <a:extLst>
              <a:ext uri="{FF2B5EF4-FFF2-40B4-BE49-F238E27FC236}">
                <a16:creationId xmlns:a16="http://schemas.microsoft.com/office/drawing/2014/main" id="{32BA480F-472C-4FF4-A200-06D5D987DF00}"/>
              </a:ext>
            </a:extLst>
          </p:cNvPr>
          <p:cNvSpPr txBox="1"/>
          <p:nvPr/>
        </p:nvSpPr>
        <p:spPr>
          <a:xfrm>
            <a:off x="4347438" y="3027459"/>
            <a:ext cx="3438818" cy="646331"/>
          </a:xfrm>
          <a:prstGeom prst="rect">
            <a:avLst/>
          </a:prstGeom>
          <a:noFill/>
        </p:spPr>
        <p:txBody>
          <a:bodyPr wrap="square" rtlCol="0">
            <a:spAutoFit/>
          </a:bodyPr>
          <a:lstStyle/>
          <a:p>
            <a:pPr marL="171450" indent="-171450">
              <a:buFont typeface="Arial" panose="020B0604020202020204" pitchFamily="34" charset="0"/>
              <a:buChar char="•"/>
            </a:pPr>
            <a:r>
              <a:rPr kumimoji="1" lang="ja-JP" altLang="en-US" sz="1200" dirty="0">
                <a:solidFill>
                  <a:srgbClr val="0070C0"/>
                </a:solidFill>
                <a:latin typeface="ふい字" panose="02000609000000000000" pitchFamily="1" charset="-128"/>
                <a:ea typeface="ふい字" panose="02000609000000000000" pitchFamily="1" charset="-128"/>
              </a:rPr>
              <a:t>官僚が作成した会計報告は漏れなく監査対象</a:t>
            </a:r>
            <a:endParaRPr kumimoji="1" lang="en-US" altLang="ja-JP" sz="1200" dirty="0">
              <a:solidFill>
                <a:srgbClr val="0070C0"/>
              </a:solidFill>
              <a:latin typeface="ふい字" panose="02000609000000000000" pitchFamily="1" charset="-128"/>
              <a:ea typeface="ふい字" panose="02000609000000000000" pitchFamily="1" charset="-128"/>
            </a:endParaRPr>
          </a:p>
          <a:p>
            <a:pPr marL="171450" indent="-171450">
              <a:buFont typeface="Arial" panose="020B0604020202020204" pitchFamily="34" charset="0"/>
              <a:buChar char="•"/>
            </a:pPr>
            <a:r>
              <a:rPr lang="ja-JP" altLang="en-US" sz="1200" dirty="0">
                <a:solidFill>
                  <a:srgbClr val="0070C0"/>
                </a:solidFill>
                <a:latin typeface="ふい字" panose="02000609000000000000" pitchFamily="1" charset="-128"/>
                <a:ea typeface="ふい字" panose="02000609000000000000" pitchFamily="1" charset="-128"/>
              </a:rPr>
              <a:t>市民は国家に対する債務をすべて清算しなければ国外へ出られない</a:t>
            </a:r>
            <a:endParaRPr kumimoji="1" lang="en-US" altLang="ja-JP" sz="1200" dirty="0">
              <a:solidFill>
                <a:srgbClr val="0070C0"/>
              </a:solidFill>
              <a:latin typeface="ふい字" panose="02000609000000000000" pitchFamily="1" charset="-128"/>
              <a:ea typeface="ふい字" panose="02000609000000000000" pitchFamily="1" charset="-128"/>
            </a:endParaRPr>
          </a:p>
        </p:txBody>
      </p:sp>
      <p:sp>
        <p:nvSpPr>
          <p:cNvPr id="2" name="タイトル 1">
            <a:extLst>
              <a:ext uri="{FF2B5EF4-FFF2-40B4-BE49-F238E27FC236}">
                <a16:creationId xmlns:a16="http://schemas.microsoft.com/office/drawing/2014/main" id="{5AD8FD9C-DFD3-4AC6-ADA1-4FD1671B5600}"/>
              </a:ext>
            </a:extLst>
          </p:cNvPr>
          <p:cNvSpPr>
            <a:spLocks noGrp="1"/>
          </p:cNvSpPr>
          <p:nvPr>
            <p:ph type="title"/>
          </p:nvPr>
        </p:nvSpPr>
        <p:spPr>
          <a:xfrm>
            <a:off x="828963" y="53276"/>
            <a:ext cx="10515600" cy="1020330"/>
          </a:xfrm>
        </p:spPr>
        <p:txBody>
          <a:bodyPr/>
          <a:lstStyle/>
          <a:p>
            <a:r>
              <a:rPr kumimoji="1" lang="ja-JP" altLang="en-US" dirty="0">
                <a:latin typeface="ふい字" panose="02000609000000000000" pitchFamily="1" charset="-128"/>
                <a:ea typeface="ふい字" panose="02000609000000000000" pitchFamily="1" charset="-128"/>
              </a:rPr>
              <a:t>古代世界の帳簿</a:t>
            </a:r>
          </a:p>
        </p:txBody>
      </p:sp>
      <p:sp>
        <p:nvSpPr>
          <p:cNvPr id="4" name="矢印: 山形 3">
            <a:extLst>
              <a:ext uri="{FF2B5EF4-FFF2-40B4-BE49-F238E27FC236}">
                <a16:creationId xmlns:a16="http://schemas.microsoft.com/office/drawing/2014/main" id="{DE928DD5-9620-4464-8C27-92BBE87B3E5A}"/>
              </a:ext>
            </a:extLst>
          </p:cNvPr>
          <p:cNvSpPr/>
          <p:nvPr/>
        </p:nvSpPr>
        <p:spPr>
          <a:xfrm>
            <a:off x="563417" y="1256147"/>
            <a:ext cx="3694546" cy="387926"/>
          </a:xfrm>
          <a:prstGeom prst="chevr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ふい字" panose="02000609000000000000" pitchFamily="1" charset="-128"/>
                <a:ea typeface="ふい字" panose="02000609000000000000" pitchFamily="1" charset="-128"/>
              </a:rPr>
              <a:t>紀元前</a:t>
            </a:r>
            <a:r>
              <a:rPr lang="en-US" altLang="ja-JP" sz="1400" dirty="0">
                <a:solidFill>
                  <a:schemeClr val="tx1"/>
                </a:solidFill>
                <a:latin typeface="ふい字" panose="02000609000000000000" pitchFamily="1" charset="-128"/>
                <a:ea typeface="ふい字" panose="02000609000000000000" pitchFamily="1" charset="-128"/>
              </a:rPr>
              <a:t>3</a:t>
            </a:r>
            <a:r>
              <a:rPr kumimoji="1" lang="en-US" altLang="ja-JP" sz="1400" dirty="0">
                <a:solidFill>
                  <a:schemeClr val="tx1"/>
                </a:solidFill>
                <a:latin typeface="ふい字" panose="02000609000000000000" pitchFamily="1" charset="-128"/>
                <a:ea typeface="ふい字" panose="02000609000000000000" pitchFamily="1" charset="-128"/>
              </a:rPr>
              <a:t>500</a:t>
            </a:r>
            <a:r>
              <a:rPr kumimoji="1" lang="ja-JP" altLang="en-US" sz="1400" dirty="0">
                <a:solidFill>
                  <a:schemeClr val="tx1"/>
                </a:solidFill>
                <a:latin typeface="ふい字" panose="02000609000000000000" pitchFamily="1" charset="-128"/>
                <a:ea typeface="ふい字" panose="02000609000000000000" pitchFamily="1" charset="-128"/>
              </a:rPr>
              <a:t>年ごろ</a:t>
            </a:r>
          </a:p>
        </p:txBody>
      </p:sp>
      <p:sp>
        <p:nvSpPr>
          <p:cNvPr id="5" name="矢印: 山形 4">
            <a:extLst>
              <a:ext uri="{FF2B5EF4-FFF2-40B4-BE49-F238E27FC236}">
                <a16:creationId xmlns:a16="http://schemas.microsoft.com/office/drawing/2014/main" id="{611EE737-9A51-4ACC-A49C-F3DD52BEED42}"/>
              </a:ext>
            </a:extLst>
          </p:cNvPr>
          <p:cNvSpPr/>
          <p:nvPr/>
        </p:nvSpPr>
        <p:spPr>
          <a:xfrm>
            <a:off x="4047807" y="1256147"/>
            <a:ext cx="3904705" cy="387926"/>
          </a:xfrm>
          <a:prstGeom prst="chevr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ふい字" panose="02000609000000000000" pitchFamily="1" charset="-128"/>
                <a:ea typeface="ふい字" panose="02000609000000000000" pitchFamily="1" charset="-128"/>
              </a:rPr>
              <a:t>紀元前</a:t>
            </a:r>
            <a:r>
              <a:rPr kumimoji="1" lang="en-US" altLang="ja-JP" sz="1400" dirty="0">
                <a:solidFill>
                  <a:schemeClr val="tx1"/>
                </a:solidFill>
                <a:latin typeface="ふい字" panose="02000609000000000000" pitchFamily="1" charset="-128"/>
                <a:ea typeface="ふい字" panose="02000609000000000000" pitchFamily="1" charset="-128"/>
              </a:rPr>
              <a:t>508</a:t>
            </a:r>
            <a:r>
              <a:rPr kumimoji="1" lang="ja-JP" altLang="en-US" sz="1400" dirty="0">
                <a:solidFill>
                  <a:schemeClr val="tx1"/>
                </a:solidFill>
                <a:latin typeface="ふい字" panose="02000609000000000000" pitchFamily="1" charset="-128"/>
                <a:ea typeface="ふい字" panose="02000609000000000000" pitchFamily="1" charset="-128"/>
              </a:rPr>
              <a:t>年ごろ</a:t>
            </a:r>
          </a:p>
        </p:txBody>
      </p:sp>
      <p:grpSp>
        <p:nvGrpSpPr>
          <p:cNvPr id="18" name="グループ化 17">
            <a:extLst>
              <a:ext uri="{FF2B5EF4-FFF2-40B4-BE49-F238E27FC236}">
                <a16:creationId xmlns:a16="http://schemas.microsoft.com/office/drawing/2014/main" id="{48F9FEBF-8E94-4FE5-A6A7-2FCCD6E00D7A}"/>
              </a:ext>
            </a:extLst>
          </p:cNvPr>
          <p:cNvGrpSpPr/>
          <p:nvPr/>
        </p:nvGrpSpPr>
        <p:grpSpPr>
          <a:xfrm>
            <a:off x="563417" y="1644073"/>
            <a:ext cx="3694549" cy="3925455"/>
            <a:chOff x="563415" y="1911927"/>
            <a:chExt cx="3694549" cy="3925455"/>
          </a:xfrm>
        </p:grpSpPr>
        <p:sp>
          <p:nvSpPr>
            <p:cNvPr id="6" name="正方形/長方形 5">
              <a:extLst>
                <a:ext uri="{FF2B5EF4-FFF2-40B4-BE49-F238E27FC236}">
                  <a16:creationId xmlns:a16="http://schemas.microsoft.com/office/drawing/2014/main" id="{B28F9725-460E-4F80-91A5-019B23A56EC8}"/>
                </a:ext>
              </a:extLst>
            </p:cNvPr>
            <p:cNvSpPr/>
            <p:nvPr/>
          </p:nvSpPr>
          <p:spPr>
            <a:xfrm>
              <a:off x="563417" y="1911927"/>
              <a:ext cx="3694547" cy="3925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ふい字" panose="02000609000000000000" pitchFamily="1" charset="-128"/>
                <a:ea typeface="ふい字" panose="02000609000000000000" pitchFamily="1" charset="-128"/>
              </a:endParaRPr>
            </a:p>
          </p:txBody>
        </p:sp>
        <p:sp>
          <p:nvSpPr>
            <p:cNvPr id="7" name="テキスト ボックス 6">
              <a:extLst>
                <a:ext uri="{FF2B5EF4-FFF2-40B4-BE49-F238E27FC236}">
                  <a16:creationId xmlns:a16="http://schemas.microsoft.com/office/drawing/2014/main" id="{46EDF2F6-86A9-4FB8-B242-E223A0BB2E69}"/>
                </a:ext>
              </a:extLst>
            </p:cNvPr>
            <p:cNvSpPr txBox="1"/>
            <p:nvPr/>
          </p:nvSpPr>
          <p:spPr>
            <a:xfrm>
              <a:off x="563415" y="1932205"/>
              <a:ext cx="3528291" cy="338554"/>
            </a:xfrm>
            <a:prstGeom prst="rect">
              <a:avLst/>
            </a:prstGeom>
            <a:noFill/>
          </p:spPr>
          <p:txBody>
            <a:bodyPr wrap="square" rtlCol="0">
              <a:spAutoFit/>
            </a:bodyPr>
            <a:lstStyle/>
            <a:p>
              <a:r>
                <a:rPr kumimoji="1" lang="ja-JP" altLang="en-US" sz="1600" b="1" dirty="0">
                  <a:solidFill>
                    <a:srgbClr val="002060"/>
                  </a:solidFill>
                  <a:latin typeface="ふい字" panose="02000609000000000000" pitchFamily="1" charset="-128"/>
                  <a:ea typeface="ふい字" panose="02000609000000000000" pitchFamily="1" charset="-128"/>
                </a:rPr>
                <a:t>古代メソポタミア</a:t>
              </a:r>
            </a:p>
          </p:txBody>
        </p:sp>
        <p:sp>
          <p:nvSpPr>
            <p:cNvPr id="8" name="テキスト ボックス 7">
              <a:extLst>
                <a:ext uri="{FF2B5EF4-FFF2-40B4-BE49-F238E27FC236}">
                  <a16:creationId xmlns:a16="http://schemas.microsoft.com/office/drawing/2014/main" id="{E9216394-90F7-468C-8E81-B7004FA7AC43}"/>
                </a:ext>
              </a:extLst>
            </p:cNvPr>
            <p:cNvSpPr txBox="1"/>
            <p:nvPr/>
          </p:nvSpPr>
          <p:spPr>
            <a:xfrm>
              <a:off x="563415" y="2257807"/>
              <a:ext cx="3528291" cy="461665"/>
            </a:xfrm>
            <a:prstGeom prst="rect">
              <a:avLst/>
            </a:prstGeom>
            <a:noFill/>
          </p:spPr>
          <p:txBody>
            <a:bodyPr wrap="square" rtlCol="0">
              <a:spAutoFit/>
            </a:bodyPr>
            <a:lstStyle/>
            <a:p>
              <a:r>
                <a:rPr kumimoji="1" lang="ja-JP" altLang="en-US" sz="1200" dirty="0">
                  <a:latin typeface="ふい字" panose="02000609000000000000" pitchFamily="1" charset="-128"/>
                  <a:ea typeface="ふい字" panose="02000609000000000000" pitchFamily="1" charset="-128"/>
                </a:rPr>
                <a:t>契約、倉庫、取引の記録を作成</a:t>
              </a:r>
              <a:endParaRPr kumimoji="1" lang="en-US" altLang="ja-JP" sz="1200" dirty="0">
                <a:latin typeface="ふい字" panose="02000609000000000000" pitchFamily="1" charset="-128"/>
                <a:ea typeface="ふい字" panose="02000609000000000000" pitchFamily="1" charset="-128"/>
              </a:endParaRPr>
            </a:p>
            <a:p>
              <a:r>
                <a:rPr lang="ja-JP" altLang="en-US" sz="1200" dirty="0">
                  <a:latin typeface="ふい字" panose="02000609000000000000" pitchFamily="1" charset="-128"/>
                  <a:ea typeface="ふい字" panose="02000609000000000000" pitchFamily="1" charset="-128"/>
                </a:rPr>
                <a:t>会計の目的は主に在庫管理</a:t>
              </a:r>
              <a:endParaRPr kumimoji="1" lang="ja-JP" altLang="en-US" sz="1200" dirty="0">
                <a:latin typeface="ふい字" panose="02000609000000000000" pitchFamily="1" charset="-128"/>
                <a:ea typeface="ふい字" panose="02000609000000000000" pitchFamily="1" charset="-128"/>
              </a:endParaRPr>
            </a:p>
          </p:txBody>
        </p:sp>
        <p:sp>
          <p:nvSpPr>
            <p:cNvPr id="9" name="テキスト ボックス 8">
              <a:extLst>
                <a:ext uri="{FF2B5EF4-FFF2-40B4-BE49-F238E27FC236}">
                  <a16:creationId xmlns:a16="http://schemas.microsoft.com/office/drawing/2014/main" id="{36C92B52-92A9-40C5-AFA4-2DBAC145EAE3}"/>
                </a:ext>
              </a:extLst>
            </p:cNvPr>
            <p:cNvSpPr txBox="1"/>
            <p:nvPr/>
          </p:nvSpPr>
          <p:spPr>
            <a:xfrm>
              <a:off x="563415" y="2807295"/>
              <a:ext cx="3694546" cy="276999"/>
            </a:xfrm>
            <a:prstGeom prst="rect">
              <a:avLst/>
            </a:prstGeom>
            <a:noFill/>
          </p:spPr>
          <p:txBody>
            <a:bodyPr wrap="square" rtlCol="0">
              <a:spAutoFit/>
            </a:bodyPr>
            <a:lstStyle/>
            <a:p>
              <a:pPr algn="ctr"/>
              <a:r>
                <a:rPr kumimoji="1" lang="ja-JP" altLang="en-US" sz="1200" dirty="0">
                  <a:latin typeface="ふい字" panose="02000609000000000000" pitchFamily="1" charset="-128"/>
                  <a:ea typeface="ふい字" panose="02000609000000000000" pitchFamily="1" charset="-128"/>
                </a:rPr>
                <a:t>シュメール人は会計のために粘土コインを作成</a:t>
              </a:r>
              <a:endParaRPr kumimoji="1" lang="en-US" altLang="ja-JP" sz="1200" dirty="0">
                <a:latin typeface="ふい字" panose="02000609000000000000" pitchFamily="1" charset="-128"/>
                <a:ea typeface="ふい字" panose="02000609000000000000" pitchFamily="1" charset="-128"/>
              </a:endParaRPr>
            </a:p>
          </p:txBody>
        </p:sp>
        <p:sp>
          <p:nvSpPr>
            <p:cNvPr id="10" name="矢印: 右 9">
              <a:extLst>
                <a:ext uri="{FF2B5EF4-FFF2-40B4-BE49-F238E27FC236}">
                  <a16:creationId xmlns:a16="http://schemas.microsoft.com/office/drawing/2014/main" id="{60930D89-7A8E-4D0F-8023-04A4A72B7A43}"/>
                </a:ext>
              </a:extLst>
            </p:cNvPr>
            <p:cNvSpPr/>
            <p:nvPr/>
          </p:nvSpPr>
          <p:spPr>
            <a:xfrm>
              <a:off x="862415" y="3167051"/>
              <a:ext cx="325582" cy="276999"/>
            </a:xfrm>
            <a:prstGeom prst="rightArrow">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E31C888-3897-4ECC-A8F6-A83245BBF29C}"/>
                </a:ext>
              </a:extLst>
            </p:cNvPr>
            <p:cNvSpPr txBox="1"/>
            <p:nvPr/>
          </p:nvSpPr>
          <p:spPr>
            <a:xfrm>
              <a:off x="1187997" y="3162590"/>
              <a:ext cx="2859809" cy="276999"/>
            </a:xfrm>
            <a:prstGeom prst="rect">
              <a:avLst/>
            </a:prstGeom>
            <a:noFill/>
          </p:spPr>
          <p:txBody>
            <a:bodyPr wrap="square" rtlCol="0">
              <a:spAutoFit/>
            </a:bodyPr>
            <a:lstStyle/>
            <a:p>
              <a:r>
                <a:rPr kumimoji="1" lang="ja-JP" altLang="en-US" sz="1200" dirty="0">
                  <a:latin typeface="ふい字" panose="02000609000000000000" pitchFamily="1" charset="-128"/>
                  <a:ea typeface="ふい字" panose="02000609000000000000" pitchFamily="1" charset="-128"/>
                </a:rPr>
                <a:t>通貨ではなく商品を数えるために使用</a:t>
              </a:r>
              <a:endParaRPr kumimoji="1" lang="en-US" altLang="ja-JP" sz="1200" dirty="0">
                <a:latin typeface="ふい字" panose="02000609000000000000" pitchFamily="1" charset="-128"/>
                <a:ea typeface="ふい字" panose="02000609000000000000" pitchFamily="1" charset="-128"/>
              </a:endParaRPr>
            </a:p>
          </p:txBody>
        </p:sp>
        <p:sp>
          <p:nvSpPr>
            <p:cNvPr id="12" name="矢印: 右 11">
              <a:extLst>
                <a:ext uri="{FF2B5EF4-FFF2-40B4-BE49-F238E27FC236}">
                  <a16:creationId xmlns:a16="http://schemas.microsoft.com/office/drawing/2014/main" id="{F497962D-E63E-4634-AD0F-6E3DFEC483C1}"/>
                </a:ext>
              </a:extLst>
            </p:cNvPr>
            <p:cNvSpPr/>
            <p:nvPr/>
          </p:nvSpPr>
          <p:spPr>
            <a:xfrm rot="5400000">
              <a:off x="2189059" y="3161976"/>
              <a:ext cx="277000" cy="906269"/>
            </a:xfrm>
            <a:prstGeom prst="rightArrow">
              <a:avLst>
                <a:gd name="adj1" fmla="val 50000"/>
                <a:gd name="adj2" fmla="val 50000"/>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23C8667E-FA13-43C0-9449-DB9CE0547ADB}"/>
                </a:ext>
              </a:extLst>
            </p:cNvPr>
            <p:cNvSpPr txBox="1"/>
            <p:nvPr/>
          </p:nvSpPr>
          <p:spPr>
            <a:xfrm>
              <a:off x="563415" y="3740074"/>
              <a:ext cx="3694546" cy="461665"/>
            </a:xfrm>
            <a:prstGeom prst="rect">
              <a:avLst/>
            </a:prstGeom>
            <a:noFill/>
          </p:spPr>
          <p:txBody>
            <a:bodyPr wrap="square" rtlCol="0">
              <a:spAutoFit/>
            </a:bodyPr>
            <a:lstStyle/>
            <a:p>
              <a:pPr algn="ctr"/>
              <a:r>
                <a:rPr kumimoji="1" lang="ja-JP" altLang="en-US" sz="1200" dirty="0">
                  <a:latin typeface="ふい字" panose="02000609000000000000" pitchFamily="1" charset="-128"/>
                  <a:ea typeface="ふい字" panose="02000609000000000000" pitchFamily="1" charset="-128"/>
                </a:rPr>
                <a:t>やがてコインに代わり粘土板を導入</a:t>
              </a:r>
              <a:endParaRPr kumimoji="1" lang="en-US" altLang="ja-JP" sz="1200" dirty="0">
                <a:latin typeface="ふい字" panose="02000609000000000000" pitchFamily="1" charset="-128"/>
                <a:ea typeface="ふい字" panose="02000609000000000000" pitchFamily="1" charset="-128"/>
              </a:endParaRPr>
            </a:p>
            <a:p>
              <a:pPr algn="ctr"/>
              <a:r>
                <a:rPr lang="ja-JP" altLang="en-US" sz="1200" dirty="0">
                  <a:latin typeface="ふい字" panose="02000609000000000000" pitchFamily="1" charset="-128"/>
                  <a:ea typeface="ふい字" panose="02000609000000000000" pitchFamily="1" charset="-128"/>
                </a:rPr>
                <a:t>粘土板に基本的な在庫を記録</a:t>
              </a:r>
              <a:endParaRPr kumimoji="1" lang="en-US" altLang="ja-JP" sz="1200" dirty="0">
                <a:latin typeface="ふい字" panose="02000609000000000000" pitchFamily="1" charset="-128"/>
                <a:ea typeface="ふい字" panose="02000609000000000000" pitchFamily="1" charset="-128"/>
              </a:endParaRPr>
            </a:p>
          </p:txBody>
        </p:sp>
        <p:sp>
          <p:nvSpPr>
            <p:cNvPr id="14" name="テキスト ボックス 13">
              <a:extLst>
                <a:ext uri="{FF2B5EF4-FFF2-40B4-BE49-F238E27FC236}">
                  <a16:creationId xmlns:a16="http://schemas.microsoft.com/office/drawing/2014/main" id="{DA43AF8F-A976-4D01-8D50-9FCBCC3225FC}"/>
                </a:ext>
              </a:extLst>
            </p:cNvPr>
            <p:cNvSpPr txBox="1"/>
            <p:nvPr/>
          </p:nvSpPr>
          <p:spPr>
            <a:xfrm>
              <a:off x="563415" y="4244275"/>
              <a:ext cx="3694546" cy="276999"/>
            </a:xfrm>
            <a:prstGeom prst="rect">
              <a:avLst/>
            </a:prstGeom>
            <a:noFill/>
          </p:spPr>
          <p:txBody>
            <a:bodyPr wrap="square" rtlCol="0">
              <a:spAutoFit/>
            </a:bodyPr>
            <a:lstStyle/>
            <a:p>
              <a:r>
                <a:rPr kumimoji="1" lang="ja-JP" altLang="en-US" sz="1200" b="1" dirty="0">
                  <a:solidFill>
                    <a:srgbClr val="002060"/>
                  </a:solidFill>
                  <a:latin typeface="ふい字" panose="02000609000000000000" pitchFamily="1" charset="-128"/>
                  <a:ea typeface="ふい字" panose="02000609000000000000" pitchFamily="1" charset="-128"/>
                </a:rPr>
                <a:t>バビロニアのハンムラビ法典</a:t>
              </a:r>
              <a:endParaRPr kumimoji="1" lang="en-US" altLang="ja-JP" sz="1200" b="1" dirty="0">
                <a:solidFill>
                  <a:srgbClr val="002060"/>
                </a:solidFill>
                <a:latin typeface="ふい字" panose="02000609000000000000" pitchFamily="1" charset="-128"/>
                <a:ea typeface="ふい字" panose="02000609000000000000" pitchFamily="1" charset="-128"/>
              </a:endParaRPr>
            </a:p>
          </p:txBody>
        </p:sp>
        <p:sp>
          <p:nvSpPr>
            <p:cNvPr id="15" name="テキスト ボックス 14">
              <a:extLst>
                <a:ext uri="{FF2B5EF4-FFF2-40B4-BE49-F238E27FC236}">
                  <a16:creationId xmlns:a16="http://schemas.microsoft.com/office/drawing/2014/main" id="{08576CFA-6E20-402F-948C-1A6E397CB5FA}"/>
                </a:ext>
              </a:extLst>
            </p:cNvPr>
            <p:cNvSpPr txBox="1"/>
            <p:nvPr/>
          </p:nvSpPr>
          <p:spPr>
            <a:xfrm>
              <a:off x="563415" y="4477267"/>
              <a:ext cx="3694546" cy="276999"/>
            </a:xfrm>
            <a:prstGeom prst="rect">
              <a:avLst/>
            </a:prstGeom>
            <a:noFill/>
          </p:spPr>
          <p:txBody>
            <a:bodyPr wrap="square" rtlCol="0">
              <a:spAutoFit/>
            </a:bodyPr>
            <a:lstStyle/>
            <a:p>
              <a:pPr algn="ctr"/>
              <a:r>
                <a:rPr kumimoji="1" lang="ja-JP" altLang="en-US" sz="1200" dirty="0">
                  <a:latin typeface="ふい字" panose="02000609000000000000" pitchFamily="1" charset="-128"/>
                  <a:ea typeface="ふい字" panose="02000609000000000000" pitchFamily="1" charset="-128"/>
                </a:rPr>
                <a:t>基本的な会計原則や商取引の監査の規則を制定</a:t>
              </a:r>
              <a:endParaRPr kumimoji="1" lang="en-US" altLang="ja-JP" sz="1200" dirty="0">
                <a:latin typeface="ふい字" panose="02000609000000000000" pitchFamily="1" charset="-128"/>
                <a:ea typeface="ふい字" panose="02000609000000000000" pitchFamily="1" charset="-128"/>
              </a:endParaRPr>
            </a:p>
          </p:txBody>
        </p:sp>
        <p:sp>
          <p:nvSpPr>
            <p:cNvPr id="16" name="テキスト ボックス 15">
              <a:extLst>
                <a:ext uri="{FF2B5EF4-FFF2-40B4-BE49-F238E27FC236}">
                  <a16:creationId xmlns:a16="http://schemas.microsoft.com/office/drawing/2014/main" id="{B60AE94D-2890-40C6-BF7D-824E1E16D9A2}"/>
                </a:ext>
              </a:extLst>
            </p:cNvPr>
            <p:cNvSpPr txBox="1"/>
            <p:nvPr/>
          </p:nvSpPr>
          <p:spPr>
            <a:xfrm>
              <a:off x="563415" y="4791287"/>
              <a:ext cx="3694546" cy="461665"/>
            </a:xfrm>
            <a:prstGeom prst="rect">
              <a:avLst/>
            </a:prstGeom>
            <a:noFill/>
          </p:spPr>
          <p:txBody>
            <a:bodyPr wrap="square" rtlCol="0">
              <a:spAutoFit/>
            </a:bodyPr>
            <a:lstStyle/>
            <a:p>
              <a:pPr algn="ctr"/>
              <a:r>
                <a:rPr kumimoji="1" lang="ja-JP" altLang="en-US" sz="1200" dirty="0">
                  <a:latin typeface="ふい字" panose="02000609000000000000" pitchFamily="1" charset="-128"/>
                  <a:ea typeface="ふい字" panose="02000609000000000000" pitchFamily="1" charset="-128"/>
                </a:rPr>
                <a:t>国は通貨の保有量を管理し、国庫の記録につける</a:t>
              </a:r>
              <a:endParaRPr kumimoji="1" lang="en-US" altLang="ja-JP" sz="1200" dirty="0">
                <a:latin typeface="ふい字" panose="02000609000000000000" pitchFamily="1" charset="-128"/>
                <a:ea typeface="ふい字" panose="02000609000000000000" pitchFamily="1" charset="-128"/>
              </a:endParaRPr>
            </a:p>
            <a:p>
              <a:pPr algn="ctr"/>
              <a:r>
                <a:rPr lang="ja-JP" altLang="en-US" sz="1200" dirty="0">
                  <a:latin typeface="ふい字" panose="02000609000000000000" pitchFamily="1" charset="-128"/>
                  <a:ea typeface="ふい字" panose="02000609000000000000" pitchFamily="1" charset="-128"/>
                </a:rPr>
                <a:t>穀物やパンの在庫台帳も作成</a:t>
              </a:r>
              <a:endParaRPr kumimoji="1" lang="en-US" altLang="ja-JP" sz="1200" dirty="0">
                <a:latin typeface="ふい字" panose="02000609000000000000" pitchFamily="1" charset="-128"/>
                <a:ea typeface="ふい字" panose="02000609000000000000" pitchFamily="1" charset="-128"/>
              </a:endParaRPr>
            </a:p>
          </p:txBody>
        </p:sp>
        <p:sp>
          <p:nvSpPr>
            <p:cNvPr id="17" name="テキスト ボックス 16">
              <a:extLst>
                <a:ext uri="{FF2B5EF4-FFF2-40B4-BE49-F238E27FC236}">
                  <a16:creationId xmlns:a16="http://schemas.microsoft.com/office/drawing/2014/main" id="{4CE1996E-07DE-4D23-A061-526FB9D633E1}"/>
                </a:ext>
              </a:extLst>
            </p:cNvPr>
            <p:cNvSpPr txBox="1"/>
            <p:nvPr/>
          </p:nvSpPr>
          <p:spPr>
            <a:xfrm>
              <a:off x="563415" y="5354954"/>
              <a:ext cx="3694546" cy="338554"/>
            </a:xfrm>
            <a:prstGeom prst="rect">
              <a:avLst/>
            </a:prstGeom>
            <a:noFill/>
          </p:spPr>
          <p:txBody>
            <a:bodyPr wrap="square" rtlCol="0">
              <a:spAutoFit/>
            </a:bodyPr>
            <a:lstStyle/>
            <a:p>
              <a:pPr algn="ctr"/>
              <a:r>
                <a:rPr kumimoji="1" lang="ja-JP" altLang="en-US" sz="1600" b="1" dirty="0">
                  <a:latin typeface="ふい字" panose="02000609000000000000" pitchFamily="1" charset="-128"/>
                  <a:ea typeface="ふい字" panose="02000609000000000000" pitchFamily="1" charset="-128"/>
                </a:rPr>
                <a:t>最も原始的な会計方式</a:t>
              </a:r>
              <a:endParaRPr kumimoji="1" lang="en-US" altLang="ja-JP" sz="1600" b="1" dirty="0">
                <a:latin typeface="ふい字" panose="02000609000000000000" pitchFamily="1" charset="-128"/>
                <a:ea typeface="ふい字" panose="02000609000000000000" pitchFamily="1" charset="-128"/>
              </a:endParaRPr>
            </a:p>
          </p:txBody>
        </p:sp>
      </p:grpSp>
      <p:sp>
        <p:nvSpPr>
          <p:cNvPr id="33" name="矢印: 山形 32">
            <a:extLst>
              <a:ext uri="{FF2B5EF4-FFF2-40B4-BE49-F238E27FC236}">
                <a16:creationId xmlns:a16="http://schemas.microsoft.com/office/drawing/2014/main" id="{602B2D83-829B-44BB-AF3E-FD6F04373C71}"/>
              </a:ext>
            </a:extLst>
          </p:cNvPr>
          <p:cNvSpPr/>
          <p:nvPr/>
        </p:nvSpPr>
        <p:spPr>
          <a:xfrm>
            <a:off x="7763133" y="1253685"/>
            <a:ext cx="4087122" cy="387926"/>
          </a:xfrm>
          <a:prstGeom prst="chevr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ふい字" panose="02000609000000000000" pitchFamily="1" charset="-128"/>
                <a:ea typeface="ふい字" panose="02000609000000000000" pitchFamily="1" charset="-128"/>
              </a:rPr>
              <a:t>紀元前</a:t>
            </a:r>
            <a:r>
              <a:rPr kumimoji="1" lang="en-US" altLang="ja-JP" sz="1400" dirty="0">
                <a:solidFill>
                  <a:schemeClr val="tx1"/>
                </a:solidFill>
                <a:latin typeface="ふい字" panose="02000609000000000000" pitchFamily="1" charset="-128"/>
                <a:ea typeface="ふい字" panose="02000609000000000000" pitchFamily="1" charset="-128"/>
              </a:rPr>
              <a:t>44</a:t>
            </a:r>
            <a:r>
              <a:rPr kumimoji="1" lang="ja-JP" altLang="en-US" sz="1400" dirty="0">
                <a:solidFill>
                  <a:schemeClr val="tx1"/>
                </a:solidFill>
                <a:latin typeface="ふい字" panose="02000609000000000000" pitchFamily="1" charset="-128"/>
                <a:ea typeface="ふい字" panose="02000609000000000000" pitchFamily="1" charset="-128"/>
              </a:rPr>
              <a:t>年ごろ～</a:t>
            </a:r>
          </a:p>
        </p:txBody>
      </p:sp>
      <p:grpSp>
        <p:nvGrpSpPr>
          <p:cNvPr id="34" name="グループ化 33">
            <a:extLst>
              <a:ext uri="{FF2B5EF4-FFF2-40B4-BE49-F238E27FC236}">
                <a16:creationId xmlns:a16="http://schemas.microsoft.com/office/drawing/2014/main" id="{B72286B6-8840-419C-9CBA-825AD37EF7E7}"/>
              </a:ext>
            </a:extLst>
          </p:cNvPr>
          <p:cNvGrpSpPr/>
          <p:nvPr/>
        </p:nvGrpSpPr>
        <p:grpSpPr>
          <a:xfrm>
            <a:off x="7961743" y="1641611"/>
            <a:ext cx="3694547" cy="3925455"/>
            <a:chOff x="563417" y="1911927"/>
            <a:chExt cx="3694547" cy="3925455"/>
          </a:xfrm>
        </p:grpSpPr>
        <p:sp>
          <p:nvSpPr>
            <p:cNvPr id="35" name="正方形/長方形 34">
              <a:extLst>
                <a:ext uri="{FF2B5EF4-FFF2-40B4-BE49-F238E27FC236}">
                  <a16:creationId xmlns:a16="http://schemas.microsoft.com/office/drawing/2014/main" id="{569AF38F-2D3D-46DA-8703-A95726D4B72B}"/>
                </a:ext>
              </a:extLst>
            </p:cNvPr>
            <p:cNvSpPr/>
            <p:nvPr/>
          </p:nvSpPr>
          <p:spPr>
            <a:xfrm>
              <a:off x="563417" y="1911927"/>
              <a:ext cx="3694547" cy="3925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ふい字" panose="02000609000000000000" pitchFamily="1" charset="-128"/>
                <a:ea typeface="ふい字" panose="02000609000000000000" pitchFamily="1" charset="-128"/>
              </a:endParaRPr>
            </a:p>
          </p:txBody>
        </p:sp>
        <p:sp>
          <p:nvSpPr>
            <p:cNvPr id="36" name="テキスト ボックス 35">
              <a:extLst>
                <a:ext uri="{FF2B5EF4-FFF2-40B4-BE49-F238E27FC236}">
                  <a16:creationId xmlns:a16="http://schemas.microsoft.com/office/drawing/2014/main" id="{156332C4-D52D-4EF0-A7DC-33FD91789CFC}"/>
                </a:ext>
              </a:extLst>
            </p:cNvPr>
            <p:cNvSpPr txBox="1"/>
            <p:nvPr/>
          </p:nvSpPr>
          <p:spPr>
            <a:xfrm>
              <a:off x="563417" y="1934667"/>
              <a:ext cx="3528291" cy="338554"/>
            </a:xfrm>
            <a:prstGeom prst="rect">
              <a:avLst/>
            </a:prstGeom>
            <a:noFill/>
          </p:spPr>
          <p:txBody>
            <a:bodyPr wrap="square" rtlCol="0">
              <a:spAutoFit/>
            </a:bodyPr>
            <a:lstStyle/>
            <a:p>
              <a:r>
                <a:rPr kumimoji="1" lang="ja-JP" altLang="en-US" sz="1600" b="1" dirty="0">
                  <a:solidFill>
                    <a:srgbClr val="002060"/>
                  </a:solidFill>
                  <a:latin typeface="ふい字" panose="02000609000000000000" pitchFamily="1" charset="-128"/>
                  <a:ea typeface="ふい字" panose="02000609000000000000" pitchFamily="1" charset="-128"/>
                </a:rPr>
                <a:t>古代ローマ</a:t>
              </a:r>
            </a:p>
          </p:txBody>
        </p:sp>
        <p:sp>
          <p:nvSpPr>
            <p:cNvPr id="37" name="テキスト ボックス 36">
              <a:extLst>
                <a:ext uri="{FF2B5EF4-FFF2-40B4-BE49-F238E27FC236}">
                  <a16:creationId xmlns:a16="http://schemas.microsoft.com/office/drawing/2014/main" id="{1FE0EDAE-D243-4A96-A767-58E36E08B66C}"/>
                </a:ext>
              </a:extLst>
            </p:cNvPr>
            <p:cNvSpPr txBox="1"/>
            <p:nvPr/>
          </p:nvSpPr>
          <p:spPr>
            <a:xfrm>
              <a:off x="717548" y="2231456"/>
              <a:ext cx="3278910" cy="276999"/>
            </a:xfrm>
            <a:prstGeom prst="rect">
              <a:avLst/>
            </a:prstGeom>
            <a:noFill/>
          </p:spPr>
          <p:txBody>
            <a:bodyPr wrap="square" rtlCol="0">
              <a:spAutoFit/>
            </a:bodyPr>
            <a:lstStyle/>
            <a:p>
              <a:r>
                <a:rPr kumimoji="1" lang="ja-JP" altLang="en-US" sz="1200" dirty="0">
                  <a:latin typeface="ふい字" panose="02000609000000000000" pitchFamily="1" charset="-128"/>
                  <a:ea typeface="ふい字" panose="02000609000000000000" pitchFamily="1" charset="-128"/>
                </a:rPr>
                <a:t>このころから家庭経済に会計が定着</a:t>
              </a:r>
            </a:p>
          </p:txBody>
        </p:sp>
        <p:sp>
          <p:nvSpPr>
            <p:cNvPr id="38" name="テキスト ボックス 37">
              <a:extLst>
                <a:ext uri="{FF2B5EF4-FFF2-40B4-BE49-F238E27FC236}">
                  <a16:creationId xmlns:a16="http://schemas.microsoft.com/office/drawing/2014/main" id="{BF9576FF-46BA-40F5-8B21-8C7EA5842363}"/>
                </a:ext>
              </a:extLst>
            </p:cNvPr>
            <p:cNvSpPr txBox="1"/>
            <p:nvPr/>
          </p:nvSpPr>
          <p:spPr>
            <a:xfrm>
              <a:off x="717548" y="2523067"/>
              <a:ext cx="3503752" cy="492443"/>
            </a:xfrm>
            <a:prstGeom prst="rect">
              <a:avLst/>
            </a:prstGeom>
            <a:noFill/>
          </p:spPr>
          <p:txBody>
            <a:bodyPr wrap="square" rtlCol="0">
              <a:spAutoFit/>
            </a:bodyPr>
            <a:lstStyle/>
            <a:p>
              <a:r>
                <a:rPr kumimoji="1" lang="ja-JP" altLang="en-US" sz="1300" dirty="0">
                  <a:latin typeface="ふい字" panose="02000609000000000000" pitchFamily="1" charset="-128"/>
                  <a:ea typeface="ふい字" panose="02000609000000000000" pitchFamily="1" charset="-128"/>
                </a:rPr>
                <a:t>家長は毎日支出簿をつけ領収書を保管</a:t>
              </a:r>
              <a:endParaRPr kumimoji="1" lang="en-US" altLang="ja-JP" sz="1300" dirty="0">
                <a:latin typeface="ふい字" panose="02000609000000000000" pitchFamily="1" charset="-128"/>
                <a:ea typeface="ふい字" panose="02000609000000000000" pitchFamily="1" charset="-128"/>
              </a:endParaRPr>
            </a:p>
            <a:p>
              <a:r>
                <a:rPr lang="ja-JP" altLang="en-US" sz="1300" dirty="0">
                  <a:latin typeface="ふい字" panose="02000609000000000000" pitchFamily="1" charset="-128"/>
                  <a:ea typeface="ふい字" panose="02000609000000000000" pitchFamily="1" charset="-128"/>
                </a:rPr>
                <a:t>月末に収入と支出を台帳に記入（単式簿記）</a:t>
              </a:r>
              <a:endParaRPr kumimoji="1" lang="en-US" altLang="ja-JP" sz="1300" dirty="0">
                <a:latin typeface="ふい字" panose="02000609000000000000" pitchFamily="1" charset="-128"/>
                <a:ea typeface="ふい字" panose="02000609000000000000" pitchFamily="1" charset="-128"/>
              </a:endParaRPr>
            </a:p>
          </p:txBody>
        </p:sp>
        <p:sp>
          <p:nvSpPr>
            <p:cNvPr id="40" name="テキスト ボックス 39">
              <a:extLst>
                <a:ext uri="{FF2B5EF4-FFF2-40B4-BE49-F238E27FC236}">
                  <a16:creationId xmlns:a16="http://schemas.microsoft.com/office/drawing/2014/main" id="{2EE12B4F-06E3-43D0-A5AF-651A2E923150}"/>
                </a:ext>
              </a:extLst>
            </p:cNvPr>
            <p:cNvSpPr txBox="1"/>
            <p:nvPr/>
          </p:nvSpPr>
          <p:spPr>
            <a:xfrm>
              <a:off x="581891" y="4674237"/>
              <a:ext cx="3676073" cy="276999"/>
            </a:xfrm>
            <a:prstGeom prst="rect">
              <a:avLst/>
            </a:prstGeom>
            <a:noFill/>
          </p:spPr>
          <p:txBody>
            <a:bodyPr wrap="square" rtlCol="0">
              <a:spAutoFit/>
            </a:bodyPr>
            <a:lstStyle/>
            <a:p>
              <a:pPr algn="ctr"/>
              <a:r>
                <a:rPr kumimoji="1" lang="ja-JP" altLang="en-US" sz="1200" b="1" dirty="0">
                  <a:solidFill>
                    <a:srgbClr val="FF0000"/>
                  </a:solidFill>
                  <a:latin typeface="ふい字" panose="02000609000000000000" pitchFamily="1" charset="-128"/>
                  <a:ea typeface="ふい字" panose="02000609000000000000" pitchFamily="1" charset="-128"/>
                </a:rPr>
                <a:t>やがて中世イタリアで複式簿記が出現！</a:t>
              </a:r>
              <a:endParaRPr kumimoji="1" lang="en-US" altLang="ja-JP" sz="1200" b="1" dirty="0">
                <a:solidFill>
                  <a:srgbClr val="FF0000"/>
                </a:solidFill>
                <a:latin typeface="ふい字" panose="02000609000000000000" pitchFamily="1" charset="-128"/>
                <a:ea typeface="ふい字" panose="02000609000000000000" pitchFamily="1" charset="-128"/>
              </a:endParaRPr>
            </a:p>
          </p:txBody>
        </p:sp>
        <p:sp>
          <p:nvSpPr>
            <p:cNvPr id="41" name="テキスト ボックス 40">
              <a:extLst>
                <a:ext uri="{FF2B5EF4-FFF2-40B4-BE49-F238E27FC236}">
                  <a16:creationId xmlns:a16="http://schemas.microsoft.com/office/drawing/2014/main" id="{6E4F371B-3859-4B97-A06B-D6B7EB9B8D48}"/>
                </a:ext>
              </a:extLst>
            </p:cNvPr>
            <p:cNvSpPr txBox="1"/>
            <p:nvPr/>
          </p:nvSpPr>
          <p:spPr>
            <a:xfrm>
              <a:off x="563417" y="5362199"/>
              <a:ext cx="3694547" cy="276999"/>
            </a:xfrm>
            <a:prstGeom prst="rect">
              <a:avLst/>
            </a:prstGeom>
            <a:noFill/>
          </p:spPr>
          <p:txBody>
            <a:bodyPr wrap="square" rtlCol="0">
              <a:spAutoFit/>
            </a:bodyPr>
            <a:lstStyle/>
            <a:p>
              <a:pPr algn="ctr"/>
              <a:r>
                <a:rPr kumimoji="1" lang="ja-JP" altLang="en-US" sz="1200" b="1" dirty="0">
                  <a:latin typeface="ふい字" panose="02000609000000000000" pitchFamily="1" charset="-128"/>
                  <a:ea typeface="ふい字" panose="02000609000000000000" pitchFamily="1" charset="-128"/>
                </a:rPr>
                <a:t>資本主義経済における企業経営の強力ツールへ</a:t>
              </a:r>
              <a:endParaRPr kumimoji="1" lang="en-US" altLang="ja-JP" sz="1200" b="1" dirty="0">
                <a:latin typeface="ふい字" panose="02000609000000000000" pitchFamily="1" charset="-128"/>
                <a:ea typeface="ふい字" panose="02000609000000000000" pitchFamily="1" charset="-128"/>
              </a:endParaRPr>
            </a:p>
          </p:txBody>
        </p:sp>
        <p:sp>
          <p:nvSpPr>
            <p:cNvPr id="42" name="テキスト ボックス 41">
              <a:extLst>
                <a:ext uri="{FF2B5EF4-FFF2-40B4-BE49-F238E27FC236}">
                  <a16:creationId xmlns:a16="http://schemas.microsoft.com/office/drawing/2014/main" id="{5A9D17C4-0CAC-4FD7-AD37-35A204FB73D4}"/>
                </a:ext>
              </a:extLst>
            </p:cNvPr>
            <p:cNvSpPr txBox="1"/>
            <p:nvPr/>
          </p:nvSpPr>
          <p:spPr>
            <a:xfrm>
              <a:off x="717548" y="3041224"/>
              <a:ext cx="3503751" cy="584775"/>
            </a:xfrm>
            <a:prstGeom prst="rect">
              <a:avLst/>
            </a:prstGeom>
            <a:noFill/>
          </p:spPr>
          <p:txBody>
            <a:bodyPr wrap="square" rtlCol="0">
              <a:spAutoFit/>
            </a:bodyPr>
            <a:lstStyle/>
            <a:p>
              <a:r>
                <a:rPr kumimoji="1" lang="ja-JP" altLang="en-US" sz="1600" b="1" dirty="0">
                  <a:solidFill>
                    <a:srgbClr val="C00000"/>
                  </a:solidFill>
                  <a:latin typeface="ふい字" panose="02000609000000000000" pitchFamily="1" charset="-128"/>
                  <a:ea typeface="ふい字" panose="02000609000000000000" pitchFamily="1" charset="-128"/>
                </a:rPr>
                <a:t>アテネ同様ローマでも国家の会計は</a:t>
              </a:r>
              <a:endParaRPr kumimoji="1" lang="en-US" altLang="ja-JP" sz="1600" b="1" dirty="0">
                <a:solidFill>
                  <a:srgbClr val="C00000"/>
                </a:solidFill>
                <a:latin typeface="ふい字" panose="02000609000000000000" pitchFamily="1" charset="-128"/>
                <a:ea typeface="ふい字" panose="02000609000000000000" pitchFamily="1" charset="-128"/>
              </a:endParaRPr>
            </a:p>
            <a:p>
              <a:r>
                <a:rPr kumimoji="1" lang="ja-JP" altLang="en-US" sz="1600" b="1" dirty="0">
                  <a:solidFill>
                    <a:srgbClr val="C00000"/>
                  </a:solidFill>
                  <a:latin typeface="ふい字" panose="02000609000000000000" pitchFamily="1" charset="-128"/>
                  <a:ea typeface="ふい字" panose="02000609000000000000" pitchFamily="1" charset="-128"/>
                </a:rPr>
                <a:t>杜撰で不正が絶えない</a:t>
              </a:r>
              <a:endParaRPr kumimoji="1" lang="en-US" altLang="ja-JP" sz="1600" b="1" dirty="0">
                <a:solidFill>
                  <a:srgbClr val="C00000"/>
                </a:solidFill>
                <a:latin typeface="ふい字" panose="02000609000000000000" pitchFamily="1" charset="-128"/>
                <a:ea typeface="ふい字" panose="02000609000000000000" pitchFamily="1" charset="-128"/>
              </a:endParaRPr>
            </a:p>
          </p:txBody>
        </p:sp>
        <p:sp>
          <p:nvSpPr>
            <p:cNvPr id="43" name="テキスト ボックス 42">
              <a:extLst>
                <a:ext uri="{FF2B5EF4-FFF2-40B4-BE49-F238E27FC236}">
                  <a16:creationId xmlns:a16="http://schemas.microsoft.com/office/drawing/2014/main" id="{184BFC55-38D0-4F74-87C4-40142A097E25}"/>
                </a:ext>
              </a:extLst>
            </p:cNvPr>
            <p:cNvSpPr txBox="1"/>
            <p:nvPr/>
          </p:nvSpPr>
          <p:spPr>
            <a:xfrm>
              <a:off x="581891" y="3732606"/>
              <a:ext cx="3661032" cy="492443"/>
            </a:xfrm>
            <a:prstGeom prst="rect">
              <a:avLst/>
            </a:prstGeom>
            <a:noFill/>
          </p:spPr>
          <p:txBody>
            <a:bodyPr wrap="square" rtlCol="0">
              <a:spAutoFit/>
            </a:bodyPr>
            <a:lstStyle/>
            <a:p>
              <a:r>
                <a:rPr kumimoji="1" lang="ja-JP" altLang="en-US" sz="1300" dirty="0">
                  <a:latin typeface="ふい字" panose="02000609000000000000" pitchFamily="1" charset="-128"/>
                  <a:ea typeface="ふい字" panose="02000609000000000000" pitchFamily="1" charset="-128"/>
                </a:rPr>
                <a:t>初代皇帝アウグストゥスが生きた時代には会計は身近なものとなった</a:t>
              </a:r>
              <a:endParaRPr kumimoji="1" lang="en-US" altLang="ja-JP" sz="1300" dirty="0">
                <a:latin typeface="ふい字" panose="02000609000000000000" pitchFamily="1" charset="-128"/>
                <a:ea typeface="ふい字" panose="02000609000000000000" pitchFamily="1" charset="-128"/>
              </a:endParaRPr>
            </a:p>
          </p:txBody>
        </p:sp>
        <p:sp>
          <p:nvSpPr>
            <p:cNvPr id="44" name="テキスト ボックス 43">
              <a:extLst>
                <a:ext uri="{FF2B5EF4-FFF2-40B4-BE49-F238E27FC236}">
                  <a16:creationId xmlns:a16="http://schemas.microsoft.com/office/drawing/2014/main" id="{AA14C7A4-8778-4D4D-AF30-158A19638FD3}"/>
                </a:ext>
              </a:extLst>
            </p:cNvPr>
            <p:cNvSpPr txBox="1"/>
            <p:nvPr/>
          </p:nvSpPr>
          <p:spPr>
            <a:xfrm>
              <a:off x="563417" y="4311143"/>
              <a:ext cx="3676073" cy="276999"/>
            </a:xfrm>
            <a:prstGeom prst="rect">
              <a:avLst/>
            </a:prstGeom>
            <a:noFill/>
          </p:spPr>
          <p:txBody>
            <a:bodyPr wrap="square" rtlCol="0">
              <a:spAutoFit/>
            </a:bodyPr>
            <a:lstStyle/>
            <a:p>
              <a:pPr algn="ctr"/>
              <a:r>
                <a:rPr kumimoji="1" lang="ja-JP" altLang="en-US" sz="1200" b="1" dirty="0">
                  <a:solidFill>
                    <a:srgbClr val="FF0000"/>
                  </a:solidFill>
                  <a:latin typeface="ふい字" panose="02000609000000000000" pitchFamily="1" charset="-128"/>
                  <a:ea typeface="ふい字" panose="02000609000000000000" pitchFamily="1" charset="-128"/>
                </a:rPr>
                <a:t>会計の技術はメソポタミアからゆっくりと進歩</a:t>
              </a:r>
              <a:endParaRPr kumimoji="1" lang="en-US" altLang="ja-JP" sz="1200" b="1" dirty="0">
                <a:solidFill>
                  <a:srgbClr val="FF0000"/>
                </a:solidFill>
                <a:latin typeface="ふい字" panose="02000609000000000000" pitchFamily="1" charset="-128"/>
                <a:ea typeface="ふい字" panose="02000609000000000000" pitchFamily="1" charset="-128"/>
              </a:endParaRPr>
            </a:p>
          </p:txBody>
        </p:sp>
      </p:grpSp>
      <p:sp>
        <p:nvSpPr>
          <p:cNvPr id="45" name="矢印: 下 44">
            <a:extLst>
              <a:ext uri="{FF2B5EF4-FFF2-40B4-BE49-F238E27FC236}">
                <a16:creationId xmlns:a16="http://schemas.microsoft.com/office/drawing/2014/main" id="{F758A3CD-EA94-4B3F-A5DC-CAC47D7756DC}"/>
              </a:ext>
            </a:extLst>
          </p:cNvPr>
          <p:cNvSpPr/>
          <p:nvPr/>
        </p:nvSpPr>
        <p:spPr>
          <a:xfrm>
            <a:off x="9376623" y="4726264"/>
            <a:ext cx="698529" cy="3608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95703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15511</TotalTime>
  <Words>4454</Words>
  <Application>Microsoft Office PowerPoint</Application>
  <PresentationFormat>ワイド画面</PresentationFormat>
  <Paragraphs>427</Paragraphs>
  <Slides>25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25</vt:i4>
      </vt:variant>
    </vt:vector>
  </HeadingPairs>
  <TitlesOfParts>
    <vt:vector size="31" baseType="lpstr">
      <vt:lpstr>ふい字</vt:lpstr>
      <vt:lpstr>游ゴシック</vt:lpstr>
      <vt:lpstr>游ゴシック Light</vt:lpstr>
      <vt:lpstr>Arial</vt:lpstr>
      <vt:lpstr>Calibri</vt:lpstr>
      <vt:lpstr>Office テーマ</vt:lpstr>
      <vt:lpstr>帳簿の世界史</vt:lpstr>
      <vt:lpstr>目次</vt:lpstr>
      <vt:lpstr>帳簿の世界史　概要</vt:lpstr>
      <vt:lpstr>なぜルイ16世は断頭台へ送られたのか</vt:lpstr>
      <vt:lpstr>なぜルイ16世は断頭台へ送られたのか</vt:lpstr>
      <vt:lpstr>会計操作による世界金融危機</vt:lpstr>
      <vt:lpstr>会計操作による世界金融危機</vt:lpstr>
      <vt:lpstr>「なぜルイ16世は断頭台へ送られたのか」 &amp; 「会計操作による世界金融危機」</vt:lpstr>
      <vt:lpstr>古代世界の帳簿</vt:lpstr>
      <vt:lpstr>PowerPoint プレゼンテーション</vt:lpstr>
      <vt:lpstr>イタリア～ダティーニ～</vt:lpstr>
      <vt:lpstr>スペイン</vt:lpstr>
      <vt:lpstr>PowerPoint プレゼンテーション</vt:lpstr>
      <vt:lpstr>オランダ</vt:lpstr>
      <vt:lpstr>オランダ</vt:lpstr>
      <vt:lpstr>オランダ</vt:lpstr>
      <vt:lpstr>オランダ</vt:lpstr>
      <vt:lpstr>オランダ</vt:lpstr>
      <vt:lpstr>イギリス～産業革命～</vt:lpstr>
      <vt:lpstr>イギリス～ウェッジウッド～</vt:lpstr>
      <vt:lpstr>イギリス～ジェームズ・ワット～</vt:lpstr>
      <vt:lpstr>アメリカ</vt:lpstr>
      <vt:lpstr>アメリカ</vt:lpstr>
      <vt:lpstr>アメリカ</vt:lpstr>
      <vt:lpstr>公認会計士の誕生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帳簿の世界史</dc:title>
  <dc:creator>新山大地</dc:creator>
  <cp:lastModifiedBy>新山大地</cp:lastModifiedBy>
  <cp:revision>194</cp:revision>
  <dcterms:created xsi:type="dcterms:W3CDTF">2018-03-18T15:33:29Z</dcterms:created>
  <dcterms:modified xsi:type="dcterms:W3CDTF">2018-03-29T12:52:12Z</dcterms:modified>
</cp:coreProperties>
</file>