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0" r:id="rId7"/>
    <p:sldId id="348" r:id="rId8"/>
    <p:sldId id="330" r:id="rId9"/>
    <p:sldId id="263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5" r:id="rId24"/>
    <p:sldId id="346" r:id="rId25"/>
    <p:sldId id="34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BDA"/>
    <a:srgbClr val="F2EBE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CC775-7E6E-494D-A57E-7DB8F245C3BC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7245B-7B92-405E-9B5B-98E50B128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92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7245B-7B92-405E-9B5B-98E50B1286C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355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4fd6be85-9dd5-4a60-8bfd-af79d9085002.source.default.zh-Hans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38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a8e36db8-83fa-412f-95bd-958b5363f622.source.default.zh-Hans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88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4fd6be85-9dd5-4a60-8bfd-af79d9085002.source.default.zh-Hans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54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a8e36db8-83fa-412f-95bd-958b5363f622.source.default.zh-Hans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211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4fd6be85-9dd5-4a60-8bfd-af79d9085002.source.default.zh-Hans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09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a8e36db8-83fa-412f-95bd-958b5363f622.source.default.zh-Hans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357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4fd6be85-9dd5-4a60-8bfd-af79d9085002.source.default.zh-Hans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11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a8e36db8-83fa-412f-95bd-958b5363f622.source.default.zh-Hans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12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4fd6be85-9dd5-4a60-8bfd-af79d9085002.source.default.zh-Hans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96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7245B-7B92-405E-9B5B-98E50B1286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7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7245B-7B92-405E-9B5B-98E50B1286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404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4fd6be85-9dd5-4a60-8bfd-af79d9085002.source.default.zh-Hans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26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a8e36db8-83fa-412f-95bd-958b5363f622.source.default.zh-Hans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12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4fd6be85-9dd5-4a60-8bfd-af79d9085002.source.default.zh-Hans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58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a8e36db8-83fa-412f-95bd-958b5363f622.source.default.zh-Hans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708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4fd6be85-9dd5-4a60-8bfd-af79d9085002.source.default.zh-Hans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39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a8e36db8-83fa-412f-95bd-958b5363f622.source.default.zh-Hans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8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FEF2A-A19E-E091-1AC2-E3B49AE8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52D05C-D7E1-FAE0-C09B-50B1CA035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6DE82-E23F-D98F-C2B9-619805C0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4D0-D718-4E71-9A5A-CBA6AC1B7F9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3D1BC9-61DB-F624-5479-A3E26F0C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10428-28CE-52B3-FAE1-06C62127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30B4-8D31-484F-9FD1-62EDC5D70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14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4DAD9-8257-CE27-B3CF-94534F3B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2A52AD-CAE3-3B03-1579-8D8932488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6C2A9-4D3B-649C-5D93-6D379AFC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4D0-D718-4E71-9A5A-CBA6AC1B7F9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0D28A7-03DA-2351-3BFB-9B0E09A6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17E27-FB32-234F-8538-2D493557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30B4-8D31-484F-9FD1-62EDC5D70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0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8CC2FF-1E31-D369-F621-F42E0E750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8BE1B4-B53A-D02D-08D7-4832A21B7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EAA85-78A0-C424-ACDD-7065692D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4D0-D718-4E71-9A5A-CBA6AC1B7F9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F9210-020D-2ABF-E42A-7716D202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E0105-F586-404E-34F9-0643E157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30B4-8D31-484F-9FD1-62EDC5D70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DA8E3F1-6317-F499-58A2-8AADE3FF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15900"/>
          </a:xfrm>
        </p:spPr>
        <p:txBody>
          <a:bodyPr/>
          <a:lstStyle/>
          <a:p>
            <a:fld id="{B5EAFED9-AAB6-4341-811F-085E63A91622}" type="datetime1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0E7AFA48-2F0F-8982-8E2A-5F1C3935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15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A0A699C-70B4-93DF-781C-CAC84355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12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C557F2D-3282-9F89-C4E8-C5B6B6C4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15900"/>
          </a:xfrm>
        </p:spPr>
        <p:txBody>
          <a:bodyPr/>
          <a:lstStyle/>
          <a:p>
            <a:fld id="{B5EAFED9-AAB6-4341-811F-085E63A91622}" type="datetime1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9B1E9CB-FB76-1CC1-60A4-38E79AFC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15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36F7F13-4871-DE76-8CC3-813E5DB7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9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783D8-9DB1-3461-B072-53B5F0F1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FD8BB-DC28-EB65-B8CF-6355D2F03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E1702-2AC0-FB98-6F89-83DE2C75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4D0-D718-4E71-9A5A-CBA6AC1B7F9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10C6C-E9B2-E79D-0D58-4595348E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96102-0EF4-FBE6-3529-0987CAE9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30B4-8D31-484F-9FD1-62EDC5D70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39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0FF77-899B-7023-D889-D9FF7213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88EC7F-D613-266E-1C57-95EC015F8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D627F-559F-7D9E-CEA3-F7CB0C85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4D0-D718-4E71-9A5A-CBA6AC1B7F9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177D7-A0EB-F501-4D80-FFC7335C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F007F-48BD-0F89-BC08-FAABB76B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30B4-8D31-484F-9FD1-62EDC5D70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82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3DD0F-192E-8424-D070-C4E64F1D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79458-C79B-43BE-5CCA-0347C2C35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558A4F-D806-3C5A-50DC-1F532A978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4D9B78-0A0E-843E-393B-8B0D756D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4D0-D718-4E71-9A5A-CBA6AC1B7F9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FF27AF-0F9A-18B3-41A9-EDE18DB5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59E91-E8A1-414E-9FCD-A2B2EAB9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30B4-8D31-484F-9FD1-62EDC5D70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26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EDF71-33E9-A3B2-3817-CCF034E3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65713-2C90-BFAB-38F5-7BC340516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CAED48-2830-8FF2-73DF-41F512CCB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1D5F79-BC4F-2A40-C793-6E13DD62A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5BE615-EAEC-25C2-83BD-0E386CC29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C4B882-208B-F6E6-5A12-063C6B68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4D0-D718-4E71-9A5A-CBA6AC1B7F9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846681-4976-8BED-C62E-7F3590C0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927529-2FA1-EA26-C4C0-3C34A395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30B4-8D31-484F-9FD1-62EDC5D70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8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878C9-20EE-5EAF-CD7F-71A2578B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DE2C2-1A39-5BE3-5C3F-703CA675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4D0-D718-4E71-9A5A-CBA6AC1B7F9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B24368-4766-6D57-06E1-537B6333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CF0265-9B11-9987-CFDF-F974BD8A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30B4-8D31-484F-9FD1-62EDC5D70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3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3649AB-514E-C498-6C1F-00D1AD52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4D0-D718-4E71-9A5A-CBA6AC1B7F9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9198F1-991C-541A-6920-3F00BA49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AEAD7A-B152-4E2B-987A-40789339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30B4-8D31-484F-9FD1-62EDC5D70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6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E5326-FC2D-CD12-9271-6CEF44D7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6C66C-EB06-C5EB-2175-EE3AD227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DEA71C-88C7-31A4-345E-BFAE43E62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3B4DC-F3FD-2928-4AAC-F850BB54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4D0-D718-4E71-9A5A-CBA6AC1B7F9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E34F53-7AE7-8581-6D74-F1F81182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0FB9A4-2F7B-1421-6D42-AD9DD515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30B4-8D31-484F-9FD1-62EDC5D70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0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B53E-F0D3-D15F-1E2F-388BF79F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EABCF3-F248-D1ED-E97C-EE4D2534D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1601FC-35EC-5183-7E24-A13B3EA4D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299516-E2B6-8124-4279-A1D2F6D3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4D0-D718-4E71-9A5A-CBA6AC1B7F9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6D2DC-B5E8-5D0A-BA80-4536BFF6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74418E-D701-4506-B059-6C644F7C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30B4-8D31-484F-9FD1-62EDC5D70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35237D-5A01-4377-31B8-C139AFD0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ED2B0-E228-FC6E-2DF3-F5F6585F1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69370-3F5C-1366-2C8B-98993558C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334D0-D718-4E71-9A5A-CBA6AC1B7F9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B4591-A604-D87C-2321-941DC4C56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73385-999A-1B44-B3D8-C1CB88520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630B4-8D31-484F-9FD1-62EDC5D70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8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2E047B-A82B-05C6-91A9-3B995D40B6D4}"/>
              </a:ext>
            </a:extLst>
          </p:cNvPr>
          <p:cNvSpPr/>
          <p:nvPr/>
        </p:nvSpPr>
        <p:spPr>
          <a:xfrm>
            <a:off x="-119743" y="-239486"/>
            <a:ext cx="12681857" cy="2939143"/>
          </a:xfrm>
          <a:prstGeom prst="rect">
            <a:avLst/>
          </a:prstGeom>
          <a:solidFill>
            <a:srgbClr val="F2EBE0"/>
          </a:solidFill>
          <a:ln>
            <a:noFill/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2B99F0-853D-7649-2CE2-31C2CA6D8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940" y="-993224"/>
            <a:ext cx="5760732" cy="43190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4C68D2-6FF7-1709-7082-94DD816A2864}"/>
              </a:ext>
            </a:extLst>
          </p:cNvPr>
          <p:cNvSpPr txBox="1"/>
          <p:nvPr/>
        </p:nvSpPr>
        <p:spPr>
          <a:xfrm>
            <a:off x="367942" y="554780"/>
            <a:ext cx="6453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超市管理系统答辩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66A136-7288-1500-6895-D4D8CCACFF96}"/>
              </a:ext>
            </a:extLst>
          </p:cNvPr>
          <p:cNvSpPr txBox="1"/>
          <p:nvPr/>
        </p:nvSpPr>
        <p:spPr>
          <a:xfrm>
            <a:off x="367942" y="1570443"/>
            <a:ext cx="462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Supermarket management system defense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DC1BD8-76AC-F288-5261-58C7218BAB20}"/>
              </a:ext>
            </a:extLst>
          </p:cNvPr>
          <p:cNvSpPr txBox="1"/>
          <p:nvPr/>
        </p:nvSpPr>
        <p:spPr>
          <a:xfrm>
            <a:off x="295563" y="5310909"/>
            <a:ext cx="186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</a:t>
            </a:r>
            <a:endParaRPr lang="en-US" altLang="zh-CN" dirty="0"/>
          </a:p>
          <a:p>
            <a:r>
              <a:rPr lang="zh-CN" altLang="en-US" dirty="0"/>
              <a:t>胡代浩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503B69-543C-1B34-327F-F5715C6C362F}"/>
              </a:ext>
            </a:extLst>
          </p:cNvPr>
          <p:cNvSpPr txBox="1"/>
          <p:nvPr/>
        </p:nvSpPr>
        <p:spPr>
          <a:xfrm>
            <a:off x="3508743" y="5310909"/>
            <a:ext cx="186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导师：</a:t>
            </a:r>
            <a:endParaRPr lang="en-US" altLang="zh-CN" dirty="0"/>
          </a:p>
          <a:p>
            <a:r>
              <a:rPr lang="zh-CN" altLang="en-US" dirty="0"/>
              <a:t>李巧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1735A1-B425-0895-0418-CBB8981BFB01}"/>
              </a:ext>
            </a:extLst>
          </p:cNvPr>
          <p:cNvSpPr txBox="1"/>
          <p:nvPr/>
        </p:nvSpPr>
        <p:spPr>
          <a:xfrm>
            <a:off x="7443306" y="5310909"/>
            <a:ext cx="466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项目组长：胡代浩</a:t>
            </a:r>
            <a:endParaRPr lang="en-US" altLang="zh-CN" dirty="0"/>
          </a:p>
          <a:p>
            <a:r>
              <a:rPr lang="zh-CN" altLang="en-US" dirty="0"/>
              <a:t>项目成员：宋昊宇，黄航，梅新浩，王禹涵</a:t>
            </a:r>
          </a:p>
        </p:txBody>
      </p:sp>
    </p:spTree>
    <p:extLst>
      <p:ext uri="{BB962C8B-B14F-4D97-AF65-F5344CB8AC3E}">
        <p14:creationId xmlns:p14="http://schemas.microsoft.com/office/powerpoint/2010/main" val="268744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083A4E1-879A-9A8C-9A25-D26B688AA3B5}"/>
              </a:ext>
            </a:extLst>
          </p:cNvPr>
          <p:cNvSpPr>
            <a:spLocks/>
          </p:cNvSpPr>
          <p:nvPr/>
        </p:nvSpPr>
        <p:spPr>
          <a:xfrm>
            <a:off x="4846238" y="135672"/>
            <a:ext cx="2347078" cy="625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界面展示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CBAEE3-33F5-C4FB-9D83-2725C4E1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976" y="1205750"/>
            <a:ext cx="2551806" cy="165293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34336EC-EF5C-797B-DEB4-55BBA44CE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865" y="1205750"/>
            <a:ext cx="2707827" cy="164981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8061893-1F1D-9056-C4F4-785EDF005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9129" y="1246049"/>
            <a:ext cx="2551806" cy="163272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AD2DC141-F9BE-92E9-6EFA-DB6C7C599097}"/>
              </a:ext>
            </a:extLst>
          </p:cNvPr>
          <p:cNvSpPr>
            <a:spLocks/>
          </p:cNvSpPr>
          <p:nvPr/>
        </p:nvSpPr>
        <p:spPr>
          <a:xfrm>
            <a:off x="7989847" y="2899389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商品入库界面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5F60E55-B61F-110B-4A0C-B75382835DD7}"/>
              </a:ext>
            </a:extLst>
          </p:cNvPr>
          <p:cNvSpPr>
            <a:spLocks/>
          </p:cNvSpPr>
          <p:nvPr/>
        </p:nvSpPr>
        <p:spPr>
          <a:xfrm>
            <a:off x="5014593" y="2882752"/>
            <a:ext cx="2010369" cy="32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主界面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BF2B1EE-BE4E-8C2A-079E-4747E3FF2D05}"/>
              </a:ext>
            </a:extLst>
          </p:cNvPr>
          <p:cNvSpPr>
            <a:spLocks/>
          </p:cNvSpPr>
          <p:nvPr/>
        </p:nvSpPr>
        <p:spPr>
          <a:xfrm>
            <a:off x="1959245" y="2899389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登录界面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541A464E-18FD-21F5-E0CF-AB54F72589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668" y="3745687"/>
            <a:ext cx="2583677" cy="1632723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45794D8F-BF01-F2C6-6FDA-2B81435DFFC1}"/>
              </a:ext>
            </a:extLst>
          </p:cNvPr>
          <p:cNvSpPr>
            <a:spLocks/>
          </p:cNvSpPr>
          <p:nvPr/>
        </p:nvSpPr>
        <p:spPr>
          <a:xfrm>
            <a:off x="482210" y="5445502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库存查询界面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0124191-2DE2-BCF3-A159-C6C471EC74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0803" y="3745687"/>
            <a:ext cx="2707827" cy="163438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FD474EA7-4362-27CE-410E-108FE4538AAC}"/>
              </a:ext>
            </a:extLst>
          </p:cNvPr>
          <p:cNvSpPr>
            <a:spLocks/>
          </p:cNvSpPr>
          <p:nvPr/>
        </p:nvSpPr>
        <p:spPr>
          <a:xfrm>
            <a:off x="3519531" y="544142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销售查询界面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3244730-0490-92EE-68ED-782177B480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0305" y="3741841"/>
            <a:ext cx="2551806" cy="1636569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96721A1-A7B5-236B-649B-E9DD0F5DF403}"/>
              </a:ext>
            </a:extLst>
          </p:cNvPr>
          <p:cNvSpPr>
            <a:spLocks/>
          </p:cNvSpPr>
          <p:nvPr/>
        </p:nvSpPr>
        <p:spPr>
          <a:xfrm>
            <a:off x="6421023" y="544142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员工管理界面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847514D-7F95-C449-CBEA-6C1BF4B8A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5032" y="3741841"/>
            <a:ext cx="2650820" cy="1633168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144F5632-EA8C-1CFA-F465-695C40DCC4C6}"/>
              </a:ext>
            </a:extLst>
          </p:cNvPr>
          <p:cNvSpPr>
            <a:spLocks/>
          </p:cNvSpPr>
          <p:nvPr/>
        </p:nvSpPr>
        <p:spPr>
          <a:xfrm>
            <a:off x="9327926" y="544142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收入查询界面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370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0E2284F-A9CA-1056-E2BF-09425E95ACF7}"/>
              </a:ext>
            </a:extLst>
          </p:cNvPr>
          <p:cNvSpPr>
            <a:spLocks/>
          </p:cNvSpPr>
          <p:nvPr/>
        </p:nvSpPr>
        <p:spPr>
          <a:xfrm>
            <a:off x="2229540" y="849660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主界面</a:t>
            </a:r>
            <a:r>
              <a:rPr kumimoji="1"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(</a:t>
            </a:r>
            <a:r>
              <a:rPr kumimoji="1"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胡代浩</a:t>
            </a:r>
            <a:r>
              <a:rPr kumimoji="1"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3F12C5-132C-3116-727C-4ECC25D90B0F}"/>
              </a:ext>
            </a:extLst>
          </p:cNvPr>
          <p:cNvSpPr txBox="1"/>
          <p:nvPr/>
        </p:nvSpPr>
        <p:spPr>
          <a:xfrm>
            <a:off x="7314219" y="1294371"/>
            <a:ext cx="3405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由登录跳转后，可由用户选择一系列功能进行操作。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107D21-0A53-8BC9-E990-F0CA05A87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47" y="1294371"/>
            <a:ext cx="5883175" cy="35844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3881B54-1DC5-B6D8-EFE4-8423E728C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122" y="2408538"/>
            <a:ext cx="4081375" cy="24703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999B0D-2E71-F778-A7C5-8EE7234B3102}"/>
              </a:ext>
            </a:extLst>
          </p:cNvPr>
          <p:cNvSpPr txBox="1"/>
          <p:nvPr/>
        </p:nvSpPr>
        <p:spPr>
          <a:xfrm>
            <a:off x="8604738" y="4878844"/>
            <a:ext cx="127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销售成功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825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083A4E1-879A-9A8C-9A25-D26B688AA3B5}"/>
              </a:ext>
            </a:extLst>
          </p:cNvPr>
          <p:cNvSpPr>
            <a:spLocks/>
          </p:cNvSpPr>
          <p:nvPr/>
        </p:nvSpPr>
        <p:spPr>
          <a:xfrm>
            <a:off x="4846238" y="135672"/>
            <a:ext cx="2347078" cy="625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界面展示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CBAEE3-33F5-C4FB-9D83-2725C4E1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976" y="1205750"/>
            <a:ext cx="2551806" cy="165293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34336EC-EF5C-797B-DEB4-55BBA44CE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865" y="1205750"/>
            <a:ext cx="2707827" cy="164981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8061893-1F1D-9056-C4F4-785EDF005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9129" y="1246049"/>
            <a:ext cx="2551806" cy="163272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AD2DC141-F9BE-92E9-6EFA-DB6C7C599097}"/>
              </a:ext>
            </a:extLst>
          </p:cNvPr>
          <p:cNvSpPr>
            <a:spLocks/>
          </p:cNvSpPr>
          <p:nvPr/>
        </p:nvSpPr>
        <p:spPr>
          <a:xfrm>
            <a:off x="7989847" y="2899389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商品入库界面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5F60E55-B61F-110B-4A0C-B75382835DD7}"/>
              </a:ext>
            </a:extLst>
          </p:cNvPr>
          <p:cNvSpPr>
            <a:spLocks/>
          </p:cNvSpPr>
          <p:nvPr/>
        </p:nvSpPr>
        <p:spPr>
          <a:xfrm>
            <a:off x="5014593" y="2882752"/>
            <a:ext cx="2010369" cy="32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主界面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BF2B1EE-BE4E-8C2A-079E-4747E3FF2D05}"/>
              </a:ext>
            </a:extLst>
          </p:cNvPr>
          <p:cNvSpPr>
            <a:spLocks/>
          </p:cNvSpPr>
          <p:nvPr/>
        </p:nvSpPr>
        <p:spPr>
          <a:xfrm>
            <a:off x="1959245" y="2899389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登录界面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541A464E-18FD-21F5-E0CF-AB54F72589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668" y="3745687"/>
            <a:ext cx="2583677" cy="1632723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45794D8F-BF01-F2C6-6FDA-2B81435DFFC1}"/>
              </a:ext>
            </a:extLst>
          </p:cNvPr>
          <p:cNvSpPr>
            <a:spLocks/>
          </p:cNvSpPr>
          <p:nvPr/>
        </p:nvSpPr>
        <p:spPr>
          <a:xfrm>
            <a:off x="482210" y="5445502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库存查询界面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0124191-2DE2-BCF3-A159-C6C471EC74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0803" y="3745687"/>
            <a:ext cx="2707827" cy="163438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FD474EA7-4362-27CE-410E-108FE4538AAC}"/>
              </a:ext>
            </a:extLst>
          </p:cNvPr>
          <p:cNvSpPr>
            <a:spLocks/>
          </p:cNvSpPr>
          <p:nvPr/>
        </p:nvSpPr>
        <p:spPr>
          <a:xfrm>
            <a:off x="3519531" y="544142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销售查询界面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3244730-0490-92EE-68ED-782177B480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0305" y="3741841"/>
            <a:ext cx="2551806" cy="1636569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96721A1-A7B5-236B-649B-E9DD0F5DF403}"/>
              </a:ext>
            </a:extLst>
          </p:cNvPr>
          <p:cNvSpPr>
            <a:spLocks/>
          </p:cNvSpPr>
          <p:nvPr/>
        </p:nvSpPr>
        <p:spPr>
          <a:xfrm>
            <a:off x="6421023" y="544142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员工管理界面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847514D-7F95-C449-CBEA-6C1BF4B8A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5032" y="3741841"/>
            <a:ext cx="2650820" cy="1633168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144F5632-EA8C-1CFA-F465-695C40DCC4C6}"/>
              </a:ext>
            </a:extLst>
          </p:cNvPr>
          <p:cNvSpPr>
            <a:spLocks/>
          </p:cNvSpPr>
          <p:nvPr/>
        </p:nvSpPr>
        <p:spPr>
          <a:xfrm>
            <a:off x="9327926" y="544142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收入查询界面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5548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0E2284F-A9CA-1056-E2BF-09425E95ACF7}"/>
              </a:ext>
            </a:extLst>
          </p:cNvPr>
          <p:cNvSpPr>
            <a:spLocks/>
          </p:cNvSpPr>
          <p:nvPr/>
        </p:nvSpPr>
        <p:spPr>
          <a:xfrm>
            <a:off x="2229540" y="849660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添加商品入库</a:t>
            </a:r>
            <a:r>
              <a:rPr kumimoji="1"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(</a:t>
            </a:r>
            <a:r>
              <a:rPr kumimoji="1"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胡代浩</a:t>
            </a:r>
            <a:r>
              <a:rPr kumimoji="1"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3F12C5-132C-3116-727C-4ECC25D90B0F}"/>
              </a:ext>
            </a:extLst>
          </p:cNvPr>
          <p:cNvSpPr txBox="1"/>
          <p:nvPr/>
        </p:nvSpPr>
        <p:spPr>
          <a:xfrm>
            <a:off x="7226436" y="1301281"/>
            <a:ext cx="3405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该功能可供用户对库存进行增加新的商品，或者对已有商品进行数量添加。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E3D02D-89DB-6A5A-7138-4AF6AD071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01" y="1301281"/>
            <a:ext cx="5879171" cy="37616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4618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083A4E1-879A-9A8C-9A25-D26B688AA3B5}"/>
              </a:ext>
            </a:extLst>
          </p:cNvPr>
          <p:cNvSpPr>
            <a:spLocks/>
          </p:cNvSpPr>
          <p:nvPr/>
        </p:nvSpPr>
        <p:spPr>
          <a:xfrm>
            <a:off x="4846238" y="135672"/>
            <a:ext cx="2347078" cy="625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界面展示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CBAEE3-33F5-C4FB-9D83-2725C4E1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976" y="1205750"/>
            <a:ext cx="2551806" cy="165293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34336EC-EF5C-797B-DEB4-55BBA44CE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865" y="1205750"/>
            <a:ext cx="2707827" cy="164981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8061893-1F1D-9056-C4F4-785EDF005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9129" y="1246049"/>
            <a:ext cx="2551806" cy="163272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AD2DC141-F9BE-92E9-6EFA-DB6C7C599097}"/>
              </a:ext>
            </a:extLst>
          </p:cNvPr>
          <p:cNvSpPr>
            <a:spLocks/>
          </p:cNvSpPr>
          <p:nvPr/>
        </p:nvSpPr>
        <p:spPr>
          <a:xfrm>
            <a:off x="7989847" y="2899389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商品入库界面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5F60E55-B61F-110B-4A0C-B75382835DD7}"/>
              </a:ext>
            </a:extLst>
          </p:cNvPr>
          <p:cNvSpPr>
            <a:spLocks/>
          </p:cNvSpPr>
          <p:nvPr/>
        </p:nvSpPr>
        <p:spPr>
          <a:xfrm>
            <a:off x="5014593" y="2882752"/>
            <a:ext cx="2010369" cy="32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主界面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BF2B1EE-BE4E-8C2A-079E-4747E3FF2D05}"/>
              </a:ext>
            </a:extLst>
          </p:cNvPr>
          <p:cNvSpPr>
            <a:spLocks/>
          </p:cNvSpPr>
          <p:nvPr/>
        </p:nvSpPr>
        <p:spPr>
          <a:xfrm>
            <a:off x="1959245" y="2899389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登录界面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541A464E-18FD-21F5-E0CF-AB54F72589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668" y="3745687"/>
            <a:ext cx="2583677" cy="1632723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45794D8F-BF01-F2C6-6FDA-2B81435DFFC1}"/>
              </a:ext>
            </a:extLst>
          </p:cNvPr>
          <p:cNvSpPr>
            <a:spLocks/>
          </p:cNvSpPr>
          <p:nvPr/>
        </p:nvSpPr>
        <p:spPr>
          <a:xfrm>
            <a:off x="482210" y="5445502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库存查询界面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0124191-2DE2-BCF3-A159-C6C471EC74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0803" y="3745687"/>
            <a:ext cx="2707827" cy="163438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FD474EA7-4362-27CE-410E-108FE4538AAC}"/>
              </a:ext>
            </a:extLst>
          </p:cNvPr>
          <p:cNvSpPr>
            <a:spLocks/>
          </p:cNvSpPr>
          <p:nvPr/>
        </p:nvSpPr>
        <p:spPr>
          <a:xfrm>
            <a:off x="3519531" y="544142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销售查询界面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3244730-0490-92EE-68ED-782177B480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0305" y="3741841"/>
            <a:ext cx="2551806" cy="1636569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96721A1-A7B5-236B-649B-E9DD0F5DF403}"/>
              </a:ext>
            </a:extLst>
          </p:cNvPr>
          <p:cNvSpPr>
            <a:spLocks/>
          </p:cNvSpPr>
          <p:nvPr/>
        </p:nvSpPr>
        <p:spPr>
          <a:xfrm>
            <a:off x="6421023" y="544142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员工管理界面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847514D-7F95-C449-CBEA-6C1BF4B8A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5032" y="3741841"/>
            <a:ext cx="2650820" cy="1633168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144F5632-EA8C-1CFA-F465-695C40DCC4C6}"/>
              </a:ext>
            </a:extLst>
          </p:cNvPr>
          <p:cNvSpPr>
            <a:spLocks/>
          </p:cNvSpPr>
          <p:nvPr/>
        </p:nvSpPr>
        <p:spPr>
          <a:xfrm>
            <a:off x="9327926" y="544142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收入查询界面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495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0E2284F-A9CA-1056-E2BF-09425E95ACF7}"/>
              </a:ext>
            </a:extLst>
          </p:cNvPr>
          <p:cNvSpPr>
            <a:spLocks/>
          </p:cNvSpPr>
          <p:nvPr/>
        </p:nvSpPr>
        <p:spPr>
          <a:xfrm>
            <a:off x="2229540" y="849660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库存查询</a:t>
            </a:r>
            <a:r>
              <a:rPr kumimoji="1"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(</a:t>
            </a:r>
            <a:r>
              <a:rPr kumimoji="1"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黄航</a:t>
            </a:r>
            <a:r>
              <a:rPr kumimoji="1"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3F12C5-132C-3116-727C-4ECC25D90B0F}"/>
              </a:ext>
            </a:extLst>
          </p:cNvPr>
          <p:cNvSpPr txBox="1"/>
          <p:nvPr/>
        </p:nvSpPr>
        <p:spPr>
          <a:xfrm>
            <a:off x="7167915" y="2436354"/>
            <a:ext cx="3405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该功能可供用户对库存查询，方便用户更直观的看见库存里还剩什么商品，还剩多少商品，以及库存商品的最新进货时间。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13A9D3-A2DC-9B8D-4CCB-FC6F45153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61" y="1309334"/>
            <a:ext cx="5590251" cy="35326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1905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083A4E1-879A-9A8C-9A25-D26B688AA3B5}"/>
              </a:ext>
            </a:extLst>
          </p:cNvPr>
          <p:cNvSpPr>
            <a:spLocks/>
          </p:cNvSpPr>
          <p:nvPr/>
        </p:nvSpPr>
        <p:spPr>
          <a:xfrm>
            <a:off x="4846238" y="135672"/>
            <a:ext cx="2347078" cy="625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界面展示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CBAEE3-33F5-C4FB-9D83-2725C4E1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976" y="1205750"/>
            <a:ext cx="2551806" cy="165293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34336EC-EF5C-797B-DEB4-55BBA44CE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865" y="1205750"/>
            <a:ext cx="2707827" cy="164981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8061893-1F1D-9056-C4F4-785EDF005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9129" y="1246049"/>
            <a:ext cx="2551806" cy="163272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AD2DC141-F9BE-92E9-6EFA-DB6C7C599097}"/>
              </a:ext>
            </a:extLst>
          </p:cNvPr>
          <p:cNvSpPr>
            <a:spLocks/>
          </p:cNvSpPr>
          <p:nvPr/>
        </p:nvSpPr>
        <p:spPr>
          <a:xfrm>
            <a:off x="7989847" y="2899389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商品入库界面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5F60E55-B61F-110B-4A0C-B75382835DD7}"/>
              </a:ext>
            </a:extLst>
          </p:cNvPr>
          <p:cNvSpPr>
            <a:spLocks/>
          </p:cNvSpPr>
          <p:nvPr/>
        </p:nvSpPr>
        <p:spPr>
          <a:xfrm>
            <a:off x="5014593" y="2882752"/>
            <a:ext cx="2010369" cy="32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主界面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BF2B1EE-BE4E-8C2A-079E-4747E3FF2D05}"/>
              </a:ext>
            </a:extLst>
          </p:cNvPr>
          <p:cNvSpPr>
            <a:spLocks/>
          </p:cNvSpPr>
          <p:nvPr/>
        </p:nvSpPr>
        <p:spPr>
          <a:xfrm>
            <a:off x="1959245" y="2899389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登录界面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541A464E-18FD-21F5-E0CF-AB54F72589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668" y="3745687"/>
            <a:ext cx="2583677" cy="1632723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45794D8F-BF01-F2C6-6FDA-2B81435DFFC1}"/>
              </a:ext>
            </a:extLst>
          </p:cNvPr>
          <p:cNvSpPr>
            <a:spLocks/>
          </p:cNvSpPr>
          <p:nvPr/>
        </p:nvSpPr>
        <p:spPr>
          <a:xfrm>
            <a:off x="482210" y="5445502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库存查询界面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0124191-2DE2-BCF3-A159-C6C471EC74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0803" y="3745687"/>
            <a:ext cx="2707827" cy="163438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FD474EA7-4362-27CE-410E-108FE4538AAC}"/>
              </a:ext>
            </a:extLst>
          </p:cNvPr>
          <p:cNvSpPr>
            <a:spLocks/>
          </p:cNvSpPr>
          <p:nvPr/>
        </p:nvSpPr>
        <p:spPr>
          <a:xfrm>
            <a:off x="3519531" y="544142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销售查询界面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3244730-0490-92EE-68ED-782177B480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0305" y="3741841"/>
            <a:ext cx="2551806" cy="1636569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96721A1-A7B5-236B-649B-E9DD0F5DF403}"/>
              </a:ext>
            </a:extLst>
          </p:cNvPr>
          <p:cNvSpPr>
            <a:spLocks/>
          </p:cNvSpPr>
          <p:nvPr/>
        </p:nvSpPr>
        <p:spPr>
          <a:xfrm>
            <a:off x="6421023" y="544142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员工管理界面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847514D-7F95-C449-CBEA-6C1BF4B8A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5032" y="3741841"/>
            <a:ext cx="2650820" cy="1633168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144F5632-EA8C-1CFA-F465-695C40DCC4C6}"/>
              </a:ext>
            </a:extLst>
          </p:cNvPr>
          <p:cNvSpPr>
            <a:spLocks/>
          </p:cNvSpPr>
          <p:nvPr/>
        </p:nvSpPr>
        <p:spPr>
          <a:xfrm>
            <a:off x="9327926" y="544142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收入查询界面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1083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0E2284F-A9CA-1056-E2BF-09425E95ACF7}"/>
              </a:ext>
            </a:extLst>
          </p:cNvPr>
          <p:cNvSpPr>
            <a:spLocks/>
          </p:cNvSpPr>
          <p:nvPr/>
        </p:nvSpPr>
        <p:spPr>
          <a:xfrm>
            <a:off x="2486084" y="831249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销售记录查询</a:t>
            </a:r>
            <a:r>
              <a:rPr kumimoji="1"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(</a:t>
            </a:r>
            <a:r>
              <a:rPr kumimoji="1"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王禹涵</a:t>
            </a:r>
            <a:r>
              <a:rPr kumimoji="1"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3F12C5-132C-3116-727C-4ECC25D90B0F}"/>
              </a:ext>
            </a:extLst>
          </p:cNvPr>
          <p:cNvSpPr txBox="1"/>
          <p:nvPr/>
        </p:nvSpPr>
        <p:spPr>
          <a:xfrm>
            <a:off x="7167915" y="2436354"/>
            <a:ext cx="3405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该功能可供用户对销售记录表进行查询，每一次的销售记录都会在里面显示。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24ACD2-E81B-2D3F-3F0F-EA17CF9FB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43" y="1276419"/>
            <a:ext cx="6090452" cy="36760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7462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083A4E1-879A-9A8C-9A25-D26B688AA3B5}"/>
              </a:ext>
            </a:extLst>
          </p:cNvPr>
          <p:cNvSpPr>
            <a:spLocks/>
          </p:cNvSpPr>
          <p:nvPr/>
        </p:nvSpPr>
        <p:spPr>
          <a:xfrm>
            <a:off x="4846238" y="135672"/>
            <a:ext cx="2347078" cy="625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界面展示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CBAEE3-33F5-C4FB-9D83-2725C4E1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976" y="1205750"/>
            <a:ext cx="2551806" cy="165293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34336EC-EF5C-797B-DEB4-55BBA44CE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865" y="1205750"/>
            <a:ext cx="2707827" cy="164981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8061893-1F1D-9056-C4F4-785EDF005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9129" y="1246049"/>
            <a:ext cx="2551806" cy="163272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AD2DC141-F9BE-92E9-6EFA-DB6C7C599097}"/>
              </a:ext>
            </a:extLst>
          </p:cNvPr>
          <p:cNvSpPr>
            <a:spLocks/>
          </p:cNvSpPr>
          <p:nvPr/>
        </p:nvSpPr>
        <p:spPr>
          <a:xfrm>
            <a:off x="7989847" y="2899389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商品入库界面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5F60E55-B61F-110B-4A0C-B75382835DD7}"/>
              </a:ext>
            </a:extLst>
          </p:cNvPr>
          <p:cNvSpPr>
            <a:spLocks/>
          </p:cNvSpPr>
          <p:nvPr/>
        </p:nvSpPr>
        <p:spPr>
          <a:xfrm>
            <a:off x="5014593" y="2882752"/>
            <a:ext cx="2010369" cy="32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主界面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BF2B1EE-BE4E-8C2A-079E-4747E3FF2D05}"/>
              </a:ext>
            </a:extLst>
          </p:cNvPr>
          <p:cNvSpPr>
            <a:spLocks/>
          </p:cNvSpPr>
          <p:nvPr/>
        </p:nvSpPr>
        <p:spPr>
          <a:xfrm>
            <a:off x="1959245" y="2899389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登录界面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541A464E-18FD-21F5-E0CF-AB54F72589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668" y="3745687"/>
            <a:ext cx="2583677" cy="1632723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45794D8F-BF01-F2C6-6FDA-2B81435DFFC1}"/>
              </a:ext>
            </a:extLst>
          </p:cNvPr>
          <p:cNvSpPr>
            <a:spLocks/>
          </p:cNvSpPr>
          <p:nvPr/>
        </p:nvSpPr>
        <p:spPr>
          <a:xfrm>
            <a:off x="482210" y="5445502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库存查询界面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0124191-2DE2-BCF3-A159-C6C471EC74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0803" y="3745687"/>
            <a:ext cx="2707827" cy="163438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FD474EA7-4362-27CE-410E-108FE4538AAC}"/>
              </a:ext>
            </a:extLst>
          </p:cNvPr>
          <p:cNvSpPr>
            <a:spLocks/>
          </p:cNvSpPr>
          <p:nvPr/>
        </p:nvSpPr>
        <p:spPr>
          <a:xfrm>
            <a:off x="3519531" y="544142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销售查询界面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3244730-0490-92EE-68ED-782177B480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0305" y="3741841"/>
            <a:ext cx="2551806" cy="1636569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96721A1-A7B5-236B-649B-E9DD0F5DF403}"/>
              </a:ext>
            </a:extLst>
          </p:cNvPr>
          <p:cNvSpPr>
            <a:spLocks/>
          </p:cNvSpPr>
          <p:nvPr/>
        </p:nvSpPr>
        <p:spPr>
          <a:xfrm>
            <a:off x="6421023" y="544142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员工管理界面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847514D-7F95-C449-CBEA-6C1BF4B8A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5032" y="3741841"/>
            <a:ext cx="2650820" cy="1633168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144F5632-EA8C-1CFA-F465-695C40DCC4C6}"/>
              </a:ext>
            </a:extLst>
          </p:cNvPr>
          <p:cNvSpPr>
            <a:spLocks/>
          </p:cNvSpPr>
          <p:nvPr/>
        </p:nvSpPr>
        <p:spPr>
          <a:xfrm>
            <a:off x="9327926" y="544142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收入查询界面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8813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0E2284F-A9CA-1056-E2BF-09425E95ACF7}"/>
              </a:ext>
            </a:extLst>
          </p:cNvPr>
          <p:cNvSpPr>
            <a:spLocks/>
          </p:cNvSpPr>
          <p:nvPr/>
        </p:nvSpPr>
        <p:spPr>
          <a:xfrm>
            <a:off x="2334173" y="825112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员工管理</a:t>
            </a:r>
            <a:r>
              <a:rPr kumimoji="1"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(</a:t>
            </a:r>
            <a:r>
              <a:rPr kumimoji="1"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胡代浩</a:t>
            </a:r>
            <a:r>
              <a:rPr kumimoji="1"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)</a:t>
            </a:r>
            <a:endParaRPr kumimoji="1" lang="en-US" altLang="zh-CN" sz="14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3F12C5-132C-3116-727C-4ECC25D90B0F}"/>
              </a:ext>
            </a:extLst>
          </p:cNvPr>
          <p:cNvSpPr txBox="1"/>
          <p:nvPr/>
        </p:nvSpPr>
        <p:spPr>
          <a:xfrm>
            <a:off x="7167915" y="2436354"/>
            <a:ext cx="3405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该功能可供使用者对公司员工进行管理，方便内部对超市员工进行增加，删除，查询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B88C7FF-7B8F-5E39-0617-7F6FFC402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80" y="1249177"/>
            <a:ext cx="5774357" cy="37033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1776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76D2BD-6D3A-B9D3-B843-7FC7486272E7}"/>
              </a:ext>
            </a:extLst>
          </p:cNvPr>
          <p:cNvSpPr/>
          <p:nvPr/>
        </p:nvSpPr>
        <p:spPr>
          <a:xfrm>
            <a:off x="-119742" y="-239486"/>
            <a:ext cx="3398652" cy="7314541"/>
          </a:xfrm>
          <a:prstGeom prst="rect">
            <a:avLst/>
          </a:prstGeom>
          <a:solidFill>
            <a:srgbClr val="F2EBE0"/>
          </a:solidFill>
          <a:ln>
            <a:noFill/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4CA0C6-84E3-1E60-6F07-8912166ED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782" y="3085275"/>
            <a:ext cx="5760732" cy="43190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A5D3701-C63D-7A24-57CC-66FE4F8C0F07}"/>
              </a:ext>
            </a:extLst>
          </p:cNvPr>
          <p:cNvSpPr/>
          <p:nvPr/>
        </p:nvSpPr>
        <p:spPr>
          <a:xfrm>
            <a:off x="277091" y="1145309"/>
            <a:ext cx="2613891" cy="16107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8F59CA-E3BC-BD70-DAE2-3705FCEFDBE1}"/>
              </a:ext>
            </a:extLst>
          </p:cNvPr>
          <p:cNvSpPr/>
          <p:nvPr/>
        </p:nvSpPr>
        <p:spPr>
          <a:xfrm>
            <a:off x="849911" y="2441829"/>
            <a:ext cx="1459345" cy="6284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终止 5">
            <a:extLst>
              <a:ext uri="{FF2B5EF4-FFF2-40B4-BE49-F238E27FC236}">
                <a16:creationId xmlns:a16="http://schemas.microsoft.com/office/drawing/2014/main" id="{47831D35-41CB-4583-5F23-79ED2A978FAB}"/>
              </a:ext>
            </a:extLst>
          </p:cNvPr>
          <p:cNvSpPr/>
          <p:nvPr/>
        </p:nvSpPr>
        <p:spPr>
          <a:xfrm>
            <a:off x="5842001" y="200632"/>
            <a:ext cx="3566450" cy="1034473"/>
          </a:xfrm>
          <a:prstGeom prst="flowChartTerminator">
            <a:avLst/>
          </a:prstGeom>
          <a:noFill/>
          <a:ln w="19050">
            <a:gradFill flip="none" rotWithShape="1">
              <a:gsLst>
                <a:gs pos="0">
                  <a:schemeClr val="bg1"/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3DABB2-AAEF-7AB7-B635-0EA022D1E8EA}"/>
              </a:ext>
            </a:extLst>
          </p:cNvPr>
          <p:cNvSpPr txBox="1"/>
          <p:nvPr/>
        </p:nvSpPr>
        <p:spPr>
          <a:xfrm>
            <a:off x="5929746" y="221979"/>
            <a:ext cx="840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1</a:t>
            </a:r>
            <a:endParaRPr lang="zh-CN" altLang="en-US" sz="5400" dirty="0"/>
          </a:p>
        </p:txBody>
      </p:sp>
      <p:sp>
        <p:nvSpPr>
          <p:cNvPr id="8" name="流程图: 终止 7">
            <a:extLst>
              <a:ext uri="{FF2B5EF4-FFF2-40B4-BE49-F238E27FC236}">
                <a16:creationId xmlns:a16="http://schemas.microsoft.com/office/drawing/2014/main" id="{964D5ECE-4337-AE82-1139-5A81310BAF60}"/>
              </a:ext>
            </a:extLst>
          </p:cNvPr>
          <p:cNvSpPr/>
          <p:nvPr/>
        </p:nvSpPr>
        <p:spPr>
          <a:xfrm>
            <a:off x="5842001" y="2356756"/>
            <a:ext cx="3566450" cy="1034473"/>
          </a:xfrm>
          <a:prstGeom prst="flowChartTerminator">
            <a:avLst/>
          </a:prstGeom>
          <a:noFill/>
          <a:ln w="19050">
            <a:gradFill flip="none" rotWithShape="1">
              <a:gsLst>
                <a:gs pos="0">
                  <a:schemeClr val="bg1"/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7C84EC-2537-85C5-81AA-9343A4A5FA74}"/>
              </a:ext>
            </a:extLst>
          </p:cNvPr>
          <p:cNvSpPr txBox="1"/>
          <p:nvPr/>
        </p:nvSpPr>
        <p:spPr>
          <a:xfrm>
            <a:off x="5929745" y="2370917"/>
            <a:ext cx="840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2</a:t>
            </a:r>
            <a:endParaRPr lang="zh-CN" altLang="en-US" sz="5400" dirty="0"/>
          </a:p>
        </p:txBody>
      </p:sp>
      <p:sp>
        <p:nvSpPr>
          <p:cNvPr id="10" name="流程图: 终止 9">
            <a:extLst>
              <a:ext uri="{FF2B5EF4-FFF2-40B4-BE49-F238E27FC236}">
                <a16:creationId xmlns:a16="http://schemas.microsoft.com/office/drawing/2014/main" id="{AD11CA8D-C580-9292-083A-F03C6052E9F0}"/>
              </a:ext>
            </a:extLst>
          </p:cNvPr>
          <p:cNvSpPr/>
          <p:nvPr/>
        </p:nvSpPr>
        <p:spPr>
          <a:xfrm>
            <a:off x="5842001" y="4512880"/>
            <a:ext cx="3566450" cy="1034473"/>
          </a:xfrm>
          <a:prstGeom prst="flowChartTerminator">
            <a:avLst/>
          </a:prstGeom>
          <a:noFill/>
          <a:ln w="19050">
            <a:gradFill flip="none" rotWithShape="1">
              <a:gsLst>
                <a:gs pos="0">
                  <a:schemeClr val="bg1"/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F3AE14-0EA3-4F9F-89FE-33178851F71E}"/>
              </a:ext>
            </a:extLst>
          </p:cNvPr>
          <p:cNvSpPr txBox="1"/>
          <p:nvPr/>
        </p:nvSpPr>
        <p:spPr>
          <a:xfrm>
            <a:off x="5994399" y="4512880"/>
            <a:ext cx="840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3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290616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083A4E1-879A-9A8C-9A25-D26B688AA3B5}"/>
              </a:ext>
            </a:extLst>
          </p:cNvPr>
          <p:cNvSpPr>
            <a:spLocks/>
          </p:cNvSpPr>
          <p:nvPr/>
        </p:nvSpPr>
        <p:spPr>
          <a:xfrm>
            <a:off x="4846238" y="135672"/>
            <a:ext cx="2347078" cy="625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界面展示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CBAEE3-33F5-C4FB-9D83-2725C4E1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976" y="1205750"/>
            <a:ext cx="2551806" cy="165293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34336EC-EF5C-797B-DEB4-55BBA44CE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865" y="1205750"/>
            <a:ext cx="2707827" cy="164981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8061893-1F1D-9056-C4F4-785EDF005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9129" y="1246049"/>
            <a:ext cx="2551806" cy="163272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AD2DC141-F9BE-92E9-6EFA-DB6C7C599097}"/>
              </a:ext>
            </a:extLst>
          </p:cNvPr>
          <p:cNvSpPr>
            <a:spLocks/>
          </p:cNvSpPr>
          <p:nvPr/>
        </p:nvSpPr>
        <p:spPr>
          <a:xfrm>
            <a:off x="7989847" y="2899389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商品入库界面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5F60E55-B61F-110B-4A0C-B75382835DD7}"/>
              </a:ext>
            </a:extLst>
          </p:cNvPr>
          <p:cNvSpPr>
            <a:spLocks/>
          </p:cNvSpPr>
          <p:nvPr/>
        </p:nvSpPr>
        <p:spPr>
          <a:xfrm>
            <a:off x="5014593" y="2882752"/>
            <a:ext cx="2010369" cy="32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主界面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BF2B1EE-BE4E-8C2A-079E-4747E3FF2D05}"/>
              </a:ext>
            </a:extLst>
          </p:cNvPr>
          <p:cNvSpPr>
            <a:spLocks/>
          </p:cNvSpPr>
          <p:nvPr/>
        </p:nvSpPr>
        <p:spPr>
          <a:xfrm>
            <a:off x="1959245" y="2899389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登录界面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541A464E-18FD-21F5-E0CF-AB54F72589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668" y="3745687"/>
            <a:ext cx="2583677" cy="1632723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45794D8F-BF01-F2C6-6FDA-2B81435DFFC1}"/>
              </a:ext>
            </a:extLst>
          </p:cNvPr>
          <p:cNvSpPr>
            <a:spLocks/>
          </p:cNvSpPr>
          <p:nvPr/>
        </p:nvSpPr>
        <p:spPr>
          <a:xfrm>
            <a:off x="482210" y="5445502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库存查询界面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0124191-2DE2-BCF3-A159-C6C471EC74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0803" y="3745687"/>
            <a:ext cx="2707827" cy="163438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FD474EA7-4362-27CE-410E-108FE4538AAC}"/>
              </a:ext>
            </a:extLst>
          </p:cNvPr>
          <p:cNvSpPr>
            <a:spLocks/>
          </p:cNvSpPr>
          <p:nvPr/>
        </p:nvSpPr>
        <p:spPr>
          <a:xfrm>
            <a:off x="3519531" y="544142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销售查询界面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3244730-0490-92EE-68ED-782177B480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0305" y="3741841"/>
            <a:ext cx="2551806" cy="1636569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96721A1-A7B5-236B-649B-E9DD0F5DF403}"/>
              </a:ext>
            </a:extLst>
          </p:cNvPr>
          <p:cNvSpPr>
            <a:spLocks/>
          </p:cNvSpPr>
          <p:nvPr/>
        </p:nvSpPr>
        <p:spPr>
          <a:xfrm>
            <a:off x="6421023" y="544142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员工管理界面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847514D-7F95-C449-CBEA-6C1BF4B8A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5032" y="3741841"/>
            <a:ext cx="2650820" cy="1633168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144F5632-EA8C-1CFA-F465-695C40DCC4C6}"/>
              </a:ext>
            </a:extLst>
          </p:cNvPr>
          <p:cNvSpPr>
            <a:spLocks/>
          </p:cNvSpPr>
          <p:nvPr/>
        </p:nvSpPr>
        <p:spPr>
          <a:xfrm>
            <a:off x="9327926" y="544142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收入查询界面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3633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0E2284F-A9CA-1056-E2BF-09425E95ACF7}"/>
              </a:ext>
            </a:extLst>
          </p:cNvPr>
          <p:cNvSpPr>
            <a:spLocks/>
          </p:cNvSpPr>
          <p:nvPr/>
        </p:nvSpPr>
        <p:spPr>
          <a:xfrm>
            <a:off x="2334173" y="825112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超市收入</a:t>
            </a:r>
            <a:r>
              <a:rPr kumimoji="1"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(</a:t>
            </a:r>
            <a:r>
              <a:rPr kumimoji="1"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梅新浩</a:t>
            </a:r>
            <a:r>
              <a:rPr kumimoji="1"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3F12C5-132C-3116-727C-4ECC25D90B0F}"/>
              </a:ext>
            </a:extLst>
          </p:cNvPr>
          <p:cNvSpPr txBox="1"/>
          <p:nvPr/>
        </p:nvSpPr>
        <p:spPr>
          <a:xfrm>
            <a:off x="7167915" y="2436354"/>
            <a:ext cx="3405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该功能可供使用者更快捷的查询超市赚取的金额。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E57F5B-B749-F9BE-29A2-9C08F21A1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79" y="1200135"/>
            <a:ext cx="5107593" cy="31467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54005C0-CD07-E76A-A9B7-B1F131BCF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79" y="4647374"/>
            <a:ext cx="6883666" cy="2068914"/>
          </a:xfrm>
          <a:prstGeom prst="rect">
            <a:avLst/>
          </a:prstGeom>
        </p:spPr>
      </p:pic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7344A7C6-0C9F-ABB9-C074-2987EEFED2B5}"/>
              </a:ext>
            </a:extLst>
          </p:cNvPr>
          <p:cNvCxnSpPr>
            <a:stCxn id="4" idx="3"/>
            <a:endCxn id="3" idx="3"/>
          </p:cNvCxnSpPr>
          <p:nvPr/>
        </p:nvCxnSpPr>
        <p:spPr>
          <a:xfrm flipH="1" flipV="1">
            <a:off x="5897572" y="2773527"/>
            <a:ext cx="1776073" cy="2908304"/>
          </a:xfrm>
          <a:prstGeom prst="curvedConnector3">
            <a:avLst>
              <a:gd name="adj1" fmla="val -128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269F7E-5DD4-1205-57E4-8509C54FC4E2}"/>
              </a:ext>
            </a:extLst>
          </p:cNvPr>
          <p:cNvSpPr txBox="1"/>
          <p:nvPr/>
        </p:nvSpPr>
        <p:spPr>
          <a:xfrm>
            <a:off x="8083296" y="3972154"/>
            <a:ext cx="249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由商品销售之后，来展示总收入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8727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083A4E1-879A-9A8C-9A25-D26B688AA3B5}"/>
              </a:ext>
            </a:extLst>
          </p:cNvPr>
          <p:cNvSpPr>
            <a:spLocks/>
          </p:cNvSpPr>
          <p:nvPr/>
        </p:nvSpPr>
        <p:spPr>
          <a:xfrm>
            <a:off x="4846238" y="135672"/>
            <a:ext cx="2347078" cy="625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界面展示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CBAEE3-33F5-C4FB-9D83-2725C4E1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976" y="1205750"/>
            <a:ext cx="2551806" cy="165293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34336EC-EF5C-797B-DEB4-55BBA44CE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865" y="1205750"/>
            <a:ext cx="2707827" cy="164981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8061893-1F1D-9056-C4F4-785EDF005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9129" y="1246049"/>
            <a:ext cx="2551806" cy="163272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AD2DC141-F9BE-92E9-6EFA-DB6C7C599097}"/>
              </a:ext>
            </a:extLst>
          </p:cNvPr>
          <p:cNvSpPr>
            <a:spLocks/>
          </p:cNvSpPr>
          <p:nvPr/>
        </p:nvSpPr>
        <p:spPr>
          <a:xfrm>
            <a:off x="7989847" y="2899389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商品入库界面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5F60E55-B61F-110B-4A0C-B75382835DD7}"/>
              </a:ext>
            </a:extLst>
          </p:cNvPr>
          <p:cNvSpPr>
            <a:spLocks/>
          </p:cNvSpPr>
          <p:nvPr/>
        </p:nvSpPr>
        <p:spPr>
          <a:xfrm>
            <a:off x="5014593" y="2882752"/>
            <a:ext cx="2010369" cy="32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主界面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BF2B1EE-BE4E-8C2A-079E-4747E3FF2D05}"/>
              </a:ext>
            </a:extLst>
          </p:cNvPr>
          <p:cNvSpPr>
            <a:spLocks/>
          </p:cNvSpPr>
          <p:nvPr/>
        </p:nvSpPr>
        <p:spPr>
          <a:xfrm>
            <a:off x="1959245" y="2899389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登录界面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541A464E-18FD-21F5-E0CF-AB54F72589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668" y="3745687"/>
            <a:ext cx="2583677" cy="1632723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45794D8F-BF01-F2C6-6FDA-2B81435DFFC1}"/>
              </a:ext>
            </a:extLst>
          </p:cNvPr>
          <p:cNvSpPr>
            <a:spLocks/>
          </p:cNvSpPr>
          <p:nvPr/>
        </p:nvSpPr>
        <p:spPr>
          <a:xfrm>
            <a:off x="482210" y="5445502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库存查询界面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0124191-2DE2-BCF3-A159-C6C471EC74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0803" y="3745687"/>
            <a:ext cx="2707827" cy="163438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FD474EA7-4362-27CE-410E-108FE4538AAC}"/>
              </a:ext>
            </a:extLst>
          </p:cNvPr>
          <p:cNvSpPr>
            <a:spLocks/>
          </p:cNvSpPr>
          <p:nvPr/>
        </p:nvSpPr>
        <p:spPr>
          <a:xfrm>
            <a:off x="3519531" y="544142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销售查询界面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3244730-0490-92EE-68ED-782177B480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0305" y="3741841"/>
            <a:ext cx="2551806" cy="1636569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96721A1-A7B5-236B-649B-E9DD0F5DF403}"/>
              </a:ext>
            </a:extLst>
          </p:cNvPr>
          <p:cNvSpPr>
            <a:spLocks/>
          </p:cNvSpPr>
          <p:nvPr/>
        </p:nvSpPr>
        <p:spPr>
          <a:xfrm>
            <a:off x="6421023" y="544142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员工管理界面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847514D-7F95-C449-CBEA-6C1BF4B8A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5032" y="3741841"/>
            <a:ext cx="2650820" cy="1633168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144F5632-EA8C-1CFA-F465-695C40DCC4C6}"/>
              </a:ext>
            </a:extLst>
          </p:cNvPr>
          <p:cNvSpPr>
            <a:spLocks/>
          </p:cNvSpPr>
          <p:nvPr/>
        </p:nvSpPr>
        <p:spPr>
          <a:xfrm>
            <a:off x="9327926" y="544142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收入查询界面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0181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D9F2558-3301-56C2-5AD7-F8D2310B24B5}"/>
              </a:ext>
            </a:extLst>
          </p:cNvPr>
          <p:cNvSpPr/>
          <p:nvPr/>
        </p:nvSpPr>
        <p:spPr>
          <a:xfrm>
            <a:off x="-96818" y="2498436"/>
            <a:ext cx="12376397" cy="2096655"/>
          </a:xfrm>
          <a:prstGeom prst="rect">
            <a:avLst/>
          </a:prstGeom>
          <a:solidFill>
            <a:srgbClr val="F2EB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EC9ECEDB-DE4E-FB29-B680-D1504BE46BA1}"/>
              </a:ext>
            </a:extLst>
          </p:cNvPr>
          <p:cNvSpPr/>
          <p:nvPr/>
        </p:nvSpPr>
        <p:spPr>
          <a:xfrm>
            <a:off x="5190836" y="1440873"/>
            <a:ext cx="1801091" cy="1801091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FC74B033-66BC-E40A-656F-43C98DA7FA9A}"/>
              </a:ext>
            </a:extLst>
          </p:cNvPr>
          <p:cNvSpPr/>
          <p:nvPr/>
        </p:nvSpPr>
        <p:spPr>
          <a:xfrm>
            <a:off x="5278581" y="1403927"/>
            <a:ext cx="1625600" cy="16256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172E95-7729-1AEF-561B-F0646DA829C9}"/>
              </a:ext>
            </a:extLst>
          </p:cNvPr>
          <p:cNvSpPr txBox="1"/>
          <p:nvPr/>
        </p:nvSpPr>
        <p:spPr>
          <a:xfrm>
            <a:off x="5268378" y="3206070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23791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DB8CDC-F685-D5B7-929C-475CFFCCDE4F}"/>
              </a:ext>
            </a:extLst>
          </p:cNvPr>
          <p:cNvSpPr txBox="1"/>
          <p:nvPr/>
        </p:nvSpPr>
        <p:spPr>
          <a:xfrm>
            <a:off x="2840736" y="2121408"/>
            <a:ext cx="65105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至此，小型超市管理系统已经演示讲解结束，在开发前做过许多准备，在系统和开发过程中遇见过许多的困难，查阅过许多互联网大神的文章，例如调用其他窗体的控件。我们也从中收获了许多新的知识，其中许多设计思路都是在过程中不断查阅资料摸索出来的。在做完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月</a:t>
            </a:r>
            <a:r>
              <a:rPr lang="en-US" altLang="zh-CN" sz="2000" b="1" dirty="0"/>
              <a:t>15</a:t>
            </a:r>
            <a:r>
              <a:rPr lang="zh-CN" altLang="en-US" sz="2000" b="1" dirty="0"/>
              <a:t>日作完后可以很明显的体会到做好知识储备很重要。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zh-CN" altLang="en-US" sz="2000" dirty="0">
                <a:latin typeface="筑紫A丸ゴシック by 宁静之雨" panose="020B0500000000000000" pitchFamily="34" charset="-122"/>
                <a:ea typeface="筑紫A丸ゴシック by 宁静之雨" panose="020B0500000000000000" pitchFamily="34" charset="-122"/>
                <a:cs typeface="筑紫A丸ゴシック by 宁静之雨" panose="020B0500000000000000" pitchFamily="34" charset="-122"/>
              </a:rPr>
              <a:t>无论结果如何，先大胆尝试。</a:t>
            </a:r>
            <a:endParaRPr lang="en-US" altLang="zh-CN" sz="2000" dirty="0">
              <a:latin typeface="筑紫A丸ゴシック by 宁静之雨" panose="020B0500000000000000" pitchFamily="34" charset="-122"/>
              <a:ea typeface="筑紫A丸ゴシック by 宁静之雨" panose="020B0500000000000000" pitchFamily="34" charset="-122"/>
              <a:cs typeface="筑紫A丸ゴシック by 宁静之雨" panose="020B05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B3BAA7-4396-936B-405D-4F2D3D971A9B}"/>
              </a:ext>
            </a:extLst>
          </p:cNvPr>
          <p:cNvSpPr txBox="1"/>
          <p:nvPr/>
        </p:nvSpPr>
        <p:spPr>
          <a:xfrm>
            <a:off x="242835" y="2141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798466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FD3C1D-D2ED-3AB8-8FD0-C91180CFA5A0}"/>
              </a:ext>
            </a:extLst>
          </p:cNvPr>
          <p:cNvSpPr txBox="1"/>
          <p:nvPr/>
        </p:nvSpPr>
        <p:spPr>
          <a:xfrm>
            <a:off x="4931228" y="2721114"/>
            <a:ext cx="2329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38212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D9F2558-3301-56C2-5AD7-F8D2310B24B5}"/>
              </a:ext>
            </a:extLst>
          </p:cNvPr>
          <p:cNvSpPr/>
          <p:nvPr/>
        </p:nvSpPr>
        <p:spPr>
          <a:xfrm>
            <a:off x="-96818" y="2498436"/>
            <a:ext cx="12376397" cy="2096655"/>
          </a:xfrm>
          <a:prstGeom prst="rect">
            <a:avLst/>
          </a:prstGeom>
          <a:solidFill>
            <a:srgbClr val="F2EB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EC9ECEDB-DE4E-FB29-B680-D1504BE46BA1}"/>
              </a:ext>
            </a:extLst>
          </p:cNvPr>
          <p:cNvSpPr/>
          <p:nvPr/>
        </p:nvSpPr>
        <p:spPr>
          <a:xfrm>
            <a:off x="5190836" y="1440873"/>
            <a:ext cx="1801091" cy="1801091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FC74B033-66BC-E40A-656F-43C98DA7FA9A}"/>
              </a:ext>
            </a:extLst>
          </p:cNvPr>
          <p:cNvSpPr/>
          <p:nvPr/>
        </p:nvSpPr>
        <p:spPr>
          <a:xfrm>
            <a:off x="5278581" y="1403927"/>
            <a:ext cx="1625600" cy="16256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88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172E95-7729-1AEF-561B-F0646DA829C9}"/>
              </a:ext>
            </a:extLst>
          </p:cNvPr>
          <p:cNvSpPr txBox="1"/>
          <p:nvPr/>
        </p:nvSpPr>
        <p:spPr>
          <a:xfrm>
            <a:off x="2921281" y="3214220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超市管理系统介绍</a:t>
            </a:r>
          </a:p>
        </p:txBody>
      </p:sp>
    </p:spTree>
    <p:extLst>
      <p:ext uri="{BB962C8B-B14F-4D97-AF65-F5344CB8AC3E}">
        <p14:creationId xmlns:p14="http://schemas.microsoft.com/office/powerpoint/2010/main" val="2909403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1FF62D-7034-91CE-EDFF-099A0C675FD9}"/>
              </a:ext>
            </a:extLst>
          </p:cNvPr>
          <p:cNvSpPr txBox="1"/>
          <p:nvPr/>
        </p:nvSpPr>
        <p:spPr>
          <a:xfrm>
            <a:off x="4926449" y="93490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项目意义介绍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7EF9729-2856-AA58-3FF7-5F0E5266297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3" y="2638540"/>
            <a:ext cx="10845796" cy="1987320"/>
            <a:chOff x="673103" y="2638540"/>
            <a:chExt cx="10845796" cy="1987320"/>
          </a:xfrm>
        </p:grpSpPr>
        <p:sp>
          <p:nvSpPr>
            <p:cNvPr id="16" name="1">
              <a:extLst>
                <a:ext uri="{FF2B5EF4-FFF2-40B4-BE49-F238E27FC236}">
                  <a16:creationId xmlns:a16="http://schemas.microsoft.com/office/drawing/2014/main" id="{708A744E-DA47-6056-DA6E-3ADA463EC37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73103" y="2638540"/>
              <a:ext cx="3383009" cy="1987320"/>
            </a:xfrm>
            <a:prstGeom prst="roundRect">
              <a:avLst>
                <a:gd name="adj" fmla="val 8900"/>
              </a:avLst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1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2">
              <a:extLst>
                <a:ext uri="{FF2B5EF4-FFF2-40B4-BE49-F238E27FC236}">
                  <a16:creationId xmlns:a16="http://schemas.microsoft.com/office/drawing/2014/main" id="{4C24A136-895E-9B44-E444-8B75F04223F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400691" y="2638540"/>
              <a:ext cx="3383009" cy="1987320"/>
            </a:xfrm>
            <a:prstGeom prst="roundRect">
              <a:avLst>
                <a:gd name="adj" fmla="val 8900"/>
              </a:avLst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8" name="3">
              <a:extLst>
                <a:ext uri="{FF2B5EF4-FFF2-40B4-BE49-F238E27FC236}">
                  <a16:creationId xmlns:a16="http://schemas.microsoft.com/office/drawing/2014/main" id="{EFD5FA04-915D-7F67-A5C4-AEF6D533690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8135890" y="2638540"/>
              <a:ext cx="3383009" cy="1987320"/>
            </a:xfrm>
            <a:prstGeom prst="roundRect">
              <a:avLst>
                <a:gd name="adj" fmla="val 8900"/>
              </a:avLst>
            </a:prstGeom>
            <a:solidFill>
              <a:schemeClr val="accent3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3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375ACCF-36DE-8B80-720B-9792537A0DB2}"/>
              </a:ext>
            </a:extLst>
          </p:cNvPr>
          <p:cNvSpPr txBox="1"/>
          <p:nvPr/>
        </p:nvSpPr>
        <p:spPr>
          <a:xfrm>
            <a:off x="8352010" y="2871534"/>
            <a:ext cx="295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科学有效的对商品进行管理，优化资源管理配置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984D3F-3BDA-BFB9-FDE3-88BCF05B3C74}"/>
              </a:ext>
            </a:extLst>
          </p:cNvPr>
          <p:cNvSpPr txBox="1"/>
          <p:nvPr/>
        </p:nvSpPr>
        <p:spPr>
          <a:xfrm>
            <a:off x="4616811" y="2841770"/>
            <a:ext cx="2950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新形势：信息化浪潮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跟随时代发展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提升经营管理能力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2F5C3F3-C496-8AEF-C6F7-DFAB6B181CCC}"/>
              </a:ext>
            </a:extLst>
          </p:cNvPr>
          <p:cNvSpPr txBox="1"/>
          <p:nvPr/>
        </p:nvSpPr>
        <p:spPr>
          <a:xfrm>
            <a:off x="889223" y="2871534"/>
            <a:ext cx="2950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在互联网高速发展的时代，琳琅满目的商品令人目不暇接，为了管理好这些商品以及方便人们按需求更快的完成商品的选择，需要借助工具的帮忙。</a:t>
            </a:r>
            <a:endParaRPr lang="zh-CN" altLang="en-US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B2E63276-507D-B265-B1A6-AA317215313B}"/>
              </a:ext>
            </a:extLst>
          </p:cNvPr>
          <p:cNvGrpSpPr/>
          <p:nvPr/>
        </p:nvGrpSpPr>
        <p:grpSpPr>
          <a:xfrm>
            <a:off x="3356911" y="3131367"/>
            <a:ext cx="5062933" cy="2674905"/>
            <a:chOff x="673103" y="3798094"/>
            <a:chExt cx="3383009" cy="1987320"/>
          </a:xfrm>
        </p:grpSpPr>
        <p:sp>
          <p:nvSpPr>
            <p:cNvPr id="59" name="4">
              <a:extLst>
                <a:ext uri="{FF2B5EF4-FFF2-40B4-BE49-F238E27FC236}">
                  <a16:creationId xmlns:a16="http://schemas.microsoft.com/office/drawing/2014/main" id="{052DA674-851D-AB45-7C6E-912CC8EE2CE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73103" y="3798094"/>
              <a:ext cx="3383009" cy="1987320"/>
            </a:xfrm>
            <a:prstGeom prst="roundRect">
              <a:avLst>
                <a:gd name="adj" fmla="val 8900"/>
              </a:avLst>
            </a:prstGeom>
            <a:solidFill>
              <a:schemeClr val="accent4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4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0" name="Body-4">
              <a:extLst>
                <a:ext uri="{FF2B5EF4-FFF2-40B4-BE49-F238E27FC236}">
                  <a16:creationId xmlns:a16="http://schemas.microsoft.com/office/drawing/2014/main" id="{428FE6F9-0D83-B8F4-F7DA-309D70123475}"/>
                </a:ext>
              </a:extLst>
            </p:cNvPr>
            <p:cNvSpPr txBox="1"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1231223" y="4419915"/>
              <a:ext cx="2315210" cy="676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400">
                  <a:solidFill>
                    <a:schemeClr val="bg1">
                      <a:alpha val="8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  <a:latin typeface="+mn-ea"/>
                  <a:ea typeface="+mn-ea"/>
                </a:rPr>
                <a:t>因此，使用一款合适中小型超市的超市管理系统，对超市库存管理及销售有十分重要的意义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764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D9F2558-3301-56C2-5AD7-F8D2310B24B5}"/>
              </a:ext>
            </a:extLst>
          </p:cNvPr>
          <p:cNvSpPr/>
          <p:nvPr/>
        </p:nvSpPr>
        <p:spPr>
          <a:xfrm>
            <a:off x="-96818" y="2498436"/>
            <a:ext cx="12376397" cy="2096655"/>
          </a:xfrm>
          <a:prstGeom prst="rect">
            <a:avLst/>
          </a:prstGeom>
          <a:solidFill>
            <a:srgbClr val="F2EB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EC9ECEDB-DE4E-FB29-B680-D1504BE46BA1}"/>
              </a:ext>
            </a:extLst>
          </p:cNvPr>
          <p:cNvSpPr/>
          <p:nvPr/>
        </p:nvSpPr>
        <p:spPr>
          <a:xfrm>
            <a:off x="5190836" y="1440873"/>
            <a:ext cx="1801091" cy="1801091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FC74B033-66BC-E40A-656F-43C98DA7FA9A}"/>
              </a:ext>
            </a:extLst>
          </p:cNvPr>
          <p:cNvSpPr/>
          <p:nvPr/>
        </p:nvSpPr>
        <p:spPr>
          <a:xfrm>
            <a:off x="5278581" y="1403927"/>
            <a:ext cx="1625600" cy="16256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88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172E95-7729-1AEF-561B-F0646DA829C9}"/>
              </a:ext>
            </a:extLst>
          </p:cNvPr>
          <p:cNvSpPr txBox="1"/>
          <p:nvPr/>
        </p:nvSpPr>
        <p:spPr>
          <a:xfrm>
            <a:off x="3355695" y="3410696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功能介绍及展示</a:t>
            </a:r>
          </a:p>
        </p:txBody>
      </p:sp>
    </p:spTree>
    <p:extLst>
      <p:ext uri="{BB962C8B-B14F-4D97-AF65-F5344CB8AC3E}">
        <p14:creationId xmlns:p14="http://schemas.microsoft.com/office/powerpoint/2010/main" val="958420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B2C0C53F-D149-81D9-0749-661FD6772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003" y="2003351"/>
            <a:ext cx="5727994" cy="285129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576EE943-EA0F-83AA-27A4-06BDB5913BC9}"/>
              </a:ext>
            </a:extLst>
          </p:cNvPr>
          <p:cNvSpPr txBox="1"/>
          <p:nvPr/>
        </p:nvSpPr>
        <p:spPr>
          <a:xfrm>
            <a:off x="4541315" y="1337847"/>
            <a:ext cx="310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项目设计功能划分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493D64-D057-8538-3CC2-E032EC121565}"/>
              </a:ext>
            </a:extLst>
          </p:cNvPr>
          <p:cNvSpPr txBox="1"/>
          <p:nvPr/>
        </p:nvSpPr>
        <p:spPr>
          <a:xfrm>
            <a:off x="-30429" y="49856"/>
            <a:ext cx="264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</p:spTree>
    <p:extLst>
      <p:ext uri="{BB962C8B-B14F-4D97-AF65-F5344CB8AC3E}">
        <p14:creationId xmlns:p14="http://schemas.microsoft.com/office/powerpoint/2010/main" val="4142944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2A5E3A-E465-7373-8447-385F73295AA5}"/>
              </a:ext>
            </a:extLst>
          </p:cNvPr>
          <p:cNvSpPr>
            <a:spLocks/>
          </p:cNvSpPr>
          <p:nvPr/>
        </p:nvSpPr>
        <p:spPr>
          <a:xfrm>
            <a:off x="4696290" y="849659"/>
            <a:ext cx="279942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使用工具</a:t>
            </a:r>
            <a:endParaRPr kumimoji="1" lang="en-US" altLang="zh-CN" sz="3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F94F74-5E49-88DD-4054-0C9788F2D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6" y="1814806"/>
            <a:ext cx="4157989" cy="24785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45FC88-BCBC-DF49-10A3-C8B6E3E7C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184" y="1814805"/>
            <a:ext cx="3737805" cy="24785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9C2009-9F26-C9E2-8837-DA6189663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847" y="1995152"/>
            <a:ext cx="4090153" cy="211781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798AE68-B1A9-9C87-7BFA-B24DC07B2804}"/>
              </a:ext>
            </a:extLst>
          </p:cNvPr>
          <p:cNvSpPr>
            <a:spLocks/>
          </p:cNvSpPr>
          <p:nvPr/>
        </p:nvSpPr>
        <p:spPr>
          <a:xfrm>
            <a:off x="1156585" y="441710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VisualStudio2022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6C5641-9BCF-110B-AB6E-8400316603EC}"/>
              </a:ext>
            </a:extLst>
          </p:cNvPr>
          <p:cNvSpPr>
            <a:spLocks/>
          </p:cNvSpPr>
          <p:nvPr/>
        </p:nvSpPr>
        <p:spPr>
          <a:xfrm>
            <a:off x="5090815" y="4417105"/>
            <a:ext cx="2010369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Adobe Photoshop (Beta)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08D847-4F1E-22CB-D414-FF783CB144D5}"/>
              </a:ext>
            </a:extLst>
          </p:cNvPr>
          <p:cNvSpPr>
            <a:spLocks/>
          </p:cNvSpPr>
          <p:nvPr/>
        </p:nvSpPr>
        <p:spPr>
          <a:xfrm>
            <a:off x="9025046" y="4170883"/>
            <a:ext cx="2010369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SQL Server Management Studio 19</a:t>
            </a:r>
          </a:p>
        </p:txBody>
      </p:sp>
    </p:spTree>
    <p:extLst>
      <p:ext uri="{BB962C8B-B14F-4D97-AF65-F5344CB8AC3E}">
        <p14:creationId xmlns:p14="http://schemas.microsoft.com/office/powerpoint/2010/main" val="208777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083A4E1-879A-9A8C-9A25-D26B688AA3B5}"/>
              </a:ext>
            </a:extLst>
          </p:cNvPr>
          <p:cNvSpPr>
            <a:spLocks/>
          </p:cNvSpPr>
          <p:nvPr/>
        </p:nvSpPr>
        <p:spPr>
          <a:xfrm>
            <a:off x="4846238" y="135672"/>
            <a:ext cx="2347078" cy="625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界面展示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CBAEE3-33F5-C4FB-9D83-2725C4E1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976" y="1205750"/>
            <a:ext cx="2551806" cy="165293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34336EC-EF5C-797B-DEB4-55BBA44CE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865" y="1205750"/>
            <a:ext cx="2707827" cy="164981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8061893-1F1D-9056-C4F4-785EDF005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9129" y="1246049"/>
            <a:ext cx="2551806" cy="163272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AD2DC141-F9BE-92E9-6EFA-DB6C7C599097}"/>
              </a:ext>
            </a:extLst>
          </p:cNvPr>
          <p:cNvSpPr>
            <a:spLocks/>
          </p:cNvSpPr>
          <p:nvPr/>
        </p:nvSpPr>
        <p:spPr>
          <a:xfrm>
            <a:off x="7989847" y="2899389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商品入库界面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5F60E55-B61F-110B-4A0C-B75382835DD7}"/>
              </a:ext>
            </a:extLst>
          </p:cNvPr>
          <p:cNvSpPr>
            <a:spLocks/>
          </p:cNvSpPr>
          <p:nvPr/>
        </p:nvSpPr>
        <p:spPr>
          <a:xfrm>
            <a:off x="5014593" y="2882752"/>
            <a:ext cx="2010369" cy="327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主界面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BF2B1EE-BE4E-8C2A-079E-4747E3FF2D05}"/>
              </a:ext>
            </a:extLst>
          </p:cNvPr>
          <p:cNvSpPr>
            <a:spLocks/>
          </p:cNvSpPr>
          <p:nvPr/>
        </p:nvSpPr>
        <p:spPr>
          <a:xfrm>
            <a:off x="1959245" y="2899389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登录界面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541A464E-18FD-21F5-E0CF-AB54F72589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668" y="3745687"/>
            <a:ext cx="2583677" cy="1632723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45794D8F-BF01-F2C6-6FDA-2B81435DFFC1}"/>
              </a:ext>
            </a:extLst>
          </p:cNvPr>
          <p:cNvSpPr>
            <a:spLocks/>
          </p:cNvSpPr>
          <p:nvPr/>
        </p:nvSpPr>
        <p:spPr>
          <a:xfrm>
            <a:off x="482210" y="5445502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库存查询界面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0124191-2DE2-BCF3-A159-C6C471EC74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0803" y="3745687"/>
            <a:ext cx="2707827" cy="163438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FD474EA7-4362-27CE-410E-108FE4538AAC}"/>
              </a:ext>
            </a:extLst>
          </p:cNvPr>
          <p:cNvSpPr>
            <a:spLocks/>
          </p:cNvSpPr>
          <p:nvPr/>
        </p:nvSpPr>
        <p:spPr>
          <a:xfrm>
            <a:off x="3519531" y="544142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销售查询界面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3244730-0490-92EE-68ED-782177B480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0305" y="3741841"/>
            <a:ext cx="2551806" cy="1636569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96721A1-A7B5-236B-649B-E9DD0F5DF403}"/>
              </a:ext>
            </a:extLst>
          </p:cNvPr>
          <p:cNvSpPr>
            <a:spLocks/>
          </p:cNvSpPr>
          <p:nvPr/>
        </p:nvSpPr>
        <p:spPr>
          <a:xfrm>
            <a:off x="6421023" y="544142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员工管理界面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847514D-7F95-C449-CBEA-6C1BF4B8A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5032" y="3741841"/>
            <a:ext cx="2650820" cy="1633168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144F5632-EA8C-1CFA-F465-695C40DCC4C6}"/>
              </a:ext>
            </a:extLst>
          </p:cNvPr>
          <p:cNvSpPr>
            <a:spLocks/>
          </p:cNvSpPr>
          <p:nvPr/>
        </p:nvSpPr>
        <p:spPr>
          <a:xfrm>
            <a:off x="9327926" y="5441425"/>
            <a:ext cx="20103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收入查询界面</a:t>
            </a:r>
            <a:endParaRPr kumimoji="1" lang="en-US" altLang="zh-CN" sz="16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628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464290-F0A4-AB75-D6E8-FB2626637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23" y="1316969"/>
            <a:ext cx="5931205" cy="384194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0E2284F-A9CA-1056-E2BF-09425E95ACF7}"/>
              </a:ext>
            </a:extLst>
          </p:cNvPr>
          <p:cNvSpPr>
            <a:spLocks/>
          </p:cNvSpPr>
          <p:nvPr/>
        </p:nvSpPr>
        <p:spPr>
          <a:xfrm>
            <a:off x="2229540" y="849660"/>
            <a:ext cx="204985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登录界面</a:t>
            </a:r>
            <a:r>
              <a:rPr kumimoji="1" lang="en-US" altLang="zh-CN" sz="1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(</a:t>
            </a:r>
            <a:r>
              <a:rPr kumimoji="1" lang="zh-CN" altLang="en-US" sz="1100" dirty="0">
                <a:solidFill>
                  <a:schemeClr val="tx1"/>
                </a:solidFill>
                <a:latin typeface="筑紫A丸ゴシック by 宁静之雨" panose="020B0500000000000000" pitchFamily="34" charset="-122"/>
                <a:ea typeface="筑紫A丸ゴシック by 宁静之雨" panose="020B0500000000000000" pitchFamily="34" charset="-122"/>
                <a:cs typeface="筑紫A丸ゴシック by 宁静之雨" panose="020B0500000000000000" pitchFamily="34" charset="-122"/>
                <a:sym typeface="Arial" panose="020B0604020202020204" pitchFamily="34" charset="0"/>
              </a:rPr>
              <a:t>宋昊宇</a:t>
            </a:r>
            <a:r>
              <a:rPr kumimoji="1" lang="en-US" altLang="zh-CN" sz="1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3F12C5-132C-3116-727C-4ECC25D90B0F}"/>
              </a:ext>
            </a:extLst>
          </p:cNvPr>
          <p:cNvSpPr txBox="1"/>
          <p:nvPr/>
        </p:nvSpPr>
        <p:spPr>
          <a:xfrm>
            <a:off x="7167915" y="2436354"/>
            <a:ext cx="3405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由用户输入账号和密码，通过点击登录按钮，实现向主界面的跳转。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6FB84A-8EE6-AF3D-BBF6-0C62751CA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547" y="3589804"/>
            <a:ext cx="2460775" cy="15691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FEE8BBD-DC72-7634-2DEC-B978D4F13EAD}"/>
              </a:ext>
            </a:extLst>
          </p:cNvPr>
          <p:cNvSpPr txBox="1"/>
          <p:nvPr/>
        </p:nvSpPr>
        <p:spPr>
          <a:xfrm>
            <a:off x="7221949" y="5204370"/>
            <a:ext cx="110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失败展示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6584C0-F6D7-7272-F2EF-3952BFC6A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1651" y="3589805"/>
            <a:ext cx="2460776" cy="15756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74AFFA5-5F05-46B4-B3B9-95C02F34B055}"/>
              </a:ext>
            </a:extLst>
          </p:cNvPr>
          <p:cNvSpPr txBox="1"/>
          <p:nvPr/>
        </p:nvSpPr>
        <p:spPr>
          <a:xfrm>
            <a:off x="10022916" y="5210904"/>
            <a:ext cx="110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成功展示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790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237"/>
  <p:tag name="OP_SCP_COMPONENT_INFO" val="{&quot;title&quot;:&quot;渐变阴影3项列表PPT组件&quot;,&quot;description&quot;:&quot;渐变阴影3项列表PPT组件&quot;,&quot;keywords&quot;:[&quot;渐变&quot;,&quot;阴影&quot;,&quot;3项&quot;,&quot;列表&quot;,&quot;PPT组件&quot;],&quot;labels&quot;:[]}"/>
  <p:tag name="OP_SCP_GROUP_ID" val="07c1f5a8-8efc-3cf4-891c-a4aae52258ce"/>
  <p:tag name="OP_SCP_ITEM_COUNT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4"/>
  <p:tag name="OP_SCP_DEFAULT_TEXT" val="单击此处添加文本，单击此处添加文本，单击此处添加文本，单击此处添加文本。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770</Words>
  <Application>Microsoft Office PowerPoint</Application>
  <PresentationFormat>宽屏</PresentationFormat>
  <Paragraphs>155</Paragraphs>
  <Slides>25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微软雅黑</vt:lpstr>
      <vt:lpstr>筑紫A丸ゴシック by 宁静之雨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代浩 胡</dc:creator>
  <cp:lastModifiedBy>代浩 胡</cp:lastModifiedBy>
  <cp:revision>14</cp:revision>
  <dcterms:created xsi:type="dcterms:W3CDTF">2024-05-19T03:41:11Z</dcterms:created>
  <dcterms:modified xsi:type="dcterms:W3CDTF">2024-05-21T07:35:44Z</dcterms:modified>
</cp:coreProperties>
</file>