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6" autoAdjust="0"/>
    <p:restoredTop sz="94660"/>
  </p:normalViewPr>
  <p:slideViewPr>
    <p:cSldViewPr>
      <p:cViewPr varScale="1">
        <p:scale>
          <a:sx n="84" d="100"/>
          <a:sy n="84" d="100"/>
        </p:scale>
        <p:origin x="-72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0C60-BBF5-435E-9946-EE1A96CBA7F5}" type="datetimeFigureOut">
              <a:rPr lang="pl-PL" smtClean="0"/>
              <a:pPr/>
              <a:t>2020-10-24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7724-1C51-4007-9756-5DB4AA2874EB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714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0C60-BBF5-435E-9946-EE1A96CBA7F5}" type="datetimeFigureOut">
              <a:rPr lang="pl-PL" smtClean="0"/>
              <a:pPr/>
              <a:t>2020-10-24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7724-1C51-4007-9756-5DB4AA2874EB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29171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0C60-BBF5-435E-9946-EE1A96CBA7F5}" type="datetimeFigureOut">
              <a:rPr lang="pl-PL" smtClean="0"/>
              <a:pPr/>
              <a:t>2020-10-24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7724-1C51-4007-9756-5DB4AA2874EB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58703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0C60-BBF5-435E-9946-EE1A96CBA7F5}" type="datetimeFigureOut">
              <a:rPr lang="pl-PL" smtClean="0"/>
              <a:pPr/>
              <a:t>2020-10-24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7724-1C51-4007-9756-5DB4AA2874EB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65533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0C60-BBF5-435E-9946-EE1A96CBA7F5}" type="datetimeFigureOut">
              <a:rPr lang="pl-PL" smtClean="0"/>
              <a:pPr/>
              <a:t>2020-10-24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7724-1C51-4007-9756-5DB4AA2874EB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14819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0C60-BBF5-435E-9946-EE1A96CBA7F5}" type="datetimeFigureOut">
              <a:rPr lang="pl-PL" smtClean="0"/>
              <a:pPr/>
              <a:t>2020-10-24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7724-1C51-4007-9756-5DB4AA2874EB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49248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0C60-BBF5-435E-9946-EE1A96CBA7F5}" type="datetimeFigureOut">
              <a:rPr lang="pl-PL" smtClean="0"/>
              <a:pPr/>
              <a:t>2020-10-24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7724-1C51-4007-9756-5DB4AA2874EB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857267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0C60-BBF5-435E-9946-EE1A96CBA7F5}" type="datetimeFigureOut">
              <a:rPr lang="pl-PL" smtClean="0"/>
              <a:pPr/>
              <a:t>2020-10-24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7724-1C51-4007-9756-5DB4AA2874EB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24330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0C60-BBF5-435E-9946-EE1A96CBA7F5}" type="datetimeFigureOut">
              <a:rPr lang="pl-PL" smtClean="0"/>
              <a:pPr/>
              <a:t>2020-10-24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7724-1C51-4007-9756-5DB4AA2874EB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76464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0C60-BBF5-435E-9946-EE1A96CBA7F5}" type="datetimeFigureOut">
              <a:rPr lang="pl-PL" smtClean="0"/>
              <a:pPr/>
              <a:t>2020-10-24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7724-1C51-4007-9756-5DB4AA2874EB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43501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0C60-BBF5-435E-9946-EE1A96CBA7F5}" type="datetimeFigureOut">
              <a:rPr lang="pl-PL" smtClean="0"/>
              <a:pPr/>
              <a:t>2020-10-24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7724-1C51-4007-9756-5DB4AA2874EB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66869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60C60-BBF5-435E-9946-EE1A96CBA7F5}" type="datetimeFigureOut">
              <a:rPr lang="pl-PL" smtClean="0"/>
              <a:pPr/>
              <a:t>2020-10-24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37724-1C51-4007-9756-5DB4AA2874EB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80040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3123779"/>
          </a:xfrm>
        </p:spPr>
        <p:txBody>
          <a:bodyPr>
            <a:normAutofit fontScale="90000"/>
          </a:bodyPr>
          <a:lstStyle/>
          <a:p>
            <a:r>
              <a:rPr lang="pl-PL" b="1" dirty="0" smtClean="0"/>
              <a:t>TECHNIKI  MODULACJI  I KODOWANIA (TMKT)</a:t>
            </a:r>
            <a:br>
              <a:rPr lang="pl-PL" b="1" dirty="0" smtClean="0"/>
            </a:b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b="1" dirty="0" smtClean="0"/>
              <a:t>WYKŁAD 3</a:t>
            </a:r>
            <a:br>
              <a:rPr lang="pl-PL" b="1" dirty="0" smtClean="0"/>
            </a:b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b="1" dirty="0" smtClean="0">
                <a:solidFill>
                  <a:schemeClr val="tx1"/>
                </a:solidFill>
              </a:rPr>
              <a:t>MODULACJE ANALOGOWE</a:t>
            </a:r>
          </a:p>
          <a:p>
            <a:r>
              <a:rPr lang="pl-PL" b="1" dirty="0" smtClean="0">
                <a:solidFill>
                  <a:schemeClr val="tx1"/>
                </a:solidFill>
              </a:rPr>
              <a:t>cz. </a:t>
            </a:r>
            <a:r>
              <a:rPr lang="pl-PL" b="1" dirty="0">
                <a:solidFill>
                  <a:schemeClr val="tx1"/>
                </a:solidFill>
              </a:rPr>
              <a:t>2</a:t>
            </a:r>
            <a:endParaRPr lang="pl-PL" b="1" dirty="0" smtClean="0">
              <a:solidFill>
                <a:schemeClr val="tx1"/>
              </a:solidFill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3138859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pl-PL" sz="3200" b="1" dirty="0" smtClean="0"/>
              <a:t>Szerokopasmowa FM - demodulacja</a:t>
            </a:r>
            <a:endParaRPr lang="pl-PL" sz="32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02027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 </a:t>
            </a:r>
            <a:endParaRPr lang="pl-PL" dirty="0"/>
          </a:p>
        </p:txBody>
      </p:sp>
      <p:pic>
        <p:nvPicPr>
          <p:cNvPr id="3074" name="Picture 2" descr="E:\Teksty Word\Dydaktyka\TMKT\SkanyKadrowane\IMG_00019 (2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3713" y="836712"/>
            <a:ext cx="6590656" cy="60410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91834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512" y="0"/>
            <a:ext cx="8784976" cy="980728"/>
          </a:xfrm>
        </p:spPr>
        <p:txBody>
          <a:bodyPr>
            <a:normAutofit fontScale="90000"/>
          </a:bodyPr>
          <a:lstStyle/>
          <a:p>
            <a:r>
              <a:rPr lang="pl-PL" sz="3200" b="1" dirty="0" smtClean="0"/>
              <a:t>Zwielokrotnianie w dziedzinie częstotliwości – FDM</a:t>
            </a:r>
            <a:br>
              <a:rPr lang="pl-PL" sz="3200" b="1" dirty="0" smtClean="0"/>
            </a:br>
            <a:r>
              <a:rPr lang="pl-PL" sz="2700" b="1" dirty="0" smtClean="0"/>
              <a:t>(Transmisja wielokanałowa z podziałem w dziedzinie częstotliwości)</a:t>
            </a:r>
            <a:endParaRPr lang="pl-PL" sz="27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 </a:t>
            </a:r>
            <a:endParaRPr lang="pl-PL" dirty="0"/>
          </a:p>
        </p:txBody>
      </p:sp>
      <p:pic>
        <p:nvPicPr>
          <p:cNvPr id="4098" name="Picture 2" descr="E:\Teksty Word\Dydaktyka\TMKT\SkanyKadrowane\IMG_00020 (2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980728"/>
            <a:ext cx="6984776" cy="5877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96176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FDM – liczba kanałów</a:t>
            </a:r>
            <a:endParaRPr lang="pl-PL" b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↔</m:t>
                      </m:r>
                      <m:sSub>
                        <m:sSubPr>
                          <m:ctrlPr>
                            <a:rPr lang="pl-PL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pl-PL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;</m:t>
                      </m:r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=1, 2, …, </m:t>
                      </m:r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; </m:t>
                      </m:r>
                      <m:sSub>
                        <m:sSubPr>
                          <m:ctrlPr>
                            <a:rPr lang="pl-PL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l-PL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/>
                                  <a:ea typeface="Cambria Math"/>
                                </a:rPr>
                                <m:t>∀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pl-PL" b="0" i="1" smtClean="0">
                                  <a:latin typeface="Cambria Math"/>
                                  <a:ea typeface="Cambria Math"/>
                                </a:rPr>
                                <m:t>  </m:t>
                              </m:r>
                            </m:sub>
                          </m:sSub>
                          <m:r>
                            <a:rPr lang="pl-PL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=2</m:t>
                      </m:r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pl-PL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  </m:t>
                        </m:r>
                        <m:r>
                          <a:rPr lang="pl-PL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l-PL" dirty="0" smtClean="0"/>
                  <a:t> - pasmo kanału transmisyjnego</a:t>
                </a:r>
              </a:p>
              <a:p>
                <a:pPr marL="0" indent="0">
                  <a:buNone/>
                </a:pPr>
                <a:endParaRPr lang="pl-PL" dirty="0" smtClean="0"/>
              </a:p>
              <a:p>
                <a:pPr marL="0" indent="0">
                  <a:buNone/>
                </a:pPr>
                <a:r>
                  <a:rPr lang="pl-PL" dirty="0" smtClean="0"/>
                  <a:t>AM (DSB-LC) oraz DSB-SC: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𝑁</m:t>
                    </m:r>
                    <m:r>
                      <a:rPr lang="pl-PL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pl-PL" b="0" i="1" smtClean="0">
                            <a:latin typeface="Cambria Math"/>
                          </a:rPr>
                          <m:t>2</m:t>
                        </m:r>
                        <m:r>
                          <a:rPr lang="pl-PL" b="0" i="1" smtClean="0">
                            <a:latin typeface="Cambria Math"/>
                          </a:rPr>
                          <m:t>𝐵</m:t>
                        </m:r>
                      </m:den>
                    </m:f>
                  </m:oMath>
                </a14:m>
                <a:r>
                  <a:rPr lang="pl-PL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l-PL" b="0" i="0" dirty="0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l-PL" b="0" i="1" dirty="0" smtClean="0">
                                <a:latin typeface="Cambria Math"/>
                              </a:rPr>
                              <m:t>1400</m:t>
                            </m:r>
                            <m:r>
                              <a:rPr lang="pl-PL" b="0" i="1" dirty="0" smtClean="0">
                                <a:latin typeface="Cambria Math"/>
                              </a:rPr>
                              <m:t>𝑘𝐻𝑧</m:t>
                            </m:r>
                          </m:num>
                          <m:den>
                            <m:r>
                              <a:rPr lang="pl-PL" b="0" i="1" dirty="0" smtClean="0">
                                <a:latin typeface="Cambria Math"/>
                              </a:rPr>
                              <m:t>10</m:t>
                            </m:r>
                            <m:r>
                              <a:rPr lang="pl-PL" b="0" i="1" dirty="0" smtClean="0">
                                <a:latin typeface="Cambria Math"/>
                              </a:rPr>
                              <m:t>𝑘𝐻𝑧</m:t>
                            </m:r>
                          </m:den>
                        </m:f>
                        <m:r>
                          <a:rPr lang="pl-PL" b="0" i="1" dirty="0" smtClean="0">
                            <a:latin typeface="Cambria Math"/>
                          </a:rPr>
                          <m:t>=140</m:t>
                        </m:r>
                      </m:e>
                    </m:d>
                  </m:oMath>
                </a14:m>
                <a:endParaRPr lang="pl-PL" dirty="0" smtClean="0"/>
              </a:p>
              <a:p>
                <a:pPr marL="0" indent="0">
                  <a:buNone/>
                </a:pPr>
                <a:r>
                  <a:rPr lang="pl-PL" dirty="0" smtClean="0"/>
                  <a:t>SSB-SC: 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𝑁</m:t>
                    </m:r>
                    <m:r>
                      <a:rPr lang="pl-PL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pl-PL" b="0" i="1" smtClean="0">
                            <a:latin typeface="Cambria Math"/>
                          </a:rPr>
                          <m:t>𝐵</m:t>
                        </m:r>
                      </m:den>
                    </m:f>
                  </m:oMath>
                </a14:m>
                <a:r>
                  <a:rPr lang="pl-PL" dirty="0" smtClean="0"/>
                  <a:t> </a:t>
                </a:r>
              </a:p>
              <a:p>
                <a:pPr marL="0" indent="0">
                  <a:buNone/>
                </a:pPr>
                <a:r>
                  <a:rPr lang="pl-PL" dirty="0" smtClean="0"/>
                  <a:t>FM:     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𝑁</m:t>
                    </m:r>
                    <m:r>
                      <a:rPr lang="pl-PL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pl-PL" b="0" i="1" smtClean="0">
                            <a:latin typeface="Cambria Math"/>
                          </a:rPr>
                          <m:t>2</m:t>
                        </m:r>
                        <m:r>
                          <a:rPr lang="pl-PL" b="0" i="1" smtClean="0">
                            <a:latin typeface="Cambria Math"/>
                          </a:rPr>
                          <m:t>𝐵</m:t>
                        </m:r>
                        <m:r>
                          <a:rPr lang="pl-PL" b="0" i="1" smtClean="0">
                            <a:latin typeface="Cambria Math"/>
                          </a:rPr>
                          <m:t>(1+</m:t>
                        </m:r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  <m:r>
                      <a:rPr lang="pl-PL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pl-PL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l-PL" b="0" i="1" dirty="0" smtClean="0">
                            <a:latin typeface="Cambria Math"/>
                          </a:rPr>
                          <m:t>20</m:t>
                        </m:r>
                        <m:r>
                          <a:rPr lang="pl-PL" b="0" i="1" dirty="0" smtClean="0">
                            <a:latin typeface="Cambria Math"/>
                          </a:rPr>
                          <m:t>𝑀𝐻𝑧</m:t>
                        </m:r>
                      </m:num>
                      <m:den>
                        <m:r>
                          <a:rPr lang="pl-PL" b="0" i="1" dirty="0" smtClean="0">
                            <a:latin typeface="Cambria Math"/>
                          </a:rPr>
                          <m:t>200</m:t>
                        </m:r>
                        <m:r>
                          <a:rPr lang="pl-PL" b="0" i="1" dirty="0" smtClean="0">
                            <a:latin typeface="Cambria Math"/>
                          </a:rPr>
                          <m:t>𝑘𝐻𝑧</m:t>
                        </m:r>
                      </m:den>
                    </m:f>
                    <m:r>
                      <a:rPr lang="pl-PL" b="0" i="1" dirty="0" smtClean="0">
                        <a:latin typeface="Cambria Math"/>
                      </a:rPr>
                      <m:t>=200)</m:t>
                    </m:r>
                  </m:oMath>
                </a14:m>
                <a:endParaRPr lang="pl-PL" dirty="0"/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831208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/>
          </a:bodyPr>
          <a:lstStyle/>
          <a:p>
            <a:r>
              <a:rPr lang="pl-PL" sz="3200" b="1" dirty="0" smtClean="0"/>
              <a:t>Odbiornik radiowy</a:t>
            </a:r>
            <a:endParaRPr lang="pl-PL" sz="3200" b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20750"/>
                <a:ext cx="8229600" cy="582061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pl-PL" dirty="0" smtClean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endParaRPr lang="pl-PL" dirty="0" smtClean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endParaRPr lang="pl-PL" dirty="0" smtClean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endParaRPr lang="pl-PL" dirty="0" smtClean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endParaRPr lang="pl-PL" sz="1800" dirty="0" smtClean="0"/>
              </a:p>
              <a:p>
                <a:pPr marL="0" indent="0">
                  <a:buNone/>
                </a:pPr>
                <a:r>
                  <a:rPr lang="pl-PL" sz="1800" dirty="0" smtClean="0"/>
                  <a:t>AM</a:t>
                </a:r>
                <a:r>
                  <a:rPr lang="pl-PL" sz="1800" dirty="0" smtClean="0"/>
                  <a:t>: pasmo 200-1600 kHz, IF=455 kHz , B=10 </a:t>
                </a:r>
                <a:r>
                  <a:rPr lang="pl-PL" sz="1800" dirty="0" smtClean="0"/>
                  <a:t>kHz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sz="1800" b="0" i="1" smtClean="0">
                            <a:latin typeface="Cambria Math"/>
                          </a:rPr>
                          <m:t>(</m:t>
                        </m:r>
                        <m:r>
                          <a:rPr lang="pl-PL" sz="1800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pl-PL" sz="1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pl-PL" sz="1800" b="0" i="1" smtClean="0">
                        <a:latin typeface="Cambria Math"/>
                      </a:rPr>
                      <m:t>=5 </m:t>
                    </m:r>
                    <m:r>
                      <a:rPr lang="pl-PL" sz="1800" b="0" i="1" smtClean="0">
                        <a:latin typeface="Cambria Math"/>
                      </a:rPr>
                      <m:t>𝑘𝐻𝑧</m:t>
                    </m:r>
                    <m:r>
                      <a:rPr lang="pl-PL" sz="1800" b="0" i="1" smtClean="0">
                        <a:latin typeface="Cambria Math"/>
                      </a:rPr>
                      <m:t>)</m:t>
                    </m:r>
                  </m:oMath>
                </a14:m>
                <a:endParaRPr lang="pl-PL" sz="1800" dirty="0" smtClean="0"/>
              </a:p>
              <a:p>
                <a:pPr marL="0" indent="0">
                  <a:buNone/>
                </a:pPr>
                <a:r>
                  <a:rPr lang="pl-PL" sz="1800" dirty="0" smtClean="0"/>
                  <a:t>FM: pasmo 88-108 MHz, IF=10,7 MHz , B=200 </a:t>
                </a:r>
                <a:r>
                  <a:rPr lang="pl-PL" sz="1800" dirty="0" smtClean="0"/>
                  <a:t>kHz </a:t>
                </a:r>
                <a14:m>
                  <m:oMath xmlns:m="http://schemas.openxmlformats.org/officeDocument/2006/math">
                    <m:r>
                      <a:rPr lang="pl-PL" sz="18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l-PL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sz="1800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pl-PL" sz="1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pl-PL" sz="1800" b="0" i="1" smtClean="0">
                        <a:latin typeface="Cambria Math"/>
                      </a:rPr>
                      <m:t>=15 </m:t>
                    </m:r>
                    <m:r>
                      <a:rPr lang="pl-PL" sz="1800" b="0" i="1" smtClean="0">
                        <a:latin typeface="Cambria Math"/>
                      </a:rPr>
                      <m:t>𝑘𝐻𝑧</m:t>
                    </m:r>
                    <m:r>
                      <a:rPr lang="pl-PL" sz="1800" b="0" i="1" smtClean="0">
                        <a:latin typeface="Cambria Math"/>
                      </a:rPr>
                      <m:t>,</m:t>
                    </m:r>
                    <m:r>
                      <a:rPr lang="pl-PL" sz="1800" b="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pl-PL" sz="1800" b="0" i="1" smtClean="0">
                        <a:latin typeface="Cambria Math"/>
                        <a:ea typeface="Cambria Math"/>
                      </a:rPr>
                      <m:t>=5÷6)</m:t>
                    </m:r>
                  </m:oMath>
                </a14:m>
                <a:endParaRPr lang="pl-PL" sz="1800" dirty="0"/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20750"/>
                <a:ext cx="8229600" cy="5820618"/>
              </a:xfrm>
              <a:blipFill rotWithShape="1">
                <a:blip r:embed="rId2" cstate="print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E:\Teksty Word\Dydaktyka\TMKT\SkanyKadrowane\IMG_00021 (2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20688"/>
            <a:ext cx="8208912" cy="50601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50480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850106"/>
          </a:xfrm>
        </p:spPr>
        <p:txBody>
          <a:bodyPr>
            <a:normAutofit/>
          </a:bodyPr>
          <a:lstStyle/>
          <a:p>
            <a:r>
              <a:rPr lang="pl-PL" sz="3200" b="1" dirty="0" smtClean="0"/>
              <a:t>Zadanie </a:t>
            </a:r>
            <a:endParaRPr lang="pl-PL" sz="32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 smtClean="0"/>
              <a:t>Sygnał nośnej o częstotliwości 10 MHz jest modulowany w systemie FM sygnałem </a:t>
            </a:r>
            <a:r>
              <a:rPr lang="pl-PL" dirty="0"/>
              <a:t>k</a:t>
            </a:r>
            <a:r>
              <a:rPr lang="pl-PL" dirty="0" smtClean="0"/>
              <a:t>osinusoidalnym z dewiacją częstotliwości 50 kHz. Wyznaczyć użyteczną szerokość pasma transmisji, jeżeli częstotliwość modulującej kosinusoidy wynosi:</a:t>
            </a:r>
          </a:p>
          <a:p>
            <a:pPr marL="514350" indent="-514350">
              <a:buAutoNum type="alphaLcParenR"/>
            </a:pPr>
            <a:r>
              <a:rPr lang="pl-PL" dirty="0" smtClean="0"/>
              <a:t>500 kHz (odp.: </a:t>
            </a:r>
            <a:r>
              <a:rPr lang="el-GR" dirty="0" smtClean="0"/>
              <a:t>β</a:t>
            </a:r>
            <a:r>
              <a:rPr lang="pl-PL" dirty="0" smtClean="0"/>
              <a:t>=0,1 stąd B=1 MHz – NBFM)</a:t>
            </a:r>
          </a:p>
          <a:p>
            <a:pPr marL="514350" indent="-514350">
              <a:buAutoNum type="alphaLcParenR"/>
            </a:pPr>
            <a:r>
              <a:rPr lang="pl-PL" dirty="0" smtClean="0"/>
              <a:t>500 </a:t>
            </a:r>
            <a:r>
              <a:rPr lang="pl-PL" dirty="0" err="1" smtClean="0"/>
              <a:t>Hz</a:t>
            </a:r>
            <a:r>
              <a:rPr lang="pl-PL" dirty="0" smtClean="0"/>
              <a:t> (odp.: </a:t>
            </a:r>
            <a:r>
              <a:rPr lang="el-GR" dirty="0"/>
              <a:t>β</a:t>
            </a:r>
            <a:r>
              <a:rPr lang="pl-PL" dirty="0" smtClean="0"/>
              <a:t>=100 </a:t>
            </a:r>
            <a:r>
              <a:rPr lang="pl-PL" dirty="0"/>
              <a:t>stąd </a:t>
            </a:r>
            <a:r>
              <a:rPr lang="pl-PL" dirty="0" smtClean="0"/>
              <a:t>wg reg. Carsona B=101 kHz)</a:t>
            </a:r>
          </a:p>
          <a:p>
            <a:pPr marL="514350" indent="-514350">
              <a:buAutoNum type="alphaLcParenR"/>
            </a:pPr>
            <a:r>
              <a:rPr lang="pl-PL" dirty="0" smtClean="0"/>
              <a:t>10 kHz (odp.: </a:t>
            </a:r>
            <a:r>
              <a:rPr lang="el-GR" dirty="0"/>
              <a:t>β</a:t>
            </a:r>
            <a:r>
              <a:rPr lang="pl-PL" dirty="0" smtClean="0"/>
              <a:t>=5 </a:t>
            </a:r>
            <a:r>
              <a:rPr lang="pl-PL" dirty="0"/>
              <a:t>stąd </a:t>
            </a:r>
            <a:r>
              <a:rPr lang="pl-PL" dirty="0" smtClean="0"/>
              <a:t>wg reg. Carsona B=120 kHz) </a:t>
            </a:r>
          </a:p>
          <a:p>
            <a:pPr marL="514350" indent="-514350">
              <a:buAutoNum type="alphaLcParenR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226115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568952" cy="922114"/>
          </a:xfrm>
        </p:spPr>
        <p:txBody>
          <a:bodyPr>
            <a:normAutofit fontScale="90000"/>
          </a:bodyPr>
          <a:lstStyle/>
          <a:p>
            <a:r>
              <a:rPr lang="pl-PL" b="1" dirty="0" smtClean="0"/>
              <a:t>RODZAJE MODULACJI ANALOGOWYCH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l-PL" b="1" i="1" smtClean="0"/>
                      <m:t>A</m:t>
                    </m:r>
                    <m:r>
                      <m:rPr>
                        <m:nor/>
                      </m:rPr>
                      <a:rPr lang="pl-PL" b="1" i="0" smtClean="0"/>
                      <m:t>cos</m:t>
                    </m:r>
                    <m:r>
                      <m:rPr>
                        <m:nor/>
                      </m:rPr>
                      <a:rPr lang="pl-PL" b="1" i="0" smtClean="0"/>
                      <m:t>(</m:t>
                    </m:r>
                    <m:sSub>
                      <m:sSubPr>
                        <m:ctrlPr>
                          <a:rPr lang="pl-PL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l-GR" b="1" i="1" smtClean="0">
                            <a:latin typeface="Cambria Math"/>
                            <a:ea typeface="Cambria Math"/>
                          </a:rPr>
                          <m:t>𝝎</m:t>
                        </m:r>
                      </m:e>
                      <m:sub>
                        <m:r>
                          <a:rPr lang="pl-PL" b="1" i="1" dirty="0" smtClean="0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pl-PL" b="1" i="1" smtClean="0">
                        <a:latin typeface="Cambria Math"/>
                        <a:ea typeface="Cambria Math"/>
                      </a:rPr>
                      <m:t>𝒕</m:t>
                    </m:r>
                    <m:r>
                      <a:rPr lang="pl-PL" b="1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pl-PL" b="1" i="1" dirty="0" smtClean="0"/>
                  <a:t> </a:t>
                </a:r>
                <a:r>
                  <a:rPr lang="pl-PL" i="1" dirty="0" smtClean="0"/>
                  <a:t>– </a:t>
                </a:r>
                <a:r>
                  <a:rPr lang="pl-PL" dirty="0" smtClean="0"/>
                  <a:t>sygnał modulowany (nośna)</a:t>
                </a:r>
              </a:p>
              <a:p>
                <a:pPr marL="0" indent="0">
                  <a:buNone/>
                </a:pPr>
                <a:r>
                  <a:rPr lang="pl-PL" b="1" i="1" dirty="0"/>
                  <a:t>f</a:t>
                </a:r>
                <a:r>
                  <a:rPr lang="pl-PL" b="1" dirty="0" smtClean="0"/>
                  <a:t>(</a:t>
                </a:r>
                <a:r>
                  <a:rPr lang="pl-PL" b="1" i="1" dirty="0" smtClean="0"/>
                  <a:t>t</a:t>
                </a:r>
                <a:r>
                  <a:rPr lang="pl-PL" b="1" dirty="0" smtClean="0"/>
                  <a:t>)</a:t>
                </a:r>
                <a:r>
                  <a:rPr lang="pl-PL" dirty="0" smtClean="0"/>
                  <a:t>    – sygnał modulujący  (użyteczny)</a:t>
                </a:r>
              </a:p>
              <a:p>
                <a:pPr marL="0" indent="0">
                  <a:buNone/>
                </a:pPr>
                <a:r>
                  <a:rPr lang="el-GR" b="1" dirty="0" smtClean="0">
                    <a:cs typeface="Times New Roman"/>
                  </a:rPr>
                  <a:t>φ</a:t>
                </a:r>
                <a:r>
                  <a:rPr lang="pl-PL" b="1" dirty="0" smtClean="0">
                    <a:cs typeface="Times New Roman"/>
                  </a:rPr>
                  <a:t>(</a:t>
                </a:r>
                <a:r>
                  <a:rPr lang="pl-PL" b="1" i="1" dirty="0" smtClean="0">
                    <a:cs typeface="Times New Roman"/>
                  </a:rPr>
                  <a:t>t</a:t>
                </a:r>
                <a:r>
                  <a:rPr lang="pl-PL" b="1" dirty="0" smtClean="0">
                    <a:cs typeface="Times New Roman"/>
                  </a:rPr>
                  <a:t>)  </a:t>
                </a:r>
                <a:r>
                  <a:rPr lang="pl-PL" dirty="0" smtClean="0">
                    <a:latin typeface="Calibri" pitchFamily="34" charset="0"/>
                    <a:cs typeface="Calibri" pitchFamily="34" charset="0"/>
                  </a:rPr>
                  <a:t>–</a:t>
                </a:r>
                <a:r>
                  <a:rPr lang="pl-PL" dirty="0" smtClean="0">
                    <a:latin typeface="Times New Roman"/>
                    <a:cs typeface="Times New Roman"/>
                  </a:rPr>
                  <a:t> </a:t>
                </a:r>
                <a:r>
                  <a:rPr lang="pl-PL" dirty="0">
                    <a:cs typeface="Times New Roman"/>
                  </a:rPr>
                  <a:t>sygnał zmodulowany</a:t>
                </a:r>
                <a:endParaRPr lang="pl-PL" i="1" dirty="0"/>
              </a:p>
              <a:p>
                <a:pPr marL="0" indent="0">
                  <a:buNone/>
                </a:pPr>
                <a:endParaRPr lang="pl-PL" i="1" dirty="0" smtClean="0"/>
              </a:p>
              <a:p>
                <a:pPr marL="0" indent="0">
                  <a:buNone/>
                </a:pPr>
                <a:r>
                  <a:rPr lang="el-GR" b="1" dirty="0" smtClean="0">
                    <a:cs typeface="Times New Roman"/>
                  </a:rPr>
                  <a:t>φ</a:t>
                </a:r>
                <a:r>
                  <a:rPr lang="pl-PL" b="1" dirty="0" smtClean="0">
                    <a:cs typeface="Times New Roman"/>
                  </a:rPr>
                  <a:t>(</a:t>
                </a:r>
                <a:r>
                  <a:rPr lang="pl-PL" b="1" i="1" dirty="0" smtClean="0">
                    <a:cs typeface="Times New Roman"/>
                  </a:rPr>
                  <a:t>t</a:t>
                </a:r>
                <a:r>
                  <a:rPr lang="pl-PL" b="1" dirty="0" smtClean="0">
                    <a:cs typeface="Times New Roman"/>
                  </a:rPr>
                  <a:t>)= </a:t>
                </a:r>
                <a:r>
                  <a:rPr lang="pl-PL" b="1" i="1" dirty="0" smtClean="0">
                    <a:cs typeface="Times New Roman"/>
                  </a:rPr>
                  <a:t>a</a:t>
                </a:r>
                <a:r>
                  <a:rPr lang="pl-PL" b="1" dirty="0" smtClean="0">
                    <a:cs typeface="Times New Roman"/>
                  </a:rPr>
                  <a:t>(</a:t>
                </a:r>
                <a:r>
                  <a:rPr lang="pl-PL" b="1" i="1" dirty="0" smtClean="0">
                    <a:cs typeface="Times New Roman"/>
                  </a:rPr>
                  <a:t>t</a:t>
                </a:r>
                <a:r>
                  <a:rPr lang="pl-PL" b="1" dirty="0" smtClean="0">
                    <a:cs typeface="Times New Roman"/>
                  </a:rPr>
                  <a:t>)cos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l-PL" b="1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l-PL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l-GR" b="1" i="1" smtClean="0">
                            <a:latin typeface="Cambria Math"/>
                            <a:ea typeface="Cambria Math"/>
                          </a:rPr>
                          <m:t>𝝎</m:t>
                        </m:r>
                      </m:e>
                      <m:sub>
                        <m:r>
                          <a:rPr lang="pl-PL" b="1" i="1" dirty="0" smtClean="0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pl-PL" b="1" i="1" smtClean="0">
                        <a:latin typeface="Cambria Math"/>
                        <a:ea typeface="Cambria Math"/>
                      </a:rPr>
                      <m:t>𝒕</m:t>
                    </m:r>
                    <m:r>
                      <a:rPr lang="pl-PL" b="1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pl-PL" b="1" i="1" dirty="0" smtClean="0"/>
                  <a:t>  </a:t>
                </a:r>
                <a:r>
                  <a:rPr lang="pl-PL" b="1" dirty="0" smtClean="0"/>
                  <a:t>- modulacje amplitudy (AM=DSB-LC, DSB-SC, SSB-SC)</a:t>
                </a:r>
              </a:p>
              <a:p>
                <a:pPr marL="0" indent="0">
                  <a:buNone/>
                </a:pPr>
                <a:endParaRPr lang="pl-PL" dirty="0" smtClean="0"/>
              </a:p>
              <a:p>
                <a:pPr marL="0" indent="0">
                  <a:buNone/>
                </a:pPr>
                <a:r>
                  <a:rPr lang="el-GR" b="1" dirty="0" smtClean="0">
                    <a:cs typeface="Times New Roman"/>
                  </a:rPr>
                  <a:t>φ</a:t>
                </a:r>
                <a:r>
                  <a:rPr lang="pl-PL" b="1" dirty="0" smtClean="0">
                    <a:cs typeface="Times New Roman"/>
                  </a:rPr>
                  <a:t>(</a:t>
                </a:r>
                <a:r>
                  <a:rPr lang="pl-PL" b="1" i="1" dirty="0" smtClean="0">
                    <a:cs typeface="Times New Roman"/>
                  </a:rPr>
                  <a:t>t</a:t>
                </a:r>
                <a:r>
                  <a:rPr lang="pl-PL" b="1" dirty="0" smtClean="0">
                    <a:cs typeface="Times New Roman"/>
                  </a:rPr>
                  <a:t>)= </a:t>
                </a:r>
                <a:r>
                  <a:rPr lang="pl-PL" b="1" i="1" dirty="0" err="1" smtClean="0">
                    <a:cs typeface="Times New Roman"/>
                  </a:rPr>
                  <a:t>A</a:t>
                </a:r>
                <a:r>
                  <a:rPr lang="pl-PL" b="1" dirty="0" err="1" smtClean="0">
                    <a:cs typeface="Times New Roman"/>
                  </a:rPr>
                  <a:t>cos</a:t>
                </a:r>
                <a:r>
                  <a:rPr lang="pl-PL" b="1" dirty="0" smtClean="0">
                    <a:cs typeface="Times New Roman"/>
                  </a:rPr>
                  <a:t>[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/>
                      </a:rPr>
                      <m:t>𝛉</m:t>
                    </m:r>
                    <m:r>
                      <m:rPr>
                        <m:nor/>
                      </m:rPr>
                      <a:rPr lang="pl-PL" b="1" i="0" smtClean="0">
                        <a:latin typeface="Cambria Math"/>
                      </a:rPr>
                      <m:t>(</m:t>
                    </m:r>
                    <m:r>
                      <a:rPr lang="pl-PL" b="1" i="1" smtClean="0">
                        <a:latin typeface="Cambria Math"/>
                        <a:ea typeface="Cambria Math"/>
                      </a:rPr>
                      <m:t>𝒕</m:t>
                    </m:r>
                    <m:r>
                      <a:rPr lang="pl-PL" b="1" i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pl-PL" b="1" dirty="0" smtClean="0"/>
                  <a:t>]</a:t>
                </a:r>
                <a:r>
                  <a:rPr lang="pl-PL" dirty="0" smtClean="0"/>
                  <a:t>  </a:t>
                </a:r>
                <a:r>
                  <a:rPr lang="pl-PL" b="1" dirty="0" smtClean="0"/>
                  <a:t>- modulacje kąta (PM, FM)</a:t>
                </a:r>
                <a:endParaRPr lang="pl-PL" dirty="0" smtClean="0"/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852" t="-269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315425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pl-PL" sz="3600" b="1" dirty="0" smtClean="0"/>
              <a:t>Modulacje kąta - wprowadzenie</a:t>
            </a:r>
            <a:endParaRPr lang="pl-PL" sz="3600" b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435280" cy="561662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l-GR" dirty="0" smtClean="0">
                    <a:cs typeface="Times New Roman"/>
                  </a:rPr>
                  <a:t>φ</a:t>
                </a:r>
                <a:r>
                  <a:rPr lang="pl-PL" dirty="0" smtClean="0">
                    <a:cs typeface="Times New Roman"/>
                  </a:rPr>
                  <a:t>(</a:t>
                </a:r>
                <a:r>
                  <a:rPr lang="pl-PL" i="1" dirty="0" smtClean="0">
                    <a:cs typeface="Times New Roman"/>
                  </a:rPr>
                  <a:t>t</a:t>
                </a:r>
                <a:r>
                  <a:rPr lang="pl-PL" dirty="0" smtClean="0">
                    <a:cs typeface="Times New Roman"/>
                  </a:rPr>
                  <a:t>)= </a:t>
                </a:r>
                <a:r>
                  <a:rPr lang="pl-PL" i="1" dirty="0" err="1" smtClean="0">
                    <a:cs typeface="Times New Roman"/>
                  </a:rPr>
                  <a:t>A</a:t>
                </a:r>
                <a:r>
                  <a:rPr lang="pl-PL" dirty="0" err="1" smtClean="0">
                    <a:cs typeface="Times New Roman"/>
                  </a:rPr>
                  <a:t>cos</a:t>
                </a:r>
                <a:r>
                  <a:rPr lang="pl-PL" dirty="0" smtClean="0">
                    <a:cs typeface="Times New Roman"/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0" smtClean="0">
                        <a:latin typeface="Cambria Math"/>
                      </a:rPr>
                      <m:t>θ</m:t>
                    </m:r>
                    <m:r>
                      <m:rPr>
                        <m:nor/>
                      </m:rPr>
                      <a:rPr lang="pl-PL" i="0" smtClean="0">
                        <a:latin typeface="Cambria Math"/>
                      </a:rPr>
                      <m:t>(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pl-PL" b="0" i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pl-PL" dirty="0" smtClean="0"/>
                  <a:t>]</a:t>
                </a:r>
                <a:endParaRPr lang="pl-PL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0" i="0" smtClean="0">
                        <a:latin typeface="Cambria Math"/>
                      </a:rPr>
                      <m:t>θ</m:t>
                    </m:r>
                    <m:r>
                      <m:rPr>
                        <m:nor/>
                      </m:rPr>
                      <a:rPr lang="pl-PL" sz="2800" i="0" smtClean="0">
                        <a:latin typeface="Cambria Math"/>
                      </a:rPr>
                      <m:t>(</m:t>
                    </m:r>
                    <m:r>
                      <a:rPr lang="pl-PL" sz="2800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pl-PL" sz="2800" b="0" i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pl-PL" sz="2800" dirty="0" smtClean="0"/>
                  <a:t> – faza chwilowa</a:t>
                </a:r>
              </a:p>
              <a:p>
                <a:pPr marL="0" indent="0">
                  <a:buNone/>
                </a:pPr>
                <a:r>
                  <a:rPr lang="el-GR" sz="2800" dirty="0"/>
                  <a:t>ω</a:t>
                </a:r>
                <a:r>
                  <a:rPr lang="pl-PL" sz="2800" dirty="0" smtClean="0"/>
                  <a:t>(</a:t>
                </a:r>
                <a:r>
                  <a:rPr lang="pl-PL" sz="2800" i="1" dirty="0" smtClean="0"/>
                  <a:t>t</a:t>
                </a:r>
                <a:r>
                  <a:rPr lang="pl-PL" sz="2800" dirty="0" smtClean="0"/>
                  <a:t>) – pulsacja chwilowa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sz="2800" b="0" i="1" smtClean="0">
                        <a:latin typeface="Cambria Math"/>
                        <a:ea typeface="Cambria Math"/>
                      </a:rPr>
                      <m:t>       </m:t>
                    </m:r>
                    <m:r>
                      <a:rPr lang="pl-PL" sz="2800" i="1" smtClean="0">
                        <a:latin typeface="Cambria Math"/>
                        <a:ea typeface="Cambria Math"/>
                      </a:rPr>
                      <m:t>𝜔</m:t>
                    </m:r>
                    <m:d>
                      <m:dPr>
                        <m:ctrlPr>
                          <a:rPr lang="pl-PL" sz="2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l-PL" sz="28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pl-PL" sz="28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pl-PL" sz="28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l-PL" sz="2800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pl-PL" sz="2800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pl-PL" sz="28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pl-PL" sz="28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pl-PL" sz="28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pl-PL" sz="2800" b="0" i="1" smtClean="0">
                            <a:latin typeface="Cambria Math"/>
                            <a:ea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pl-PL" sz="2800" dirty="0" smtClean="0"/>
                  <a:t> ;         </a:t>
                </a:r>
                <a14:m>
                  <m:oMath xmlns:m="http://schemas.openxmlformats.org/officeDocument/2006/math">
                    <m:r>
                      <a:rPr lang="pl-PL" sz="2800" i="1" smtClean="0"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pl-PL" sz="2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l-PL" sz="28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pl-PL" sz="2800" b="0" i="1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trlPr>
                          <a:rPr lang="pl-PL" sz="2800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l-PL" sz="28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  <m:sup>
                        <m:r>
                          <a:rPr lang="pl-PL" sz="28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  <m:e>
                        <m:r>
                          <a:rPr lang="pl-PL" sz="2800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  <m:d>
                          <m:dPr>
                            <m:ctrlPr>
                              <a:rPr lang="pl-PL" sz="28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pl-PL" sz="2800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</m:d>
                        <m:r>
                          <a:rPr lang="pl-PL" sz="2800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pl-PL" sz="2800" b="0" i="1" smtClean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nary>
                  </m:oMath>
                </a14:m>
                <a:r>
                  <a:rPr lang="pl-PL" sz="280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sz="2800" b="0" i="1" smtClean="0">
                        <a:latin typeface="Cambria Math"/>
                      </a:rPr>
                      <m:t>𝑓</m:t>
                    </m:r>
                    <m:r>
                      <a:rPr lang="pl-PL" sz="2800" b="0" i="1" smtClean="0">
                        <a:latin typeface="Cambria Math"/>
                      </a:rPr>
                      <m:t>(</m:t>
                    </m:r>
                    <m:r>
                      <a:rPr lang="pl-PL" sz="2800" b="0" i="1" smtClean="0">
                        <a:latin typeface="Cambria Math"/>
                      </a:rPr>
                      <m:t>𝑡</m:t>
                    </m:r>
                    <m:r>
                      <a:rPr lang="pl-PL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l-PL" sz="2800" dirty="0" smtClean="0"/>
                  <a:t>  -  sygnał modulujący (użyteczny)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sz="2800" b="1" i="1" smtClean="0">
                        <a:latin typeface="Cambria Math"/>
                        <a:ea typeface="Cambria Math"/>
                      </a:rPr>
                      <m:t>𝜽</m:t>
                    </m:r>
                    <m:d>
                      <m:dPr>
                        <m:ctrlPr>
                          <a:rPr lang="pl-PL" sz="2800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l-PL" sz="2800" b="1" i="1" smtClean="0">
                            <a:latin typeface="Cambria Math"/>
                            <a:ea typeface="Cambria Math"/>
                          </a:rPr>
                          <m:t>𝒕</m:t>
                        </m:r>
                      </m:e>
                    </m:d>
                    <m:r>
                      <a:rPr lang="pl-PL" sz="2800" b="1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pl-PL" sz="28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sz="2800" b="1" i="1" smtClean="0">
                            <a:latin typeface="Cambria Math"/>
                            <a:ea typeface="Cambria Math"/>
                          </a:rPr>
                          <m:t>𝝎</m:t>
                        </m:r>
                      </m:e>
                      <m:sub>
                        <m:r>
                          <a:rPr lang="pl-PL" sz="2800" b="1" i="1" smtClean="0">
                            <a:latin typeface="Cambria Math"/>
                            <a:ea typeface="Cambria Math"/>
                          </a:rPr>
                          <m:t>𝒄</m:t>
                        </m:r>
                      </m:sub>
                    </m:sSub>
                    <m:r>
                      <a:rPr lang="pl-PL" sz="2800" b="1" i="1" smtClean="0">
                        <a:latin typeface="Cambria Math"/>
                        <a:ea typeface="Cambria Math"/>
                      </a:rPr>
                      <m:t>𝒕</m:t>
                    </m:r>
                    <m:r>
                      <a:rPr lang="pl-PL" sz="2800" b="1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pl-PL" sz="28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sz="2800" b="1" i="1" smtClean="0">
                            <a:latin typeface="Cambria Math"/>
                            <a:ea typeface="Cambria Math"/>
                          </a:rPr>
                          <m:t>𝒌</m:t>
                        </m:r>
                      </m:e>
                      <m:sub>
                        <m:r>
                          <a:rPr lang="pl-PL" sz="2800" b="1" i="1" smtClean="0">
                            <a:latin typeface="Cambria Math"/>
                            <a:ea typeface="Cambria Math"/>
                          </a:rPr>
                          <m:t>𝒑</m:t>
                        </m:r>
                      </m:sub>
                    </m:sSub>
                    <m:r>
                      <a:rPr lang="pl-PL" sz="2800" b="1" i="1" smtClean="0">
                        <a:latin typeface="Cambria Math"/>
                        <a:ea typeface="Cambria Math"/>
                      </a:rPr>
                      <m:t>𝒇</m:t>
                    </m:r>
                    <m:r>
                      <a:rPr lang="pl-PL" sz="2800" b="1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pl-PL" sz="2800" b="1" i="1" smtClean="0">
                        <a:latin typeface="Cambria Math"/>
                        <a:ea typeface="Cambria Math"/>
                      </a:rPr>
                      <m:t>𝒕</m:t>
                    </m:r>
                    <m:r>
                      <a:rPr lang="pl-PL" sz="2800" b="1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pl-PL" sz="2800" dirty="0" smtClean="0"/>
                  <a:t> – modulacja fazy (PM)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sz="2800" b="0" i="1" smtClean="0">
                        <a:latin typeface="Cambria Math"/>
                        <a:ea typeface="Cambria Math"/>
                      </a:rPr>
                      <m:t>                  </m:t>
                    </m:r>
                    <m:r>
                      <a:rPr lang="pl-PL" sz="2800" i="1" smtClean="0">
                        <a:latin typeface="Cambria Math"/>
                        <a:ea typeface="Cambria Math"/>
                      </a:rPr>
                      <m:t>𝜔</m:t>
                    </m:r>
                    <m:d>
                      <m:dPr>
                        <m:ctrlPr>
                          <a:rPr lang="pl-PL" sz="2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l-PL" sz="28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pl-PL" sz="28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pl-PL" sz="28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sz="2800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pl-PL" sz="2800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pl-PL" sz="2800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pl-PL" sz="28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sz="28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pl-PL" sz="28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pl-PL" sz="2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28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l-PL" sz="2800" b="0" i="1" dirty="0" smtClean="0">
                            <a:latin typeface="Cambria Math"/>
                          </a:rPr>
                          <m:t>𝑑𝑓</m:t>
                        </m:r>
                        <m:r>
                          <a:rPr lang="pl-PL" sz="2800" b="0" i="1" dirty="0" smtClean="0">
                            <a:latin typeface="Cambria Math"/>
                          </a:rPr>
                          <m:t>(</m:t>
                        </m:r>
                        <m:r>
                          <a:rPr lang="pl-PL" sz="2800" b="0" i="1" dirty="0" smtClean="0">
                            <a:latin typeface="Cambria Math"/>
                          </a:rPr>
                          <m:t>𝑡</m:t>
                        </m:r>
                        <m:r>
                          <a:rPr lang="pl-PL" sz="2800" b="0" i="1" dirty="0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pl-PL" sz="2800" b="0" i="1" dirty="0" smtClean="0">
                            <a:latin typeface="Cambria Math"/>
                          </a:rPr>
                          <m:t>𝑡</m:t>
                        </m:r>
                      </m:den>
                    </m:f>
                  </m:oMath>
                </a14:m>
                <a:endParaRPr lang="pl-PL" sz="2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sz="2800" b="1" i="1" smtClean="0">
                        <a:latin typeface="Cambria Math"/>
                        <a:ea typeface="Cambria Math"/>
                      </a:rPr>
                      <m:t>𝝎</m:t>
                    </m:r>
                    <m:d>
                      <m:dPr>
                        <m:ctrlPr>
                          <a:rPr lang="pl-PL" sz="2800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l-PL" sz="2800" b="1" i="1" smtClean="0">
                            <a:latin typeface="Cambria Math"/>
                            <a:ea typeface="Cambria Math"/>
                          </a:rPr>
                          <m:t>𝒕</m:t>
                        </m:r>
                      </m:e>
                    </m:d>
                    <m:r>
                      <a:rPr lang="pl-PL" sz="2800" b="1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pl-PL" sz="28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sz="2800" b="1" i="1" smtClean="0">
                            <a:latin typeface="Cambria Math"/>
                            <a:ea typeface="Cambria Math"/>
                          </a:rPr>
                          <m:t>𝝎</m:t>
                        </m:r>
                      </m:e>
                      <m:sub>
                        <m:r>
                          <a:rPr lang="pl-PL" sz="2800" b="1" i="1" smtClean="0">
                            <a:latin typeface="Cambria Math"/>
                            <a:ea typeface="Cambria Math"/>
                          </a:rPr>
                          <m:t>𝒄</m:t>
                        </m:r>
                      </m:sub>
                    </m:sSub>
                    <m:r>
                      <a:rPr lang="pl-PL" sz="2800" b="1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pl-PL" sz="28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sz="2800" b="1" i="1" smtClean="0">
                            <a:latin typeface="Cambria Math"/>
                            <a:ea typeface="Cambria Math"/>
                          </a:rPr>
                          <m:t>𝒌</m:t>
                        </m:r>
                      </m:e>
                      <m:sub>
                        <m:r>
                          <a:rPr lang="pl-PL" sz="2800" b="1" i="1" smtClean="0">
                            <a:latin typeface="Cambria Math"/>
                            <a:ea typeface="Cambria Math"/>
                          </a:rPr>
                          <m:t>𝒇</m:t>
                        </m:r>
                      </m:sub>
                    </m:sSub>
                    <m:r>
                      <a:rPr lang="pl-PL" sz="2800" b="1" i="1" smtClean="0">
                        <a:latin typeface="Cambria Math"/>
                        <a:ea typeface="Cambria Math"/>
                      </a:rPr>
                      <m:t>𝒇</m:t>
                    </m:r>
                    <m:r>
                      <a:rPr lang="pl-PL" sz="2800" b="1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pl-PL" sz="2800" b="1" i="1" smtClean="0">
                        <a:latin typeface="Cambria Math"/>
                        <a:ea typeface="Cambria Math"/>
                      </a:rPr>
                      <m:t>𝒕</m:t>
                    </m:r>
                    <m:r>
                      <a:rPr lang="pl-PL" sz="2800" b="1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pl-PL" sz="2800" b="1" dirty="0" smtClean="0"/>
                  <a:t> </a:t>
                </a:r>
                <a:r>
                  <a:rPr lang="pl-PL" sz="2800" dirty="0" smtClean="0"/>
                  <a:t>- modulacja częstotliwości (FM)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sz="2800" b="0" i="1" smtClean="0">
                        <a:latin typeface="Cambria Math"/>
                        <a:ea typeface="Cambria Math"/>
                      </a:rPr>
                      <m:t>                  </m:t>
                    </m:r>
                    <m:r>
                      <a:rPr lang="pl-PL" sz="2800" i="1" smtClean="0"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pl-PL" sz="2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l-PL" sz="28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pl-PL" sz="2800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l-PL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8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sz="2800" i="1" dirty="0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pl-PL" sz="2800" b="0" i="1" dirty="0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pl-PL" sz="2800" b="0" i="1" dirty="0" smtClean="0">
                        <a:latin typeface="Cambria Math"/>
                      </a:rPr>
                      <m:t>𝑡</m:t>
                    </m:r>
                    <m:r>
                      <a:rPr lang="pl-PL" sz="2800" b="0" i="1" dirty="0" smtClean="0">
                        <a:latin typeface="Cambria Math"/>
                      </a:rPr>
                      <m:t>+</m:t>
                    </m:r>
                    <m:nary>
                      <m:naryPr>
                        <m:ctrlPr>
                          <a:rPr lang="pl-PL" sz="2800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l-PL" sz="2800" b="0" i="1" dirty="0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pl-PL" sz="2800" b="0" i="1" dirty="0" smtClean="0">
                            <a:latin typeface="Cambria Math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pl-PL" sz="28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sz="2800" b="0" i="1" dirty="0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pl-PL" sz="2800" b="0" i="1" dirty="0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pl-PL" sz="2800" b="0" i="1" dirty="0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l-PL" sz="28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l-PL" sz="2800" b="0" i="1" dirty="0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</m:d>
                        <m:r>
                          <a:rPr lang="pl-PL" sz="2800" b="0" i="1" dirty="0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pl-PL" sz="2800" b="0" i="1" dirty="0" smtClean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nary>
                  </m:oMath>
                </a14:m>
                <a:endParaRPr lang="pl-PL" sz="2800" dirty="0"/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435280" cy="5616624"/>
              </a:xfrm>
              <a:blipFill rotWithShape="1">
                <a:blip r:embed="rId2" cstate="print"/>
                <a:stretch>
                  <a:fillRect l="-1445" t="-130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95063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pl-PL" sz="3600" b="1" dirty="0" smtClean="0"/>
              <a:t>Modulacje kąta – c.d.</a:t>
            </a:r>
            <a:endParaRPr lang="pl-PL" sz="36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 </a:t>
            </a:r>
            <a:endParaRPr lang="pl-PL" dirty="0"/>
          </a:p>
        </p:txBody>
      </p:sp>
      <p:pic>
        <p:nvPicPr>
          <p:cNvPr id="1026" name="Picture 2" descr="E:\Teksty Word\Dydaktyka\TMKT\SkanyKadrowane\IMG_000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7560840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9049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pl-PL" sz="3600" b="1" dirty="0" smtClean="0"/>
              <a:t>Modulacje FM</a:t>
            </a:r>
            <a:endParaRPr lang="pl-PL" sz="3600" b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1052736"/>
                <a:ext cx="8229600" cy="554461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b="1" i="1" smtClean="0">
                        <a:latin typeface="Cambria Math"/>
                        <a:ea typeface="Cambria Math"/>
                      </a:rPr>
                      <m:t>𝝎</m:t>
                    </m:r>
                    <m:d>
                      <m:dPr>
                        <m:ctrlPr>
                          <a:rPr lang="pl-PL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l-PL" b="1" i="1">
                            <a:latin typeface="Cambria Math"/>
                            <a:ea typeface="Cambria Math"/>
                          </a:rPr>
                          <m:t>𝒕</m:t>
                        </m:r>
                      </m:e>
                    </m:d>
                    <m:r>
                      <a:rPr lang="pl-PL" b="1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pl-PL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b="1" i="1">
                            <a:latin typeface="Cambria Math"/>
                            <a:ea typeface="Cambria Math"/>
                          </a:rPr>
                          <m:t>𝝎</m:t>
                        </m:r>
                      </m:e>
                      <m:sub>
                        <m:r>
                          <a:rPr lang="pl-PL" b="1" i="1">
                            <a:latin typeface="Cambria Math"/>
                            <a:ea typeface="Cambria Math"/>
                          </a:rPr>
                          <m:t>𝒄</m:t>
                        </m:r>
                      </m:sub>
                    </m:sSub>
                    <m:r>
                      <a:rPr lang="pl-PL" b="1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pl-PL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b="1" i="1">
                            <a:latin typeface="Cambria Math"/>
                            <a:ea typeface="Cambria Math"/>
                          </a:rPr>
                          <m:t>𝒌</m:t>
                        </m:r>
                      </m:e>
                      <m:sub>
                        <m:r>
                          <a:rPr lang="pl-PL" b="1" i="1">
                            <a:latin typeface="Cambria Math"/>
                            <a:ea typeface="Cambria Math"/>
                          </a:rPr>
                          <m:t>𝒇</m:t>
                        </m:r>
                      </m:sub>
                    </m:sSub>
                    <m:r>
                      <a:rPr lang="pl-PL" b="1" i="1">
                        <a:latin typeface="Cambria Math"/>
                        <a:ea typeface="Cambria Math"/>
                      </a:rPr>
                      <m:t>𝒇</m:t>
                    </m:r>
                    <m:r>
                      <a:rPr lang="pl-PL" b="1" i="1">
                        <a:latin typeface="Cambria Math"/>
                        <a:ea typeface="Cambria Math"/>
                      </a:rPr>
                      <m:t>(</m:t>
                    </m:r>
                    <m:r>
                      <a:rPr lang="pl-PL" b="1" i="1">
                        <a:latin typeface="Cambria Math"/>
                        <a:ea typeface="Cambria Math"/>
                      </a:rPr>
                      <m:t>𝒕</m:t>
                    </m:r>
                    <m:r>
                      <a:rPr lang="pl-PL" b="1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pl-PL" b="1" dirty="0"/>
                  <a:t> </a:t>
                </a:r>
                <a:r>
                  <a:rPr lang="pl-PL" dirty="0"/>
                  <a:t>- modulacja częstotliwości (FM</a:t>
                </a:r>
                <a:r>
                  <a:rPr lang="pl-PL" dirty="0" smtClean="0"/>
                  <a:t>)</a:t>
                </a:r>
                <a:endParaRPr lang="pl-PL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  <a:ea typeface="Cambria Math"/>
                      </a:rPr>
                      <m:t>        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pl-PL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pl-PL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l-PL" i="1" dirty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pl-PL" i="1" dirty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pl-PL" i="1" dirty="0">
                        <a:latin typeface="Cambria Math"/>
                      </a:rPr>
                      <m:t>𝑡</m:t>
                    </m:r>
                    <m:r>
                      <a:rPr lang="pl-PL" i="1" dirty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l-PL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l-PL" i="1" dirty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pl-PL" i="1" dirty="0">
                            <a:latin typeface="Cambria Math"/>
                          </a:rPr>
                          <m:t>𝑓</m:t>
                        </m:r>
                      </m:sub>
                    </m:sSub>
                    <m:nary>
                      <m:naryPr>
                        <m:ctrlPr>
                          <a:rPr lang="pl-PL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l-PL" i="1" dirty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pl-PL" i="1" dirty="0">
                            <a:latin typeface="Cambria Math"/>
                          </a:rPr>
                          <m:t>𝑡</m:t>
                        </m:r>
                      </m:sup>
                      <m:e>
                        <m:r>
                          <a:rPr lang="pl-PL" i="1" dirty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l-PL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l-PL" i="1" dirty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</m:d>
                        <m:r>
                          <a:rPr lang="pl-PL" i="1" dirty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pl-PL" i="1" dirty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nary>
                  </m:oMath>
                </a14:m>
                <a:endParaRPr lang="pl-PL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pl-PL" dirty="0" smtClean="0">
                    <a:cs typeface="Times New Roman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cs typeface="Times New Roman"/>
                          </a:rPr>
                          <m:t>φ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cs typeface="Times New Roman"/>
                          </a:rPr>
                          <m:t>𝐹𝑀</m:t>
                        </m:r>
                      </m:sub>
                    </m:sSub>
                  </m:oMath>
                </a14:m>
                <a:r>
                  <a:rPr lang="pl-PL" dirty="0" smtClean="0">
                    <a:cs typeface="Times New Roman"/>
                  </a:rPr>
                  <a:t>(</a:t>
                </a:r>
                <a:r>
                  <a:rPr lang="pl-PL" i="1" dirty="0">
                    <a:cs typeface="Times New Roman"/>
                  </a:rPr>
                  <a:t>t</a:t>
                </a:r>
                <a:r>
                  <a:rPr lang="pl-PL" dirty="0">
                    <a:cs typeface="Times New Roman"/>
                  </a:rPr>
                  <a:t>)= </a:t>
                </a:r>
                <a:r>
                  <a:rPr lang="pl-PL" i="1" dirty="0" err="1" smtClean="0">
                    <a:cs typeface="Times New Roman"/>
                  </a:rPr>
                  <a:t>A</a:t>
                </a:r>
                <a:r>
                  <a:rPr lang="pl-PL" dirty="0" err="1" smtClean="0">
                    <a:cs typeface="Times New Roman"/>
                  </a:rPr>
                  <a:t>cos</a:t>
                </a:r>
                <a:r>
                  <a:rPr lang="pl-PL" dirty="0" smtClean="0">
                    <a:cs typeface="Times New Roman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  <a:cs typeface="Times New Roman"/>
                          </a:rPr>
                          <m:t>𝜔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𝑐</m:t>
                        </m:r>
                      </m:sub>
                    </m:sSub>
                    <m:r>
                      <a:rPr lang="pl-PL" b="0" i="1" smtClean="0">
                        <a:latin typeface="Cambria Math"/>
                        <a:ea typeface="Cambria Math"/>
                        <a:cs typeface="Times New Roman"/>
                      </a:rPr>
                      <m:t>𝑡</m:t>
                    </m:r>
                    <m:r>
                      <a:rPr lang="pl-PL" i="1" dirty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l-PL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l-PL" i="1" dirty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pl-PL" i="1" dirty="0">
                            <a:latin typeface="Cambria Math"/>
                          </a:rPr>
                          <m:t>𝑓</m:t>
                        </m:r>
                      </m:sub>
                    </m:sSub>
                    <m:nary>
                      <m:naryPr>
                        <m:ctrlPr>
                          <a:rPr lang="pl-PL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l-PL" i="1" dirty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pl-PL" i="1" dirty="0">
                            <a:latin typeface="Cambria Math"/>
                          </a:rPr>
                          <m:t>𝑡</m:t>
                        </m:r>
                      </m:sup>
                      <m:e>
                        <m:r>
                          <a:rPr lang="pl-PL" i="1" dirty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l-PL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l-PL" i="1" dirty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</m:d>
                        <m:r>
                          <a:rPr lang="pl-PL" i="1" dirty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pl-PL" i="1" dirty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nary>
                  </m:oMath>
                </a14:m>
                <a:r>
                  <a:rPr lang="pl-PL" dirty="0" smtClean="0"/>
                  <a:t>]</a:t>
                </a:r>
                <a:endParaRPr lang="pl-PL" dirty="0"/>
              </a:p>
              <a:p>
                <a:endParaRPr lang="pl-PL" dirty="0" smtClean="0"/>
              </a:p>
              <a:p>
                <a:endParaRPr lang="pl-PL" dirty="0"/>
              </a:p>
              <a:p>
                <a:endParaRPr lang="pl-PL" dirty="0" smtClean="0"/>
              </a:p>
              <a:p>
                <a:endParaRPr lang="pl-PL" dirty="0"/>
              </a:p>
              <a:p>
                <a:pPr marL="914400" lvl="2" indent="0">
                  <a:buNone/>
                </a:pPr>
                <a:r>
                  <a:rPr lang="pl-PL" dirty="0" smtClean="0"/>
                  <a:t>		Modulator FM</a:t>
                </a:r>
                <a:endParaRPr lang="pl-PL" dirty="0"/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052736"/>
                <a:ext cx="8229600" cy="5544616"/>
              </a:xfrm>
              <a:blipFill rotWithShape="1">
                <a:blip r:embed="rId2" cstate="print"/>
                <a:stretch>
                  <a:fillRect l="-1926" t="-1320" r="-1185" b="-121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ole tekstowe 4"/>
          <p:cNvSpPr txBox="1"/>
          <p:nvPr/>
        </p:nvSpPr>
        <p:spPr>
          <a:xfrm>
            <a:off x="4114800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pole tekstowe 5"/>
              <p:cNvSpPr txBox="1"/>
              <p:nvPr/>
            </p:nvSpPr>
            <p:spPr>
              <a:xfrm>
                <a:off x="3528774" y="5125834"/>
                <a:ext cx="1172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 smtClean="0"/>
                  <a:t>Acos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(</m:t>
                        </m:r>
                        <m:r>
                          <a:rPr lang="pl-PL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pl-PL" b="0" i="1" smtClean="0">
                        <a:latin typeface="Cambria Math"/>
                      </a:rPr>
                      <m:t>𝑡</m:t>
                    </m:r>
                    <m:r>
                      <a:rPr lang="pl-PL" b="0" i="1" smtClean="0">
                        <a:latin typeface="Cambria Math"/>
                      </a:rPr>
                      <m:t>)</m:t>
                    </m:r>
                  </m:oMath>
                </a14:m>
                <a:endParaRPr lang="pl-PL" dirty="0"/>
              </a:p>
            </p:txBody>
          </p:sp>
        </mc:Choice>
        <mc:Fallback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774" y="5125834"/>
                <a:ext cx="1172052" cy="36933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4688" t="-8333" r="-1563" b="-266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 descr="E:\Teksty Word\Dydaktyka\TMKT\SkanyKadrowane\IMG_0001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881028"/>
            <a:ext cx="5472608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pole tekstowe 6"/>
              <p:cNvSpPr txBox="1"/>
              <p:nvPr/>
            </p:nvSpPr>
            <p:spPr>
              <a:xfrm>
                <a:off x="3035113" y="5125834"/>
                <a:ext cx="1172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/>
                  <a:t>Acos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</a:rPr>
                          <m:t>(</m:t>
                        </m:r>
                        <m:r>
                          <a:rPr lang="pl-PL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pl-PL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pl-PL" i="1">
                        <a:latin typeface="Cambria Math"/>
                      </a:rPr>
                      <m:t>𝑡</m:t>
                    </m:r>
                    <m:r>
                      <a:rPr lang="pl-PL" i="1">
                        <a:latin typeface="Cambria Math"/>
                      </a:rPr>
                      <m:t>)</m:t>
                    </m:r>
                  </m:oMath>
                </a14:m>
                <a:endParaRPr lang="pl-PL" dirty="0"/>
              </a:p>
            </p:txBody>
          </p:sp>
        </mc:Choice>
        <mc:Fallback>
          <p:sp>
            <p:nvSpPr>
              <p:cNvPr id="7" name="pole tekstow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113" y="5125834"/>
                <a:ext cx="1172052" cy="369332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l="-4688" t="-8333" r="-1563" b="-266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ole tekstowe 7"/>
          <p:cNvSpPr txBox="1"/>
          <p:nvPr/>
        </p:nvSpPr>
        <p:spPr>
          <a:xfrm>
            <a:off x="2339752" y="493671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f(t)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3235573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pl-PL" sz="3600" b="1" dirty="0" smtClean="0"/>
              <a:t>Modulacje FM - parametry</a:t>
            </a:r>
            <a:endParaRPr lang="pl-PL" sz="3600" b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8229600" cy="500141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l-PL" dirty="0" smtClean="0"/>
                  <a:t>Załóżmy, że sygnał modulujący (użyteczny) jest sygnałem wzorcowym sinusoidalnym: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r>
                        <a:rPr lang="pl-PL" b="0" i="1" smtClean="0">
                          <a:latin typeface="Cambria Math"/>
                        </a:rPr>
                        <m:t>𝑎</m:t>
                      </m:r>
                      <m:r>
                        <a:rPr lang="pl-PL" b="0" i="1" smtClean="0">
                          <a:latin typeface="Cambria Math"/>
                        </a:rPr>
                        <m:t> </m:t>
                      </m:r>
                      <m:r>
                        <a:rPr lang="pl-PL" b="0" i="1" smtClean="0">
                          <a:latin typeface="Cambria Math"/>
                        </a:rPr>
                        <m:t>𝑐𝑜𝑠</m:t>
                      </m:r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𝑡</m:t>
                      </m:r>
                      <m:r>
                        <a:rPr lang="pl-PL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pl-PL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pl-PL" b="0" dirty="0" smtClean="0">
                    <a:latin typeface="Calibri" pitchFamily="34" charset="0"/>
                    <a:cs typeface="Calibri" pitchFamily="34" charset="0"/>
                  </a:rPr>
                  <a:t>Mamy wówczas: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b="0" i="1">
                        <a:latin typeface="Cambria Math"/>
                        <a:ea typeface="Cambria Math"/>
                      </a:rPr>
                      <m:t>𝜔</m:t>
                    </m:r>
                    <m:d>
                      <m:dPr>
                        <m:ctrlPr>
                          <a:rPr lang="pl-PL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l-PL" b="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pl-PL" b="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pl-P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b="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pl-PL" b="0" i="1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pl-PL" b="0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pl-P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b="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pl-PL" b="0" i="1">
                            <a:latin typeface="Cambria Math"/>
                            <a:ea typeface="Cambria Math"/>
                          </a:rPr>
                          <m:t>𝑓</m:t>
                        </m:r>
                      </m:sub>
                    </m:sSub>
                    <m:r>
                      <a:rPr lang="pl-PL" b="0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pl-PL" b="0" i="1">
                        <a:latin typeface="Cambria Math"/>
                        <a:ea typeface="Cambria Math"/>
                      </a:rPr>
                      <m:t>(</m:t>
                    </m:r>
                    <m:r>
                      <a:rPr lang="pl-PL" b="0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pl-PL" b="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pl-PL" dirty="0" smtClean="0">
                    <a:latin typeface="Calibri" pitchFamily="34" charset="0"/>
                    <a:cs typeface="Calibri" pitchFamily="34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dirty="0" smtClean="0"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𝜔</m:t>
                        </m:r>
                      </m:e>
                      <m:sub>
                        <m:r>
                          <a:rPr lang="pl-PL" b="0" i="1" dirty="0" smtClean="0">
                            <a:latin typeface="Cambria Math"/>
                            <a:cs typeface="Calibri" pitchFamily="34" charset="0"/>
                          </a:rPr>
                          <m:t>𝑐</m:t>
                        </m:r>
                      </m:sub>
                    </m:sSub>
                    <m:r>
                      <a:rPr lang="pl-PL" b="0" i="1" dirty="0" smtClean="0">
                        <a:latin typeface="Cambria Math"/>
                        <a:cs typeface="Calibri" pitchFamily="34" charset="0"/>
                      </a:rPr>
                      <m:t>+</m:t>
                    </m:r>
                    <m:r>
                      <a:rPr lang="pl-PL" b="0" i="1" dirty="0" smtClean="0">
                        <a:latin typeface="Cambria Math"/>
                        <a:ea typeface="Cambria Math"/>
                        <a:cs typeface="Calibri" pitchFamily="34" charset="0"/>
                      </a:rPr>
                      <m:t>∆</m:t>
                    </m:r>
                    <m:r>
                      <a:rPr lang="pl-PL" b="0" i="1" dirty="0" smtClean="0">
                        <a:latin typeface="Cambria Math"/>
                        <a:ea typeface="Cambria Math"/>
                        <a:cs typeface="Calibri" pitchFamily="34" charset="0"/>
                      </a:rPr>
                      <m:t>𝜔</m:t>
                    </m:r>
                    <m:r>
                      <a:rPr lang="pl-PL" b="0" i="1" dirty="0" smtClean="0">
                        <a:latin typeface="Cambria Math"/>
                        <a:ea typeface="Cambria Math"/>
                        <a:cs typeface="Calibri" pitchFamily="34" charset="0"/>
                      </a:rPr>
                      <m:t>𝑐𝑜𝑠</m:t>
                    </m:r>
                    <m:sSub>
                      <m:sSubPr>
                        <m:ctrlPr>
                          <a:rPr lang="pl-PL" b="0" i="1" dirty="0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pl-PL" b="0" i="1" dirty="0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𝜔</m:t>
                        </m:r>
                      </m:e>
                      <m:sub>
                        <m:r>
                          <a:rPr lang="pl-PL" b="0" i="1" dirty="0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𝑚</m:t>
                        </m:r>
                      </m:sub>
                    </m:sSub>
                    <m:r>
                      <a:rPr lang="pl-PL" b="0" i="1" dirty="0" smtClean="0">
                        <a:latin typeface="Cambria Math"/>
                        <a:ea typeface="Cambria Math"/>
                        <a:cs typeface="Calibri" pitchFamily="34" charset="0"/>
                      </a:rPr>
                      <m:t>𝑡</m:t>
                    </m:r>
                  </m:oMath>
                </a14:m>
                <a:r>
                  <a:rPr lang="pl-PL" dirty="0" smtClean="0">
                    <a:latin typeface="Calibri" pitchFamily="34" charset="0"/>
                    <a:cs typeface="Calibri" pitchFamily="34" charset="0"/>
                  </a:rPr>
                  <a:t> , </a:t>
                </a:r>
              </a:p>
              <a:p>
                <a:pPr marL="0" indent="0">
                  <a:buNone/>
                </a:pPr>
                <a:r>
                  <a:rPr lang="pl-PL" dirty="0">
                    <a:latin typeface="Calibri" pitchFamily="34" charset="0"/>
                    <a:cs typeface="Calibri" pitchFamily="34" charset="0"/>
                  </a:rPr>
                  <a:t>g</a:t>
                </a:r>
                <a:r>
                  <a:rPr lang="pl-PL" dirty="0" smtClean="0">
                    <a:latin typeface="Calibri" pitchFamily="34" charset="0"/>
                    <a:cs typeface="Calibri" pitchFamily="34" charset="0"/>
                  </a:rPr>
                  <a:t>dzie </a:t>
                </a:r>
                <a14:m>
                  <m:oMath xmlns:m="http://schemas.openxmlformats.org/officeDocument/2006/math">
                    <m:r>
                      <a:rPr lang="pl-PL" b="1" i="1" smtClean="0">
                        <a:latin typeface="Cambria Math"/>
                        <a:ea typeface="Cambria Math"/>
                        <a:cs typeface="Calibri" pitchFamily="34" charset="0"/>
                      </a:rPr>
                      <m:t>∆</m:t>
                    </m:r>
                    <m:r>
                      <a:rPr lang="pl-PL" b="1" i="1" smtClean="0">
                        <a:latin typeface="Cambria Math"/>
                        <a:ea typeface="Cambria Math"/>
                        <a:cs typeface="Calibri" pitchFamily="34" charset="0"/>
                      </a:rPr>
                      <m:t>𝝎</m:t>
                    </m:r>
                    <m:r>
                      <a:rPr lang="pl-PL" b="1" i="1" smtClean="0"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r>
                      <a:rPr lang="pl-PL" b="1" i="1" smtClean="0">
                        <a:latin typeface="Cambria Math"/>
                        <a:ea typeface="Cambria Math"/>
                        <a:cs typeface="Calibri" pitchFamily="34" charset="0"/>
                      </a:rPr>
                      <m:t>𝒂</m:t>
                    </m:r>
                    <m:sSub>
                      <m:sSubPr>
                        <m:ctrlPr>
                          <a:rPr lang="pl-PL" b="1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pl-PL" b="1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𝒌</m:t>
                        </m:r>
                      </m:e>
                      <m:sub>
                        <m:r>
                          <a:rPr lang="pl-PL" b="1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pl-PL" b="1" dirty="0" smtClean="0">
                    <a:latin typeface="Calibri" pitchFamily="34" charset="0"/>
                    <a:cs typeface="Calibri" pitchFamily="34" charset="0"/>
                  </a:rPr>
                  <a:t>   - dewiacja częstotliwości</a:t>
                </a:r>
                <a:r>
                  <a:rPr lang="pl-PL" dirty="0" smtClean="0">
                    <a:latin typeface="Calibri" pitchFamily="34" charset="0"/>
                    <a:cs typeface="Calibri" pitchFamily="34" charset="0"/>
                  </a:rPr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i="1" smtClean="0">
                        <a:latin typeface="Cambria Math"/>
                        <a:ea typeface="Cambria Math"/>
                        <a:cs typeface="Calibri" pitchFamily="34" charset="0"/>
                      </a:rPr>
                      <m:t>𝜃</m:t>
                    </m:r>
                    <m:d>
                      <m:dPr>
                        <m:ctrlPr>
                          <a:rPr lang="pl-PL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𝑡</m:t>
                        </m:r>
                      </m:e>
                    </m:d>
                    <m:r>
                      <a:rPr lang="pl-PL" b="0" i="1" smtClean="0"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sSub>
                      <m:sSubPr>
                        <m:ctrlPr>
                          <a:rPr lang="pl-PL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𝜔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𝑐</m:t>
                        </m:r>
                      </m:sub>
                    </m:sSub>
                    <m:r>
                      <a:rPr lang="pl-PL" b="0" i="1" smtClean="0">
                        <a:latin typeface="Cambria Math"/>
                        <a:ea typeface="Cambria Math"/>
                        <a:cs typeface="Calibri" pitchFamily="34" charset="0"/>
                      </a:rPr>
                      <m:t>𝑡</m:t>
                    </m:r>
                    <m:r>
                      <a:rPr lang="pl-PL" b="0" i="1" smtClean="0">
                        <a:latin typeface="Cambria Math"/>
                        <a:ea typeface="Cambria Math"/>
                        <a:cs typeface="Calibri" pitchFamily="34" charset="0"/>
                      </a:rPr>
                      <m:t>+</m:t>
                    </m:r>
                    <m:r>
                      <a:rPr lang="pl-PL" b="0" i="1" smtClean="0">
                        <a:latin typeface="Cambria Math"/>
                        <a:ea typeface="Cambria Math"/>
                        <a:cs typeface="Calibri" pitchFamily="34" charset="0"/>
                      </a:rPr>
                      <m:t>𝛽</m:t>
                    </m:r>
                    <m:r>
                      <a:rPr lang="pl-PL" b="0" i="1" smtClean="0">
                        <a:latin typeface="Cambria Math"/>
                        <a:ea typeface="Cambria Math"/>
                        <a:cs typeface="Calibri" pitchFamily="34" charset="0"/>
                      </a:rPr>
                      <m:t>𝑠𝑖𝑛</m:t>
                    </m:r>
                    <m:sSub>
                      <m:sSubPr>
                        <m:ctrlPr>
                          <a:rPr lang="pl-PL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𝜔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pl-PL" dirty="0" smtClean="0">
                    <a:latin typeface="Calibri" pitchFamily="34" charset="0"/>
                    <a:cs typeface="Calibri" pitchFamily="34" charset="0"/>
                  </a:rPr>
                  <a:t> , </a:t>
                </a:r>
              </a:p>
              <a:p>
                <a:pPr marL="0" indent="0">
                  <a:buNone/>
                </a:pPr>
                <a:r>
                  <a:rPr lang="pl-PL" dirty="0" smtClean="0">
                    <a:latin typeface="Calibri" pitchFamily="34" charset="0"/>
                    <a:cs typeface="Calibri" pitchFamily="34" charset="0"/>
                  </a:rPr>
                  <a:t>gdzie </a:t>
                </a:r>
                <a14:m>
                  <m:oMath xmlns:m="http://schemas.openxmlformats.org/officeDocument/2006/math">
                    <m:r>
                      <a:rPr lang="pl-PL" b="1" i="1" smtClean="0">
                        <a:latin typeface="Cambria Math"/>
                        <a:ea typeface="Cambria Math"/>
                        <a:cs typeface="Calibri" pitchFamily="34" charset="0"/>
                      </a:rPr>
                      <m:t>𝜷</m:t>
                    </m:r>
                    <m:r>
                      <a:rPr lang="pl-PL" b="1" i="1" smtClean="0"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f>
                      <m:fPr>
                        <m:ctrlPr>
                          <a:rPr lang="pl-PL" b="1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pl-PL" b="1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∆</m:t>
                        </m:r>
                        <m:r>
                          <a:rPr lang="pl-PL" b="1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𝝎</m:t>
                        </m:r>
                      </m:num>
                      <m:den>
                        <m:sSub>
                          <m:sSubPr>
                            <m:ctrlPr>
                              <a:rPr lang="pl-PL" b="1" i="1" smtClean="0">
                                <a:latin typeface="Cambria Math"/>
                                <a:ea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pl-PL" b="1" i="1" smtClean="0">
                                <a:latin typeface="Cambria Math"/>
                                <a:ea typeface="Cambria Math"/>
                                <a:cs typeface="Calibri" pitchFamily="34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pl-PL" b="1" i="1" smtClean="0">
                                <a:latin typeface="Cambria Math"/>
                                <a:ea typeface="Cambria Math"/>
                                <a:cs typeface="Calibri" pitchFamily="34" charset="0"/>
                              </a:rPr>
                              <m:t>𝒎</m:t>
                            </m:r>
                          </m:sub>
                        </m:sSub>
                      </m:den>
                    </m:f>
                  </m:oMath>
                </a14:m>
                <a:r>
                  <a:rPr lang="pl-PL" b="1" dirty="0" smtClean="0">
                    <a:latin typeface="Calibri" pitchFamily="34" charset="0"/>
                    <a:cs typeface="Calibri" pitchFamily="34" charset="0"/>
                  </a:rPr>
                  <a:t>  - wskaźnik głębokości modulacji</a:t>
                </a:r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8229600" cy="5001419"/>
              </a:xfrm>
              <a:blipFill rotWithShape="1">
                <a:blip r:embed="rId2" cstate="print"/>
                <a:stretch>
                  <a:fillRect l="-1852" t="-158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090406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pl-PL" sz="3600" b="1" dirty="0" smtClean="0"/>
              <a:t>Wąskopasmowa modulacja FM (NBFM)</a:t>
            </a:r>
            <a:endParaRPr lang="pl-PL" sz="3600" b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4704"/>
                <a:ext cx="8229600" cy="59046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000" dirty="0">
                              <a:cs typeface="Times New Roman"/>
                            </a:rPr>
                            <m:t>φ</m:t>
                          </m:r>
                        </m:e>
                        <m:sub>
                          <m:r>
                            <a:rPr lang="pl-PL" sz="2000" i="1">
                              <a:latin typeface="Cambria Math"/>
                              <a:cs typeface="Times New Roman"/>
                            </a:rPr>
                            <m:t>𝐹𝑀</m:t>
                          </m:r>
                        </m:sub>
                      </m:sSub>
                      <m:r>
                        <m:rPr>
                          <m:nor/>
                        </m:rPr>
                        <a:rPr lang="pl-PL" sz="2000" dirty="0">
                          <a:cs typeface="Times New Roman"/>
                        </a:rPr>
                        <m:t>(</m:t>
                      </m:r>
                      <m:r>
                        <m:rPr>
                          <m:nor/>
                        </m:rPr>
                        <a:rPr lang="pl-PL" sz="2000" i="1" dirty="0">
                          <a:cs typeface="Times New Roman"/>
                        </a:rPr>
                        <m:t>t</m:t>
                      </m:r>
                      <m:r>
                        <m:rPr>
                          <m:nor/>
                        </m:rPr>
                        <a:rPr lang="pl-PL" sz="2000" dirty="0">
                          <a:cs typeface="Times New Roman"/>
                        </a:rPr>
                        <m:t>)= </m:t>
                      </m:r>
                      <m:r>
                        <m:rPr>
                          <m:nor/>
                        </m:rPr>
                        <a:rPr lang="pl-PL" sz="2000" i="1" dirty="0" err="1">
                          <a:cs typeface="Times New Roman"/>
                        </a:rPr>
                        <m:t>A</m:t>
                      </m:r>
                      <m:r>
                        <m:rPr>
                          <m:nor/>
                        </m:rPr>
                        <a:rPr lang="pl-PL" sz="2000" b="0" i="1" dirty="0" smtClean="0">
                          <a:cs typeface="Times New Roman"/>
                        </a:rPr>
                        <m:t> </m:t>
                      </m:r>
                      <m:r>
                        <m:rPr>
                          <m:nor/>
                        </m:rPr>
                        <a:rPr lang="pl-PL" sz="2000" dirty="0" err="1">
                          <a:cs typeface="Times New Roman"/>
                        </a:rPr>
                        <m:t>cos</m:t>
                      </m:r>
                      <m:r>
                        <m:rPr>
                          <m:nor/>
                        </m:rPr>
                        <a:rPr lang="pl-PL" sz="2000" b="0" i="0" dirty="0" smtClean="0">
                          <a:cs typeface="Times New Roman"/>
                        </a:rPr>
                        <m:t>(</m:t>
                      </m:r>
                      <m:sSub>
                        <m:sSubPr>
                          <m:ctrlPr>
                            <a:rPr lang="pl-PL" sz="2000" i="1"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pl-PL" sz="2000" i="1">
                              <a:latin typeface="Cambria Math"/>
                              <a:ea typeface="Cambria Math"/>
                              <a:cs typeface="Times New Roman"/>
                            </a:rPr>
                            <m:t>𝜔</m:t>
                          </m:r>
                        </m:e>
                        <m:sub>
                          <m:r>
                            <a:rPr lang="pl-PL" sz="2000" i="1">
                              <a:latin typeface="Cambria Math"/>
                              <a:ea typeface="Cambria Math"/>
                              <a:cs typeface="Times New Roman"/>
                            </a:rPr>
                            <m:t>𝑐</m:t>
                          </m:r>
                        </m:sub>
                      </m:sSub>
                      <m:r>
                        <a:rPr lang="pl-PL" sz="2000" i="1">
                          <a:latin typeface="Cambria Math"/>
                          <a:ea typeface="Cambria Math"/>
                          <a:cs typeface="Times New Roman"/>
                        </a:rPr>
                        <m:t>𝑡</m:t>
                      </m:r>
                      <m:r>
                        <a:rPr lang="pl-PL" sz="2000" i="1" dirty="0">
                          <a:latin typeface="Cambria Math"/>
                        </a:rPr>
                        <m:t>+</m:t>
                      </m:r>
                      <m:r>
                        <a:rPr lang="pl-PL" sz="2000" i="1" dirty="0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m:rPr>
                          <m:sty m:val="p"/>
                        </m:rPr>
                        <a:rPr lang="pl-PL" sz="2000" b="0" i="0" dirty="0" smtClean="0">
                          <a:latin typeface="Cambria Math"/>
                          <a:ea typeface="Cambria Math"/>
                        </a:rPr>
                        <m:t>sin</m:t>
                      </m:r>
                      <m:sSub>
                        <m:sSubPr>
                          <m:ctrlPr>
                            <a:rPr lang="pl-PL" sz="2000" b="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2000" b="0" i="1" dirty="0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pl-PL" sz="2000" b="0" i="1" dirty="0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pl-PL" sz="2000" b="0" i="1" dirty="0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m:rPr>
                          <m:nor/>
                        </m:rPr>
                        <a:rPr lang="pl-PL" sz="2000" b="0" i="0" dirty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pl-PL" sz="2000" dirty="0" smtClean="0"/>
              </a:p>
              <a:p>
                <a:pPr marL="0" indent="0">
                  <a:buNone/>
                </a:pPr>
                <a:r>
                  <a:rPr lang="pl-PL" sz="2000" dirty="0" smtClean="0"/>
                  <a:t>Dla </a:t>
                </a:r>
                <a14:m>
                  <m:oMath xmlns:m="http://schemas.openxmlformats.org/officeDocument/2006/math">
                    <m:r>
                      <a:rPr lang="pl-PL" sz="200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pl-PL" sz="2000" b="0" i="1" smtClean="0">
                        <a:latin typeface="Cambria Math"/>
                        <a:ea typeface="Cambria Math"/>
                      </a:rPr>
                      <m:t>&lt;0,2</m:t>
                    </m:r>
                  </m:oMath>
                </a14:m>
                <a:r>
                  <a:rPr lang="pl-PL" sz="2000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>
                              <a:latin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000" dirty="0">
                              <a:cs typeface="Times New Roman"/>
                            </a:rPr>
                            <m:t>φ</m:t>
                          </m:r>
                        </m:e>
                        <m:sub>
                          <m:r>
                            <a:rPr lang="pl-PL" sz="2000" b="0" i="1" dirty="0" smtClean="0">
                              <a:latin typeface="Cambria Math"/>
                              <a:cs typeface="Times New Roman"/>
                            </a:rPr>
                            <m:t>𝑁𝐵</m:t>
                          </m:r>
                          <m:r>
                            <a:rPr lang="pl-PL" sz="2000" i="1">
                              <a:latin typeface="Cambria Math"/>
                              <a:cs typeface="Times New Roman"/>
                            </a:rPr>
                            <m:t>𝐹𝑀</m:t>
                          </m:r>
                        </m:sub>
                      </m:sSub>
                      <m:r>
                        <m:rPr>
                          <m:nor/>
                        </m:rPr>
                        <a:rPr lang="pl-PL" sz="2000" dirty="0">
                          <a:cs typeface="Times New Roman"/>
                        </a:rPr>
                        <m:t>(</m:t>
                      </m:r>
                      <m:r>
                        <m:rPr>
                          <m:nor/>
                        </m:rPr>
                        <a:rPr lang="pl-PL" sz="2000" i="1" dirty="0">
                          <a:cs typeface="Times New Roman"/>
                        </a:rPr>
                        <m:t>t</m:t>
                      </m:r>
                      <m:r>
                        <m:rPr>
                          <m:nor/>
                        </m:rPr>
                        <a:rPr lang="pl-PL" sz="2000" dirty="0">
                          <a:cs typeface="Times New Roman"/>
                        </a:rPr>
                        <m:t>)= </m:t>
                      </m:r>
                      <m:r>
                        <m:rPr>
                          <m:nor/>
                        </m:rPr>
                        <a:rPr lang="pl-PL" sz="2000" i="1" dirty="0" err="1">
                          <a:cs typeface="Times New Roman"/>
                        </a:rPr>
                        <m:t>A</m:t>
                      </m:r>
                      <m:r>
                        <m:rPr>
                          <m:nor/>
                        </m:rPr>
                        <a:rPr lang="pl-PL" sz="2000" i="1" dirty="0">
                          <a:cs typeface="Times New Roman"/>
                        </a:rPr>
                        <m:t> </m:t>
                      </m:r>
                      <m:r>
                        <m:rPr>
                          <m:nor/>
                        </m:rPr>
                        <a:rPr lang="pl-PL" sz="2000" b="0" dirty="0" smtClean="0">
                          <a:cs typeface="Times New Roman"/>
                        </a:rPr>
                        <m:t>(</m:t>
                      </m:r>
                      <m:r>
                        <m:rPr>
                          <m:nor/>
                        </m:rPr>
                        <a:rPr lang="pl-PL" sz="2000" dirty="0" err="1">
                          <a:cs typeface="Times New Roman"/>
                        </a:rPr>
                        <m:t>cos</m:t>
                      </m:r>
                      <m:sSub>
                        <m:sSubPr>
                          <m:ctrlPr>
                            <a:rPr lang="pl-PL" sz="2000" i="1"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pl-PL" sz="2000" i="1">
                              <a:latin typeface="Cambria Math"/>
                              <a:ea typeface="Cambria Math"/>
                              <a:cs typeface="Times New Roman"/>
                            </a:rPr>
                            <m:t>𝜔</m:t>
                          </m:r>
                        </m:e>
                        <m:sub>
                          <m:r>
                            <a:rPr lang="pl-PL" sz="2000" i="1">
                              <a:latin typeface="Cambria Math"/>
                              <a:ea typeface="Cambria Math"/>
                              <a:cs typeface="Times New Roman"/>
                            </a:rPr>
                            <m:t>𝑐</m:t>
                          </m:r>
                        </m:sub>
                      </m:sSub>
                      <m:r>
                        <a:rPr lang="pl-PL" sz="2000" i="1">
                          <a:latin typeface="Cambria Math"/>
                          <a:ea typeface="Cambria Math"/>
                          <a:cs typeface="Times New Roman"/>
                        </a:rPr>
                        <m:t>𝑡</m:t>
                      </m:r>
                      <m:r>
                        <a:rPr lang="pl-PL" sz="2000" i="1" dirty="0">
                          <a:latin typeface="Cambria Math"/>
                        </a:rPr>
                        <m:t>+</m:t>
                      </m:r>
                      <m:r>
                        <a:rPr lang="pl-PL" sz="2000" i="1" dirty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m:rPr>
                          <m:sty m:val="p"/>
                        </m:rPr>
                        <a:rPr lang="pl-PL" sz="2000" dirty="0">
                          <a:latin typeface="Cambria Math"/>
                          <a:ea typeface="Cambria Math"/>
                        </a:rPr>
                        <m:t>sin</m:t>
                      </m:r>
                      <m:sSub>
                        <m:sSubPr>
                          <m:ctrlPr>
                            <a:rPr lang="pl-PL" sz="2000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2000" i="1" dirty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pl-PL" sz="2000" i="1" dirty="0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pl-PL" sz="2000" b="0" i="1" dirty="0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pl-PL" sz="2000" b="0" i="1" dirty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pl-PL" sz="2000" b="0" i="0" dirty="0" smtClean="0">
                          <a:latin typeface="Calibri" pitchFamily="34" charset="0"/>
                          <a:ea typeface="Cambria Math"/>
                          <a:cs typeface="Calibri" pitchFamily="34" charset="0"/>
                        </a:rPr>
                        <m:t>sin</m:t>
                      </m:r>
                      <m:sSub>
                        <m:sSubPr>
                          <m:ctrlPr>
                            <a:rPr lang="pl-PL" sz="2000" b="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2000" b="0" i="1" dirty="0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pl-PL" sz="2000" b="0" i="1" dirty="0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pl-PL" sz="2000" b="0" i="1" dirty="0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m:rPr>
                          <m:nor/>
                        </m:rPr>
                        <a:rPr lang="pl-PL" sz="2000" dirty="0">
                          <a:latin typeface="Calibri" pitchFamily="34" charset="0"/>
                          <a:ea typeface="Cambria Math"/>
                          <a:cs typeface="Calibri" pitchFamily="34" charset="0"/>
                        </a:rPr>
                        <m:t>)</m:t>
                      </m:r>
                    </m:oMath>
                  </m:oMathPara>
                </a14:m>
                <a:endParaRPr lang="pl-PL" sz="2000" dirty="0">
                  <a:latin typeface="Calibri" pitchFamily="34" charset="0"/>
                  <a:cs typeface="Calibri" pitchFamily="34" charset="0"/>
                </a:endParaRPr>
              </a:p>
              <a:p>
                <a:pPr marL="0" indent="0">
                  <a:buNone/>
                </a:pPr>
                <a:r>
                  <a:rPr lang="pl-PL" sz="2000" dirty="0" smtClean="0"/>
                  <a:t>Analogia do AM (DSB-LC):</a:t>
                </a:r>
              </a:p>
              <a:p>
                <a:pPr marL="0" indent="0">
                  <a:buNone/>
                </a:pPr>
                <a:r>
                  <a:rPr lang="pl-PL" sz="2000" dirty="0" smtClean="0">
                    <a:cs typeface="Times New Roman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 dirty="0">
                            <a:cs typeface="Times New Roman"/>
                          </a:rPr>
                          <m:t>φ</m:t>
                        </m:r>
                      </m:e>
                      <m:sub>
                        <m:r>
                          <a:rPr lang="pl-PL" sz="2000" i="1" dirty="0">
                            <a:latin typeface="Cambria Math"/>
                            <a:cs typeface="Times New Roman"/>
                          </a:rPr>
                          <m:t>𝑁𝐵</m:t>
                        </m:r>
                        <m:r>
                          <a:rPr lang="pl-PL" sz="2000" i="1">
                            <a:latin typeface="Cambria Math"/>
                            <a:cs typeface="Times New Roman"/>
                          </a:rPr>
                          <m:t>𝐹𝑀</m:t>
                        </m:r>
                      </m:sub>
                    </m:sSub>
                    <m:r>
                      <m:rPr>
                        <m:nor/>
                      </m:rPr>
                      <a:rPr lang="pl-PL" sz="2000" dirty="0">
                        <a:cs typeface="Times New Roman"/>
                      </a:rPr>
                      <m:t>(</m:t>
                    </m:r>
                    <m:r>
                      <m:rPr>
                        <m:nor/>
                      </m:rPr>
                      <a:rPr lang="pl-PL" sz="2000" i="1" dirty="0">
                        <a:cs typeface="Times New Roman"/>
                      </a:rPr>
                      <m:t>t</m:t>
                    </m:r>
                    <m:r>
                      <m:rPr>
                        <m:nor/>
                      </m:rPr>
                      <a:rPr lang="pl-PL" sz="2000" dirty="0">
                        <a:cs typeface="Times New Roman"/>
                      </a:rPr>
                      <m:t>)= </m:t>
                    </m:r>
                    <m:r>
                      <m:rPr>
                        <m:nor/>
                      </m:rPr>
                      <a:rPr lang="pl-PL" sz="2000" i="1" dirty="0" err="1">
                        <a:cs typeface="Times New Roman"/>
                      </a:rPr>
                      <m:t>A</m:t>
                    </m:r>
                    <m:r>
                      <m:rPr>
                        <m:nor/>
                      </m:rPr>
                      <a:rPr lang="pl-PL" sz="2000" i="1" dirty="0">
                        <a:cs typeface="Times New Roman"/>
                      </a:rPr>
                      <m:t> </m:t>
                    </m:r>
                    <m:r>
                      <m:rPr>
                        <m:nor/>
                      </m:rPr>
                      <a:rPr lang="pl-PL" sz="2000" dirty="0">
                        <a:cs typeface="Times New Roman"/>
                      </a:rPr>
                      <m:t>(</m:t>
                    </m:r>
                    <m:r>
                      <m:rPr>
                        <m:nor/>
                      </m:rPr>
                      <a:rPr lang="pl-PL" sz="2000" dirty="0" err="1">
                        <a:cs typeface="Times New Roman"/>
                      </a:rPr>
                      <m:t>cos</m:t>
                    </m:r>
                    <m:sSub>
                      <m:sSubPr>
                        <m:ctrlPr>
                          <a:rPr lang="pl-PL" sz="2000" i="1"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pl-PL" sz="2000" i="1">
                            <a:latin typeface="Cambria Math"/>
                            <a:ea typeface="Cambria Math"/>
                            <a:cs typeface="Times New Roman"/>
                          </a:rPr>
                          <m:t>𝜔</m:t>
                        </m:r>
                      </m:e>
                      <m:sub>
                        <m:r>
                          <a:rPr lang="pl-PL" sz="2000" i="1">
                            <a:latin typeface="Cambria Math"/>
                            <a:ea typeface="Cambria Math"/>
                            <a:cs typeface="Times New Roman"/>
                          </a:rPr>
                          <m:t>𝑐</m:t>
                        </m:r>
                      </m:sub>
                    </m:sSub>
                    <m:r>
                      <a:rPr lang="pl-PL" sz="2000" i="1">
                        <a:latin typeface="Cambria Math"/>
                        <a:ea typeface="Cambria Math"/>
                        <a:cs typeface="Times New Roman"/>
                      </a:rPr>
                      <m:t>𝑡</m:t>
                    </m:r>
                    <m:r>
                      <a:rPr lang="pl-PL" sz="2000" i="1" dirty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pl-PL" sz="2000" b="0" i="0" dirty="0" smtClean="0">
                        <a:latin typeface="Cambria Math"/>
                      </a:rPr>
                      <m:t>m</m:t>
                    </m:r>
                    <m:r>
                      <m:rPr>
                        <m:sty m:val="p"/>
                      </m:rPr>
                      <a:rPr lang="pl-PL" sz="2000" b="0" i="0" dirty="0" smtClean="0">
                        <a:latin typeface="Cambria Math"/>
                        <a:ea typeface="Cambria Math"/>
                      </a:rPr>
                      <m:t>cos</m:t>
                    </m:r>
                    <m:sSub>
                      <m:sSubPr>
                        <m:ctrlPr>
                          <a:rPr lang="pl-PL" sz="20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sz="2000" i="1" dirty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pl-PL" sz="2000" i="1" dirty="0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  <m:r>
                      <a:rPr lang="pl-PL" sz="2000" i="1" dirty="0">
                        <a:latin typeface="Cambria Math"/>
                        <a:ea typeface="Cambria Math"/>
                      </a:rPr>
                      <m:t>𝑡</m:t>
                    </m:r>
                    <m:r>
                      <a:rPr lang="pl-PL" sz="2000" i="1" dirty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nor/>
                      </m:rPr>
                      <a:rPr lang="pl-PL" sz="2000" b="0" i="0" dirty="0" smtClean="0">
                        <a:ea typeface="Cambria Math"/>
                        <a:cs typeface="Calibri" pitchFamily="34" charset="0"/>
                      </a:rPr>
                      <m:t>cos</m:t>
                    </m:r>
                    <m:sSub>
                      <m:sSubPr>
                        <m:ctrlPr>
                          <a:rPr lang="pl-PL" sz="20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sz="2000" i="1" dirty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pl-PL" sz="2000" i="1" dirty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pl-PL" sz="2000" i="1" dirty="0">
                        <a:latin typeface="Cambria Math"/>
                        <a:ea typeface="Cambria Math"/>
                      </a:rPr>
                      <m:t>𝑡</m:t>
                    </m:r>
                    <m:r>
                      <m:rPr>
                        <m:nor/>
                      </m:rPr>
                      <a:rPr lang="pl-PL" sz="2000" dirty="0">
                        <a:latin typeface="Calibri" pitchFamily="34" charset="0"/>
                        <a:ea typeface="Cambria Math"/>
                        <a:cs typeface="Calibri" pitchFamily="34" charset="0"/>
                      </a:rPr>
                      <m:t>)</m:t>
                    </m:r>
                  </m:oMath>
                </a14:m>
                <a:r>
                  <a:rPr lang="pl-PL" sz="2000" dirty="0" smtClean="0">
                    <a:latin typeface="Calibri" pitchFamily="34" charset="0"/>
                    <a:cs typeface="Calibri" pitchFamily="34" charset="0"/>
                  </a:rPr>
                  <a:t>  , </a:t>
                </a:r>
                <a:r>
                  <a:rPr lang="pl-PL" sz="2000" b="1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l-PL" sz="2000" b="1" i="1" smtClean="0">
                        <a:latin typeface="Cambria Math"/>
                        <a:cs typeface="Calibri" pitchFamily="34" charset="0"/>
                      </a:rPr>
                      <m:t>𝑾</m:t>
                    </m:r>
                    <m:r>
                      <a:rPr lang="pl-PL" sz="2000" b="1" i="1" smtClean="0">
                        <a:latin typeface="Cambria Math"/>
                        <a:cs typeface="Calibri" pitchFamily="34" charset="0"/>
                      </a:rPr>
                      <m:t>=</m:t>
                    </m:r>
                    <m:r>
                      <a:rPr lang="pl-PL" sz="2000" b="1" i="1" smtClean="0">
                        <a:latin typeface="Cambria Math"/>
                        <a:cs typeface="Calibri" pitchFamily="34" charset="0"/>
                      </a:rPr>
                      <m:t>𝟐</m:t>
                    </m:r>
                    <m:sSub>
                      <m:sSubPr>
                        <m:ctrlPr>
                          <a:rPr lang="pl-PL" sz="2000" b="1" i="1" smtClean="0"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pl-PL" sz="2000" b="1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𝝎</m:t>
                        </m:r>
                      </m:e>
                      <m:sub>
                        <m:r>
                          <a:rPr lang="pl-PL" sz="2000" b="1" i="1" smtClean="0">
                            <a:latin typeface="Cambria Math"/>
                            <a:cs typeface="Calibri" pitchFamily="34" charset="0"/>
                          </a:rPr>
                          <m:t>𝒎</m:t>
                        </m:r>
                      </m:sub>
                    </m:sSub>
                  </m:oMath>
                </a14:m>
                <a:endParaRPr lang="pl-PL" sz="2000" b="1" dirty="0">
                  <a:latin typeface="Calibri" pitchFamily="34" charset="0"/>
                  <a:cs typeface="Calibri" pitchFamily="34" charset="0"/>
                </a:endParaRPr>
              </a:p>
              <a:p>
                <a:pPr marL="0" indent="0">
                  <a:buNone/>
                </a:pPr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4704"/>
                <a:ext cx="8229600" cy="5904656"/>
              </a:xfrm>
              <a:blipFill rotWithShape="1">
                <a:blip r:embed="rId2" cstate="print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E:\Teksty Word\Dydaktyka\TMKT\SkanyKadrowane\IMG_00015 (2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684975"/>
            <a:ext cx="7056784" cy="4173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00761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pl-PL" sz="3200" b="1" dirty="0" smtClean="0"/>
              <a:t>Szerokopasmowa (właściwa) FM </a:t>
            </a:r>
            <a:endParaRPr lang="pl-PL" sz="3200" b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769803"/>
                <a:ext cx="8229600" cy="60932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l-PL" sz="2400" dirty="0" smtClean="0"/>
                  <a:t>Załóżmy, że  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l-PL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pl-PL" sz="2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l-PL" sz="2400" i="1">
                        <a:latin typeface="Cambria Math"/>
                      </a:rPr>
                      <m:t>=</m:t>
                    </m:r>
                    <m:r>
                      <a:rPr lang="pl-PL" sz="2400" i="1">
                        <a:latin typeface="Cambria Math"/>
                      </a:rPr>
                      <m:t>𝑎</m:t>
                    </m:r>
                    <m:r>
                      <a:rPr lang="pl-PL" sz="2400" i="1">
                        <a:latin typeface="Cambria Math"/>
                      </a:rPr>
                      <m:t> </m:t>
                    </m:r>
                    <m:r>
                      <a:rPr lang="pl-PL" sz="2400" i="1">
                        <a:latin typeface="Cambria Math"/>
                      </a:rPr>
                      <m:t>𝑐𝑜𝑠</m:t>
                    </m:r>
                    <m:sSub>
                      <m:sSubPr>
                        <m:ctrlPr>
                          <a:rPr lang="pl-PL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pl-PL" sz="24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pl-PL" sz="2400" i="1">
                        <a:latin typeface="Cambria Math"/>
                      </a:rPr>
                      <m:t>𝑡</m:t>
                    </m:r>
                    <m:r>
                      <a:rPr lang="pl-PL" sz="2400" i="1">
                        <a:latin typeface="Cambria Math"/>
                      </a:rPr>
                      <m:t> </m:t>
                    </m:r>
                  </m:oMath>
                </a14:m>
                <a:r>
                  <a:rPr lang="pl-PL" sz="2400" i="1" dirty="0" smtClean="0">
                    <a:latin typeface="Cambria Math"/>
                  </a:rPr>
                  <a:t> </a:t>
                </a:r>
                <a:endParaRPr lang="pl-PL" sz="2400" i="1" dirty="0" smtClean="0">
                  <a:latin typeface="Cambria Math"/>
                  <a:cs typeface="Times New Roman"/>
                </a:endParaRPr>
              </a:p>
              <a:p>
                <a:pPr marL="0" indent="0">
                  <a:buNone/>
                </a:pPr>
                <a:r>
                  <a:rPr lang="pl-PL" sz="2400" dirty="0" smtClean="0">
                    <a:cs typeface="Times New Roman"/>
                  </a:rPr>
                  <a:t>Wtedy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400" dirty="0">
                            <a:cs typeface="Times New Roman"/>
                          </a:rPr>
                          <m:t>φ</m:t>
                        </m:r>
                      </m:e>
                      <m:sub>
                        <m:r>
                          <a:rPr lang="pl-PL" sz="2400" i="1">
                            <a:latin typeface="Cambria Math"/>
                            <a:cs typeface="Times New Roman"/>
                          </a:rPr>
                          <m:t>𝐹𝑀</m:t>
                        </m:r>
                      </m:sub>
                    </m:sSub>
                    <m:r>
                      <m:rPr>
                        <m:nor/>
                      </m:rPr>
                      <a:rPr lang="pl-PL" sz="2400" dirty="0">
                        <a:cs typeface="Times New Roman"/>
                      </a:rPr>
                      <m:t>(</m:t>
                    </m:r>
                    <m:r>
                      <m:rPr>
                        <m:nor/>
                      </m:rPr>
                      <a:rPr lang="pl-PL" sz="2400" i="1" dirty="0">
                        <a:cs typeface="Times New Roman"/>
                      </a:rPr>
                      <m:t>t</m:t>
                    </m:r>
                    <m:r>
                      <m:rPr>
                        <m:nor/>
                      </m:rPr>
                      <a:rPr lang="pl-PL" sz="2400" dirty="0">
                        <a:cs typeface="Times New Roman"/>
                      </a:rPr>
                      <m:t>)= </m:t>
                    </m:r>
                    <m:r>
                      <m:rPr>
                        <m:nor/>
                      </m:rPr>
                      <a:rPr lang="pl-PL" sz="2400" i="1" dirty="0" err="1">
                        <a:cs typeface="Times New Roman"/>
                      </a:rPr>
                      <m:t>A</m:t>
                    </m:r>
                    <m:r>
                      <m:rPr>
                        <m:nor/>
                      </m:rPr>
                      <a:rPr lang="pl-PL" sz="2400" i="1" dirty="0">
                        <a:cs typeface="Times New Roman"/>
                      </a:rPr>
                      <m:t> </m:t>
                    </m:r>
                    <m:r>
                      <m:rPr>
                        <m:nor/>
                      </m:rPr>
                      <a:rPr lang="pl-PL" sz="2400" dirty="0" err="1">
                        <a:cs typeface="Times New Roman"/>
                      </a:rPr>
                      <m:t>cos</m:t>
                    </m:r>
                    <m:r>
                      <m:rPr>
                        <m:nor/>
                      </m:rPr>
                      <a:rPr lang="pl-PL" sz="2400" dirty="0">
                        <a:cs typeface="Times New Roman"/>
                      </a:rPr>
                      <m:t>(</m:t>
                    </m:r>
                    <m:sSub>
                      <m:sSubPr>
                        <m:ctrlPr>
                          <a:rPr lang="pl-PL" sz="2400" i="1"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/>
                            <a:ea typeface="Cambria Math"/>
                            <a:cs typeface="Times New Roman"/>
                          </a:rPr>
                          <m:t>𝜔</m:t>
                        </m:r>
                      </m:e>
                      <m:sub>
                        <m:r>
                          <a:rPr lang="pl-PL" sz="2400" i="1">
                            <a:latin typeface="Cambria Math"/>
                            <a:ea typeface="Cambria Math"/>
                            <a:cs typeface="Times New Roman"/>
                          </a:rPr>
                          <m:t>𝑐</m:t>
                        </m:r>
                      </m:sub>
                    </m:sSub>
                    <m:r>
                      <a:rPr lang="pl-PL" sz="2400" i="1">
                        <a:latin typeface="Cambria Math"/>
                        <a:ea typeface="Cambria Math"/>
                        <a:cs typeface="Times New Roman"/>
                      </a:rPr>
                      <m:t>𝑡</m:t>
                    </m:r>
                    <m:r>
                      <a:rPr lang="pl-PL" sz="2400" i="1" dirty="0">
                        <a:latin typeface="Cambria Math"/>
                      </a:rPr>
                      <m:t>+</m:t>
                    </m:r>
                    <m:r>
                      <a:rPr lang="pl-PL" sz="2400" i="1" dirty="0">
                        <a:latin typeface="Cambria Math"/>
                        <a:ea typeface="Cambria Math"/>
                      </a:rPr>
                      <m:t>𝛽</m:t>
                    </m:r>
                    <m:r>
                      <m:rPr>
                        <m:sty m:val="p"/>
                      </m:rPr>
                      <a:rPr lang="pl-PL" sz="2400" dirty="0">
                        <a:latin typeface="Cambria Math"/>
                        <a:ea typeface="Cambria Math"/>
                      </a:rPr>
                      <m:t>sin</m:t>
                    </m:r>
                    <m:sSub>
                      <m:sSubPr>
                        <m:ctrlPr>
                          <a:rPr lang="pl-PL" sz="24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sz="2400" i="1" dirty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pl-PL" sz="2400" i="1" dirty="0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  <m:r>
                      <a:rPr lang="pl-PL" sz="2400" i="1" dirty="0">
                        <a:latin typeface="Cambria Math"/>
                        <a:ea typeface="Cambria Math"/>
                      </a:rPr>
                      <m:t>𝑡</m:t>
                    </m:r>
                    <m:r>
                      <m:rPr>
                        <m:nor/>
                      </m:rPr>
                      <a:rPr lang="pl-PL" sz="2400" dirty="0">
                        <a:latin typeface="Cambria Math"/>
                        <a:ea typeface="Cambria Math"/>
                      </a:rPr>
                      <m:t>)</m:t>
                    </m:r>
                    <m:r>
                      <m:rPr>
                        <m:nor/>
                      </m:rPr>
                      <a:rPr lang="pl-PL" sz="2400" b="0" i="0" dirty="0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endParaRPr lang="pl-PL" sz="2400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b="0" i="1" smtClean="0">
                          <a:latin typeface="Cambria Math"/>
                        </a:rPr>
                        <m:t>=</m:t>
                      </m:r>
                      <m:r>
                        <a:rPr lang="pl-PL" sz="2400" b="0" i="1" smtClean="0">
                          <a:latin typeface="Cambria Math"/>
                        </a:rPr>
                        <m:t>𝐴</m:t>
                      </m:r>
                      <m:nary>
                        <m:naryPr>
                          <m:chr m:val="∑"/>
                          <m:ctrlPr>
                            <a:rPr lang="pl-PL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pl-PL" sz="2400" b="0" i="1" smtClean="0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pl-PL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pl-PL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l-PL" sz="2400" b="0" i="1" smtClean="0"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l-PL" sz="24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pl-PL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l-PL" sz="2400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d>
                          <m:func>
                            <m:funcPr>
                              <m:ctrlPr>
                                <a:rPr lang="pl-PL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l-PL" sz="2400" b="0" i="0" smtClean="0">
                                  <a:latin typeface="Cambria Math"/>
                                  <a:ea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l-PL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pl-PL" sz="2400" b="0" i="1" smtClean="0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pl-PL" sz="24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sSub>
                                    <m:sSubPr>
                                      <m:ctrlPr>
                                        <a:rPr lang="pl-PL" sz="2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pl-PL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pl-PL" sz="2400" dirty="0"/>
              </a:p>
              <a:p>
                <a:pPr marL="0" indent="0">
                  <a:buNone/>
                </a:pPr>
                <a:r>
                  <a:rPr lang="pl-PL" sz="2400" dirty="0"/>
                  <a:t>g</a:t>
                </a:r>
                <a:r>
                  <a:rPr lang="pl-PL" sz="2400" dirty="0" smtClean="0"/>
                  <a:t>dzie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sz="2400" b="0" i="1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pl-PL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l-PL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l-PL" sz="2400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</m:d>
                  </m:oMath>
                </a14:m>
                <a:r>
                  <a:rPr lang="pl-PL" sz="2400" dirty="0" smtClean="0"/>
                  <a:t> - funkcja Bessela pierwszego rodzaju rzędu </a:t>
                </a:r>
                <a:r>
                  <a:rPr lang="pl-PL" sz="2400" i="1" dirty="0" smtClean="0"/>
                  <a:t>n.</a:t>
                </a:r>
              </a:p>
              <a:p>
                <a:pPr marL="0" indent="0">
                  <a:buNone/>
                </a:pPr>
                <a:endParaRPr lang="pl-PL" sz="2400" i="1" dirty="0"/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769803"/>
                <a:ext cx="8229600" cy="6093296"/>
              </a:xfrm>
              <a:blipFill rotWithShape="1">
                <a:blip r:embed="rId2" cstate="print"/>
                <a:stretch>
                  <a:fillRect l="-1185" t="-80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E:\Teksty Word\Dydaktyka\TMKT\SkanyKadrowane\IMG_0016-A (2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140968"/>
            <a:ext cx="6984776" cy="37170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47997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3200" b="1" dirty="0" smtClean="0"/>
              <a:t>Szerokopasmowa FM - widmo</a:t>
            </a:r>
            <a:endParaRPr lang="pl-PL" sz="3200" b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4704"/>
                <a:ext cx="8229600" cy="56166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l-PL" sz="2400" dirty="0" smtClean="0"/>
                  <a:t>Reguła Carsona (1920 r.):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b="0" i="1" smtClean="0">
                          <a:latin typeface="Cambria Math"/>
                        </a:rPr>
                        <m:t>𝑊</m:t>
                      </m:r>
                      <m:r>
                        <a:rPr lang="pl-PL" sz="2400" b="0" i="1" smtClean="0">
                          <a:latin typeface="Cambria Math"/>
                          <a:ea typeface="Cambria Math"/>
                        </a:rPr>
                        <m:t>≈2</m:t>
                      </m:r>
                      <m:d>
                        <m:dPr>
                          <m:ctrlPr>
                            <a:rPr lang="pl-PL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l-PL" sz="24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l-PL" sz="24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pl-PL" sz="2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pl-PL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l-PL" sz="24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l-PL" sz="2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pl-PL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l-PL" sz="2400" b="1" i="1" smtClean="0">
                          <a:latin typeface="Cambria Math"/>
                          <a:ea typeface="Cambria Math"/>
                        </a:rPr>
                        <m:t>𝟐</m:t>
                      </m:r>
                      <m:sSub>
                        <m:sSubPr>
                          <m:ctrlPr>
                            <a:rPr lang="pl-PL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2400" b="1" i="1" smtClean="0">
                              <a:latin typeface="Cambria Math"/>
                              <a:ea typeface="Cambria Math"/>
                            </a:rPr>
                            <m:t>𝝎</m:t>
                          </m:r>
                        </m:e>
                        <m:sub>
                          <m:r>
                            <a:rPr lang="pl-PL" sz="2400" b="1" i="1" smtClean="0">
                              <a:latin typeface="Cambria Math"/>
                              <a:ea typeface="Cambria Math"/>
                            </a:rPr>
                            <m:t>𝒎</m:t>
                          </m:r>
                        </m:sub>
                      </m:sSub>
                      <m:r>
                        <a:rPr lang="pl-PL" sz="2400" b="1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pl-PL" sz="2400" b="1" i="1" smtClean="0"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pl-PL" sz="24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l-PL" sz="2400" b="1" i="1" smtClean="0">
                          <a:latin typeface="Cambria Math"/>
                          <a:ea typeface="Cambria Math"/>
                        </a:rPr>
                        <m:t>𝜷</m:t>
                      </m:r>
                      <m:r>
                        <a:rPr lang="pl-PL" sz="2400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pl-PL" sz="2400" b="1" dirty="0" smtClean="0"/>
              </a:p>
              <a:p>
                <a:pPr marL="0" indent="0">
                  <a:buNone/>
                </a:pPr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4704"/>
                <a:ext cx="8229600" cy="5616624"/>
              </a:xfrm>
              <a:blipFill rotWithShape="1">
                <a:blip r:embed="rId2" cstate="print"/>
                <a:stretch>
                  <a:fillRect l="-1111" t="-86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E:\Teksty Word\Dydaktyka\TMKT\SkanyKadrowane\IMG_0001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4067944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E:\Teksty Word\Dydaktyka\TMKT\SkanyKadrowane\IMG_0016-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7945" y="1700808"/>
            <a:ext cx="4968550" cy="207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7907889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141</Words>
  <Application>Microsoft Office PowerPoint</Application>
  <PresentationFormat>Pokaz na ekranie (4:3)</PresentationFormat>
  <Paragraphs>35</Paragraphs>
  <Slides>14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5" baseType="lpstr">
      <vt:lpstr>Motyw pakietu Office</vt:lpstr>
      <vt:lpstr>TECHNIKI  MODULACJI  I KODOWANIA (TMKT)  WYKŁAD 3 </vt:lpstr>
      <vt:lpstr>RODZAJE MODULACJI ANALOGOWYCH</vt:lpstr>
      <vt:lpstr>Modulacje kąta - wprowadzenie</vt:lpstr>
      <vt:lpstr>Modulacje kąta – c.d.</vt:lpstr>
      <vt:lpstr>Modulacje FM</vt:lpstr>
      <vt:lpstr>Modulacje FM - parametry</vt:lpstr>
      <vt:lpstr>Wąskopasmowa modulacja FM (NBFM)</vt:lpstr>
      <vt:lpstr>Szerokopasmowa (właściwa) FM </vt:lpstr>
      <vt:lpstr>Szerokopasmowa FM - widmo</vt:lpstr>
      <vt:lpstr>Szerokopasmowa FM - demodulacja</vt:lpstr>
      <vt:lpstr>Zwielokrotnianie w dziedzinie częstotliwości – FDM (Transmisja wielokanałowa z podziałem w dziedzinie częstotliwości)</vt:lpstr>
      <vt:lpstr>FDM – liczba kanałów</vt:lpstr>
      <vt:lpstr>Odbiornik radiowy</vt:lpstr>
      <vt:lpstr>Zadanie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TECHNIKI  MODULACJI  I KODOWANIA (TMKT)  WYKŁAD 2 </dc:title>
  <dc:creator>Użytkownik systemu Windows</dc:creator>
  <cp:lastModifiedBy>JOLA</cp:lastModifiedBy>
  <cp:revision>38</cp:revision>
  <dcterms:created xsi:type="dcterms:W3CDTF">2020-10-15T21:12:48Z</dcterms:created>
  <dcterms:modified xsi:type="dcterms:W3CDTF">2020-10-24T15:38:06Z</dcterms:modified>
</cp:coreProperties>
</file>