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4"/>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8"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8" r:id="rId39"/>
    <p:sldId id="295" r:id="rId40"/>
    <p:sldId id="296" r:id="rId41"/>
    <p:sldId id="297" r:id="rId42"/>
    <p:sldId id="258" r:id="rId4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115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4D2C50-3E3C-4BAE-BEBE-6BF0A006C04E}" type="datetimeFigureOut">
              <a:rPr lang="pt-BR" smtClean="0"/>
              <a:t>08/11/2008</a:t>
            </a:fld>
            <a:endParaRPr lang="pt-B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t-B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768D57-FA62-425F-A7CE-3E04886304E1}" type="slidenum">
              <a:rPr lang="pt-BR" smtClean="0"/>
              <a:t>‹#›</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BR" dirty="0"/>
          </a:p>
        </p:txBody>
      </p:sp>
      <p:sp>
        <p:nvSpPr>
          <p:cNvPr id="4" name="Slide Number Placeholder 3"/>
          <p:cNvSpPr>
            <a:spLocks noGrp="1"/>
          </p:cNvSpPr>
          <p:nvPr>
            <p:ph type="sldNum" sz="quarter" idx="10"/>
          </p:nvPr>
        </p:nvSpPr>
        <p:spPr/>
        <p:txBody>
          <a:bodyPr/>
          <a:lstStyle/>
          <a:p>
            <a:fld id="{26768D57-FA62-425F-A7CE-3E04886304E1}" type="slidenum">
              <a:rPr lang="pt-BR" smtClean="0"/>
              <a:t>39</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17" name="Footer Placeholder 16"/>
          <p:cNvSpPr>
            <a:spLocks noGrp="1"/>
          </p:cNvSpPr>
          <p:nvPr>
            <p:ph type="ftr" sz="quarter" idx="11"/>
          </p:nvPr>
        </p:nvSpPr>
        <p:spPr/>
        <p:txBody>
          <a:bodyPr/>
          <a:lstStyle/>
          <a:p>
            <a:endParaRPr lang="pt-B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0686DB0E-F10E-4949-9B5C-36721C52FE5B}" type="slidenum">
              <a:rPr lang="pt-BR" smtClean="0"/>
              <a:pPr/>
              <a:t>‹#›</a:t>
            </a:fld>
            <a:endParaRPr lang="pt-BR"/>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86DB0E-F10E-4949-9B5C-36721C52FE5B}"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86DB0E-F10E-4949-9B5C-36721C52FE5B}" type="slidenum">
              <a:rPr lang="pt-BR" smtClean="0"/>
              <a:pPr/>
              <a:t>‹#›</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686DB0E-F10E-4949-9B5C-36721C52FE5B}" type="slidenum">
              <a:rPr lang="pt-BR" smtClean="0"/>
              <a:pPr/>
              <a:t>‹#›</a:t>
            </a:fld>
            <a:endParaRPr lang="pt-B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5" name="Footer Placeholder 4"/>
          <p:cNvSpPr>
            <a:spLocks noGrp="1"/>
          </p:cNvSpPr>
          <p:nvPr>
            <p:ph type="ftr" sz="quarter" idx="11"/>
          </p:nvPr>
        </p:nvSpPr>
        <p:spPr>
          <a:xfrm>
            <a:off x="800100" y="6172200"/>
            <a:ext cx="4000500" cy="457200"/>
          </a:xfrm>
        </p:spPr>
        <p:txBody>
          <a:bodyPr/>
          <a:lstStyle/>
          <a:p>
            <a:endParaRPr lang="pt-B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0686DB0E-F10E-4949-9B5C-36721C52FE5B}" type="slidenum">
              <a:rPr lang="pt-BR" smtClean="0"/>
              <a:pPr/>
              <a:t>‹#›</a:t>
            </a:fld>
            <a:endParaRPr lang="pt-B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86DB0E-F10E-4949-9B5C-36721C52FE5B}" type="slidenum">
              <a:rPr lang="pt-BR" smtClean="0"/>
              <a:pPr/>
              <a:t>‹#›</a:t>
            </a:fld>
            <a:endParaRPr lang="pt-B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686DB0E-F10E-4949-9B5C-36721C52FE5B}" type="slidenum">
              <a:rPr lang="pt-BR" smtClean="0"/>
              <a:pPr/>
              <a:t>‹#›</a:t>
            </a:fld>
            <a:endParaRPr lang="pt-B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686DB0E-F10E-4949-9B5C-36721C52FE5B}"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0686DB0E-F10E-4949-9B5C-36721C52FE5B}"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686DB0E-F10E-4949-9B5C-36721C52FE5B}" type="slidenum">
              <a:rPr lang="pt-BR" smtClean="0"/>
              <a:pPr/>
              <a:t>‹#›</a:t>
            </a:fld>
            <a:endParaRPr lang="pt-B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A0C22A0-92AA-4B76-A4B9-B524434F4AFF}" type="datetimeFigureOut">
              <a:rPr lang="pt-BR" smtClean="0"/>
              <a:pPr/>
              <a:t>07/11/2008</a:t>
            </a:fld>
            <a:endParaRPr lang="pt-BR"/>
          </a:p>
        </p:txBody>
      </p:sp>
      <p:sp>
        <p:nvSpPr>
          <p:cNvPr id="6" name="Footer Placeholder 5"/>
          <p:cNvSpPr>
            <a:spLocks noGrp="1"/>
          </p:cNvSpPr>
          <p:nvPr>
            <p:ph type="ftr" sz="quarter" idx="11"/>
          </p:nvPr>
        </p:nvSpPr>
        <p:spPr>
          <a:xfrm>
            <a:off x="914400" y="6172200"/>
            <a:ext cx="3886200" cy="457200"/>
          </a:xfrm>
        </p:spPr>
        <p:txBody>
          <a:bodyPr/>
          <a:lstStyle/>
          <a:p>
            <a:endParaRPr lang="pt-BR"/>
          </a:p>
        </p:txBody>
      </p:sp>
      <p:sp>
        <p:nvSpPr>
          <p:cNvPr id="7" name="Slide Number Placeholder 6"/>
          <p:cNvSpPr>
            <a:spLocks noGrp="1"/>
          </p:cNvSpPr>
          <p:nvPr>
            <p:ph type="sldNum" sz="quarter" idx="12"/>
          </p:nvPr>
        </p:nvSpPr>
        <p:spPr>
          <a:xfrm>
            <a:off x="146304" y="6208776"/>
            <a:ext cx="457200" cy="457200"/>
          </a:xfrm>
        </p:spPr>
        <p:txBody>
          <a:bodyPr/>
          <a:lstStyle/>
          <a:p>
            <a:fld id="{0686DB0E-F10E-4949-9B5C-36721C52FE5B}" type="slidenum">
              <a:rPr lang="pt-BR" smtClean="0"/>
              <a:pPr/>
              <a:t>‹#›</a:t>
            </a:fld>
            <a:endParaRPr lang="pt-BR"/>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A0C22A0-92AA-4B76-A4B9-B524434F4AFF}" type="datetimeFigureOut">
              <a:rPr lang="pt-BR" smtClean="0"/>
              <a:pPr/>
              <a:t>07/11/2008</a:t>
            </a:fld>
            <a:endParaRPr lang="pt-B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pt-B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686DB0E-F10E-4949-9B5C-36721C52FE5B}"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scanit.net/rd/wp/wp04"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google.com/" TargetMode="External"/><Relationship Id="rId5" Type="http://schemas.openxmlformats.org/officeDocument/2006/relationships/hyperlink" Target="http://www.codesynthesis.com/products/xsd/" TargetMode="External"/><Relationship Id="rId4" Type="http://schemas.openxmlformats.org/officeDocument/2006/relationships/hyperlink" Target="http://ref.x86asm.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pt-BR" dirty="0" smtClean="0"/>
              <a:t>Julio Auto </a:t>
            </a:r>
          </a:p>
          <a:p>
            <a:r>
              <a:rPr lang="pt-BR" dirty="0" smtClean="0"/>
              <a:t>&lt;julio . a</a:t>
            </a:r>
            <a:r>
              <a:rPr lang="pt-BR" dirty="0" smtClean="0"/>
              <a:t>uto *a* gmail</a:t>
            </a:r>
            <a:r>
              <a:rPr lang="pt-BR" dirty="0" smtClean="0">
                <a:sym typeface="Wingdings" pitchFamily="2" charset="2"/>
              </a:rPr>
              <a:t>&gt;</a:t>
            </a:r>
            <a:endParaRPr lang="pt-BR" dirty="0"/>
          </a:p>
        </p:txBody>
      </p:sp>
      <p:sp>
        <p:nvSpPr>
          <p:cNvPr id="2" name="Título 1"/>
          <p:cNvSpPr>
            <a:spLocks noGrp="1"/>
          </p:cNvSpPr>
          <p:nvPr>
            <p:ph type="ctrTitle"/>
          </p:nvPr>
        </p:nvSpPr>
        <p:spPr/>
        <p:txBody>
          <a:bodyPr/>
          <a:lstStyle/>
          <a:p>
            <a:r>
              <a:rPr lang="pt-BR" dirty="0" err="1" smtClean="0"/>
              <a:t>Practical</a:t>
            </a:r>
            <a:r>
              <a:rPr lang="pt-BR" dirty="0" smtClean="0"/>
              <a:t> (</a:t>
            </a:r>
            <a:r>
              <a:rPr lang="pt-BR" dirty="0" err="1" smtClean="0"/>
              <a:t>Introduction</a:t>
            </a:r>
            <a:r>
              <a:rPr lang="pt-BR" dirty="0" smtClean="0"/>
              <a:t> to) </a:t>
            </a:r>
            <a:r>
              <a:rPr lang="pt-BR" dirty="0" err="1" smtClean="0"/>
              <a:t>Reverse</a:t>
            </a:r>
            <a:r>
              <a:rPr lang="pt-BR" dirty="0" smtClean="0"/>
              <a:t> </a:t>
            </a:r>
            <a:r>
              <a:rPr lang="pt-BR" dirty="0" err="1" smtClean="0"/>
              <a:t>Engineering</a:t>
            </a:r>
            <a:endParaRPr lang="pt-B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Tools of The Trade</a:t>
            </a:r>
            <a:endParaRPr lang="pt-BR" dirty="0"/>
          </a:p>
        </p:txBody>
      </p:sp>
      <p:sp>
        <p:nvSpPr>
          <p:cNvPr id="3" name="Content Placeholder 2"/>
          <p:cNvSpPr>
            <a:spLocks noGrp="1"/>
          </p:cNvSpPr>
          <p:nvPr>
            <p:ph sz="quarter" idx="1"/>
          </p:nvPr>
        </p:nvSpPr>
        <p:spPr/>
        <p:txBody>
          <a:bodyPr>
            <a:normAutofit/>
          </a:bodyPr>
          <a:lstStyle/>
          <a:p>
            <a:r>
              <a:rPr lang="pt-BR" dirty="0" smtClean="0"/>
              <a:t>Probably millions of tools that can give you some useful piece of info about your target</a:t>
            </a:r>
          </a:p>
          <a:p>
            <a:pPr lvl="1"/>
            <a:r>
              <a:rPr lang="pt-BR" dirty="0" smtClean="0"/>
              <a:t>I’ll try to restrict myself to the most relevant/common, then</a:t>
            </a:r>
          </a:p>
          <a:p>
            <a:r>
              <a:rPr lang="pt-BR" dirty="0" smtClean="0"/>
              <a:t>Unfortunately, many of the best tools are commercial</a:t>
            </a:r>
          </a:p>
          <a:p>
            <a:pPr lvl="1"/>
            <a:r>
              <a:rPr lang="pt-BR" dirty="0" smtClean="0"/>
              <a:t>On the other hand, many of them have free/student/evaluation versions </a:t>
            </a:r>
            <a:r>
              <a:rPr lang="pt-BR" dirty="0" smtClean="0">
                <a:sym typeface="Wingdings" pitchFamily="2" charset="2"/>
              </a:rPr>
              <a:t></a:t>
            </a:r>
          </a:p>
          <a:p>
            <a:pPr lvl="1"/>
            <a:r>
              <a:rPr lang="pt-BR" dirty="0" smtClean="0">
                <a:sym typeface="Wingdings" pitchFamily="2" charset="2"/>
              </a:rPr>
              <a:t>For the rest... Well, remember “the real life approach”? ;)</a:t>
            </a:r>
            <a:endParaRPr lang="pt-B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a:t>
            </a:r>
            <a:endParaRPr lang="pt-BR" dirty="0"/>
          </a:p>
        </p:txBody>
      </p:sp>
      <p:sp>
        <p:nvSpPr>
          <p:cNvPr id="3" name="Content Placeholder 2"/>
          <p:cNvSpPr>
            <a:spLocks noGrp="1"/>
          </p:cNvSpPr>
          <p:nvPr>
            <p:ph sz="quarter" idx="1"/>
          </p:nvPr>
        </p:nvSpPr>
        <p:spPr/>
        <p:txBody>
          <a:bodyPr>
            <a:normAutofit/>
          </a:bodyPr>
          <a:lstStyle/>
          <a:p>
            <a:r>
              <a:rPr lang="pt-BR" dirty="0" smtClean="0"/>
              <a:t>Obvious importance</a:t>
            </a:r>
          </a:p>
          <a:p>
            <a:r>
              <a:rPr lang="pt-BR" dirty="0" smtClean="0"/>
              <a:t>Fairly good variety</a:t>
            </a:r>
          </a:p>
          <a:p>
            <a:pPr lvl="1"/>
            <a:r>
              <a:rPr lang="pt-BR" dirty="0" smtClean="0"/>
              <a:t>It’s nice to play and know your way with all of them</a:t>
            </a:r>
          </a:p>
          <a:p>
            <a:pPr lvl="2"/>
            <a:r>
              <a:rPr lang="pt-BR" dirty="0" smtClean="0"/>
              <a:t>But mastering them all is quite hard, so you’ll most likely elect your debugger of choice in little time</a:t>
            </a:r>
          </a:p>
          <a:p>
            <a:pPr lvl="1"/>
            <a:r>
              <a:rPr lang="pt-BR" dirty="0" smtClean="0"/>
              <a:t>Choose your debugger well!</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 (2)</a:t>
            </a:r>
            <a:endParaRPr lang="pt-BR" dirty="0"/>
          </a:p>
        </p:txBody>
      </p:sp>
      <p:sp>
        <p:nvSpPr>
          <p:cNvPr id="3" name="Content Placeholder 2"/>
          <p:cNvSpPr>
            <a:spLocks noGrp="1"/>
          </p:cNvSpPr>
          <p:nvPr>
            <p:ph sz="quarter" idx="1"/>
          </p:nvPr>
        </p:nvSpPr>
        <p:spPr/>
        <p:txBody>
          <a:bodyPr>
            <a:normAutofit/>
          </a:bodyPr>
          <a:lstStyle/>
          <a:p>
            <a:r>
              <a:rPr lang="pt-BR" dirty="0" smtClean="0"/>
              <a:t>WinDbg</a:t>
            </a:r>
          </a:p>
          <a:p>
            <a:pPr lvl="1"/>
            <a:r>
              <a:rPr lang="pt-BR" dirty="0" smtClean="0"/>
              <a:t>My personal choice of debugger</a:t>
            </a:r>
          </a:p>
          <a:p>
            <a:pPr lvl="1"/>
            <a:r>
              <a:rPr lang="pt-BR" dirty="0" smtClean="0"/>
              <a:t>Developed by MSFT</a:t>
            </a:r>
          </a:p>
          <a:p>
            <a:pPr lvl="1"/>
            <a:r>
              <a:rPr lang="pt-BR" dirty="0" smtClean="0"/>
              <a:t>Comes for free in the “Debugging Tools for Windows” package</a:t>
            </a:r>
          </a:p>
          <a:p>
            <a:pPr lvl="1"/>
            <a:r>
              <a:rPr lang="pt-BR" dirty="0" smtClean="0"/>
              <a:t>Amazingly rich in features</a:t>
            </a:r>
          </a:p>
          <a:p>
            <a:pPr lvl="1"/>
            <a:r>
              <a:rPr lang="pt-BR" dirty="0" smtClean="0"/>
              <a:t>Extensible with some C++ programming</a:t>
            </a:r>
          </a:p>
          <a:p>
            <a:pPr lvl="2"/>
            <a:r>
              <a:rPr lang="pt-BR" dirty="0" smtClean="0"/>
              <a:t>Not the easiest or simplest </a:t>
            </a:r>
            <a:r>
              <a:rPr lang="pt-BR" dirty="0" smtClean="0"/>
              <a:t>dev environment</a:t>
            </a:r>
            <a:endParaRPr lang="pt-BR" dirty="0" smtClean="0"/>
          </a:p>
          <a:p>
            <a:pPr lvl="2"/>
            <a:r>
              <a:rPr lang="pt-BR" dirty="0" smtClean="0"/>
              <a:t>Very rich API, though</a:t>
            </a:r>
          </a:p>
          <a:p>
            <a:pPr lvl="1"/>
            <a:r>
              <a:rPr lang="pt-BR" dirty="0" smtClean="0"/>
              <a:t>Poor </a:t>
            </a:r>
            <a:r>
              <a:rPr lang="pt-BR" dirty="0" smtClean="0"/>
              <a:t>interface</a:t>
            </a:r>
            <a:endParaRPr lang="pt-BR"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 (3)</a:t>
            </a:r>
            <a:endParaRPr lang="pt-BR" dirty="0"/>
          </a:p>
        </p:txBody>
      </p:sp>
      <p:sp>
        <p:nvSpPr>
          <p:cNvPr id="3" name="Content Placeholder 2"/>
          <p:cNvSpPr>
            <a:spLocks noGrp="1"/>
          </p:cNvSpPr>
          <p:nvPr>
            <p:ph sz="quarter" idx="1"/>
          </p:nvPr>
        </p:nvSpPr>
        <p:spPr/>
        <p:txBody>
          <a:bodyPr/>
          <a:lstStyle/>
          <a:p>
            <a:r>
              <a:rPr lang="pt-BR" dirty="0" smtClean="0"/>
              <a:t>Visual Studio Debugger</a:t>
            </a:r>
          </a:p>
          <a:p>
            <a:pPr lvl="1"/>
            <a:r>
              <a:rPr lang="pt-BR" dirty="0" smtClean="0"/>
              <a:t>It’s crap, not suited for reversing</a:t>
            </a:r>
          </a:p>
          <a:p>
            <a:pPr lvl="2"/>
            <a:r>
              <a:rPr lang="pt-BR" dirty="0" smtClean="0"/>
              <a:t>But it’s pretty and nice for developers :&gt;</a:t>
            </a:r>
          </a:p>
          <a:p>
            <a:pPr lvl="1"/>
            <a:r>
              <a:rPr lang="pt-BR" dirty="0" smtClean="0"/>
              <a:t>Seriously, don’t try to go very far reversing with it</a:t>
            </a:r>
          </a:p>
          <a:p>
            <a:pPr lvl="2"/>
            <a:r>
              <a:rPr lang="pt-BR" dirty="0" smtClean="0"/>
              <a:t>It may use up the rest of your sanity</a:t>
            </a:r>
            <a:endParaRPr lang="pt-B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 (4)</a:t>
            </a:r>
            <a:endParaRPr lang="pt-BR" dirty="0"/>
          </a:p>
        </p:txBody>
      </p:sp>
      <p:sp>
        <p:nvSpPr>
          <p:cNvPr id="3" name="Content Placeholder 2"/>
          <p:cNvSpPr>
            <a:spLocks noGrp="1"/>
          </p:cNvSpPr>
          <p:nvPr>
            <p:ph sz="quarter" idx="1"/>
          </p:nvPr>
        </p:nvSpPr>
        <p:spPr/>
        <p:txBody>
          <a:bodyPr/>
          <a:lstStyle/>
          <a:p>
            <a:r>
              <a:rPr lang="pt-BR" dirty="0" smtClean="0"/>
              <a:t>OllyDbg</a:t>
            </a:r>
          </a:p>
          <a:p>
            <a:pPr lvl="1"/>
            <a:r>
              <a:rPr lang="pt-BR" dirty="0" smtClean="0"/>
              <a:t>Enjoys quite a lot of popularity in the reversing community</a:t>
            </a:r>
          </a:p>
          <a:p>
            <a:pPr lvl="1"/>
            <a:r>
              <a:rPr lang="pt-BR" dirty="0" smtClean="0"/>
              <a:t>Nice interface</a:t>
            </a:r>
          </a:p>
          <a:p>
            <a:pPr lvl="2"/>
            <a:r>
              <a:rPr lang="pt-BR" dirty="0" smtClean="0"/>
              <a:t>In particular, a nice disassembly view</a:t>
            </a:r>
          </a:p>
          <a:p>
            <a:pPr lvl="1"/>
            <a:r>
              <a:rPr lang="pt-BR" dirty="0" smtClean="0"/>
              <a:t>Comes in a few “tuned” versions, being one of the most popular...</a:t>
            </a:r>
            <a:endParaRPr lang="pt-B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 (5)</a:t>
            </a:r>
            <a:endParaRPr lang="pt-BR" dirty="0"/>
          </a:p>
        </p:txBody>
      </p:sp>
      <p:sp>
        <p:nvSpPr>
          <p:cNvPr id="3" name="Content Placeholder 2"/>
          <p:cNvSpPr>
            <a:spLocks noGrp="1"/>
          </p:cNvSpPr>
          <p:nvPr>
            <p:ph sz="quarter" idx="1"/>
          </p:nvPr>
        </p:nvSpPr>
        <p:spPr/>
        <p:txBody>
          <a:bodyPr>
            <a:normAutofit/>
          </a:bodyPr>
          <a:lstStyle/>
          <a:p>
            <a:r>
              <a:rPr lang="pt-BR" dirty="0" smtClean="0"/>
              <a:t>Immunity Debugger</a:t>
            </a:r>
          </a:p>
          <a:p>
            <a:pPr lvl="1"/>
            <a:r>
              <a:rPr lang="pt-BR" dirty="0" smtClean="0"/>
              <a:t>Developed by Immunity Inc. (someone from the dev team in the audience? </a:t>
            </a:r>
            <a:r>
              <a:rPr lang="pt-BR" dirty="0" smtClean="0">
                <a:sym typeface="Wingdings" pitchFamily="2" charset="2"/>
              </a:rPr>
              <a:t>)</a:t>
            </a:r>
          </a:p>
          <a:p>
            <a:pPr lvl="1"/>
            <a:r>
              <a:rPr lang="pt-BR" dirty="0" smtClean="0">
                <a:sym typeface="Wingdings" pitchFamily="2" charset="2"/>
              </a:rPr>
              <a:t>Extends OllyDbg with a python interpreter and exposes a couple of debugging modules for the user to interact with</a:t>
            </a:r>
          </a:p>
          <a:p>
            <a:pPr lvl="2"/>
            <a:r>
              <a:rPr lang="pt-BR" dirty="0" smtClean="0">
                <a:sym typeface="Wingdings" pitchFamily="2" charset="2"/>
              </a:rPr>
              <a:t>Very neat plugin support</a:t>
            </a:r>
          </a:p>
          <a:p>
            <a:pPr lvl="1"/>
            <a:r>
              <a:rPr lang="pt-BR" dirty="0" smtClean="0">
                <a:sym typeface="Wingdings" pitchFamily="2" charset="2"/>
              </a:rPr>
              <a:t>Embeds a command-line with windbg-aliased commands</a:t>
            </a:r>
          </a:p>
          <a:p>
            <a:pPr lvl="1"/>
            <a:r>
              <a:rPr lang="pt-BR" dirty="0" smtClean="0">
                <a:sym typeface="Wingdings" pitchFamily="2" charset="2"/>
              </a:rPr>
              <a:t>Maintains a forum to support developers/users of ImmDbg plugins</a:t>
            </a:r>
            <a:endParaRPr lang="pt-BR"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Debuggers (6)</a:t>
            </a:r>
            <a:endParaRPr lang="pt-BR" dirty="0"/>
          </a:p>
        </p:txBody>
      </p:sp>
      <p:sp>
        <p:nvSpPr>
          <p:cNvPr id="3" name="Content Placeholder 2"/>
          <p:cNvSpPr>
            <a:spLocks noGrp="1"/>
          </p:cNvSpPr>
          <p:nvPr>
            <p:ph sz="quarter" idx="1"/>
          </p:nvPr>
        </p:nvSpPr>
        <p:spPr/>
        <p:txBody>
          <a:bodyPr/>
          <a:lstStyle/>
          <a:p>
            <a:r>
              <a:rPr lang="pt-BR" dirty="0" smtClean="0"/>
              <a:t>g</a:t>
            </a:r>
            <a:r>
              <a:rPr lang="pt-BR" dirty="0" smtClean="0"/>
              <a:t>db</a:t>
            </a:r>
          </a:p>
          <a:p>
            <a:pPr lvl="1"/>
            <a:r>
              <a:rPr lang="pt-BR" dirty="0" smtClean="0"/>
              <a:t>The standard debugger on *NIX systems</a:t>
            </a:r>
          </a:p>
          <a:p>
            <a:pPr lvl="1"/>
            <a:r>
              <a:rPr lang="pt-BR" dirty="0" smtClean="0"/>
              <a:t>Quite complete debugger</a:t>
            </a:r>
          </a:p>
          <a:p>
            <a:pPr lvl="2"/>
            <a:r>
              <a:rPr lang="pt-BR" dirty="0" smtClean="0"/>
              <a:t>Not the best thing in the RE world, but overall a good debugger</a:t>
            </a:r>
            <a:endParaRPr lang="pt-B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Disassemblers</a:t>
            </a:r>
            <a:endParaRPr lang="pt-BR" dirty="0"/>
          </a:p>
        </p:txBody>
      </p:sp>
      <p:sp>
        <p:nvSpPr>
          <p:cNvPr id="3" name="Content Placeholder 2"/>
          <p:cNvSpPr>
            <a:spLocks noGrp="1"/>
          </p:cNvSpPr>
          <p:nvPr>
            <p:ph sz="quarter" idx="1"/>
          </p:nvPr>
        </p:nvSpPr>
        <p:spPr/>
        <p:txBody>
          <a:bodyPr/>
          <a:lstStyle/>
          <a:p>
            <a:r>
              <a:rPr lang="pt-BR" dirty="0" smtClean="0"/>
              <a:t>Reading assembly is not the sweetest thing for most people</a:t>
            </a:r>
          </a:p>
          <a:p>
            <a:r>
              <a:rPr lang="pt-BR" dirty="0" smtClean="0"/>
              <a:t>The way the code is represented is extremely important and makes an increasingly great difference in big RCE tasks</a:t>
            </a:r>
          </a:p>
          <a:p>
            <a:r>
              <a:rPr lang="pt-BR" dirty="0" smtClean="0"/>
              <a:t>Therefore, being confortable with your disassembler is essential</a:t>
            </a:r>
            <a:endParaRPr lang="pt-BR"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Disassemblers (2)</a:t>
            </a:r>
            <a:endParaRPr lang="pt-BR" dirty="0"/>
          </a:p>
        </p:txBody>
      </p:sp>
      <p:sp>
        <p:nvSpPr>
          <p:cNvPr id="3" name="Content Placeholder 2"/>
          <p:cNvSpPr>
            <a:spLocks noGrp="1"/>
          </p:cNvSpPr>
          <p:nvPr>
            <p:ph sz="quarter" idx="1"/>
          </p:nvPr>
        </p:nvSpPr>
        <p:spPr/>
        <p:txBody>
          <a:bodyPr/>
          <a:lstStyle/>
          <a:p>
            <a:r>
              <a:rPr lang="pt-BR" dirty="0" smtClean="0"/>
              <a:t>Pretty much every debugger is capable of disassembling</a:t>
            </a:r>
          </a:p>
          <a:p>
            <a:r>
              <a:rPr lang="pt-BR" dirty="0" smtClean="0"/>
              <a:t>Apart of that, there’s lots of other tools that can do it too</a:t>
            </a:r>
          </a:p>
          <a:p>
            <a:pPr lvl="1"/>
            <a:r>
              <a:rPr lang="pt-BR" dirty="0" smtClean="0"/>
              <a:t>In Linux, objdump is pretty much a standard tool</a:t>
            </a:r>
          </a:p>
          <a:p>
            <a:r>
              <a:rPr lang="pt-BR" dirty="0" smtClean="0"/>
              <a:t>However, one particular tool is specially known for its disassembly features</a:t>
            </a:r>
            <a:endParaRPr lang="pt-BR"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Disassemblers (3)</a:t>
            </a:r>
            <a:endParaRPr lang="pt-BR" dirty="0"/>
          </a:p>
        </p:txBody>
      </p:sp>
      <p:sp>
        <p:nvSpPr>
          <p:cNvPr id="3" name="Content Placeholder 2"/>
          <p:cNvSpPr>
            <a:spLocks noGrp="1"/>
          </p:cNvSpPr>
          <p:nvPr>
            <p:ph sz="quarter" idx="1"/>
          </p:nvPr>
        </p:nvSpPr>
        <p:spPr/>
        <p:txBody>
          <a:bodyPr/>
          <a:lstStyle/>
          <a:p>
            <a:r>
              <a:rPr lang="pt-BR" dirty="0" smtClean="0"/>
              <a:t>IDA Pro</a:t>
            </a:r>
          </a:p>
          <a:p>
            <a:pPr lvl="1"/>
            <a:r>
              <a:rPr lang="pt-BR" dirty="0" smtClean="0"/>
              <a:t>Supports many binary formats and architectures</a:t>
            </a:r>
          </a:p>
          <a:p>
            <a:pPr lvl="1"/>
            <a:r>
              <a:rPr lang="pt-BR" dirty="0" smtClean="0"/>
              <a:t>Displays the code in graphs, which greatly enhance the visualization</a:t>
            </a:r>
          </a:p>
          <a:p>
            <a:pPr lvl="2"/>
            <a:r>
              <a:rPr lang="pt-BR" dirty="0" smtClean="0"/>
              <a:t>Block-level CFGs</a:t>
            </a:r>
          </a:p>
          <a:p>
            <a:pPr lvl="1"/>
            <a:r>
              <a:rPr lang="pt-BR" dirty="0" smtClean="0"/>
              <a:t>Many things can be customized/adjusted</a:t>
            </a:r>
          </a:p>
          <a:p>
            <a:pPr lvl="2"/>
            <a:r>
              <a:rPr lang="pt-BR" dirty="0" smtClean="0"/>
              <a:t>Graph layout, data types, annotations...</a:t>
            </a:r>
          </a:p>
          <a:p>
            <a:pPr lvl="1"/>
            <a:r>
              <a:rPr lang="pt-BR" dirty="0" smtClean="0"/>
              <a:t>Quite frankly, it’s in every reverser’s toolkit</a:t>
            </a:r>
          </a:p>
          <a:p>
            <a:r>
              <a:rPr lang="pt-BR" dirty="0" smtClean="0"/>
              <a:t>IDA Pro is a commercial tool currently in version 5.3</a:t>
            </a:r>
          </a:p>
          <a:p>
            <a:pPr lvl="1"/>
            <a:r>
              <a:rPr lang="pt-BR" dirty="0" smtClean="0"/>
              <a:t>But version 4.9 is available in a free edition </a:t>
            </a:r>
            <a:r>
              <a:rPr lang="pt-BR" dirty="0" smtClean="0">
                <a:sym typeface="Wingdings" pitchFamily="2" charset="2"/>
              </a:rPr>
              <a:t></a:t>
            </a:r>
            <a:endParaRPr lang="pt-BR"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Agenda</a:t>
            </a:r>
            <a:endParaRPr lang="pt-BR" dirty="0"/>
          </a:p>
        </p:txBody>
      </p:sp>
      <p:sp>
        <p:nvSpPr>
          <p:cNvPr id="3" name="Espaço Reservado para Conteúdo 2"/>
          <p:cNvSpPr>
            <a:spLocks noGrp="1"/>
          </p:cNvSpPr>
          <p:nvPr>
            <p:ph sz="quarter" idx="1"/>
          </p:nvPr>
        </p:nvSpPr>
        <p:spPr/>
        <p:txBody>
          <a:bodyPr>
            <a:normAutofit/>
          </a:bodyPr>
          <a:lstStyle/>
          <a:p>
            <a:r>
              <a:rPr lang="pt-BR" dirty="0" smtClean="0"/>
              <a:t>Part I - 101</a:t>
            </a:r>
          </a:p>
          <a:p>
            <a:pPr lvl="1"/>
            <a:r>
              <a:rPr lang="pt-BR" dirty="0" smtClean="0"/>
              <a:t>Why </a:t>
            </a:r>
            <a:r>
              <a:rPr lang="pt-BR" dirty="0" smtClean="0"/>
              <a:t>this presentation? (I </a:t>
            </a:r>
            <a:r>
              <a:rPr lang="pt-BR" dirty="0" err="1" smtClean="0"/>
              <a:t>mean</a:t>
            </a:r>
            <a:r>
              <a:rPr lang="pt-BR" dirty="0" smtClean="0"/>
              <a:t>... WHY?!?!)</a:t>
            </a:r>
          </a:p>
          <a:p>
            <a:pPr lvl="1"/>
            <a:r>
              <a:rPr lang="pt-BR" dirty="0" smtClean="0"/>
              <a:t>A </a:t>
            </a:r>
            <a:r>
              <a:rPr lang="pt-BR" dirty="0" err="1" smtClean="0"/>
              <a:t>few</a:t>
            </a:r>
            <a:r>
              <a:rPr lang="pt-BR" dirty="0" smtClean="0"/>
              <a:t> </a:t>
            </a:r>
            <a:r>
              <a:rPr lang="pt-BR" dirty="0" err="1" smtClean="0"/>
              <a:t>concepts</a:t>
            </a:r>
            <a:r>
              <a:rPr lang="pt-BR" dirty="0" smtClean="0"/>
              <a:t> (</a:t>
            </a:r>
            <a:r>
              <a:rPr lang="pt-BR" dirty="0" err="1" smtClean="0"/>
              <a:t>Mumble</a:t>
            </a:r>
            <a:r>
              <a:rPr lang="pt-BR" dirty="0" smtClean="0"/>
              <a:t> </a:t>
            </a:r>
            <a:r>
              <a:rPr lang="pt-BR" dirty="0" err="1" smtClean="0"/>
              <a:t>jumble</a:t>
            </a:r>
            <a:r>
              <a:rPr lang="pt-BR" dirty="0" smtClean="0"/>
              <a:t>++)</a:t>
            </a:r>
          </a:p>
          <a:p>
            <a:pPr lvl="1"/>
            <a:r>
              <a:rPr lang="pt-BR" dirty="0" smtClean="0"/>
              <a:t>Demo (Show me the goods</a:t>
            </a:r>
            <a:r>
              <a:rPr lang="pt-BR" dirty="0" smtClean="0"/>
              <a:t>)</a:t>
            </a:r>
          </a:p>
          <a:p>
            <a:r>
              <a:rPr lang="pt-BR" dirty="0" smtClean="0"/>
              <a:t>Part II - 1337</a:t>
            </a:r>
            <a:endParaRPr lang="pt-BR" dirty="0" smtClean="0"/>
          </a:p>
          <a:p>
            <a:pPr lvl="1"/>
            <a:r>
              <a:rPr lang="pt-BR" dirty="0" smtClean="0"/>
              <a:t>Advancing RE (Do your own!)</a:t>
            </a:r>
          </a:p>
          <a:p>
            <a:pPr lvl="1"/>
            <a:r>
              <a:rPr lang="pt-BR" dirty="0" smtClean="0"/>
              <a:t>Something </a:t>
            </a:r>
            <a:r>
              <a:rPr lang="pt-BR" dirty="0" smtClean="0"/>
              <a:t>extra (Finish </a:t>
            </a:r>
            <a:r>
              <a:rPr lang="pt-BR" dirty="0" smtClean="0"/>
              <a:t>pretty – er... almost </a:t>
            </a:r>
            <a:r>
              <a:rPr lang="pt-BR" dirty="0" smtClean="0">
                <a:sym typeface="Wingdings" pitchFamily="2" charset="2"/>
              </a:rPr>
              <a:t></a:t>
            </a:r>
            <a:r>
              <a:rPr lang="pt-BR" dirty="0" smtClean="0"/>
              <a:t>)</a:t>
            </a:r>
            <a:endParaRPr lang="pt-BR" dirty="0" smtClean="0"/>
          </a:p>
          <a:p>
            <a:r>
              <a:rPr lang="pt-BR" dirty="0" smtClean="0"/>
              <a:t>Linkz, </a:t>
            </a:r>
            <a:r>
              <a:rPr lang="pt-BR" dirty="0" smtClean="0"/>
              <a:t>lulz, refz</a:t>
            </a:r>
            <a:r>
              <a:rPr lang="pt-BR" dirty="0" smtClean="0"/>
              <a:t>, and shoutz</a:t>
            </a:r>
          </a:p>
          <a:p>
            <a:r>
              <a:rPr lang="pt-BR" dirty="0" smtClean="0"/>
              <a:t>Q &amp; (</a:t>
            </a:r>
            <a:r>
              <a:rPr lang="pt-BR" dirty="0" err="1" smtClean="0"/>
              <a:t>maybe</a:t>
            </a:r>
            <a:r>
              <a:rPr lang="pt-BR" dirty="0" smtClean="0"/>
              <a:t>) A</a:t>
            </a:r>
            <a:endParaRPr lang="pt-B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System Monitoring Tools</a:t>
            </a:r>
            <a:endParaRPr lang="pt-BR" dirty="0"/>
          </a:p>
        </p:txBody>
      </p:sp>
      <p:sp>
        <p:nvSpPr>
          <p:cNvPr id="3" name="Content Placeholder 2"/>
          <p:cNvSpPr>
            <a:spLocks noGrp="1"/>
          </p:cNvSpPr>
          <p:nvPr>
            <p:ph sz="quarter" idx="1"/>
          </p:nvPr>
        </p:nvSpPr>
        <p:spPr/>
        <p:txBody>
          <a:bodyPr/>
          <a:lstStyle/>
          <a:p>
            <a:r>
              <a:rPr lang="pt-BR" dirty="0" smtClean="0"/>
              <a:t>All of those from the SysInternals Suite</a:t>
            </a:r>
          </a:p>
          <a:p>
            <a:pPr lvl="1"/>
            <a:r>
              <a:rPr lang="pt-BR" dirty="0" smtClean="0"/>
              <a:t>Process Explorer</a:t>
            </a:r>
          </a:p>
          <a:p>
            <a:pPr lvl="1"/>
            <a:r>
              <a:rPr lang="pt-BR" dirty="0" smtClean="0"/>
              <a:t>RegMon</a:t>
            </a:r>
          </a:p>
          <a:p>
            <a:pPr lvl="1"/>
            <a:r>
              <a:rPr lang="pt-BR" dirty="0" smtClean="0"/>
              <a:t>FileMon</a:t>
            </a:r>
          </a:p>
          <a:p>
            <a:pPr lvl="1"/>
            <a:r>
              <a:rPr lang="pt-BR" dirty="0" smtClean="0"/>
              <a:t>TCPView</a:t>
            </a:r>
          </a:p>
          <a:p>
            <a:pPr lvl="1"/>
            <a:r>
              <a:rPr lang="pt-BR" dirty="0" smtClean="0"/>
              <a:t>Etc...</a:t>
            </a:r>
            <a:endParaRPr lang="pt-BR"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Advanced Tools</a:t>
            </a:r>
            <a:endParaRPr lang="pt-BR" dirty="0"/>
          </a:p>
        </p:txBody>
      </p:sp>
      <p:sp>
        <p:nvSpPr>
          <p:cNvPr id="3" name="Content Placeholder 2"/>
          <p:cNvSpPr>
            <a:spLocks noGrp="1"/>
          </p:cNvSpPr>
          <p:nvPr>
            <p:ph sz="quarter" idx="1"/>
          </p:nvPr>
        </p:nvSpPr>
        <p:spPr/>
        <p:txBody>
          <a:bodyPr/>
          <a:lstStyle/>
          <a:p>
            <a:r>
              <a:rPr lang="pt-BR" dirty="0" smtClean="0"/>
              <a:t>Binary Diff’ers</a:t>
            </a:r>
          </a:p>
          <a:p>
            <a:pPr lvl="1"/>
            <a:r>
              <a:rPr lang="pt-BR" dirty="0" smtClean="0"/>
              <a:t>BinDiff</a:t>
            </a:r>
          </a:p>
          <a:p>
            <a:r>
              <a:rPr lang="pt-BR" dirty="0" smtClean="0"/>
              <a:t>Decompilers</a:t>
            </a:r>
          </a:p>
          <a:p>
            <a:pPr lvl="1"/>
            <a:r>
              <a:rPr lang="pt-BR" dirty="0" smtClean="0"/>
              <a:t>Hex-Rays</a:t>
            </a:r>
          </a:p>
          <a:p>
            <a:r>
              <a:rPr lang="pt-BR" dirty="0" smtClean="0"/>
              <a:t>RE Frameworks</a:t>
            </a:r>
          </a:p>
          <a:p>
            <a:pPr lvl="1"/>
            <a:r>
              <a:rPr lang="pt-BR" dirty="0" smtClean="0"/>
              <a:t>ERESI ;)</a:t>
            </a:r>
          </a:p>
          <a:p>
            <a:pPr lvl="1"/>
            <a:r>
              <a:rPr lang="pt-BR" dirty="0" smtClean="0"/>
              <a:t>PaiMei and all the PyThings</a:t>
            </a:r>
          </a:p>
          <a:p>
            <a:endParaRPr lang="pt-BR"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Demo</a:t>
            </a:r>
            <a:endParaRPr lang="pt-BR" dirty="0"/>
          </a:p>
        </p:txBody>
      </p:sp>
      <p:sp>
        <p:nvSpPr>
          <p:cNvPr id="3" name="Content Placeholder 2"/>
          <p:cNvSpPr>
            <a:spLocks noGrp="1"/>
          </p:cNvSpPr>
          <p:nvPr>
            <p:ph sz="quarter" idx="1"/>
          </p:nvPr>
        </p:nvSpPr>
        <p:spPr/>
        <p:txBody>
          <a:bodyPr/>
          <a:lstStyle/>
          <a:p>
            <a:r>
              <a:rPr lang="pt-BR" dirty="0" smtClean="0"/>
              <a:t>We’ll try and beat a crack-me challenge</a:t>
            </a:r>
          </a:p>
          <a:p>
            <a:r>
              <a:rPr lang="pt-BR" dirty="0" smtClean="0"/>
              <a:t>This crack-me was taken from a real competition</a:t>
            </a:r>
          </a:p>
          <a:p>
            <a:pPr lvl="1"/>
            <a:r>
              <a:rPr lang="pt-BR" dirty="0" smtClean="0"/>
              <a:t>HITB Dubai 2007 CTF</a:t>
            </a:r>
          </a:p>
          <a:p>
            <a:r>
              <a:rPr lang="pt-BR" dirty="0" smtClean="0"/>
              <a:t>Perhaps it can serve as a tip for H2HC’s CTF as well </a:t>
            </a:r>
            <a:r>
              <a:rPr lang="pt-BR" dirty="0" smtClean="0">
                <a:sym typeface="Wingdings" pitchFamily="2" charset="2"/>
              </a:rPr>
              <a:t></a:t>
            </a:r>
            <a:endParaRPr lang="pt-BR"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 – Advanced Topics</a:t>
            </a:r>
            <a:endParaRPr lang="pt-BR" dirty="0"/>
          </a:p>
        </p:txBody>
      </p:sp>
      <p:sp>
        <p:nvSpPr>
          <p:cNvPr id="3" name="Content Placeholder 2"/>
          <p:cNvSpPr>
            <a:spLocks noGrp="1"/>
          </p:cNvSpPr>
          <p:nvPr>
            <p:ph sz="quarter" idx="1"/>
          </p:nvPr>
        </p:nvSpPr>
        <p:spPr/>
        <p:txBody>
          <a:bodyPr/>
          <a:lstStyle/>
          <a:p>
            <a:r>
              <a:rPr lang="pt-BR" dirty="0" smtClean="0"/>
              <a:t>Cutting to the chase, advancing RE basically means automating stuff</a:t>
            </a:r>
          </a:p>
          <a:p>
            <a:r>
              <a:rPr lang="pt-BR" dirty="0" smtClean="0"/>
              <a:t>Many of the RE tools are scriptable/programmable/extensible</a:t>
            </a:r>
          </a:p>
          <a:p>
            <a:r>
              <a:rPr lang="pt-BR" dirty="0" smtClean="0"/>
              <a:t>Developing smart ways to deal with repetitive tasks is the way for more effective analyses</a:t>
            </a:r>
            <a:endParaRPr lang="pt-BR"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 – Advanced </a:t>
            </a:r>
            <a:r>
              <a:rPr lang="pt-BR" dirty="0" smtClean="0"/>
              <a:t>Topics (2)</a:t>
            </a:r>
            <a:endParaRPr lang="pt-BR" dirty="0"/>
          </a:p>
        </p:txBody>
      </p:sp>
      <p:sp>
        <p:nvSpPr>
          <p:cNvPr id="3" name="Content Placeholder 2"/>
          <p:cNvSpPr>
            <a:spLocks noGrp="1"/>
          </p:cNvSpPr>
          <p:nvPr>
            <p:ph sz="quarter" idx="1"/>
          </p:nvPr>
        </p:nvSpPr>
        <p:spPr/>
        <p:txBody>
          <a:bodyPr/>
          <a:lstStyle/>
          <a:p>
            <a:r>
              <a:rPr lang="pt-BR" dirty="0" smtClean="0"/>
              <a:t>Less often, you might see opportunities to advance RE in ways not based on automation</a:t>
            </a:r>
          </a:p>
          <a:p>
            <a:pPr lvl="1"/>
            <a:r>
              <a:rPr lang="pt-BR" dirty="0" smtClean="0"/>
              <a:t>Defeating a new anti-debug trick</a:t>
            </a:r>
          </a:p>
          <a:p>
            <a:pPr lvl="1"/>
            <a:r>
              <a:rPr lang="pt-BR" dirty="0" smtClean="0"/>
              <a:t>Developing new environments for RE</a:t>
            </a:r>
          </a:p>
          <a:p>
            <a:pPr lvl="2"/>
            <a:r>
              <a:rPr lang="pt-BR" dirty="0" smtClean="0"/>
              <a:t>Virtualization, Sandboxing...</a:t>
            </a:r>
          </a:p>
          <a:p>
            <a:pPr lvl="1"/>
            <a:r>
              <a:rPr lang="pt-BR" dirty="0" smtClean="0"/>
              <a:t>Or even radically changing paradigms</a:t>
            </a:r>
          </a:p>
          <a:p>
            <a:pPr lvl="2"/>
            <a:r>
              <a:rPr lang="pt-BR" dirty="0" smtClean="0"/>
              <a:t>E.g. The graph-based approach to binary navigation</a:t>
            </a:r>
            <a:endParaRPr lang="pt-BR"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 – Advanced </a:t>
            </a:r>
            <a:r>
              <a:rPr lang="pt-BR" dirty="0" smtClean="0"/>
              <a:t>Topics (3)</a:t>
            </a:r>
            <a:endParaRPr lang="pt-BR" dirty="0"/>
          </a:p>
        </p:txBody>
      </p:sp>
      <p:sp>
        <p:nvSpPr>
          <p:cNvPr id="3" name="Content Placeholder 2"/>
          <p:cNvSpPr>
            <a:spLocks noGrp="1"/>
          </p:cNvSpPr>
          <p:nvPr>
            <p:ph sz="quarter" idx="1"/>
          </p:nvPr>
        </p:nvSpPr>
        <p:spPr/>
        <p:txBody>
          <a:bodyPr>
            <a:normAutofit/>
          </a:bodyPr>
          <a:lstStyle/>
          <a:p>
            <a:r>
              <a:rPr lang="pt-BR" dirty="0" smtClean="0"/>
              <a:t>Perhaps the most important lesson here is not to reinvent the wheel</a:t>
            </a:r>
          </a:p>
          <a:p>
            <a:pPr lvl="1"/>
            <a:r>
              <a:rPr lang="pt-BR" dirty="0" smtClean="0"/>
              <a:t>Re-use the tools you have!</a:t>
            </a:r>
          </a:p>
          <a:p>
            <a:r>
              <a:rPr lang="pt-BR" dirty="0" smtClean="0"/>
              <a:t>You’ll be amazed at how much stuff you can do by “glueing” pieces together</a:t>
            </a:r>
          </a:p>
          <a:p>
            <a:r>
              <a:rPr lang="pt-BR" dirty="0" smtClean="0"/>
              <a:t>Having that said...</a:t>
            </a:r>
          </a:p>
          <a:p>
            <a:pPr lvl="1"/>
            <a:r>
              <a:rPr lang="pt-BR" dirty="0" smtClean="0"/>
              <a:t>Perhaps the tools you have are not perfect</a:t>
            </a:r>
          </a:p>
          <a:p>
            <a:pPr lvl="1"/>
            <a:r>
              <a:rPr lang="pt-BR" dirty="0" smtClean="0"/>
              <a:t>Or you might wanna re-do something just for learning</a:t>
            </a:r>
          </a:p>
          <a:p>
            <a:pPr lvl="1"/>
            <a:r>
              <a:rPr lang="pt-BR" dirty="0" smtClean="0"/>
              <a:t>But be sure to have the right goals in mind!</a:t>
            </a:r>
            <a:endParaRPr lang="pt-B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Teaching By (Bad) Examples</a:t>
            </a:r>
            <a:endParaRPr lang="pt-BR" dirty="0"/>
          </a:p>
        </p:txBody>
      </p:sp>
      <p:sp>
        <p:nvSpPr>
          <p:cNvPr id="3" name="Content Placeholder 2"/>
          <p:cNvSpPr>
            <a:spLocks noGrp="1"/>
          </p:cNvSpPr>
          <p:nvPr>
            <p:ph sz="quarter" idx="1"/>
          </p:nvPr>
        </p:nvSpPr>
        <p:spPr/>
        <p:txBody>
          <a:bodyPr/>
          <a:lstStyle/>
          <a:p>
            <a:r>
              <a:rPr lang="pt-BR" dirty="0" smtClean="0"/>
              <a:t>I wanted to do something really neat to show these concepts in practice</a:t>
            </a:r>
          </a:p>
          <a:p>
            <a:r>
              <a:rPr lang="pt-BR" dirty="0" smtClean="0"/>
              <a:t>Unfortunately, I didn’t manage to finish it in time </a:t>
            </a:r>
            <a:r>
              <a:rPr lang="pt-BR" dirty="0" smtClean="0">
                <a:sym typeface="Wingdings" pitchFamily="2" charset="2"/>
              </a:rPr>
              <a:t></a:t>
            </a:r>
          </a:p>
          <a:p>
            <a:pPr lvl="1"/>
            <a:r>
              <a:rPr lang="pt-BR" dirty="0" smtClean="0">
                <a:sym typeface="Wingdings" pitchFamily="2" charset="2"/>
              </a:rPr>
              <a:t>The thing is currently under test/final touches</a:t>
            </a:r>
          </a:p>
          <a:p>
            <a:r>
              <a:rPr lang="pt-BR" dirty="0" smtClean="0">
                <a:sym typeface="Wingdings" pitchFamily="2" charset="2"/>
              </a:rPr>
              <a:t>However the idea is so cool and in such a (relatively) advanced state, that I decided to talk about it anyway</a:t>
            </a:r>
            <a:endParaRPr lang="pt-B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Problem</a:t>
            </a:r>
            <a:endParaRPr lang="pt-BR" dirty="0"/>
          </a:p>
        </p:txBody>
      </p:sp>
      <p:sp>
        <p:nvSpPr>
          <p:cNvPr id="3" name="Content Placeholder 2"/>
          <p:cNvSpPr>
            <a:spLocks noGrp="1"/>
          </p:cNvSpPr>
          <p:nvPr>
            <p:ph sz="quarter" idx="1"/>
          </p:nvPr>
        </p:nvSpPr>
        <p:spPr/>
        <p:txBody>
          <a:bodyPr>
            <a:normAutofit/>
          </a:bodyPr>
          <a:lstStyle/>
          <a:p>
            <a:r>
              <a:rPr lang="pt-BR" dirty="0" smtClean="0"/>
              <a:t>Suppose you have ways to reproduce a high-profile, possibly exploitable bug – Yay!</a:t>
            </a:r>
          </a:p>
          <a:p>
            <a:r>
              <a:rPr lang="pt-BR" dirty="0" smtClean="0"/>
              <a:t>BUT....</a:t>
            </a:r>
          </a:p>
          <a:p>
            <a:pPr lvl="1"/>
            <a:r>
              <a:rPr lang="pt-BR" dirty="0" smtClean="0"/>
              <a:t>The target is closed-source software</a:t>
            </a:r>
          </a:p>
          <a:p>
            <a:pPr lvl="1"/>
            <a:r>
              <a:rPr lang="pt-BR" dirty="0" smtClean="0"/>
              <a:t>The target is as large and complex as an operating system – and way less documented</a:t>
            </a:r>
          </a:p>
          <a:p>
            <a:pPr lvl="1"/>
            <a:r>
              <a:rPr lang="pt-BR" dirty="0" smtClean="0"/>
              <a:t>The input is huge and has a complex, possibly undisclosed format</a:t>
            </a:r>
          </a:p>
          <a:p>
            <a:pPr lvl="1"/>
            <a:r>
              <a:rPr lang="pt-BR" dirty="0" smtClean="0"/>
              <a:t>The source of the bug can be anywhere in the input</a:t>
            </a:r>
          </a:p>
          <a:p>
            <a:pPr lvl="1"/>
            <a:r>
              <a:rPr lang="pt-BR" dirty="0" smtClean="0"/>
              <a:t>From user-input to actual bug/crash, about 3 million instructions happen</a:t>
            </a:r>
            <a:endParaRPr lang="pt-BR"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14620"/>
            <a:ext cx="8229600" cy="1143000"/>
          </a:xfrm>
        </p:spPr>
        <p:txBody>
          <a:bodyPr/>
          <a:lstStyle/>
          <a:p>
            <a:pPr algn="ctr"/>
            <a:r>
              <a:rPr lang="pt-BR" dirty="0" smtClean="0">
                <a:solidFill>
                  <a:srgbClr val="FF0000"/>
                </a:solidFill>
              </a:rPr>
              <a:t>WHAT DO YOU DO????</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Introducing LEP</a:t>
            </a:r>
            <a:endParaRPr lang="pt-BR" dirty="0"/>
          </a:p>
        </p:txBody>
      </p:sp>
      <p:sp>
        <p:nvSpPr>
          <p:cNvPr id="3" name="Content Placeholder 2"/>
          <p:cNvSpPr>
            <a:spLocks noGrp="1"/>
          </p:cNvSpPr>
          <p:nvPr>
            <p:ph sz="quarter" idx="1"/>
          </p:nvPr>
        </p:nvSpPr>
        <p:spPr/>
        <p:txBody>
          <a:bodyPr/>
          <a:lstStyle/>
          <a:p>
            <a:r>
              <a:rPr lang="pt-BR" dirty="0" smtClean="0"/>
              <a:t>LEP tries to answer a big question in this problem:</a:t>
            </a:r>
          </a:p>
          <a:p>
            <a:pPr lvl="1"/>
            <a:r>
              <a:rPr lang="pt-BR" dirty="0" smtClean="0"/>
              <a:t>What exact part of this input is causing the bug?</a:t>
            </a:r>
          </a:p>
          <a:p>
            <a:r>
              <a:rPr lang="pt-BR" dirty="0" smtClean="0"/>
              <a:t>If you can answer this question and somehow co-relate this with the input format, you may gain a great deal of understanding of the bug</a:t>
            </a:r>
          </a:p>
          <a:p>
            <a:r>
              <a:rPr lang="pt-BR" dirty="0" smtClean="0"/>
              <a:t>For this, I have invented a new technique: “Staged Partial Tracing-Based Backwards Taint Analysis”</a:t>
            </a:r>
          </a:p>
          <a:p>
            <a:pPr lvl="1"/>
            <a:r>
              <a:rPr lang="pt-BR" dirty="0" smtClean="0"/>
              <a:t>Because not sounding like a Ph.D. is so 2001 :&gt;</a:t>
            </a:r>
          </a:p>
          <a:p>
            <a:pPr lvl="1"/>
            <a:r>
              <a:rPr lang="pt-BR" dirty="0" smtClean="0"/>
              <a:t>And also because we all just love new terms we can go media-cuckoo about</a:t>
            </a:r>
            <a:endParaRPr lang="pt-B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Why</a:t>
            </a:r>
            <a:r>
              <a:rPr lang="pt-BR" dirty="0" smtClean="0"/>
              <a:t>?</a:t>
            </a:r>
            <a:endParaRPr lang="pt-BR" dirty="0"/>
          </a:p>
        </p:txBody>
      </p:sp>
      <p:sp>
        <p:nvSpPr>
          <p:cNvPr id="3" name="Espaço Reservado para Conteúdo 2"/>
          <p:cNvSpPr>
            <a:spLocks noGrp="1"/>
          </p:cNvSpPr>
          <p:nvPr>
            <p:ph sz="quarter" idx="1"/>
          </p:nvPr>
        </p:nvSpPr>
        <p:spPr/>
        <p:txBody>
          <a:bodyPr/>
          <a:lstStyle/>
          <a:p>
            <a:r>
              <a:rPr lang="pt-BR" dirty="0" err="1" smtClean="0"/>
              <a:t>Suggested</a:t>
            </a:r>
            <a:r>
              <a:rPr lang="pt-BR" dirty="0" smtClean="0"/>
              <a:t> </a:t>
            </a:r>
            <a:r>
              <a:rPr lang="pt-BR" dirty="0" err="1" smtClean="0"/>
              <a:t>by</a:t>
            </a:r>
            <a:r>
              <a:rPr lang="pt-BR" dirty="0" smtClean="0"/>
              <a:t> </a:t>
            </a:r>
            <a:r>
              <a:rPr lang="pt-BR" dirty="0" err="1" smtClean="0"/>
              <a:t>the</a:t>
            </a:r>
            <a:r>
              <a:rPr lang="pt-BR" dirty="0" smtClean="0"/>
              <a:t> H2HC </a:t>
            </a:r>
            <a:r>
              <a:rPr lang="pt-BR" dirty="0" err="1" smtClean="0"/>
              <a:t>crew</a:t>
            </a:r>
            <a:endParaRPr lang="pt-BR" dirty="0" smtClean="0"/>
          </a:p>
          <a:p>
            <a:pPr lvl="1"/>
            <a:r>
              <a:rPr lang="pt-BR" dirty="0" smtClean="0"/>
              <a:t>Based on my article ‘Cracking CrackMes’, published earlier this </a:t>
            </a:r>
            <a:r>
              <a:rPr lang="pt-BR" dirty="0" smtClean="0"/>
              <a:t>year while working for my previous employer, Scanit ME</a:t>
            </a:r>
            <a:endParaRPr lang="pt-BR" dirty="0" smtClean="0"/>
          </a:p>
          <a:p>
            <a:r>
              <a:rPr lang="pt-BR" dirty="0" smtClean="0"/>
              <a:t>RE is </a:t>
            </a:r>
            <a:r>
              <a:rPr lang="pt-BR" dirty="0" err="1" smtClean="0"/>
              <a:t>getting</a:t>
            </a:r>
            <a:r>
              <a:rPr lang="pt-BR" dirty="0" smtClean="0"/>
              <a:t> </a:t>
            </a:r>
            <a:r>
              <a:rPr lang="pt-BR" dirty="0" err="1" smtClean="0"/>
              <a:t>lots</a:t>
            </a:r>
            <a:r>
              <a:rPr lang="pt-BR" dirty="0" smtClean="0"/>
              <a:t> </a:t>
            </a:r>
            <a:r>
              <a:rPr lang="pt-BR" dirty="0" err="1" smtClean="0"/>
              <a:t>of</a:t>
            </a:r>
            <a:r>
              <a:rPr lang="pt-BR" dirty="0" smtClean="0"/>
              <a:t> </a:t>
            </a:r>
            <a:r>
              <a:rPr lang="pt-BR" dirty="0" err="1" smtClean="0"/>
              <a:t>attention</a:t>
            </a:r>
            <a:r>
              <a:rPr lang="pt-BR" dirty="0" smtClean="0"/>
              <a:t>, </a:t>
            </a:r>
            <a:r>
              <a:rPr lang="pt-BR" dirty="0" err="1" smtClean="0"/>
              <a:t>and</a:t>
            </a:r>
            <a:r>
              <a:rPr lang="pt-BR" dirty="0" smtClean="0"/>
              <a:t> </a:t>
            </a:r>
            <a:r>
              <a:rPr lang="pt-BR" dirty="0" err="1" smtClean="0"/>
              <a:t>many</a:t>
            </a:r>
            <a:r>
              <a:rPr lang="pt-BR" dirty="0" smtClean="0"/>
              <a:t> </a:t>
            </a:r>
            <a:r>
              <a:rPr lang="pt-BR" dirty="0" err="1" smtClean="0"/>
              <a:t>people</a:t>
            </a:r>
            <a:r>
              <a:rPr lang="pt-BR" dirty="0" smtClean="0"/>
              <a:t> </a:t>
            </a:r>
            <a:r>
              <a:rPr lang="pt-BR" dirty="0" err="1" smtClean="0"/>
              <a:t>seem</a:t>
            </a:r>
            <a:r>
              <a:rPr lang="pt-BR" dirty="0" smtClean="0"/>
              <a:t> </a:t>
            </a:r>
            <a:r>
              <a:rPr lang="pt-BR" dirty="0" err="1" smtClean="0"/>
              <a:t>interested</a:t>
            </a:r>
            <a:r>
              <a:rPr lang="pt-BR" dirty="0" smtClean="0"/>
              <a:t> in </a:t>
            </a:r>
            <a:r>
              <a:rPr lang="pt-BR" dirty="0" err="1" smtClean="0"/>
              <a:t>learning</a:t>
            </a:r>
            <a:r>
              <a:rPr lang="pt-BR" dirty="0" smtClean="0"/>
              <a:t> it</a:t>
            </a:r>
          </a:p>
          <a:p>
            <a:r>
              <a:rPr lang="pt-BR" dirty="0" smtClean="0"/>
              <a:t>Still, it </a:t>
            </a:r>
            <a:r>
              <a:rPr lang="pt-BR" dirty="0" err="1" smtClean="0"/>
              <a:t>remains</a:t>
            </a:r>
            <a:r>
              <a:rPr lang="pt-BR" dirty="0" smtClean="0"/>
              <a:t> </a:t>
            </a:r>
            <a:r>
              <a:rPr lang="pt-BR" dirty="0" err="1" smtClean="0"/>
              <a:t>largely</a:t>
            </a:r>
            <a:r>
              <a:rPr lang="pt-BR" dirty="0" smtClean="0"/>
              <a:t> a </a:t>
            </a:r>
            <a:r>
              <a:rPr lang="pt-BR" dirty="0" err="1" smtClean="0"/>
              <a:t>black</a:t>
            </a:r>
            <a:r>
              <a:rPr lang="pt-BR" dirty="0" smtClean="0"/>
              <a:t> </a:t>
            </a:r>
            <a:r>
              <a:rPr lang="pt-BR" dirty="0" err="1" smtClean="0"/>
              <a:t>art</a:t>
            </a:r>
            <a:endParaRPr lang="pt-BR"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Introducing LEP (2)</a:t>
            </a:r>
            <a:endParaRPr lang="pt-BR" dirty="0"/>
          </a:p>
        </p:txBody>
      </p:sp>
      <p:sp>
        <p:nvSpPr>
          <p:cNvPr id="3" name="Content Placeholder 2"/>
          <p:cNvSpPr>
            <a:spLocks noGrp="1"/>
          </p:cNvSpPr>
          <p:nvPr>
            <p:ph sz="quarter" idx="1"/>
          </p:nvPr>
        </p:nvSpPr>
        <p:spPr/>
        <p:txBody>
          <a:bodyPr/>
          <a:lstStyle/>
          <a:p>
            <a:r>
              <a:rPr lang="pt-BR" dirty="0" smtClean="0"/>
              <a:t>One-liner idea: If we know when our input is brought to memory and know where it’s mapped, we can trace the program from this point to the crash and then go backwards analyzing the dataflow to find out where the faulting data came from</a:t>
            </a:r>
          </a:p>
          <a:p>
            <a:r>
              <a:rPr lang="pt-BR" dirty="0" smtClean="0"/>
              <a:t>We do it in two stages, with a component for each: the tracer and the analyzer</a:t>
            </a:r>
          </a:p>
          <a:p>
            <a:r>
              <a:rPr lang="pt-BR" dirty="0" smtClean="0"/>
              <a:t>Simple, huh?</a:t>
            </a:r>
            <a:endParaRPr lang="pt-BR"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Fundamental Concepts</a:t>
            </a:r>
            <a:endParaRPr lang="pt-BR" dirty="0"/>
          </a:p>
        </p:txBody>
      </p:sp>
      <p:sp>
        <p:nvSpPr>
          <p:cNvPr id="3" name="Content Placeholder 2"/>
          <p:cNvSpPr>
            <a:spLocks noGrp="1"/>
          </p:cNvSpPr>
          <p:nvPr>
            <p:ph sz="quarter" idx="1"/>
          </p:nvPr>
        </p:nvSpPr>
        <p:spPr/>
        <p:txBody>
          <a:bodyPr/>
          <a:lstStyle/>
          <a:p>
            <a:r>
              <a:rPr lang="pt-BR" dirty="0" smtClean="0"/>
              <a:t>When we trace the program, it becomes “linear”, i.e. control-flow is irrelevant</a:t>
            </a:r>
          </a:p>
          <a:p>
            <a:pPr lvl="1"/>
            <a:r>
              <a:rPr lang="pt-BR" dirty="0" smtClean="0"/>
              <a:t>Dataflow becomes evident</a:t>
            </a:r>
          </a:p>
          <a:p>
            <a:pPr lvl="1"/>
            <a:r>
              <a:rPr lang="pt-BR" dirty="0" smtClean="0"/>
              <a:t>Aliasing is not an issue (in essence, it disappears)</a:t>
            </a:r>
          </a:p>
          <a:p>
            <a:r>
              <a:rPr lang="pt-BR" dirty="0" smtClean="0"/>
              <a:t>All info we need is available in runtime</a:t>
            </a:r>
          </a:p>
          <a:p>
            <a:pPr lvl="1"/>
            <a:r>
              <a:rPr lang="pt-BR" dirty="0" smtClean="0"/>
              <a:t>In particular, effective addresses</a:t>
            </a:r>
          </a:p>
          <a:p>
            <a:r>
              <a:rPr lang="pt-BR" dirty="0" smtClean="0"/>
              <a:t>If the input is as big as the problem states, it should be no problem to find it in memory</a:t>
            </a:r>
          </a:p>
          <a:p>
            <a:r>
              <a:rPr lang="pt-BR" dirty="0" smtClean="0"/>
              <a:t>We get most of the info we need from the disassembly text (ASCII)! It’s like hacking with grep again!</a:t>
            </a:r>
            <a:endParaRPr lang="pt-B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LEP Tracer</a:t>
            </a:r>
            <a:endParaRPr lang="pt-BR" dirty="0"/>
          </a:p>
        </p:txBody>
      </p:sp>
      <p:sp>
        <p:nvSpPr>
          <p:cNvPr id="3" name="Content Placeholder 2"/>
          <p:cNvSpPr>
            <a:spLocks noGrp="1"/>
          </p:cNvSpPr>
          <p:nvPr>
            <p:ph sz="quarter" idx="1"/>
          </p:nvPr>
        </p:nvSpPr>
        <p:spPr/>
        <p:txBody>
          <a:bodyPr/>
          <a:lstStyle/>
          <a:p>
            <a:r>
              <a:rPr lang="pt-BR" dirty="0" smtClean="0"/>
              <a:t>A WinDbg extension</a:t>
            </a:r>
          </a:p>
          <a:p>
            <a:r>
              <a:rPr lang="pt-BR" dirty="0" smtClean="0"/>
              <a:t>Traces every instruction until the program raises an exception</a:t>
            </a:r>
          </a:p>
          <a:p>
            <a:r>
              <a:rPr lang="pt-BR" dirty="0" smtClean="0"/>
              <a:t>Dumps the following instruction info to a file:</a:t>
            </a:r>
          </a:p>
          <a:p>
            <a:pPr lvl="1"/>
            <a:r>
              <a:rPr lang="pt-BR" dirty="0" smtClean="0"/>
              <a:t>Mnemonic</a:t>
            </a:r>
          </a:p>
          <a:p>
            <a:pPr lvl="1"/>
            <a:r>
              <a:rPr lang="pt-BR" dirty="0" smtClean="0"/>
              <a:t>Destination operand</a:t>
            </a:r>
          </a:p>
          <a:p>
            <a:pPr lvl="1"/>
            <a:r>
              <a:rPr lang="pt-BR" dirty="0" smtClean="0"/>
              <a:t>Source operand</a:t>
            </a:r>
          </a:p>
          <a:p>
            <a:pPr lvl="1"/>
            <a:r>
              <a:rPr lang="pt-BR" dirty="0" smtClean="0"/>
              <a:t>Dependences of the source op – e.g. </a:t>
            </a:r>
            <a:r>
              <a:rPr lang="pt-BR" dirty="0" smtClean="0"/>
              <a:t>m</a:t>
            </a:r>
            <a:r>
              <a:rPr lang="pt-BR" dirty="0" smtClean="0"/>
              <a:t>ov eax,[ecx+edx*2]</a:t>
            </a:r>
            <a:endParaRPr lang="pt-B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LEP Tracer (2)</a:t>
            </a:r>
            <a:endParaRPr lang="pt-BR" dirty="0"/>
          </a:p>
        </p:txBody>
      </p:sp>
      <p:sp>
        <p:nvSpPr>
          <p:cNvPr id="3" name="Content Placeholder 2"/>
          <p:cNvSpPr>
            <a:spLocks noGrp="1"/>
          </p:cNvSpPr>
          <p:nvPr>
            <p:ph sz="quarter" idx="1"/>
          </p:nvPr>
        </p:nvSpPr>
        <p:spPr/>
        <p:txBody>
          <a:bodyPr/>
          <a:lstStyle/>
          <a:p>
            <a:r>
              <a:rPr lang="pt-BR" dirty="0" smtClean="0"/>
              <a:t>Discards control-flow changing instructions</a:t>
            </a:r>
          </a:p>
          <a:p>
            <a:r>
              <a:rPr lang="pt-BR" dirty="0" smtClean="0"/>
              <a:t>Discards in/out instructions (all relevant input should be in memory already?)</a:t>
            </a:r>
          </a:p>
          <a:p>
            <a:r>
              <a:rPr lang="pt-BR" dirty="0" smtClean="0"/>
              <a:t>Discards other groups of instructions that will be supported as we go</a:t>
            </a:r>
          </a:p>
          <a:p>
            <a:pPr lvl="1"/>
            <a:r>
              <a:rPr lang="pt-BR" dirty="0" smtClean="0"/>
              <a:t>FPU, MMX, SSE{2,3}, etc...</a:t>
            </a:r>
          </a:p>
          <a:p>
            <a:pPr lvl="1"/>
            <a:r>
              <a:rPr lang="pt-BR" dirty="0" smtClean="0"/>
              <a:t>This might be one of the reasons it currently doesn’t work</a:t>
            </a:r>
          </a:p>
          <a:p>
            <a:r>
              <a:rPr lang="pt-BR" dirty="0" smtClean="0"/>
              <a:t>Tries to parse the right info even when the debugger is too stupid to work as expected </a:t>
            </a:r>
            <a:r>
              <a:rPr lang="pt-BR" dirty="0" smtClean="0">
                <a:sym typeface="Wingdings" pitchFamily="2" charset="2"/>
              </a:rPr>
              <a:t></a:t>
            </a:r>
          </a:p>
          <a:p>
            <a:pPr lvl="1"/>
            <a:r>
              <a:rPr lang="pt-BR" dirty="0" smtClean="0">
                <a:sym typeface="Wingdings" pitchFamily="2" charset="2"/>
              </a:rPr>
              <a:t>Why not to compute effective addresses in rep’ed instructions?</a:t>
            </a:r>
            <a:endParaRPr lang="pt-B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LEP Analyzer</a:t>
            </a:r>
            <a:endParaRPr lang="pt-BR" dirty="0"/>
          </a:p>
        </p:txBody>
      </p:sp>
      <p:sp>
        <p:nvSpPr>
          <p:cNvPr id="3" name="Content Placeholder 2"/>
          <p:cNvSpPr>
            <a:spLocks noGrp="1"/>
          </p:cNvSpPr>
          <p:nvPr>
            <p:ph sz="quarter" idx="1"/>
          </p:nvPr>
        </p:nvSpPr>
        <p:spPr/>
        <p:txBody>
          <a:bodyPr/>
          <a:lstStyle/>
          <a:p>
            <a:r>
              <a:rPr lang="pt-BR" dirty="0" smtClean="0"/>
              <a:t>Reads the file generated by the tracer and goes bottom-up investigating the dataflow</a:t>
            </a:r>
          </a:p>
          <a:p>
            <a:pPr lvl="1"/>
            <a:r>
              <a:rPr lang="pt-BR" dirty="0" smtClean="0"/>
              <a:t>You have to specify the piece of data that causes the last instruction to fail – usually (always?) a register</a:t>
            </a:r>
          </a:p>
          <a:p>
            <a:pPr lvl="1"/>
            <a:r>
              <a:rPr lang="pt-BR" dirty="0" smtClean="0"/>
              <a:t>And the memory range(s) where your input was mapped into, at the time the trace was taken</a:t>
            </a:r>
          </a:p>
          <a:p>
            <a:r>
              <a:rPr lang="pt-BR" dirty="0" smtClean="0"/>
              <a:t>Ignores register “slices” for simplicity</a:t>
            </a:r>
          </a:p>
          <a:p>
            <a:pPr lvl="1"/>
            <a:r>
              <a:rPr lang="pt-BR" dirty="0" smtClean="0"/>
              <a:t>a</a:t>
            </a:r>
            <a:r>
              <a:rPr lang="pt-BR" dirty="0" smtClean="0"/>
              <a:t>l = ah = ax = eax = rax</a:t>
            </a:r>
            <a:endParaRPr lang="pt-B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LEP Analyzer (2)</a:t>
            </a:r>
            <a:endParaRPr lang="pt-BR" dirty="0"/>
          </a:p>
        </p:txBody>
      </p:sp>
      <p:sp>
        <p:nvSpPr>
          <p:cNvPr id="3" name="Content Placeholder 2"/>
          <p:cNvSpPr>
            <a:spLocks noGrp="1"/>
          </p:cNvSpPr>
          <p:nvPr>
            <p:ph sz="quarter" idx="1"/>
          </p:nvPr>
        </p:nvSpPr>
        <p:spPr/>
        <p:txBody>
          <a:bodyPr>
            <a:normAutofit fontScale="92500" lnSpcReduction="10000"/>
          </a:bodyPr>
          <a:lstStyle/>
          <a:p>
            <a:r>
              <a:rPr lang="pt-BR" dirty="0" smtClean="0"/>
              <a:t>When the source operand of a given instruction is an immediate/constant, LEP tries it best to evaluate whether it _transforms_ or _overwrites_ the destination</a:t>
            </a:r>
          </a:p>
          <a:p>
            <a:pPr lvl="1"/>
            <a:r>
              <a:rPr lang="pt-BR" dirty="0" smtClean="0"/>
              <a:t>If it overwrites, we finish the analysis for this branch</a:t>
            </a:r>
          </a:p>
          <a:p>
            <a:pPr lvl="2"/>
            <a:r>
              <a:rPr lang="pt-BR" dirty="0" smtClean="0"/>
              <a:t>m</a:t>
            </a:r>
            <a:r>
              <a:rPr lang="pt-BR" dirty="0" smtClean="0"/>
              <a:t>ov eax, deadf0f0h</a:t>
            </a:r>
          </a:p>
          <a:p>
            <a:pPr lvl="1"/>
            <a:r>
              <a:rPr lang="pt-BR" dirty="0" smtClean="0"/>
              <a:t>Else if it transforms, we keep looking for another def of the same destination operand</a:t>
            </a:r>
          </a:p>
          <a:p>
            <a:pPr lvl="2"/>
            <a:r>
              <a:rPr lang="pt-BR" dirty="0" smtClean="0"/>
              <a:t>i</a:t>
            </a:r>
            <a:r>
              <a:rPr lang="pt-BR" dirty="0" smtClean="0"/>
              <a:t>nc eax</a:t>
            </a:r>
          </a:p>
          <a:p>
            <a:pPr lvl="1"/>
            <a:r>
              <a:rPr lang="pt-BR" dirty="0" smtClean="0"/>
              <a:t>This gives a very special meaning for LEP’s existence</a:t>
            </a:r>
          </a:p>
          <a:p>
            <a:pPr lvl="2"/>
            <a:r>
              <a:rPr lang="pt-BR" dirty="0" smtClean="0"/>
              <a:t>Otherwise, searching for occurences of the faulting data inside the input could be just as effective</a:t>
            </a:r>
          </a:p>
          <a:p>
            <a:pPr lvl="1"/>
            <a:r>
              <a:rPr lang="pt-BR" dirty="0" smtClean="0"/>
              <a:t>LEP also tries to identify non-obvious constant overwrites</a:t>
            </a:r>
          </a:p>
          <a:p>
            <a:pPr lvl="2"/>
            <a:r>
              <a:rPr lang="pt-BR" dirty="0" smtClean="0"/>
              <a:t>x</a:t>
            </a:r>
            <a:r>
              <a:rPr lang="pt-BR" dirty="0" smtClean="0"/>
              <a:t>or eax, eax</a:t>
            </a:r>
            <a:endParaRPr lang="pt-B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Engineering Tech-Talk</a:t>
            </a:r>
            <a:endParaRPr lang="pt-BR" dirty="0"/>
          </a:p>
        </p:txBody>
      </p:sp>
      <p:sp>
        <p:nvSpPr>
          <p:cNvPr id="3" name="Content Placeholder 2"/>
          <p:cNvSpPr>
            <a:spLocks noGrp="1"/>
          </p:cNvSpPr>
          <p:nvPr>
            <p:ph sz="quarter" idx="1"/>
          </p:nvPr>
        </p:nvSpPr>
        <p:spPr/>
        <p:txBody>
          <a:bodyPr>
            <a:normAutofit lnSpcReduction="10000"/>
          </a:bodyPr>
          <a:lstStyle/>
          <a:p>
            <a:r>
              <a:rPr lang="pt-BR" dirty="0" smtClean="0"/>
              <a:t>LEP was intended to be written entirely in Python</a:t>
            </a:r>
          </a:p>
          <a:p>
            <a:pPr lvl="1"/>
            <a:r>
              <a:rPr lang="pt-BR" dirty="0" smtClean="0"/>
              <a:t>Didn’t work for performance reasons </a:t>
            </a:r>
            <a:r>
              <a:rPr lang="pt-BR" dirty="0" smtClean="0">
                <a:sym typeface="Wingdings" pitchFamily="2" charset="2"/>
              </a:rPr>
              <a:t></a:t>
            </a:r>
          </a:p>
          <a:p>
            <a:r>
              <a:rPr lang="pt-BR" dirty="0" smtClean="0">
                <a:sym typeface="Wingdings" pitchFamily="2" charset="2"/>
              </a:rPr>
              <a:t>LEP Tracer is written in C++, since it’s a WinDbg extension</a:t>
            </a:r>
          </a:p>
          <a:p>
            <a:pPr lvl="1"/>
            <a:r>
              <a:rPr lang="pt-BR" dirty="0" smtClean="0">
                <a:sym typeface="Wingdings" pitchFamily="2" charset="2"/>
              </a:rPr>
              <a:t>It makes use of a reference of the x86 instruction set written in XML</a:t>
            </a:r>
          </a:p>
          <a:p>
            <a:pPr lvl="1"/>
            <a:r>
              <a:rPr lang="pt-BR" dirty="0" smtClean="0">
                <a:sym typeface="Wingdings" pitchFamily="2" charset="2"/>
              </a:rPr>
              <a:t>The XML is mapped to C++ using CodeSynthesis’ XSD XML Data Binding</a:t>
            </a:r>
          </a:p>
          <a:p>
            <a:r>
              <a:rPr lang="pt-BR" dirty="0" smtClean="0">
                <a:sym typeface="Wingdings" pitchFamily="2" charset="2"/>
              </a:rPr>
              <a:t>LEP Analyzer was firstly written in Python</a:t>
            </a:r>
          </a:p>
          <a:p>
            <a:pPr lvl="1"/>
            <a:r>
              <a:rPr lang="pt-BR" dirty="0" smtClean="0">
                <a:sym typeface="Wingdings" pitchFamily="2" charset="2"/>
              </a:rPr>
              <a:t>Then I also re-wrote it in C++</a:t>
            </a:r>
          </a:p>
          <a:p>
            <a:r>
              <a:rPr lang="pt-BR" dirty="0" smtClean="0">
                <a:sym typeface="Wingdings" pitchFamily="2" charset="2"/>
              </a:rPr>
              <a:t>LEP Analyzer’s search algorithm was initially a DFS</a:t>
            </a:r>
          </a:p>
          <a:p>
            <a:pPr lvl="1"/>
            <a:r>
              <a:rPr lang="pt-BR" dirty="0" smtClean="0">
                <a:sym typeface="Wingdings" pitchFamily="2" charset="2"/>
              </a:rPr>
              <a:t>Then I implemented it as a BFS</a:t>
            </a:r>
            <a:endParaRPr lang="pt-BR"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Demo II</a:t>
            </a:r>
            <a:endParaRPr lang="pt-BR" dirty="0"/>
          </a:p>
        </p:txBody>
      </p:sp>
      <p:sp>
        <p:nvSpPr>
          <p:cNvPr id="3" name="Content Placeholder 2"/>
          <p:cNvSpPr>
            <a:spLocks noGrp="1"/>
          </p:cNvSpPr>
          <p:nvPr>
            <p:ph sz="quarter" idx="1"/>
          </p:nvPr>
        </p:nvSpPr>
        <p:spPr/>
        <p:txBody>
          <a:bodyPr>
            <a:normAutofit/>
          </a:bodyPr>
          <a:lstStyle/>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endParaRPr lang="pt-BR" dirty="0" smtClean="0"/>
          </a:p>
          <a:p>
            <a:pPr lvl="8"/>
            <a:r>
              <a:rPr lang="pt-BR" dirty="0" smtClean="0"/>
              <a:t>Placeholder slide :&gt;</a:t>
            </a:r>
            <a:endParaRPr lang="pt-B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LEP Release</a:t>
            </a:r>
            <a:endParaRPr lang="pt-BR" dirty="0"/>
          </a:p>
        </p:txBody>
      </p:sp>
      <p:sp>
        <p:nvSpPr>
          <p:cNvPr id="3" name="Content Placeholder 2"/>
          <p:cNvSpPr>
            <a:spLocks noGrp="1"/>
          </p:cNvSpPr>
          <p:nvPr>
            <p:ph sz="quarter" idx="1"/>
          </p:nvPr>
        </p:nvSpPr>
        <p:spPr/>
        <p:txBody>
          <a:bodyPr/>
          <a:lstStyle/>
          <a:p>
            <a:r>
              <a:rPr lang="pt-BR" dirty="0" smtClean="0"/>
              <a:t>As much as I like to make my software free and wide open, I have chosen not to release LEP to the public for now</a:t>
            </a:r>
          </a:p>
          <a:p>
            <a:r>
              <a:rPr lang="pt-BR" dirty="0" smtClean="0"/>
              <a:t>Instead, I’m willing to share it with whoever contacts me directly (by e-mail, for example)</a:t>
            </a:r>
          </a:p>
          <a:p>
            <a:r>
              <a:rPr lang="pt-BR" dirty="0" smtClean="0"/>
              <a:t>Basically, I just wanna know who is using it and what it’s gonna be used for</a:t>
            </a:r>
          </a:p>
          <a:p>
            <a:pPr lvl="1"/>
            <a:r>
              <a:rPr lang="pt-BR" dirty="0" smtClean="0"/>
              <a:t>Makes no difference if you come from Wall Street or from an underground cracking ghetto – drop me a line</a:t>
            </a:r>
            <a:endParaRPr lang="pt-BR"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Linkz &amp; Refz</a:t>
            </a:r>
            <a:endParaRPr lang="pt-BR" dirty="0"/>
          </a:p>
        </p:txBody>
      </p:sp>
      <p:sp>
        <p:nvSpPr>
          <p:cNvPr id="3" name="Content Placeholder 2"/>
          <p:cNvSpPr>
            <a:spLocks noGrp="1"/>
          </p:cNvSpPr>
          <p:nvPr>
            <p:ph sz="quarter" idx="1"/>
          </p:nvPr>
        </p:nvSpPr>
        <p:spPr/>
        <p:txBody>
          <a:bodyPr/>
          <a:lstStyle/>
          <a:p>
            <a:r>
              <a:rPr lang="pt-BR" dirty="0" smtClean="0"/>
              <a:t>Cracking CrackMes</a:t>
            </a:r>
          </a:p>
          <a:p>
            <a:pPr lvl="1"/>
            <a:r>
              <a:rPr lang="pt-BR" dirty="0" smtClean="0">
                <a:hlinkClick r:id="rId3"/>
              </a:rPr>
              <a:t>http://</a:t>
            </a:r>
            <a:r>
              <a:rPr lang="pt-BR" dirty="0" smtClean="0">
                <a:hlinkClick r:id="rId3"/>
              </a:rPr>
              <a:t>www.scanit.net/rd/wp/wp04</a:t>
            </a:r>
            <a:endParaRPr lang="pt-BR" dirty="0" smtClean="0"/>
          </a:p>
          <a:p>
            <a:r>
              <a:rPr lang="pt-BR" dirty="0" smtClean="0"/>
              <a:t>X86 Opcode and Instruction Reference, by MazeGen</a:t>
            </a:r>
          </a:p>
          <a:p>
            <a:pPr lvl="1"/>
            <a:r>
              <a:rPr lang="pt-BR" dirty="0" smtClean="0">
                <a:hlinkClick r:id="rId4"/>
              </a:rPr>
              <a:t>http://ref.x86asm.net</a:t>
            </a:r>
            <a:r>
              <a:rPr lang="pt-BR" dirty="0" smtClean="0">
                <a:hlinkClick r:id="rId4"/>
              </a:rPr>
              <a:t>/</a:t>
            </a:r>
            <a:endParaRPr lang="pt-BR" dirty="0" smtClean="0"/>
          </a:p>
          <a:p>
            <a:r>
              <a:rPr lang="pt-BR" dirty="0" smtClean="0"/>
              <a:t>CodeSynthesis XSD – XML Data Binding for C++</a:t>
            </a:r>
          </a:p>
          <a:p>
            <a:pPr lvl="1"/>
            <a:r>
              <a:rPr lang="pt-BR" dirty="0" smtClean="0">
                <a:hlinkClick r:id="rId5"/>
              </a:rPr>
              <a:t>http://www.codesynthesis.com/products/xsd</a:t>
            </a:r>
            <a:r>
              <a:rPr lang="pt-BR" dirty="0" smtClean="0">
                <a:hlinkClick r:id="rId5"/>
              </a:rPr>
              <a:t>/</a:t>
            </a:r>
            <a:endParaRPr lang="pt-BR" dirty="0" smtClean="0"/>
          </a:p>
          <a:p>
            <a:r>
              <a:rPr lang="pt-BR" dirty="0" smtClean="0"/>
              <a:t>Thousands of elite RE projects</a:t>
            </a:r>
          </a:p>
          <a:p>
            <a:pPr lvl="1"/>
            <a:r>
              <a:rPr lang="pt-BR" dirty="0" smtClean="0">
                <a:hlinkClick r:id="rId6"/>
              </a:rPr>
              <a:t>http://www.google.com</a:t>
            </a:r>
            <a:r>
              <a:rPr lang="pt-BR" dirty="0" smtClean="0"/>
              <a:t> </a:t>
            </a:r>
            <a:r>
              <a:rPr lang="pt-BR" dirty="0" smtClean="0">
                <a:sym typeface="Wingdings" pitchFamily="2" charset="2"/>
              </a:rPr>
              <a:t></a:t>
            </a:r>
          </a:p>
          <a:p>
            <a:pPr lvl="1"/>
            <a:r>
              <a:rPr lang="pt-BR" dirty="0" smtClean="0">
                <a:sym typeface="Wingdings" pitchFamily="2" charset="2"/>
              </a:rPr>
              <a:t>Seriously though, contact me if you can’t find anything</a:t>
            </a:r>
            <a:endParaRPr lang="pt-B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Why</a:t>
            </a:r>
            <a:r>
              <a:rPr lang="pt-BR" dirty="0" smtClean="0"/>
              <a:t>? (2)</a:t>
            </a:r>
            <a:endParaRPr lang="pt-BR" dirty="0"/>
          </a:p>
        </p:txBody>
      </p:sp>
      <p:sp>
        <p:nvSpPr>
          <p:cNvPr id="3" name="Espaço Reservado para Conteúdo 2"/>
          <p:cNvSpPr>
            <a:spLocks noGrp="1"/>
          </p:cNvSpPr>
          <p:nvPr>
            <p:ph sz="quarter" idx="1"/>
          </p:nvPr>
        </p:nvSpPr>
        <p:spPr/>
        <p:txBody>
          <a:bodyPr>
            <a:normAutofit/>
          </a:bodyPr>
          <a:lstStyle/>
          <a:p>
            <a:r>
              <a:rPr lang="pt-BR" dirty="0" smtClean="0"/>
              <a:t>It </a:t>
            </a:r>
            <a:r>
              <a:rPr lang="pt-BR" dirty="0" err="1" smtClean="0"/>
              <a:t>seems</a:t>
            </a:r>
            <a:r>
              <a:rPr lang="pt-BR" dirty="0" smtClean="0"/>
              <a:t>, </a:t>
            </a:r>
            <a:r>
              <a:rPr lang="pt-BR" dirty="0" err="1" smtClean="0"/>
              <a:t>then</a:t>
            </a:r>
            <a:r>
              <a:rPr lang="pt-BR" dirty="0" smtClean="0"/>
              <a:t>, </a:t>
            </a:r>
            <a:r>
              <a:rPr lang="pt-BR" dirty="0" err="1" smtClean="0"/>
              <a:t>that</a:t>
            </a:r>
            <a:r>
              <a:rPr lang="pt-BR" dirty="0" smtClean="0"/>
              <a:t> </a:t>
            </a:r>
            <a:r>
              <a:rPr lang="pt-BR" dirty="0" err="1" smtClean="0"/>
              <a:t>moving</a:t>
            </a:r>
            <a:r>
              <a:rPr lang="pt-BR" dirty="0" smtClean="0"/>
              <a:t> </a:t>
            </a:r>
            <a:r>
              <a:rPr lang="pt-BR" dirty="0" err="1" smtClean="0"/>
              <a:t>up</a:t>
            </a:r>
            <a:r>
              <a:rPr lang="pt-BR" dirty="0" smtClean="0"/>
              <a:t> </a:t>
            </a:r>
            <a:r>
              <a:rPr lang="pt-BR" dirty="0" err="1" smtClean="0"/>
              <a:t>from</a:t>
            </a:r>
            <a:r>
              <a:rPr lang="pt-BR" dirty="0" smtClean="0"/>
              <a:t> </a:t>
            </a:r>
            <a:r>
              <a:rPr lang="pt-BR" dirty="0" err="1" smtClean="0"/>
              <a:t>ground</a:t>
            </a:r>
            <a:r>
              <a:rPr lang="pt-BR" dirty="0" smtClean="0"/>
              <a:t> zero is </a:t>
            </a:r>
            <a:r>
              <a:rPr lang="pt-BR" dirty="0" err="1" smtClean="0"/>
              <a:t>the</a:t>
            </a:r>
            <a:r>
              <a:rPr lang="pt-BR" dirty="0" smtClean="0"/>
              <a:t> </a:t>
            </a:r>
            <a:r>
              <a:rPr lang="pt-BR" dirty="0" err="1" smtClean="0"/>
              <a:t>most</a:t>
            </a:r>
            <a:r>
              <a:rPr lang="pt-BR" dirty="0" smtClean="0"/>
              <a:t> </a:t>
            </a:r>
            <a:r>
              <a:rPr lang="pt-BR" dirty="0" err="1" smtClean="0"/>
              <a:t>problematic</a:t>
            </a:r>
            <a:r>
              <a:rPr lang="pt-BR" dirty="0" smtClean="0"/>
              <a:t> </a:t>
            </a:r>
            <a:r>
              <a:rPr lang="pt-BR" dirty="0" err="1" smtClean="0"/>
              <a:t>step</a:t>
            </a:r>
            <a:endParaRPr lang="pt-BR" dirty="0" smtClean="0"/>
          </a:p>
          <a:p>
            <a:r>
              <a:rPr lang="pt-BR" b="1" dirty="0" err="1" smtClean="0"/>
              <a:t>This</a:t>
            </a:r>
            <a:r>
              <a:rPr lang="pt-BR" b="1" dirty="0" smtClean="0"/>
              <a:t> </a:t>
            </a:r>
            <a:r>
              <a:rPr lang="pt-BR" b="1" dirty="0" err="1" smtClean="0"/>
              <a:t>presentation</a:t>
            </a:r>
            <a:r>
              <a:rPr lang="pt-BR" b="1" dirty="0" smtClean="0"/>
              <a:t> </a:t>
            </a:r>
            <a:r>
              <a:rPr lang="pt-BR" b="1" dirty="0" err="1" smtClean="0"/>
              <a:t>tries</a:t>
            </a:r>
            <a:r>
              <a:rPr lang="pt-BR" b="1" dirty="0" smtClean="0"/>
              <a:t> to help </a:t>
            </a:r>
            <a:r>
              <a:rPr lang="pt-BR" b="1" dirty="0" err="1" smtClean="0"/>
              <a:t>fix</a:t>
            </a:r>
            <a:r>
              <a:rPr lang="pt-BR" b="1" dirty="0" smtClean="0"/>
              <a:t> it</a:t>
            </a:r>
          </a:p>
          <a:p>
            <a:pPr lvl="1"/>
            <a:r>
              <a:rPr lang="pt-BR" dirty="0" smtClean="0"/>
              <a:t>It </a:t>
            </a:r>
            <a:r>
              <a:rPr lang="pt-BR" dirty="0" err="1" smtClean="0"/>
              <a:t>aims</a:t>
            </a:r>
            <a:r>
              <a:rPr lang="pt-BR" dirty="0" smtClean="0"/>
              <a:t> to </a:t>
            </a:r>
            <a:r>
              <a:rPr lang="pt-BR" dirty="0" err="1" smtClean="0"/>
              <a:t>expose</a:t>
            </a:r>
            <a:r>
              <a:rPr lang="pt-BR" dirty="0" smtClean="0"/>
              <a:t> </a:t>
            </a:r>
            <a:r>
              <a:rPr lang="pt-BR" dirty="0" err="1" smtClean="0"/>
              <a:t>instant</a:t>
            </a:r>
            <a:r>
              <a:rPr lang="pt-BR" dirty="0" smtClean="0"/>
              <a:t> </a:t>
            </a:r>
            <a:r>
              <a:rPr lang="pt-BR" dirty="0" err="1" smtClean="0"/>
              <a:t>useful</a:t>
            </a:r>
            <a:r>
              <a:rPr lang="pt-BR" dirty="0" smtClean="0"/>
              <a:t> </a:t>
            </a:r>
            <a:r>
              <a:rPr lang="pt-BR" dirty="0" err="1" smtClean="0"/>
              <a:t>knowledge</a:t>
            </a:r>
            <a:endParaRPr lang="pt-BR" dirty="0" smtClean="0"/>
          </a:p>
          <a:p>
            <a:pPr lvl="1"/>
            <a:r>
              <a:rPr lang="pt-BR" dirty="0" err="1" smtClean="0"/>
              <a:t>And</a:t>
            </a:r>
            <a:r>
              <a:rPr lang="pt-BR" dirty="0" smtClean="0"/>
              <a:t> pointers to </a:t>
            </a:r>
            <a:r>
              <a:rPr lang="pt-BR" dirty="0" err="1" smtClean="0"/>
              <a:t>where</a:t>
            </a:r>
            <a:r>
              <a:rPr lang="pt-BR" dirty="0" smtClean="0"/>
              <a:t> </a:t>
            </a:r>
            <a:r>
              <a:rPr lang="pt-BR" dirty="0" err="1" smtClean="0"/>
              <a:t>go</a:t>
            </a:r>
            <a:r>
              <a:rPr lang="pt-BR" dirty="0" smtClean="0"/>
              <a:t> </a:t>
            </a:r>
            <a:r>
              <a:rPr lang="pt-BR" dirty="0" err="1" smtClean="0"/>
              <a:t>digging</a:t>
            </a:r>
            <a:r>
              <a:rPr lang="pt-BR" dirty="0" smtClean="0"/>
              <a:t> </a:t>
            </a:r>
            <a:r>
              <a:rPr lang="pt-BR" dirty="0" err="1" smtClean="0"/>
              <a:t>deeper</a:t>
            </a:r>
            <a:endParaRPr lang="pt-BR" dirty="0" smtClean="0"/>
          </a:p>
          <a:p>
            <a:pPr lvl="1"/>
            <a:r>
              <a:rPr lang="pt-BR" dirty="0" smtClean="0"/>
              <a:t>Instead of advanced research _results_, basic _techniques_ and _processes</a:t>
            </a:r>
            <a:r>
              <a:rPr lang="pt-BR" dirty="0" smtClean="0"/>
              <a:t>_</a:t>
            </a:r>
          </a:p>
          <a:p>
            <a:r>
              <a:rPr lang="pt-BR" dirty="0" smtClean="0"/>
              <a:t>Obs.: We’ll be targeting the Windows platform most of the time in this speech</a:t>
            </a:r>
            <a:endParaRPr lang="pt-B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Greetz &amp; Shoutz</a:t>
            </a:r>
            <a:endParaRPr lang="pt-BR" dirty="0"/>
          </a:p>
        </p:txBody>
      </p:sp>
      <p:sp>
        <p:nvSpPr>
          <p:cNvPr id="3" name="Content Placeholder 2"/>
          <p:cNvSpPr>
            <a:spLocks noGrp="1"/>
          </p:cNvSpPr>
          <p:nvPr>
            <p:ph sz="quarter" idx="1"/>
          </p:nvPr>
        </p:nvSpPr>
        <p:spPr/>
        <p:txBody>
          <a:bodyPr/>
          <a:lstStyle/>
          <a:p>
            <a:r>
              <a:rPr lang="pt-BR" dirty="0" smtClean="0"/>
              <a:t>Filipe Balestra for lending me the bug used in the 2nd demo</a:t>
            </a:r>
          </a:p>
          <a:p>
            <a:r>
              <a:rPr lang="pt-BR" dirty="0" smtClean="0"/>
              <a:t>H2HC crew for letting me ruin their conference again</a:t>
            </a:r>
          </a:p>
          <a:p>
            <a:r>
              <a:rPr lang="pt-BR" dirty="0" smtClean="0"/>
              <a:t>The ERESI team, with whom I have most of my discussions about RE, programa analysis, etc</a:t>
            </a:r>
          </a:p>
          <a:p>
            <a:r>
              <a:rPr lang="pt-BR" dirty="0" smtClean="0"/>
              <a:t>All of the great people that I know from the security scene</a:t>
            </a:r>
          </a:p>
          <a:p>
            <a:pPr lvl="1"/>
            <a:r>
              <a:rPr lang="pt-BR" dirty="0" smtClean="0"/>
              <a:t>It’s simply impossible to mention each and everyone of you, but you know who you are!</a:t>
            </a:r>
            <a:endParaRPr lang="pt-BR"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pt-BR" dirty="0" smtClean="0"/>
              <a:t>Questions?</a:t>
            </a:r>
            <a:endParaRPr lang="pt-BR" dirty="0"/>
          </a:p>
        </p:txBody>
      </p:sp>
      <p:pic>
        <p:nvPicPr>
          <p:cNvPr id="1026" name="Picture 2"/>
          <p:cNvPicPr>
            <a:picLocks noChangeAspect="1" noChangeArrowheads="1"/>
          </p:cNvPicPr>
          <p:nvPr/>
        </p:nvPicPr>
        <p:blipFill>
          <a:blip r:embed="rId2"/>
          <a:srcRect/>
          <a:stretch>
            <a:fillRect/>
          </a:stretch>
        </p:blipFill>
        <p:spPr bwMode="auto">
          <a:xfrm>
            <a:off x="3448061" y="1928802"/>
            <a:ext cx="2695575"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p:txBody>
          <a:bodyPr/>
          <a:lstStyle/>
          <a:p>
            <a:r>
              <a:rPr lang="pt-BR" dirty="0" smtClean="0"/>
              <a:t>Julio Auto </a:t>
            </a:r>
          </a:p>
          <a:p>
            <a:r>
              <a:rPr lang="pt-BR" dirty="0" smtClean="0"/>
              <a:t>&lt;julio . auto *a* gmail</a:t>
            </a:r>
            <a:r>
              <a:rPr lang="pt-BR" dirty="0" smtClean="0">
                <a:sym typeface="Wingdings" pitchFamily="2" charset="2"/>
              </a:rPr>
              <a:t>&gt;</a:t>
            </a:r>
            <a:endParaRPr lang="pt-BR" dirty="0"/>
          </a:p>
        </p:txBody>
      </p:sp>
      <p:sp>
        <p:nvSpPr>
          <p:cNvPr id="2" name="Título 1"/>
          <p:cNvSpPr>
            <a:spLocks noGrp="1"/>
          </p:cNvSpPr>
          <p:nvPr>
            <p:ph type="ctrTitle"/>
          </p:nvPr>
        </p:nvSpPr>
        <p:spPr/>
        <p:txBody>
          <a:bodyPr/>
          <a:lstStyle/>
          <a:p>
            <a:r>
              <a:rPr lang="pt-BR" dirty="0" err="1" smtClean="0"/>
              <a:t>Practical</a:t>
            </a:r>
            <a:r>
              <a:rPr lang="pt-BR" dirty="0" smtClean="0"/>
              <a:t> (</a:t>
            </a:r>
            <a:r>
              <a:rPr lang="pt-BR" dirty="0" err="1" smtClean="0"/>
              <a:t>Introduction</a:t>
            </a:r>
            <a:r>
              <a:rPr lang="pt-BR" dirty="0" smtClean="0"/>
              <a:t> to) </a:t>
            </a:r>
            <a:r>
              <a:rPr lang="pt-BR" dirty="0" err="1" smtClean="0"/>
              <a:t>Reverse</a:t>
            </a:r>
            <a:r>
              <a:rPr lang="pt-BR" dirty="0" smtClean="0"/>
              <a:t> </a:t>
            </a:r>
            <a:r>
              <a:rPr lang="pt-BR" dirty="0" err="1" smtClean="0"/>
              <a:t>Engineering</a:t>
            </a:r>
            <a:endParaRPr lang="pt-B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err="1" smtClean="0"/>
              <a:t>Concepts</a:t>
            </a:r>
            <a:endParaRPr lang="pt-BR" dirty="0"/>
          </a:p>
        </p:txBody>
      </p:sp>
      <p:sp>
        <p:nvSpPr>
          <p:cNvPr id="3" name="Espaço Reservado para Conteúdo 2"/>
          <p:cNvSpPr>
            <a:spLocks noGrp="1"/>
          </p:cNvSpPr>
          <p:nvPr>
            <p:ph sz="quarter" idx="1"/>
          </p:nvPr>
        </p:nvSpPr>
        <p:spPr/>
        <p:txBody>
          <a:bodyPr/>
          <a:lstStyle/>
          <a:p>
            <a:r>
              <a:rPr lang="pt-BR" dirty="0" err="1" smtClean="0"/>
              <a:t>Reverse</a:t>
            </a:r>
            <a:r>
              <a:rPr lang="pt-BR" dirty="0" smtClean="0"/>
              <a:t> </a:t>
            </a:r>
            <a:r>
              <a:rPr lang="pt-BR" dirty="0" err="1" smtClean="0"/>
              <a:t>Engineering</a:t>
            </a:r>
            <a:r>
              <a:rPr lang="pt-BR" dirty="0" smtClean="0"/>
              <a:t> is a </a:t>
            </a:r>
            <a:r>
              <a:rPr lang="pt-BR" dirty="0" err="1" smtClean="0"/>
              <a:t>very</a:t>
            </a:r>
            <a:r>
              <a:rPr lang="pt-BR" dirty="0" smtClean="0"/>
              <a:t> </a:t>
            </a:r>
            <a:r>
              <a:rPr lang="pt-BR" dirty="0" err="1" smtClean="0"/>
              <a:t>self-explicative</a:t>
            </a:r>
            <a:r>
              <a:rPr lang="pt-BR" dirty="0" smtClean="0"/>
              <a:t> </a:t>
            </a:r>
            <a:r>
              <a:rPr lang="pt-BR" dirty="0" err="1" smtClean="0"/>
              <a:t>term</a:t>
            </a:r>
            <a:endParaRPr lang="pt-BR" dirty="0" smtClean="0"/>
          </a:p>
          <a:p>
            <a:pPr lvl="1"/>
            <a:r>
              <a:rPr lang="pt-BR" dirty="0" err="1" smtClean="0"/>
              <a:t>You</a:t>
            </a:r>
            <a:r>
              <a:rPr lang="pt-BR" dirty="0" smtClean="0"/>
              <a:t> </a:t>
            </a:r>
            <a:r>
              <a:rPr lang="pt-BR" dirty="0" err="1" smtClean="0"/>
              <a:t>take</a:t>
            </a:r>
            <a:r>
              <a:rPr lang="pt-BR" dirty="0" smtClean="0"/>
              <a:t> </a:t>
            </a:r>
            <a:r>
              <a:rPr lang="pt-BR" dirty="0" err="1" smtClean="0"/>
              <a:t>something</a:t>
            </a:r>
            <a:r>
              <a:rPr lang="pt-BR" dirty="0" smtClean="0"/>
              <a:t> </a:t>
            </a:r>
            <a:r>
              <a:rPr lang="pt-BR" dirty="0" err="1" smtClean="0"/>
              <a:t>and</a:t>
            </a:r>
            <a:r>
              <a:rPr lang="pt-BR" dirty="0" smtClean="0"/>
              <a:t>, </a:t>
            </a:r>
            <a:r>
              <a:rPr lang="pt-BR" dirty="0" err="1" smtClean="0"/>
              <a:t>from</a:t>
            </a:r>
            <a:r>
              <a:rPr lang="pt-BR" dirty="0" smtClean="0"/>
              <a:t> </a:t>
            </a:r>
            <a:r>
              <a:rPr lang="pt-BR" dirty="0" err="1" smtClean="0"/>
              <a:t>there</a:t>
            </a:r>
            <a:r>
              <a:rPr lang="pt-BR" dirty="0" smtClean="0"/>
              <a:t>, </a:t>
            </a:r>
            <a:r>
              <a:rPr lang="pt-BR" dirty="0" err="1" smtClean="0"/>
              <a:t>try</a:t>
            </a:r>
            <a:r>
              <a:rPr lang="pt-BR" dirty="0" smtClean="0"/>
              <a:t> to </a:t>
            </a:r>
            <a:r>
              <a:rPr lang="pt-BR" dirty="0" err="1" smtClean="0"/>
              <a:t>learn</a:t>
            </a:r>
            <a:r>
              <a:rPr lang="pt-BR" dirty="0" smtClean="0"/>
              <a:t> </a:t>
            </a:r>
            <a:r>
              <a:rPr lang="pt-BR" dirty="0" err="1" smtClean="0"/>
              <a:t>how</a:t>
            </a:r>
            <a:r>
              <a:rPr lang="pt-BR" dirty="0" smtClean="0"/>
              <a:t> (some </a:t>
            </a:r>
            <a:r>
              <a:rPr lang="pt-BR" dirty="0" err="1" smtClean="0"/>
              <a:t>aspect</a:t>
            </a:r>
            <a:r>
              <a:rPr lang="pt-BR" dirty="0" smtClean="0"/>
              <a:t> </a:t>
            </a:r>
            <a:r>
              <a:rPr lang="pt-BR" dirty="0" err="1" smtClean="0"/>
              <a:t>of</a:t>
            </a:r>
            <a:r>
              <a:rPr lang="pt-BR" dirty="0" smtClean="0"/>
              <a:t>) it </a:t>
            </a:r>
            <a:r>
              <a:rPr lang="pt-BR" dirty="0" err="1" smtClean="0"/>
              <a:t>was</a:t>
            </a:r>
            <a:r>
              <a:rPr lang="pt-BR" dirty="0" smtClean="0"/>
              <a:t> </a:t>
            </a:r>
            <a:r>
              <a:rPr lang="pt-BR" dirty="0" err="1" smtClean="0"/>
              <a:t>engineered</a:t>
            </a:r>
            <a:endParaRPr lang="pt-BR" dirty="0" smtClean="0"/>
          </a:p>
          <a:p>
            <a:r>
              <a:rPr lang="pt-BR" dirty="0" err="1" smtClean="0"/>
              <a:t>It’s</a:t>
            </a:r>
            <a:r>
              <a:rPr lang="pt-BR" dirty="0" smtClean="0"/>
              <a:t> </a:t>
            </a:r>
            <a:r>
              <a:rPr lang="pt-BR" dirty="0" err="1" smtClean="0"/>
              <a:t>also</a:t>
            </a:r>
            <a:r>
              <a:rPr lang="pt-BR" dirty="0" smtClean="0"/>
              <a:t> </a:t>
            </a:r>
            <a:r>
              <a:rPr lang="pt-BR" dirty="0" err="1" smtClean="0"/>
              <a:t>obviously</a:t>
            </a:r>
            <a:r>
              <a:rPr lang="pt-BR" dirty="0" smtClean="0"/>
              <a:t> </a:t>
            </a:r>
            <a:r>
              <a:rPr lang="pt-BR" dirty="0" err="1" smtClean="0"/>
              <a:t>broad</a:t>
            </a:r>
            <a:endParaRPr lang="pt-BR" dirty="0" smtClean="0"/>
          </a:p>
          <a:p>
            <a:pPr lvl="1"/>
            <a:r>
              <a:rPr lang="pt-BR" dirty="0" smtClean="0"/>
              <a:t>For </a:t>
            </a:r>
            <a:r>
              <a:rPr lang="pt-BR" dirty="0" err="1" smtClean="0"/>
              <a:t>example</a:t>
            </a:r>
            <a:r>
              <a:rPr lang="pt-BR" dirty="0" smtClean="0"/>
              <a:t>, </a:t>
            </a:r>
            <a:r>
              <a:rPr lang="pt-BR" dirty="0" err="1" smtClean="0"/>
              <a:t>it’s</a:t>
            </a:r>
            <a:r>
              <a:rPr lang="pt-BR" dirty="0" smtClean="0"/>
              <a:t> </a:t>
            </a:r>
            <a:r>
              <a:rPr lang="pt-BR" dirty="0" err="1" smtClean="0"/>
              <a:t>often</a:t>
            </a:r>
            <a:r>
              <a:rPr lang="pt-BR" dirty="0" smtClean="0"/>
              <a:t> </a:t>
            </a:r>
            <a:r>
              <a:rPr lang="pt-BR" dirty="0" err="1" smtClean="0"/>
              <a:t>used</a:t>
            </a:r>
            <a:r>
              <a:rPr lang="pt-BR" dirty="0" smtClean="0"/>
              <a:t> to </a:t>
            </a:r>
            <a:r>
              <a:rPr lang="pt-BR" dirty="0" err="1" smtClean="0"/>
              <a:t>describe</a:t>
            </a:r>
            <a:r>
              <a:rPr lang="pt-BR" dirty="0" smtClean="0"/>
              <a:t> </a:t>
            </a:r>
            <a:r>
              <a:rPr lang="pt-BR" dirty="0" err="1" smtClean="0"/>
              <a:t>the</a:t>
            </a:r>
            <a:r>
              <a:rPr lang="pt-BR" dirty="0" smtClean="0"/>
              <a:t> </a:t>
            </a:r>
            <a:r>
              <a:rPr lang="pt-BR" dirty="0" err="1" smtClean="0"/>
              <a:t>process</a:t>
            </a:r>
            <a:r>
              <a:rPr lang="pt-BR" dirty="0" smtClean="0"/>
              <a:t> </a:t>
            </a:r>
            <a:r>
              <a:rPr lang="pt-BR" dirty="0" err="1" smtClean="0"/>
              <a:t>through</a:t>
            </a:r>
            <a:r>
              <a:rPr lang="pt-BR" dirty="0" smtClean="0"/>
              <a:t> </a:t>
            </a:r>
            <a:r>
              <a:rPr lang="pt-BR" dirty="0" err="1" smtClean="0"/>
              <a:t>which</a:t>
            </a:r>
            <a:r>
              <a:rPr lang="pt-BR" dirty="0" smtClean="0"/>
              <a:t> </a:t>
            </a:r>
            <a:r>
              <a:rPr lang="pt-BR" dirty="0" err="1" smtClean="0"/>
              <a:t>you</a:t>
            </a:r>
            <a:r>
              <a:rPr lang="pt-BR" dirty="0" smtClean="0"/>
              <a:t> </a:t>
            </a:r>
            <a:r>
              <a:rPr lang="pt-BR" dirty="0" err="1" smtClean="0"/>
              <a:t>generate</a:t>
            </a:r>
            <a:r>
              <a:rPr lang="pt-BR" dirty="0" smtClean="0"/>
              <a:t> a </a:t>
            </a:r>
            <a:r>
              <a:rPr lang="pt-BR" dirty="0" err="1" smtClean="0"/>
              <a:t>higher-level</a:t>
            </a:r>
            <a:r>
              <a:rPr lang="pt-BR" dirty="0" smtClean="0"/>
              <a:t>, </a:t>
            </a:r>
            <a:r>
              <a:rPr lang="pt-BR" dirty="0" err="1" smtClean="0"/>
              <a:t>architectural</a:t>
            </a:r>
            <a:r>
              <a:rPr lang="pt-BR" dirty="0" smtClean="0"/>
              <a:t> </a:t>
            </a:r>
            <a:r>
              <a:rPr lang="pt-BR" dirty="0" err="1" smtClean="0"/>
              <a:t>view</a:t>
            </a:r>
            <a:r>
              <a:rPr lang="pt-BR" dirty="0" smtClean="0"/>
              <a:t> </a:t>
            </a:r>
            <a:r>
              <a:rPr lang="pt-BR" dirty="0" err="1" smtClean="0"/>
              <a:t>of</a:t>
            </a:r>
            <a:r>
              <a:rPr lang="pt-BR" dirty="0" smtClean="0"/>
              <a:t> a </a:t>
            </a:r>
            <a:r>
              <a:rPr lang="pt-BR" dirty="0" err="1" smtClean="0"/>
              <a:t>piece</a:t>
            </a:r>
            <a:r>
              <a:rPr lang="pt-BR" dirty="0" smtClean="0"/>
              <a:t> </a:t>
            </a:r>
            <a:r>
              <a:rPr lang="pt-BR" dirty="0" err="1" smtClean="0"/>
              <a:t>of</a:t>
            </a:r>
            <a:r>
              <a:rPr lang="pt-BR" dirty="0" smtClean="0"/>
              <a:t> software </a:t>
            </a:r>
            <a:r>
              <a:rPr lang="pt-BR" dirty="0" err="1" smtClean="0"/>
              <a:t>given</a:t>
            </a:r>
            <a:r>
              <a:rPr lang="pt-BR" dirty="0" smtClean="0"/>
              <a:t> its source </a:t>
            </a:r>
            <a:r>
              <a:rPr lang="pt-BR" smtClean="0"/>
              <a:t>code</a:t>
            </a:r>
            <a:endParaRPr lang="pt-B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My Own </a:t>
            </a:r>
            <a:r>
              <a:rPr lang="pt-BR" dirty="0" smtClean="0"/>
              <a:t>C</a:t>
            </a:r>
            <a:r>
              <a:rPr lang="pt-BR" dirty="0" smtClean="0"/>
              <a:t>oncept</a:t>
            </a:r>
            <a:endParaRPr lang="pt-BR" dirty="0"/>
          </a:p>
        </p:txBody>
      </p:sp>
      <p:sp>
        <p:nvSpPr>
          <p:cNvPr id="3" name="Content Placeholder 2"/>
          <p:cNvSpPr>
            <a:spLocks noGrp="1"/>
          </p:cNvSpPr>
          <p:nvPr>
            <p:ph sz="quarter" idx="1"/>
          </p:nvPr>
        </p:nvSpPr>
        <p:spPr/>
        <p:txBody>
          <a:bodyPr/>
          <a:lstStyle/>
          <a:p>
            <a:r>
              <a:rPr lang="pt-BR" dirty="0" smtClean="0"/>
              <a:t>Think of the times you asked yourself “why” and “how” and let it go without an answer...</a:t>
            </a:r>
          </a:p>
          <a:p>
            <a:r>
              <a:rPr lang="pt-BR" dirty="0" smtClean="0"/>
              <a:t>...</a:t>
            </a:r>
          </a:p>
          <a:p>
            <a:r>
              <a:rPr lang="pt-BR" dirty="0" smtClean="0"/>
              <a:t>...</a:t>
            </a:r>
          </a:p>
          <a:p>
            <a:r>
              <a:rPr lang="pt-BR" dirty="0" smtClean="0"/>
              <a:t>...</a:t>
            </a:r>
          </a:p>
          <a:p>
            <a:pPr algn="ctr">
              <a:buNone/>
            </a:pPr>
            <a:r>
              <a:rPr lang="pt-BR" sz="4400" dirty="0" smtClean="0">
                <a:solidFill>
                  <a:srgbClr val="FF0000"/>
                </a:solidFill>
              </a:rPr>
              <a:t>RE is not letting go</a:t>
            </a:r>
            <a:endParaRPr lang="pt-BR"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Few Applications</a:t>
            </a:r>
            <a:endParaRPr lang="pt-BR" dirty="0"/>
          </a:p>
        </p:txBody>
      </p:sp>
      <p:sp>
        <p:nvSpPr>
          <p:cNvPr id="3" name="Content Placeholder 2"/>
          <p:cNvSpPr>
            <a:spLocks noGrp="1"/>
          </p:cNvSpPr>
          <p:nvPr>
            <p:ph sz="quarter" idx="1"/>
          </p:nvPr>
        </p:nvSpPr>
        <p:spPr/>
        <p:txBody>
          <a:bodyPr/>
          <a:lstStyle/>
          <a:p>
            <a:r>
              <a:rPr lang="pt-BR" dirty="0" smtClean="0"/>
              <a:t>Malware Analysis</a:t>
            </a:r>
          </a:p>
          <a:p>
            <a:r>
              <a:rPr lang="pt-BR" dirty="0" smtClean="0"/>
              <a:t>Vulnerability Analysis</a:t>
            </a:r>
          </a:p>
          <a:p>
            <a:r>
              <a:rPr lang="pt-BR" dirty="0" smtClean="0"/>
              <a:t>Security Assessment of 3rd-party COTS</a:t>
            </a:r>
          </a:p>
          <a:p>
            <a:r>
              <a:rPr lang="pt-BR" dirty="0" smtClean="0"/>
              <a:t>Evaluation/Breaking of copy-protection schemes</a:t>
            </a:r>
          </a:p>
          <a:p>
            <a:r>
              <a:rPr lang="pt-BR" dirty="0" smtClean="0"/>
              <a:t>Assorted how’s and why’s</a:t>
            </a:r>
            <a:endParaRPr lang="pt-B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Why Still a Black Art?</a:t>
            </a:r>
            <a:endParaRPr lang="pt-BR" dirty="0"/>
          </a:p>
        </p:txBody>
      </p:sp>
      <p:sp>
        <p:nvSpPr>
          <p:cNvPr id="3" name="Content Placeholder 2"/>
          <p:cNvSpPr>
            <a:spLocks noGrp="1"/>
          </p:cNvSpPr>
          <p:nvPr>
            <p:ph sz="quarter" idx="1"/>
          </p:nvPr>
        </p:nvSpPr>
        <p:spPr/>
        <p:txBody>
          <a:bodyPr/>
          <a:lstStyle/>
          <a:p>
            <a:r>
              <a:rPr lang="pt-BR" dirty="0" smtClean="0"/>
              <a:t>Perhaps because people think it’s only good for SW cracking </a:t>
            </a:r>
            <a:r>
              <a:rPr lang="pt-BR" dirty="0" smtClean="0">
                <a:sym typeface="Wingdings" pitchFamily="2" charset="2"/>
              </a:rPr>
              <a:t></a:t>
            </a:r>
          </a:p>
          <a:p>
            <a:r>
              <a:rPr lang="pt-BR" dirty="0" smtClean="0">
                <a:sym typeface="Wingdings" pitchFamily="2" charset="2"/>
              </a:rPr>
              <a:t>Perhaps because DRM has become a nightmare no one is happy with and related laws everywhere bash reversers too hard every now and then  (does anybody remember Dmitry Sklyarov, the DMCA and all that madness?)</a:t>
            </a:r>
          </a:p>
          <a:p>
            <a:r>
              <a:rPr lang="pt-BR" dirty="0" smtClean="0">
                <a:sym typeface="Wingdings" pitchFamily="2" charset="2"/>
              </a:rPr>
              <a:t>Perhaps because many people still think it should be illegal  (wtf?!)</a:t>
            </a:r>
            <a:endParaRPr lang="pt-BR"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How To Learn</a:t>
            </a:r>
            <a:endParaRPr lang="pt-BR" dirty="0"/>
          </a:p>
        </p:txBody>
      </p:sp>
      <p:sp>
        <p:nvSpPr>
          <p:cNvPr id="3" name="Content Placeholder 2"/>
          <p:cNvSpPr>
            <a:spLocks noGrp="1"/>
          </p:cNvSpPr>
          <p:nvPr>
            <p:ph sz="quarter" idx="1"/>
          </p:nvPr>
        </p:nvSpPr>
        <p:spPr/>
        <p:txBody>
          <a:bodyPr/>
          <a:lstStyle/>
          <a:p>
            <a:r>
              <a:rPr lang="pt-BR" dirty="0" smtClean="0"/>
              <a:t>The Crack-Me approach</a:t>
            </a:r>
          </a:p>
          <a:p>
            <a:pPr lvl="1"/>
            <a:r>
              <a:rPr lang="pt-BR" dirty="0" smtClean="0"/>
              <a:t>The one I illustrate in the paper I mentioned</a:t>
            </a:r>
          </a:p>
          <a:p>
            <a:pPr lvl="1"/>
            <a:r>
              <a:rPr lang="pt-BR" dirty="0" smtClean="0"/>
              <a:t>Small and targeted challenges with different levels and obstacles to choose from</a:t>
            </a:r>
          </a:p>
          <a:p>
            <a:r>
              <a:rPr lang="pt-BR" dirty="0" smtClean="0"/>
              <a:t>The real life approach</a:t>
            </a:r>
          </a:p>
          <a:p>
            <a:pPr lvl="1"/>
            <a:r>
              <a:rPr lang="pt-BR" dirty="0" smtClean="0"/>
              <a:t>Choose a real-world problem and attack it</a:t>
            </a:r>
          </a:p>
          <a:p>
            <a:pPr lvl="1"/>
            <a:r>
              <a:rPr lang="pt-BR" dirty="0" smtClean="0"/>
              <a:t>Tough but rewarding</a:t>
            </a:r>
          </a:p>
          <a:p>
            <a:r>
              <a:rPr lang="pt-BR" dirty="0" smtClean="0"/>
              <a:t>We’ll demo a bit of both</a:t>
            </a:r>
            <a:endParaRPr lang="pt-B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3102</TotalTime>
  <Words>2160</Words>
  <Application>Microsoft Office PowerPoint</Application>
  <PresentationFormat>On-screen Show (4:3)</PresentationFormat>
  <Paragraphs>269</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Equity</vt:lpstr>
      <vt:lpstr>Practical (Introduction to) Reverse Engineering</vt:lpstr>
      <vt:lpstr>Agenda</vt:lpstr>
      <vt:lpstr>Why?</vt:lpstr>
      <vt:lpstr>Why? (2)</vt:lpstr>
      <vt:lpstr>Concepts</vt:lpstr>
      <vt:lpstr>My Own Concept</vt:lpstr>
      <vt:lpstr>A Few Applications</vt:lpstr>
      <vt:lpstr>Why Still a Black Art?</vt:lpstr>
      <vt:lpstr>How To Learn</vt:lpstr>
      <vt:lpstr>Tools of The Trade</vt:lpstr>
      <vt:lpstr>Debuggers</vt:lpstr>
      <vt:lpstr>Debuggers (2)</vt:lpstr>
      <vt:lpstr>Debuggers (3)</vt:lpstr>
      <vt:lpstr>Debuggers (4)</vt:lpstr>
      <vt:lpstr>Debuggers (5)</vt:lpstr>
      <vt:lpstr>Debuggers (6)</vt:lpstr>
      <vt:lpstr>Disassemblers</vt:lpstr>
      <vt:lpstr>Disassemblers (2)</vt:lpstr>
      <vt:lpstr>Disassemblers (3)</vt:lpstr>
      <vt:lpstr>System Monitoring Tools</vt:lpstr>
      <vt:lpstr>Advanced Tools</vt:lpstr>
      <vt:lpstr>Demo</vt:lpstr>
      <vt:lpstr>RE – Advanced Topics</vt:lpstr>
      <vt:lpstr>RE – Advanced Topics (2)</vt:lpstr>
      <vt:lpstr>RE – Advanced Topics (3)</vt:lpstr>
      <vt:lpstr>Teaching By (Bad) Examples</vt:lpstr>
      <vt:lpstr>Problem</vt:lpstr>
      <vt:lpstr>WHAT DO YOU DO????</vt:lpstr>
      <vt:lpstr>Introducing LEP</vt:lpstr>
      <vt:lpstr>Introducing LEP (2)</vt:lpstr>
      <vt:lpstr>Fundamental Concepts</vt:lpstr>
      <vt:lpstr>LEP Tracer</vt:lpstr>
      <vt:lpstr>LEP Tracer (2)</vt:lpstr>
      <vt:lpstr>LEP Analyzer</vt:lpstr>
      <vt:lpstr>LEP Analyzer (2)</vt:lpstr>
      <vt:lpstr>Engineering Tech-Talk</vt:lpstr>
      <vt:lpstr>Demo II</vt:lpstr>
      <vt:lpstr>LEP Release</vt:lpstr>
      <vt:lpstr>Linkz &amp; Refz</vt:lpstr>
      <vt:lpstr>Greetz &amp; Shoutz</vt:lpstr>
      <vt:lpstr>Questions?</vt:lpstr>
      <vt:lpstr>Practical (Introduction to) Reverse Engineering</vt:lpstr>
    </vt:vector>
  </TitlesOfParts>
  <Company>Maiden´s Soul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Guest</dc:creator>
  <cp:lastModifiedBy>Julio</cp:lastModifiedBy>
  <cp:revision>120</cp:revision>
  <dcterms:created xsi:type="dcterms:W3CDTF">2008-09-14T15:48:21Z</dcterms:created>
  <dcterms:modified xsi:type="dcterms:W3CDTF">2008-11-09T03:30:37Z</dcterms:modified>
</cp:coreProperties>
</file>