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2" r:id="rId7"/>
    <p:sldId id="268" r:id="rId8"/>
    <p:sldId id="269" r:id="rId9"/>
    <p:sldId id="272" r:id="rId10"/>
    <p:sldId id="273" r:id="rId11"/>
    <p:sldId id="274" r:id="rId12"/>
    <p:sldId id="260" r:id="rId13"/>
    <p:sldId id="266" r:id="rId14"/>
    <p:sldId id="267" r:id="rId15"/>
    <p:sldId id="26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06D3-12B8-4863-857E-4FAB812DEAB2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237B7-8D0A-47A5-B7C3-A1D29E9F67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237B7-8D0A-47A5-B7C3-A1D29E9F67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4999">
              <a:srgbClr val="F0EBD5"/>
            </a:gs>
            <a:gs pos="100000">
              <a:srgbClr val="D1C39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11/9/2008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agnerelia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62000" y="3787775"/>
            <a:ext cx="9829800" cy="1470025"/>
          </a:xfrm>
        </p:spPr>
        <p:txBody>
          <a:bodyPr>
            <a:normAutofit fontScale="90000"/>
          </a:bodyPr>
          <a:lstStyle/>
          <a:p>
            <a:pPr algn="r"/>
            <a:r>
              <a:rPr lang="en-US" sz="6000" b="1" dirty="0" smtClean="0">
                <a:latin typeface="Arial Black" pitchFamily="34" charset="0"/>
              </a:rPr>
              <a:t>Wagner Elias &gt; </a:t>
            </a:r>
            <a:br>
              <a:rPr lang="en-US" sz="6000" b="1" dirty="0" smtClean="0">
                <a:latin typeface="Arial Black" pitchFamily="34" charset="0"/>
              </a:rPr>
            </a:br>
            <a:r>
              <a:rPr lang="en-US" sz="6000" b="1" dirty="0" smtClean="0">
                <a:latin typeface="Arial Black" pitchFamily="34" charset="0"/>
              </a:rPr>
              <a:t>Extreme Web Hacking</a:t>
            </a:r>
            <a:r>
              <a:rPr lang="en-US" b="1" dirty="0" smtClean="0">
                <a:latin typeface="Arial Black" pitchFamily="34" charset="0"/>
              </a:rPr>
              <a:t/>
            </a:r>
            <a:br>
              <a:rPr lang="en-US" b="1" dirty="0" smtClean="0">
                <a:latin typeface="Arial Black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  <a:hlinkClick r:id="rId3"/>
              </a:rPr>
              <a:t>http://wagnerelias.com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São Paulo, 09/11/2008</a:t>
            </a:r>
            <a:endParaRPr lang="en-US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XML INSECURITY - 2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4800" b="1" dirty="0" err="1" smtClean="0">
                <a:solidFill>
                  <a:schemeClr val="tx1"/>
                </a:solidFill>
              </a:rPr>
              <a:t>Xpath</a:t>
            </a:r>
            <a:r>
              <a:rPr lang="en-US" sz="4800" b="1" dirty="0" smtClean="0">
                <a:solidFill>
                  <a:schemeClr val="tx1"/>
                </a:solidFill>
              </a:rPr>
              <a:t> Injection:</a:t>
            </a: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  <a:p>
            <a:pPr algn="l"/>
            <a:r>
              <a:rPr lang="en-US" sz="4800" dirty="0" err="1" smtClean="0">
                <a:solidFill>
                  <a:schemeClr val="tx1"/>
                </a:solidFill>
              </a:rPr>
              <a:t>Injeção</a:t>
            </a:r>
            <a:r>
              <a:rPr lang="en-US" sz="4800" dirty="0" smtClean="0">
                <a:solidFill>
                  <a:schemeClr val="tx1"/>
                </a:solidFill>
              </a:rPr>
              <a:t> de </a:t>
            </a:r>
            <a:r>
              <a:rPr lang="en-US" sz="4800" dirty="0" err="1" smtClean="0">
                <a:solidFill>
                  <a:schemeClr val="tx1"/>
                </a:solidFill>
              </a:rPr>
              <a:t>comandos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em</a:t>
            </a:r>
            <a:r>
              <a:rPr lang="en-US" sz="4800" dirty="0" smtClean="0">
                <a:solidFill>
                  <a:schemeClr val="tx1"/>
                </a:solidFill>
              </a:rPr>
              <a:t> XML </a:t>
            </a:r>
            <a:r>
              <a:rPr lang="en-US" sz="4800" dirty="0" err="1" smtClean="0">
                <a:solidFill>
                  <a:schemeClr val="tx1"/>
                </a:solidFill>
              </a:rPr>
              <a:t>usando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Xpath</a:t>
            </a:r>
            <a:r>
              <a:rPr lang="en-US" sz="4800" dirty="0" smtClean="0">
                <a:solidFill>
                  <a:schemeClr val="tx1"/>
                </a:solidFill>
              </a:rPr>
              <a:t>. Ex.: //user[name='user1' or 1=1 or ''='' and pass='p@s5w0rD']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XML-RPC INSECURITY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 lnSpcReduction="10000"/>
          </a:bodyPr>
          <a:lstStyle/>
          <a:p>
            <a:pPr algn="l"/>
            <a:r>
              <a:rPr lang="en-US" sz="4800" dirty="0" smtClean="0">
                <a:solidFill>
                  <a:schemeClr val="tx1"/>
                </a:solidFill>
              </a:rPr>
              <a:t>O XML-RPC é </a:t>
            </a:r>
            <a:r>
              <a:rPr lang="en-US" sz="4800" dirty="0" err="1" smtClean="0">
                <a:solidFill>
                  <a:schemeClr val="tx1"/>
                </a:solidFill>
              </a:rPr>
              <a:t>uma</a:t>
            </a:r>
            <a:r>
              <a:rPr lang="en-US" sz="4800" dirty="0" smtClean="0">
                <a:solidFill>
                  <a:schemeClr val="tx1"/>
                </a:solidFill>
              </a:rPr>
              <a:t> interface </a:t>
            </a:r>
            <a:r>
              <a:rPr lang="en-US" sz="4800" dirty="0" err="1" smtClean="0">
                <a:solidFill>
                  <a:schemeClr val="tx1"/>
                </a:solidFill>
              </a:rPr>
              <a:t>para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consumir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recursos</a:t>
            </a:r>
            <a:r>
              <a:rPr lang="en-US" sz="4800" dirty="0" smtClean="0">
                <a:solidFill>
                  <a:schemeClr val="tx1"/>
                </a:solidFill>
              </a:rPr>
              <a:t> de SOAP. Toda </a:t>
            </a:r>
            <a:r>
              <a:rPr lang="en-US" sz="4800" dirty="0" err="1" smtClean="0">
                <a:solidFill>
                  <a:schemeClr val="tx1"/>
                </a:solidFill>
              </a:rPr>
              <a:t>sua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comunicação</a:t>
            </a:r>
            <a:r>
              <a:rPr lang="en-US" sz="4800" dirty="0" smtClean="0">
                <a:solidFill>
                  <a:schemeClr val="tx1"/>
                </a:solidFill>
              </a:rPr>
              <a:t> é </a:t>
            </a:r>
            <a:r>
              <a:rPr lang="en-US" sz="4800" dirty="0" err="1" smtClean="0">
                <a:solidFill>
                  <a:schemeClr val="tx1"/>
                </a:solidFill>
              </a:rPr>
              <a:t>feita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usando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XML, </a:t>
            </a:r>
            <a:r>
              <a:rPr lang="en-US" sz="4800" dirty="0" err="1" smtClean="0">
                <a:solidFill>
                  <a:schemeClr val="tx1"/>
                </a:solidFill>
              </a:rPr>
              <a:t>isto</a:t>
            </a:r>
            <a:r>
              <a:rPr lang="en-US" sz="4800" dirty="0" smtClean="0">
                <a:solidFill>
                  <a:schemeClr val="tx1"/>
                </a:solidFill>
              </a:rPr>
              <a:t> o </a:t>
            </a:r>
            <a:r>
              <a:rPr lang="en-US" sz="4800" dirty="0" err="1" smtClean="0">
                <a:solidFill>
                  <a:schemeClr val="tx1"/>
                </a:solidFill>
              </a:rPr>
              <a:t>torna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vulnerável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smtClean="0">
                <a:solidFill>
                  <a:schemeClr val="tx1"/>
                </a:solidFill>
              </a:rPr>
              <a:t>a </a:t>
            </a:r>
            <a:r>
              <a:rPr lang="en-US" sz="4800" dirty="0" err="1" smtClean="0">
                <a:solidFill>
                  <a:schemeClr val="tx1"/>
                </a:solidFill>
              </a:rPr>
              <a:t>muitas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falhas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comuns</a:t>
            </a:r>
            <a:r>
              <a:rPr lang="en-US" sz="4800" dirty="0" smtClean="0">
                <a:solidFill>
                  <a:schemeClr val="tx1"/>
                </a:solidFill>
              </a:rPr>
              <a:t> a web, </a:t>
            </a:r>
            <a:r>
              <a:rPr lang="en-US" sz="4800" dirty="0" err="1" smtClean="0">
                <a:solidFill>
                  <a:schemeClr val="tx1"/>
                </a:solidFill>
              </a:rPr>
              <a:t>principalmente</a:t>
            </a:r>
            <a:r>
              <a:rPr lang="en-US" sz="4800" dirty="0" smtClean="0">
                <a:solidFill>
                  <a:schemeClr val="tx1"/>
                </a:solidFill>
              </a:rPr>
              <a:t> as </a:t>
            </a:r>
            <a:r>
              <a:rPr lang="en-US" sz="4800" dirty="0" err="1" smtClean="0">
                <a:solidFill>
                  <a:schemeClr val="tx1"/>
                </a:solidFill>
              </a:rPr>
              <a:t>relacionadas</a:t>
            </a:r>
            <a:r>
              <a:rPr lang="en-US" sz="4800" dirty="0" smtClean="0">
                <a:solidFill>
                  <a:schemeClr val="tx1"/>
                </a:solidFill>
              </a:rPr>
              <a:t> a XML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Extreme Web Hacking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Análise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passiva</a:t>
            </a:r>
            <a:r>
              <a:rPr lang="en-US" dirty="0" smtClean="0">
                <a:solidFill>
                  <a:schemeClr val="tx1"/>
                </a:solidFill>
              </a:rPr>
              <a:t> com </a:t>
            </a:r>
            <a:r>
              <a:rPr lang="en-US" dirty="0" err="1" smtClean="0">
                <a:solidFill>
                  <a:schemeClr val="tx1"/>
                </a:solidFill>
              </a:rPr>
              <a:t>Ratproxy</a:t>
            </a:r>
            <a:endParaRPr lang="en-US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Explorando</a:t>
            </a:r>
            <a:r>
              <a:rPr lang="en-US" dirty="0" smtClean="0">
                <a:solidFill>
                  <a:schemeClr val="tx1"/>
                </a:solidFill>
              </a:rPr>
              <a:t> Web </a:t>
            </a:r>
            <a:r>
              <a:rPr lang="en-US" dirty="0" err="1" smtClean="0">
                <a:solidFill>
                  <a:schemeClr val="tx1"/>
                </a:solidFill>
              </a:rPr>
              <a:t>Resouces</a:t>
            </a:r>
            <a:r>
              <a:rPr lang="en-US" dirty="0" smtClean="0">
                <a:solidFill>
                  <a:schemeClr val="tx1"/>
                </a:solidFill>
              </a:rPr>
              <a:t> com W3af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Análise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passiva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com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Ratproxy</a:t>
            </a:r>
            <a:endParaRPr lang="en-US" b="1" dirty="0" smtClean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Análise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passiva</a:t>
            </a:r>
            <a:r>
              <a:rPr lang="en-US" dirty="0" smtClean="0">
                <a:solidFill>
                  <a:schemeClr val="tx1"/>
                </a:solidFill>
              </a:rPr>
              <a:t> com </a:t>
            </a:r>
            <a:r>
              <a:rPr lang="en-US" dirty="0" err="1" smtClean="0">
                <a:solidFill>
                  <a:schemeClr val="tx1"/>
                </a:solidFill>
              </a:rPr>
              <a:t>Ratproxy</a:t>
            </a:r>
            <a:r>
              <a:rPr lang="en-US" dirty="0" smtClean="0">
                <a:solidFill>
                  <a:schemeClr val="tx1"/>
                </a:solidFill>
              </a:rPr>
              <a:t> (DEMO)</a:t>
            </a:r>
          </a:p>
        </p:txBody>
      </p:sp>
      <p:pic>
        <p:nvPicPr>
          <p:cNvPr id="4" name="Picture 3" descr="ratproxyDemoH2H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68" y="2819400"/>
            <a:ext cx="8153401" cy="25050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Explorando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Web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Resouces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com w3af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Explorando</a:t>
            </a:r>
            <a:r>
              <a:rPr lang="en-US" dirty="0" smtClean="0">
                <a:solidFill>
                  <a:schemeClr val="tx1"/>
                </a:solidFill>
              </a:rPr>
              <a:t> Web </a:t>
            </a:r>
            <a:r>
              <a:rPr lang="en-US" dirty="0" err="1" smtClean="0">
                <a:solidFill>
                  <a:schemeClr val="tx1"/>
                </a:solidFill>
              </a:rPr>
              <a:t>Resouces</a:t>
            </a:r>
            <a:r>
              <a:rPr lang="en-US" dirty="0" smtClean="0">
                <a:solidFill>
                  <a:schemeClr val="tx1"/>
                </a:solidFill>
              </a:rPr>
              <a:t> com w3af (DEMO)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w3a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37" y="2066937"/>
            <a:ext cx="4761963" cy="44173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Perguntas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&lt;user-data&gt;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</a:rPr>
              <a:t>&lt;name&gt;</a:t>
            </a:r>
            <a:r>
              <a:rPr lang="en-US" sz="4000" dirty="0" smtClean="0">
                <a:solidFill>
                  <a:schemeClr val="tx1"/>
                </a:solidFill>
              </a:rPr>
              <a:t>Wagner Elias</a:t>
            </a:r>
            <a:r>
              <a:rPr lang="en-US" sz="4000" b="1" dirty="0" smtClean="0">
                <a:solidFill>
                  <a:schemeClr val="tx1"/>
                </a:solidFill>
              </a:rPr>
              <a:t>&lt;/name&gt;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</a:rPr>
              <a:t>&lt;mail&gt;</a:t>
            </a:r>
            <a:r>
              <a:rPr lang="en-US" sz="4000" dirty="0" smtClean="0">
                <a:solidFill>
                  <a:schemeClr val="tx1"/>
                </a:solidFill>
              </a:rPr>
              <a:t>welias@conviso.com.br</a:t>
            </a:r>
            <a:r>
              <a:rPr lang="en-US" sz="4000" b="1" dirty="0" smtClean="0">
                <a:solidFill>
                  <a:schemeClr val="tx1"/>
                </a:solidFill>
              </a:rPr>
              <a:t>&lt;/mail&gt;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</a:rPr>
              <a:t>&lt;</a:t>
            </a:r>
            <a:r>
              <a:rPr lang="en-US" sz="3800" b="1" dirty="0" smtClean="0">
                <a:solidFill>
                  <a:schemeClr val="tx1"/>
                </a:solidFill>
              </a:rPr>
              <a:t>company&gt;</a:t>
            </a:r>
            <a:r>
              <a:rPr lang="en-US" sz="3800" dirty="0" err="1" smtClean="0">
                <a:solidFill>
                  <a:schemeClr val="tx1"/>
                </a:solidFill>
              </a:rPr>
              <a:t>Conviso</a:t>
            </a:r>
            <a:r>
              <a:rPr lang="en-US" sz="3800" dirty="0" smtClean="0">
                <a:solidFill>
                  <a:schemeClr val="tx1"/>
                </a:solidFill>
              </a:rPr>
              <a:t> IT Security</a:t>
            </a:r>
            <a:r>
              <a:rPr lang="en-US" sz="4000" b="1" dirty="0" smtClean="0">
                <a:solidFill>
                  <a:schemeClr val="tx1"/>
                </a:solidFill>
              </a:rPr>
              <a:t>&lt;/company&gt;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   </a:t>
            </a:r>
            <a:r>
              <a:rPr lang="en-US" sz="4000" b="1" dirty="0" smtClean="0">
                <a:solidFill>
                  <a:schemeClr val="tx1"/>
                </a:solidFill>
              </a:rPr>
              <a:t>&lt;blog&gt;</a:t>
            </a:r>
            <a:r>
              <a:rPr lang="en-US" sz="4000" dirty="0" smtClean="0">
                <a:solidFill>
                  <a:schemeClr val="tx1"/>
                </a:solidFill>
              </a:rPr>
              <a:t>http://wagnerelias.com</a:t>
            </a:r>
            <a:r>
              <a:rPr lang="en-US" sz="4000" b="1" dirty="0" smtClean="0">
                <a:solidFill>
                  <a:schemeClr val="tx1"/>
                </a:solidFill>
              </a:rPr>
              <a:t>&lt;/blog&gt;</a:t>
            </a:r>
          </a:p>
          <a:p>
            <a:pPr algn="l"/>
            <a:r>
              <a:rPr lang="en-US" sz="4000" b="1" dirty="0" smtClean="0">
                <a:solidFill>
                  <a:schemeClr val="tx1"/>
                </a:solidFill>
              </a:rPr>
              <a:t>&lt;/user-data&gt;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Referências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http://www.owasp.org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http://code.google.com/p/ratproxy/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http://w3af.sourceforge.net/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DEFCON 15: The SOA/XML Threat Model and New XML/SOA/Web 2.0 Attacks e Threats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Wikipedia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Google 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 Friends 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GET Info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964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</a:rPr>
              <a:t>&lt;agenda&gt;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&lt;topic&gt;</a:t>
            </a:r>
            <a:r>
              <a:rPr lang="en-US" sz="3600" dirty="0" smtClean="0">
                <a:solidFill>
                  <a:schemeClr val="tx1"/>
                </a:solidFill>
              </a:rPr>
              <a:t>Web Security </a:t>
            </a:r>
            <a:r>
              <a:rPr lang="en-US" sz="3600" dirty="0" smtClean="0">
                <a:solidFill>
                  <a:schemeClr val="tx1"/>
                </a:solidFill>
              </a:rPr>
              <a:t>é Simples</a:t>
            </a:r>
            <a:r>
              <a:rPr lang="en-US" b="1" dirty="0" smtClean="0">
                <a:solidFill>
                  <a:schemeClr val="tx1"/>
                </a:solidFill>
              </a:rPr>
              <a:t>&lt;/</a:t>
            </a:r>
            <a:r>
              <a:rPr lang="en-US" b="1" dirty="0" smtClean="0">
                <a:solidFill>
                  <a:schemeClr val="tx1"/>
                </a:solidFill>
              </a:rPr>
              <a:t>topic&gt;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&lt;</a:t>
            </a:r>
            <a:r>
              <a:rPr lang="en-US" b="1" dirty="0" smtClean="0">
                <a:solidFill>
                  <a:schemeClr val="tx1"/>
                </a:solidFill>
              </a:rPr>
              <a:t>topic&gt;</a:t>
            </a:r>
            <a:r>
              <a:rPr lang="en-US" sz="3600" dirty="0" err="1" smtClean="0">
                <a:solidFill>
                  <a:schemeClr val="tx1"/>
                </a:solidFill>
              </a:rPr>
              <a:t>Não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Estupido</a:t>
            </a:r>
            <a:r>
              <a:rPr lang="en-US" b="1" dirty="0" smtClean="0">
                <a:solidFill>
                  <a:schemeClr val="tx1"/>
                </a:solidFill>
              </a:rPr>
              <a:t>&lt;/</a:t>
            </a:r>
            <a:r>
              <a:rPr lang="en-US" b="1" dirty="0" smtClean="0">
                <a:solidFill>
                  <a:schemeClr val="tx1"/>
                </a:solidFill>
              </a:rPr>
              <a:t>topic&gt;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&lt;topic&gt;</a:t>
            </a:r>
            <a:r>
              <a:rPr lang="en-US" sz="3600" dirty="0" smtClean="0">
                <a:solidFill>
                  <a:schemeClr val="tx1"/>
                </a:solidFill>
              </a:rPr>
              <a:t>Web Resources</a:t>
            </a:r>
            <a:r>
              <a:rPr lang="en-US" b="1" dirty="0" smtClean="0">
                <a:solidFill>
                  <a:schemeClr val="tx1"/>
                </a:solidFill>
              </a:rPr>
              <a:t>&lt;/topic&gt;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smtClean="0">
                <a:solidFill>
                  <a:schemeClr val="tx1"/>
                </a:solidFill>
              </a:rPr>
              <a:t>AJAX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smtClean="0">
                <a:solidFill>
                  <a:schemeClr val="tx1"/>
                </a:solidFill>
              </a:rPr>
              <a:t>JSON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smtClean="0">
                <a:solidFill>
                  <a:schemeClr val="tx1"/>
                </a:solidFill>
              </a:rPr>
              <a:t>XML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smtClean="0">
                <a:solidFill>
                  <a:schemeClr val="tx1"/>
                </a:solidFill>
              </a:rPr>
              <a:t>XML-RPC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&lt;topic&gt;</a:t>
            </a:r>
            <a:r>
              <a:rPr lang="en-US" sz="3600" dirty="0" smtClean="0">
                <a:solidFill>
                  <a:schemeClr val="tx1"/>
                </a:solidFill>
              </a:rPr>
              <a:t>Extreme Web Hacking</a:t>
            </a:r>
            <a:r>
              <a:rPr lang="en-US" b="1" dirty="0" smtClean="0">
                <a:solidFill>
                  <a:schemeClr val="tx1"/>
                </a:solidFill>
              </a:rPr>
              <a:t>&lt;/topic&gt;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err="1" smtClean="0">
                <a:solidFill>
                  <a:schemeClr val="tx1"/>
                </a:solidFill>
              </a:rPr>
              <a:t>Análise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passiva</a:t>
            </a:r>
            <a:r>
              <a:rPr lang="en-US" sz="3600" dirty="0" smtClean="0">
                <a:solidFill>
                  <a:schemeClr val="tx1"/>
                </a:solidFill>
              </a:rPr>
              <a:t> com </a:t>
            </a:r>
            <a:r>
              <a:rPr lang="en-US" sz="3600" dirty="0" err="1" smtClean="0">
                <a:solidFill>
                  <a:schemeClr val="tx1"/>
                </a:solidFill>
              </a:rPr>
              <a:t>Ratproxy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b="1" dirty="0" smtClean="0">
                <a:solidFill>
                  <a:schemeClr val="tx1"/>
                </a:solidFill>
              </a:rPr>
              <a:t>&lt;content&gt;</a:t>
            </a:r>
            <a:r>
              <a:rPr lang="en-US" sz="3600" dirty="0" err="1" smtClean="0">
                <a:solidFill>
                  <a:schemeClr val="tx1"/>
                </a:solidFill>
              </a:rPr>
              <a:t>Explorando</a:t>
            </a:r>
            <a:r>
              <a:rPr lang="en-US" sz="3600" dirty="0" smtClean="0">
                <a:solidFill>
                  <a:schemeClr val="tx1"/>
                </a:solidFill>
              </a:rPr>
              <a:t> </a:t>
            </a:r>
            <a:r>
              <a:rPr lang="en-US" sz="3600" dirty="0" err="1" smtClean="0">
                <a:solidFill>
                  <a:schemeClr val="tx1"/>
                </a:solidFill>
              </a:rPr>
              <a:t>falhas</a:t>
            </a:r>
            <a:r>
              <a:rPr lang="en-US" sz="3600" dirty="0" smtClean="0">
                <a:solidFill>
                  <a:schemeClr val="tx1"/>
                </a:solidFill>
              </a:rPr>
              <a:t> de Web Resources com w3af</a:t>
            </a:r>
            <a:r>
              <a:rPr lang="en-US" b="1" dirty="0" smtClean="0">
                <a:solidFill>
                  <a:schemeClr val="tx1"/>
                </a:solidFill>
              </a:rPr>
              <a:t>&lt;/content&gt;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b="1" dirty="0" smtClean="0">
                <a:solidFill>
                  <a:schemeClr val="tx1"/>
                </a:solidFill>
              </a:rPr>
              <a:t>&lt;topic&gt;</a:t>
            </a:r>
            <a:r>
              <a:rPr lang="en-US" sz="3600" dirty="0" err="1" smtClean="0">
                <a:solidFill>
                  <a:schemeClr val="tx1"/>
                </a:solidFill>
              </a:rPr>
              <a:t>Referências</a:t>
            </a:r>
            <a:r>
              <a:rPr lang="en-US" b="1" dirty="0" smtClean="0">
                <a:solidFill>
                  <a:schemeClr val="tx1"/>
                </a:solidFill>
              </a:rPr>
              <a:t>&lt;/topic&gt;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&lt;/agenda&gt;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Web Security 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é Simples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&lt;joke&gt;</a:t>
            </a:r>
          </a:p>
          <a:p>
            <a:pPr lvl="2" algn="l"/>
            <a:r>
              <a:rPr lang="en-US" sz="4600" dirty="0" smtClean="0">
                <a:solidFill>
                  <a:schemeClr val="tx1"/>
                </a:solidFill>
              </a:rPr>
              <a:t>Apache + </a:t>
            </a:r>
            <a:r>
              <a:rPr lang="en-US" sz="4600" dirty="0" err="1" smtClean="0">
                <a:solidFill>
                  <a:schemeClr val="tx1"/>
                </a:solidFill>
              </a:rPr>
              <a:t>mod_security</a:t>
            </a:r>
            <a:r>
              <a:rPr lang="en-US" sz="4600" dirty="0" smtClean="0">
                <a:solidFill>
                  <a:schemeClr val="tx1"/>
                </a:solidFill>
              </a:rPr>
              <a:t> </a:t>
            </a:r>
            <a:r>
              <a:rPr lang="en-US" sz="4600" dirty="0" smtClean="0">
                <a:solidFill>
                  <a:schemeClr val="tx1"/>
                </a:solidFill>
                <a:sym typeface="Wingdings" pitchFamily="2" charset="2"/>
              </a:rPr>
              <a:t></a:t>
            </a:r>
          </a:p>
          <a:p>
            <a:pPr lvl="2" algn="l"/>
            <a:r>
              <a:rPr lang="en-US" sz="4600" dirty="0" smtClean="0">
                <a:solidFill>
                  <a:schemeClr val="tx1"/>
                </a:solidFill>
                <a:sym typeface="Wingdings" pitchFamily="2" charset="2"/>
              </a:rPr>
              <a:t>Player Defense aka WAF (Web Application Firewall) </a:t>
            </a:r>
          </a:p>
          <a:p>
            <a:pPr algn="l"/>
            <a:r>
              <a:rPr lang="en-US" sz="5400" dirty="0" smtClean="0">
                <a:solidFill>
                  <a:schemeClr val="tx1"/>
                </a:solidFill>
                <a:sym typeface="Wingdings" pitchFamily="2" charset="2"/>
              </a:rPr>
              <a:t>&lt;/joke&gt;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Não</a:t>
            </a:r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 Black" pitchFamily="34" charset="0"/>
              </a:rPr>
              <a:t>Estupido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964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1 OR 1=1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1' OR '1'='1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1 EXEC SP_ (or EXEC XP_)</a:t>
            </a: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endParaRPr lang="en-US" sz="2000" dirty="0" smtClean="0">
              <a:solidFill>
                <a:schemeClr val="tx1"/>
              </a:solidFill>
            </a:endParaRP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&lt;IMG SRC="</a:t>
            </a:r>
            <a:r>
              <a:rPr lang="en-US" sz="2000" dirty="0" err="1" smtClean="0">
                <a:solidFill>
                  <a:schemeClr val="tx1"/>
                </a:solidFill>
              </a:rPr>
              <a:t>javascript:alert</a:t>
            </a:r>
            <a:r>
              <a:rPr lang="en-US" sz="2000" dirty="0" smtClean="0">
                <a:solidFill>
                  <a:schemeClr val="tx1"/>
                </a:solidFill>
              </a:rPr>
              <a:t>('XSS');"&gt;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&lt;IMG """&gt;&lt;SCRIPT&gt;alert("XSS")&lt;/SCRIPT&gt;"&gt;</a:t>
            </a:r>
          </a:p>
          <a:p>
            <a:pPr algn="r"/>
            <a:r>
              <a:rPr lang="en-US" sz="2000" dirty="0" smtClean="0">
                <a:solidFill>
                  <a:schemeClr val="tx1"/>
                </a:solidFill>
              </a:rPr>
              <a:t>&lt;&lt;SCRIPT&gt;alert("XSS");//&lt;&lt;/SCRIPT&gt;</a:t>
            </a: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  <a:p>
            <a:pPr algn="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Monke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81338"/>
            <a:ext cx="4492734" cy="4467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Extreme Web Resources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AJAX (Asynchronous JavaScript and XML)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JSON (JavaScript Object Notation)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XML (</a:t>
            </a:r>
            <a:r>
              <a:rPr lang="en-US" dirty="0" err="1" smtClean="0">
                <a:solidFill>
                  <a:schemeClr val="tx1"/>
                </a:solidFill>
              </a:rPr>
              <a:t>eXtensible</a:t>
            </a:r>
            <a:r>
              <a:rPr lang="en-US" dirty="0" smtClean="0">
                <a:solidFill>
                  <a:schemeClr val="tx1"/>
                </a:solidFill>
              </a:rPr>
              <a:t> Markup Language)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XML-RPC (Interface SOAP)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AJAX INSECURITY - 1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4800" b="1" dirty="0" err="1" smtClean="0">
                <a:solidFill>
                  <a:schemeClr val="tx1"/>
                </a:solidFill>
              </a:rPr>
              <a:t>Falhas</a:t>
            </a:r>
            <a:r>
              <a:rPr lang="en-US" sz="4800" b="1" dirty="0" smtClean="0">
                <a:solidFill>
                  <a:schemeClr val="tx1"/>
                </a:solidFill>
              </a:rPr>
              <a:t> de </a:t>
            </a:r>
            <a:r>
              <a:rPr lang="en-US" sz="4800" b="1" dirty="0" err="1" smtClean="0">
                <a:solidFill>
                  <a:schemeClr val="tx1"/>
                </a:solidFill>
              </a:rPr>
              <a:t>Lógica</a:t>
            </a:r>
            <a:r>
              <a:rPr lang="en-US" sz="4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  <a:p>
            <a:pPr algn="l"/>
            <a:r>
              <a:rPr lang="en-US" sz="4800" dirty="0" err="1" smtClean="0">
                <a:solidFill>
                  <a:schemeClr val="tx1"/>
                </a:solidFill>
              </a:rPr>
              <a:t>Expor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os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métodos</a:t>
            </a:r>
            <a:r>
              <a:rPr lang="en-US" sz="4800" dirty="0" smtClean="0">
                <a:solidFill>
                  <a:schemeClr val="tx1"/>
                </a:solidFill>
              </a:rPr>
              <a:t> de </a:t>
            </a:r>
            <a:r>
              <a:rPr lang="en-US" sz="4800" dirty="0" err="1" smtClean="0">
                <a:solidFill>
                  <a:schemeClr val="tx1"/>
                </a:solidFill>
              </a:rPr>
              <a:t>código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javascript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em</a:t>
            </a:r>
            <a:r>
              <a:rPr lang="en-US" sz="4800" dirty="0" smtClean="0">
                <a:solidFill>
                  <a:schemeClr val="tx1"/>
                </a:solidFill>
              </a:rPr>
              <a:t> Client-Side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AJAX INSECURITY - 2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4800" b="1" dirty="0" smtClean="0">
                <a:solidFill>
                  <a:schemeClr val="tx1"/>
                </a:solidFill>
              </a:rPr>
              <a:t>Tampering:</a:t>
            </a: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  <a:p>
            <a:pPr algn="l"/>
            <a:r>
              <a:rPr lang="en-US" sz="4800" dirty="0" smtClean="0">
                <a:solidFill>
                  <a:schemeClr val="tx1"/>
                </a:solidFill>
              </a:rPr>
              <a:t>Como as </a:t>
            </a:r>
            <a:r>
              <a:rPr lang="en-US" sz="4800" dirty="0" err="1" smtClean="0">
                <a:solidFill>
                  <a:schemeClr val="tx1"/>
                </a:solidFill>
              </a:rPr>
              <a:t>requisições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são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feitas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em</a:t>
            </a:r>
            <a:r>
              <a:rPr lang="en-US" sz="4800" dirty="0" smtClean="0">
                <a:solidFill>
                  <a:schemeClr val="tx1"/>
                </a:solidFill>
              </a:rPr>
              <a:t> client-side é </a:t>
            </a:r>
            <a:r>
              <a:rPr lang="en-US" sz="4800" dirty="0" err="1" smtClean="0">
                <a:solidFill>
                  <a:schemeClr val="tx1"/>
                </a:solidFill>
              </a:rPr>
              <a:t>possível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alterar</a:t>
            </a:r>
            <a:r>
              <a:rPr lang="en-US" sz="4800" dirty="0" smtClean="0">
                <a:solidFill>
                  <a:schemeClr val="tx1"/>
                </a:solidFill>
              </a:rPr>
              <a:t> </a:t>
            </a:r>
            <a:r>
              <a:rPr lang="en-US" sz="4800" dirty="0" err="1" smtClean="0">
                <a:solidFill>
                  <a:schemeClr val="tx1"/>
                </a:solidFill>
              </a:rPr>
              <a:t>os</a:t>
            </a:r>
            <a:r>
              <a:rPr lang="en-US" sz="4800" dirty="0" smtClean="0">
                <a:solidFill>
                  <a:schemeClr val="tx1"/>
                </a:solidFill>
              </a:rPr>
              <a:t> dados </a:t>
            </a:r>
            <a:r>
              <a:rPr lang="en-US" sz="4800" dirty="0" err="1" smtClean="0">
                <a:solidFill>
                  <a:schemeClr val="tx1"/>
                </a:solidFill>
              </a:rPr>
              <a:t>serializados</a:t>
            </a:r>
            <a:r>
              <a:rPr lang="en-US" sz="4800" dirty="0" smtClean="0">
                <a:solidFill>
                  <a:schemeClr val="tx1"/>
                </a:solidFill>
              </a:rPr>
              <a:t> (JSON, XML)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JSON INSECURITY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/>
          </a:bodyPr>
          <a:lstStyle/>
          <a:p>
            <a:pPr algn="l"/>
            <a:r>
              <a:rPr lang="en-US" sz="4800" b="1" dirty="0" err="1" smtClean="0">
                <a:solidFill>
                  <a:schemeClr val="tx1"/>
                </a:solidFill>
              </a:rPr>
              <a:t>Riscos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da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função</a:t>
            </a:r>
            <a:r>
              <a:rPr lang="en-US" sz="4800" b="1" dirty="0" smtClean="0">
                <a:solidFill>
                  <a:schemeClr val="tx1"/>
                </a:solidFill>
              </a:rPr>
              <a:t> </a:t>
            </a:r>
            <a:r>
              <a:rPr lang="en-US" sz="4800" b="1" dirty="0" err="1" smtClean="0">
                <a:solidFill>
                  <a:schemeClr val="tx1"/>
                </a:solidFill>
              </a:rPr>
              <a:t>eval</a:t>
            </a:r>
            <a:r>
              <a:rPr lang="en-US" sz="4800" b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4000" dirty="0" smtClean="0">
                <a:solidFill>
                  <a:schemeClr val="tx1"/>
                </a:solidFill>
              </a:rPr>
              <a:t>Os dados </a:t>
            </a:r>
            <a:r>
              <a:rPr lang="en-US" sz="4000" dirty="0" err="1" smtClean="0">
                <a:solidFill>
                  <a:schemeClr val="tx1"/>
                </a:solidFill>
              </a:rPr>
              <a:t>serializados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por</a:t>
            </a:r>
            <a:r>
              <a:rPr lang="en-US" sz="4000" dirty="0" smtClean="0">
                <a:solidFill>
                  <a:schemeClr val="tx1"/>
                </a:solidFill>
              </a:rPr>
              <a:t> JSON </a:t>
            </a:r>
            <a:r>
              <a:rPr lang="en-US" sz="4000" dirty="0" err="1" smtClean="0">
                <a:solidFill>
                  <a:schemeClr val="tx1"/>
                </a:solidFill>
              </a:rPr>
              <a:t>na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maioria</a:t>
            </a:r>
            <a:r>
              <a:rPr lang="en-US" sz="4000" dirty="0" smtClean="0">
                <a:solidFill>
                  <a:schemeClr val="tx1"/>
                </a:solidFill>
              </a:rPr>
              <a:t> das </a:t>
            </a:r>
            <a:r>
              <a:rPr lang="en-US" sz="4000" dirty="0" err="1" smtClean="0">
                <a:solidFill>
                  <a:schemeClr val="tx1"/>
                </a:solidFill>
              </a:rPr>
              <a:t>implementações</a:t>
            </a:r>
            <a:r>
              <a:rPr lang="en-US" sz="4000" dirty="0" smtClean="0">
                <a:solidFill>
                  <a:schemeClr val="tx1"/>
                </a:solidFill>
              </a:rPr>
              <a:t> é </a:t>
            </a:r>
            <a:r>
              <a:rPr lang="en-US" sz="4000" dirty="0" err="1" smtClean="0">
                <a:solidFill>
                  <a:schemeClr val="tx1"/>
                </a:solidFill>
              </a:rPr>
              <a:t>representado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usando</a:t>
            </a:r>
            <a:r>
              <a:rPr lang="en-US" sz="4000" dirty="0" smtClean="0">
                <a:solidFill>
                  <a:schemeClr val="tx1"/>
                </a:solidFill>
              </a:rPr>
              <a:t> a </a:t>
            </a:r>
            <a:r>
              <a:rPr lang="en-US" sz="4000" dirty="0" err="1" smtClean="0">
                <a:solidFill>
                  <a:schemeClr val="tx1"/>
                </a:solidFill>
              </a:rPr>
              <a:t>função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eval</a:t>
            </a:r>
            <a:r>
              <a:rPr lang="en-US" sz="4000" dirty="0" smtClean="0">
                <a:solidFill>
                  <a:schemeClr val="tx1"/>
                </a:solidFill>
              </a:rPr>
              <a:t>() (</a:t>
            </a:r>
            <a:r>
              <a:rPr lang="en-US" sz="4000" dirty="0" err="1" smtClean="0">
                <a:solidFill>
                  <a:schemeClr val="tx1"/>
                </a:solidFill>
              </a:rPr>
              <a:t>Ou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seria</a:t>
            </a:r>
            <a:r>
              <a:rPr lang="en-US" sz="4000" dirty="0" smtClean="0">
                <a:solidFill>
                  <a:schemeClr val="tx1"/>
                </a:solidFill>
              </a:rPr>
              <a:t> devil() </a:t>
            </a:r>
            <a:r>
              <a:rPr lang="en-US" sz="4000" dirty="0" smtClean="0">
                <a:solidFill>
                  <a:schemeClr val="tx1"/>
                </a:solidFill>
                <a:sym typeface="Wingdings" pitchFamily="2" charset="2"/>
              </a:rPr>
              <a:t>)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44284"/>
            <a:ext cx="5257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= "['Wagner', 2008, ''];alert('XSS');//']"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var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myArray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76200"/>
            <a:ext cx="7772400" cy="1470025"/>
          </a:xfrm>
        </p:spPr>
        <p:txBody>
          <a:bodyPr/>
          <a:lstStyle/>
          <a:p>
            <a:pPr algn="r"/>
            <a:r>
              <a:rPr lang="en-US" b="1" dirty="0" smtClean="0">
                <a:solidFill>
                  <a:schemeClr val="bg1"/>
                </a:solidFill>
                <a:latin typeface="Arial Black" pitchFamily="34" charset="0"/>
              </a:rPr>
              <a:t>XML INSECURITY - 1</a:t>
            </a:r>
            <a:endParaRPr lang="en-US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524000"/>
            <a:ext cx="9220200" cy="5029200"/>
          </a:xfrm>
          <a:solidFill>
            <a:schemeClr val="bg1"/>
          </a:solidFill>
          <a:scene3d>
            <a:camera prst="perspectiveRight"/>
            <a:lightRig rig="threePt" dir="t"/>
          </a:scene3d>
        </p:spPr>
        <p:txBody>
          <a:bodyPr>
            <a:normAutofit fontScale="92500" lnSpcReduction="10000"/>
          </a:bodyPr>
          <a:lstStyle/>
          <a:p>
            <a:pPr algn="l"/>
            <a:r>
              <a:rPr lang="en-US" sz="4800" b="1" dirty="0" smtClean="0">
                <a:solidFill>
                  <a:schemeClr val="tx1"/>
                </a:solidFill>
              </a:rPr>
              <a:t>XML ENTITY ATTACK:</a:t>
            </a:r>
          </a:p>
          <a:p>
            <a:pPr algn="l"/>
            <a:endParaRPr lang="en-US" sz="4800" dirty="0" smtClean="0">
              <a:solidFill>
                <a:schemeClr val="tx1"/>
              </a:solidFill>
            </a:endParaRPr>
          </a:p>
          <a:p>
            <a:pPr algn="l"/>
            <a:r>
              <a:rPr lang="en-US" sz="5100" dirty="0" err="1" smtClean="0">
                <a:solidFill>
                  <a:schemeClr val="tx1"/>
                </a:solidFill>
              </a:rPr>
              <a:t>Evasão</a:t>
            </a:r>
            <a:r>
              <a:rPr lang="en-US" sz="5100" dirty="0" smtClean="0">
                <a:solidFill>
                  <a:schemeClr val="tx1"/>
                </a:solidFill>
              </a:rPr>
              <a:t> de </a:t>
            </a:r>
            <a:r>
              <a:rPr lang="en-US" sz="5100" dirty="0" err="1" smtClean="0">
                <a:solidFill>
                  <a:schemeClr val="tx1"/>
                </a:solidFill>
              </a:rPr>
              <a:t>controles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que</a:t>
            </a:r>
            <a:r>
              <a:rPr lang="en-US" sz="5100" dirty="0" smtClean="0">
                <a:solidFill>
                  <a:schemeClr val="tx1"/>
                </a:solidFill>
              </a:rPr>
              <a:t> se </a:t>
            </a:r>
            <a:r>
              <a:rPr lang="en-US" sz="5100" dirty="0" err="1" smtClean="0">
                <a:solidFill>
                  <a:schemeClr val="tx1"/>
                </a:solidFill>
              </a:rPr>
              <a:t>baseiam</a:t>
            </a:r>
            <a:r>
              <a:rPr lang="en-US" sz="5100" dirty="0" smtClean="0">
                <a:solidFill>
                  <a:schemeClr val="tx1"/>
                </a:solidFill>
              </a:rPr>
              <a:t> </a:t>
            </a:r>
            <a:r>
              <a:rPr lang="en-US" sz="5100" dirty="0" err="1" smtClean="0">
                <a:solidFill>
                  <a:schemeClr val="tx1"/>
                </a:solidFill>
              </a:rPr>
              <a:t>em</a:t>
            </a:r>
            <a:r>
              <a:rPr lang="en-US" sz="5100" dirty="0" smtClean="0">
                <a:solidFill>
                  <a:schemeClr val="tx1"/>
                </a:solidFill>
              </a:rPr>
              <a:t> XML. Ex.: </a:t>
            </a:r>
            <a:br>
              <a:rPr lang="en-US" sz="5100" dirty="0" smtClean="0">
                <a:solidFill>
                  <a:schemeClr val="tx1"/>
                </a:solidFill>
              </a:rPr>
            </a:br>
            <a:r>
              <a:rPr lang="en-US" sz="5100" dirty="0" smtClean="0">
                <a:solidFill>
                  <a:schemeClr val="tx1"/>
                </a:solidFill>
              </a:rPr>
              <a:t/>
            </a:r>
            <a:br>
              <a:rPr lang="en-US" sz="5100" dirty="0" smtClean="0">
                <a:solidFill>
                  <a:schemeClr val="tx1"/>
                </a:solidFill>
              </a:rPr>
            </a:br>
            <a:r>
              <a:rPr lang="en-US" sz="4800" dirty="0" smtClean="0">
                <a:solidFill>
                  <a:schemeClr val="tx1"/>
                </a:solidFill>
              </a:rPr>
              <a:t/>
            </a:r>
            <a:br>
              <a:rPr lang="en-US" sz="4800" dirty="0" smtClean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4444284"/>
            <a:ext cx="5257800" cy="1828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&lt;?xml version="1.0" encoding="ISO-8859-1"?&gt;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&lt;!DOCTYPE 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[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&lt;!ELEMENT 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 ANY&gt;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&lt;!ENTITY </a:t>
            </a:r>
            <a:r>
              <a:rPr lang="en-US" dirty="0" err="1" smtClean="0">
                <a:solidFill>
                  <a:schemeClr val="tx1"/>
                </a:solidFill>
              </a:rPr>
              <a:t>xxe</a:t>
            </a:r>
            <a:r>
              <a:rPr lang="en-US" dirty="0" smtClean="0">
                <a:solidFill>
                  <a:schemeClr val="tx1"/>
                </a:solidFill>
              </a:rPr>
              <a:t> SYSTEM "file://c:/boot.ini"&gt;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]&gt;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&lt;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&gt;&amp;</a:t>
            </a:r>
            <a:r>
              <a:rPr lang="en-US" dirty="0" err="1" smtClean="0">
                <a:solidFill>
                  <a:schemeClr val="tx1"/>
                </a:solidFill>
              </a:rPr>
              <a:t>xxe</a:t>
            </a:r>
            <a:r>
              <a:rPr lang="en-US" dirty="0" smtClean="0">
                <a:solidFill>
                  <a:schemeClr val="tx1"/>
                </a:solidFill>
              </a:rPr>
              <a:t>;&lt;/</a:t>
            </a:r>
            <a:r>
              <a:rPr lang="en-US" dirty="0" err="1" smtClean="0">
                <a:solidFill>
                  <a:schemeClr val="tx1"/>
                </a:solidFill>
              </a:rPr>
              <a:t>foo</a:t>
            </a:r>
            <a:r>
              <a:rPr lang="en-US" dirty="0" smtClean="0">
                <a:solidFill>
                  <a:schemeClr val="tx1"/>
                </a:solidFill>
              </a:rPr>
              <a:t>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540</Words>
  <Application>Microsoft Office PowerPoint</Application>
  <PresentationFormat>On-screen Show (4:3)</PresentationFormat>
  <Paragraphs>101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Wagner Elias &gt;  Extreme Web Hacking  http://wagnerelias.com   São Paulo, 09/11/2008</vt:lpstr>
      <vt:lpstr>GET Info</vt:lpstr>
      <vt:lpstr>Web Security é Simples</vt:lpstr>
      <vt:lpstr>Não Estupido</vt:lpstr>
      <vt:lpstr>Extreme Web Resources</vt:lpstr>
      <vt:lpstr>AJAX INSECURITY - 1</vt:lpstr>
      <vt:lpstr>AJAX INSECURITY - 2</vt:lpstr>
      <vt:lpstr>JSON INSECURITY</vt:lpstr>
      <vt:lpstr>XML INSECURITY - 1</vt:lpstr>
      <vt:lpstr>XML INSECURITY - 2</vt:lpstr>
      <vt:lpstr>XML-RPC INSECURITY</vt:lpstr>
      <vt:lpstr>Extreme Web Hacking</vt:lpstr>
      <vt:lpstr> Análise passiva com Ratproxy</vt:lpstr>
      <vt:lpstr>Explorando Web Resouces com w3af</vt:lpstr>
      <vt:lpstr>Perguntas?</vt:lpstr>
      <vt:lpstr>Referências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Info</dc:title>
  <dc:creator>wagner.elias</dc:creator>
  <cp:lastModifiedBy>wagner.elias</cp:lastModifiedBy>
  <cp:revision>26</cp:revision>
  <dcterms:created xsi:type="dcterms:W3CDTF">2006-08-16T00:00:00Z</dcterms:created>
  <dcterms:modified xsi:type="dcterms:W3CDTF">2008-11-09T17:27:16Z</dcterms:modified>
</cp:coreProperties>
</file>