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notesSlides/notesSlide5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Default Extension="gif" ContentType="image/gif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notesSlides/notesSlide54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notesSlides/notesSlide5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60"/>
  </p:notesMasterIdLst>
  <p:sldIdLst>
    <p:sldId id="256" r:id="rId2"/>
    <p:sldId id="309" r:id="rId3"/>
    <p:sldId id="260" r:id="rId4"/>
    <p:sldId id="261" r:id="rId5"/>
    <p:sldId id="271" r:id="rId6"/>
    <p:sldId id="311" r:id="rId7"/>
    <p:sldId id="314" r:id="rId8"/>
    <p:sldId id="312" r:id="rId9"/>
    <p:sldId id="313" r:id="rId10"/>
    <p:sldId id="296" r:id="rId11"/>
    <p:sldId id="316" r:id="rId12"/>
    <p:sldId id="317" r:id="rId13"/>
    <p:sldId id="322" r:id="rId14"/>
    <p:sldId id="319" r:id="rId15"/>
    <p:sldId id="318" r:id="rId16"/>
    <p:sldId id="320" r:id="rId17"/>
    <p:sldId id="321" r:id="rId18"/>
    <p:sldId id="273" r:id="rId19"/>
    <p:sldId id="286" r:id="rId20"/>
    <p:sldId id="325" r:id="rId21"/>
    <p:sldId id="305" r:id="rId22"/>
    <p:sldId id="297" r:id="rId23"/>
    <p:sldId id="280" r:id="rId24"/>
    <p:sldId id="281" r:id="rId25"/>
    <p:sldId id="287" r:id="rId26"/>
    <p:sldId id="275" r:id="rId27"/>
    <p:sldId id="263" r:id="rId28"/>
    <p:sldId id="267" r:id="rId29"/>
    <p:sldId id="264" r:id="rId30"/>
    <p:sldId id="265" r:id="rId31"/>
    <p:sldId id="266" r:id="rId32"/>
    <p:sldId id="310" r:id="rId33"/>
    <p:sldId id="290" r:id="rId34"/>
    <p:sldId id="270" r:id="rId35"/>
    <p:sldId id="323" r:id="rId36"/>
    <p:sldId id="277" r:id="rId37"/>
    <p:sldId id="293" r:id="rId38"/>
    <p:sldId id="284" r:id="rId39"/>
    <p:sldId id="292" r:id="rId40"/>
    <p:sldId id="288" r:id="rId41"/>
    <p:sldId id="291" r:id="rId42"/>
    <p:sldId id="276" r:id="rId43"/>
    <p:sldId id="268" r:id="rId44"/>
    <p:sldId id="278" r:id="rId45"/>
    <p:sldId id="308" r:id="rId46"/>
    <p:sldId id="279" r:id="rId47"/>
    <p:sldId id="303" r:id="rId48"/>
    <p:sldId id="304" r:id="rId49"/>
    <p:sldId id="307" r:id="rId50"/>
    <p:sldId id="282" r:id="rId51"/>
    <p:sldId id="299" r:id="rId52"/>
    <p:sldId id="289" r:id="rId53"/>
    <p:sldId id="324" r:id="rId54"/>
    <p:sldId id="283" r:id="rId55"/>
    <p:sldId id="301" r:id="rId56"/>
    <p:sldId id="300" r:id="rId57"/>
    <p:sldId id="302" r:id="rId58"/>
    <p:sldId id="294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79817" autoAdjust="0"/>
  </p:normalViewPr>
  <p:slideViewPr>
    <p:cSldViewPr snapToObjects="1">
      <p:cViewPr>
        <p:scale>
          <a:sx n="75" d="100"/>
          <a:sy n="75" d="100"/>
        </p:scale>
        <p:origin x="-13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AA239-CB41-3C47-9760-963F83CDE046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73CE9-F72C-634F-A6D1-C1A4ED9E2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r>
              <a:rPr lang="en-US" dirty="0" smtClean="0"/>
              <a:t>The key to classification of insecurity: Computation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will</a:t>
            </a:r>
            <a:r>
              <a:rPr lang="en-US" baseline="0" dirty="0" smtClean="0"/>
              <a:t> show how the Halting Problem arises in each of these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will</a:t>
            </a:r>
            <a:r>
              <a:rPr lang="en-US" baseline="0" dirty="0" smtClean="0"/>
              <a:t> show how the Halting Problem arises in each of these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scattered parser</a:t>
            </a:r>
            <a:r>
              <a:rPr lang="en-US" dirty="0" smtClean="0"/>
              <a:t>”: mention it here, but  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</a:t>
            </a:r>
            <a:r>
              <a:rPr lang="en-US" baseline="0" dirty="0" smtClean="0"/>
              <a:t>“The Scattered Recognizer” – e.g. scattered through the </a:t>
            </a:r>
            <a:r>
              <a:rPr lang="en-US" baseline="0" dirty="0" smtClean="0"/>
              <a:t>code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Shotgun debugging is not your friend and neither is shotgun parsing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endParaRPr lang="en-US" dirty="0" smtClean="0"/>
          </a:p>
          <a:p>
            <a:r>
              <a:rPr lang="en-US" dirty="0" smtClean="0"/>
              <a:t>“This is what the Turing</a:t>
            </a:r>
            <a:r>
              <a:rPr lang="en-US" baseline="0" dirty="0" smtClean="0"/>
              <a:t> Beast looks like”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Turing Beast? /hound of </a:t>
            </a:r>
            <a:r>
              <a:rPr lang="en-US" baseline="0" dirty="0" err="1" smtClean="0"/>
              <a:t>Tyndalos</a:t>
            </a:r>
            <a:r>
              <a:rPr lang="en-US" baseline="0" dirty="0" smtClean="0"/>
              <a:t>/</a:t>
            </a:r>
          </a:p>
          <a:p>
            <a:r>
              <a:rPr lang="en-US" baseline="0" dirty="0" smtClean="0"/>
              <a:t>(emerges from junctures, corners, angles, layer</a:t>
            </a:r>
          </a:p>
          <a:p>
            <a:r>
              <a:rPr lang="en-US" baseline="0" dirty="0" smtClean="0"/>
              <a:t>boundaries)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(add OSI stack image to the Hound of </a:t>
            </a:r>
            <a:r>
              <a:rPr lang="en-US" baseline="0" dirty="0" err="1" smtClean="0"/>
              <a:t>Tyndalos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pic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"hackers have been exploring the geometry of these</a:t>
            </a:r>
          </a:p>
          <a:p>
            <a:r>
              <a:rPr lang="en-US" baseline="0" dirty="0" smtClean="0"/>
              <a:t>angles and the biology of these beasts”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“this is what your OSI/protocol/application stack really looks like”</a:t>
            </a:r>
          </a:p>
          <a:p>
            <a:r>
              <a:rPr lang="en-US" baseline="0" dirty="0" smtClean="0"/>
              <a:t>“get the angles right, call up the Beast”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“And now for some mostly harmless specimens” -&gt;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r>
              <a:rPr lang="en-US" dirty="0" smtClean="0"/>
              <a:t>AS: “of what is computable”</a:t>
            </a:r>
          </a:p>
          <a:p>
            <a:r>
              <a:rPr lang="en-US" dirty="0" smtClean="0"/>
              <a:t>      First you make a statement</a:t>
            </a:r>
            <a:r>
              <a:rPr lang="en-US" baseline="0" dirty="0" smtClean="0"/>
              <a:t> about what a Turing machine can do. Then you make a statement about what? Also Turing machine? Then you make statements about </a:t>
            </a:r>
            <a:r>
              <a:rPr lang="en-US" baseline="0" dirty="0" err="1" smtClean="0"/>
              <a:t>undecidable</a:t>
            </a:r>
            <a:r>
              <a:rPr lang="en-US" baseline="0" dirty="0" smtClean="0"/>
              <a:t> problems. Can we have some structure here, please?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endParaRPr lang="en-US" dirty="0" smtClean="0"/>
          </a:p>
          <a:p>
            <a:r>
              <a:rPr lang="en-US" dirty="0" smtClean="0"/>
              <a:t>“There is</a:t>
            </a:r>
            <a:r>
              <a:rPr lang="en-US" baseline="0" dirty="0" smtClean="0"/>
              <a:t> no 80/20 engineering solution to the Halting Problem”, no more than for Perpetual Motion!</a:t>
            </a:r>
          </a:p>
          <a:p>
            <a:r>
              <a:rPr lang="en-US" baseline="0" dirty="0" smtClean="0"/>
              <a:t>If someone is selling it, run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MEREDITH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Len -&gt; KUL researcher (anonymity/privacy), moved to </a:t>
            </a:r>
            <a:r>
              <a:rPr lang="en-US" dirty="0" err="1" smtClean="0"/>
              <a:t>langsec</a:t>
            </a:r>
            <a:r>
              <a:rPr lang="en-US" dirty="0" smtClean="0"/>
              <a:t> in 2009 because the future of an open Internet depends on smoothing</a:t>
            </a:r>
            <a:r>
              <a:rPr lang="en-US" baseline="0" dirty="0" smtClean="0"/>
              <a:t> out the attack surface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endParaRPr lang="en-US" dirty="0" smtClean="0"/>
          </a:p>
          <a:p>
            <a:r>
              <a:rPr lang="en-US" dirty="0" smtClean="0"/>
              <a:t>“There is</a:t>
            </a:r>
            <a:r>
              <a:rPr lang="en-US" baseline="0" dirty="0" smtClean="0"/>
              <a:t> no 80/20 engineering solution to the Halting Problem”, no more than for Perpetual Motion!</a:t>
            </a:r>
          </a:p>
          <a:p>
            <a:r>
              <a:rPr lang="en-US" baseline="0" dirty="0" smtClean="0"/>
              <a:t>If someone is selling it, run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</a:p>
          <a:p>
            <a:endParaRPr lang="en-US" dirty="0" smtClean="0"/>
          </a:p>
          <a:p>
            <a:r>
              <a:rPr lang="en-US" dirty="0" err="1" smtClean="0"/>
              <a:t>Entscheidungsproblem</a:t>
            </a:r>
            <a:r>
              <a:rPr lang="en-US" dirty="0" smtClean="0"/>
              <a:t> – is an</a:t>
            </a:r>
            <a:r>
              <a:rPr lang="en-US" baseline="0" dirty="0" smtClean="0"/>
              <a:t> arbitrary logical statement valid or invalid?</a:t>
            </a:r>
          </a:p>
          <a:p>
            <a:endParaRPr lang="en-US" baseline="0" dirty="0" smtClean="0"/>
          </a:p>
          <a:p>
            <a:r>
              <a:rPr lang="en-US" dirty="0" smtClean="0"/>
              <a:t>Curry-Howard correspondence: programs are proofs and vice versa</a:t>
            </a:r>
          </a:p>
          <a:p>
            <a:endParaRPr lang="en-US" dirty="0" smtClean="0"/>
          </a:p>
          <a:p>
            <a:r>
              <a:rPr lang="en-US" dirty="0" smtClean="0"/>
              <a:t>AS: XVII -&gt; 17</a:t>
            </a:r>
            <a:r>
              <a:rPr lang="en-US" baseline="30000" dirty="0" smtClean="0"/>
              <a:t>th</a:t>
            </a:r>
            <a:r>
              <a:rPr lang="en-US" baseline="0" dirty="0" smtClean="0"/>
              <a:t> century?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MEREDITH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SB</a:t>
            </a:r>
            <a:r>
              <a:rPr lang="en-US" dirty="0" smtClean="0"/>
              <a:t>: remove this slide? </a:t>
            </a:r>
            <a:r>
              <a:rPr lang="en-US" baseline="0" dirty="0" smtClean="0"/>
              <a:t>Later   </a:t>
            </a:r>
            <a:r>
              <a:rPr lang="en-US" baseline="0" dirty="0" err="1" smtClean="0"/>
              <a:t>program</a:t>
            </a:r>
            <a:r>
              <a:rPr lang="en-US" baseline="0" dirty="0" err="1" smtClean="0">
                <a:sym typeface="Wingdings"/>
              </a:rPr>
              <a:t></a:t>
            </a:r>
            <a:r>
              <a:rPr lang="en-US" baseline="0" dirty="0" err="1" smtClean="0"/>
              <a:t>proof</a:t>
            </a:r>
            <a:r>
              <a:rPr lang="en-US" baseline="0" dirty="0" smtClean="0"/>
              <a:t>  is re-iterated as exploit </a:t>
            </a:r>
            <a:r>
              <a:rPr lang="en-US" baseline="0" dirty="0" err="1" smtClean="0">
                <a:sym typeface="Wingdings"/>
              </a:rPr>
              <a:t></a:t>
            </a:r>
            <a:r>
              <a:rPr lang="en-US" baseline="0" dirty="0" smtClean="0">
                <a:sym typeface="Wingdings"/>
              </a:rPr>
              <a:t> program </a:t>
            </a:r>
            <a:r>
              <a:rPr lang="en-US" baseline="0" dirty="0" err="1" smtClean="0">
                <a:sym typeface="Wingdings"/>
              </a:rPr>
              <a:t></a:t>
            </a:r>
            <a:r>
              <a:rPr lang="en-US" baseline="0" dirty="0" smtClean="0">
                <a:sym typeface="Wingdings"/>
              </a:rPr>
              <a:t> proof.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Can duality be made formal/precise</a:t>
            </a:r>
            <a:r>
              <a:rPr lang="en-US" baseline="0" dirty="0" smtClean="0">
                <a:sym typeface="Wingdings"/>
              </a:rPr>
              <a:t>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Nod at Andreas.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</a:p>
          <a:p>
            <a:endParaRPr lang="en-US" dirty="0" smtClean="0"/>
          </a:p>
          <a:p>
            <a:r>
              <a:rPr lang="en-US" dirty="0" smtClean="0"/>
              <a:t>4 is *in the general case* </a:t>
            </a:r>
            <a:r>
              <a:rPr lang="en-US" dirty="0" err="1" smtClean="0"/>
              <a:t>undecidable</a:t>
            </a:r>
            <a:r>
              <a:rPr lang="en-US" dirty="0" smtClean="0"/>
              <a:t>. If you can prove</a:t>
            </a:r>
            <a:r>
              <a:rPr lang="en-US" baseline="0" dirty="0" smtClean="0"/>
              <a:t> that your input is constrained to a lower class of language, you’re ok</a:t>
            </a:r>
          </a:p>
          <a:p>
            <a:endParaRPr lang="en-US" baseline="0" dirty="0" smtClean="0"/>
          </a:p>
          <a:p>
            <a:r>
              <a:rPr lang="en-US" dirty="0" smtClean="0"/>
              <a:t>Expand</a:t>
            </a:r>
            <a:r>
              <a:rPr lang="en-US" baseline="0" dirty="0" smtClean="0"/>
              <a:t> on length fields , give them a separate slide, show packet with length field, mention PIP.</a:t>
            </a:r>
          </a:p>
          <a:p>
            <a:r>
              <a:rPr lang="en-US" baseline="0" dirty="0" smtClean="0"/>
              <a:t>Need context to tell data from metadata: important – show on packet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AS: What is displayed in the first bullet point? As in the previous slide, specify what kind of machine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endParaRPr lang="en-US" dirty="0" smtClean="0"/>
          </a:p>
          <a:p>
            <a:r>
              <a:rPr lang="en-US" dirty="0" smtClean="0"/>
              <a:t>“little baby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shellcode</a:t>
            </a:r>
            <a:r>
              <a:rPr lang="en-US" baseline="0" dirty="0" smtClean="0"/>
              <a:t>, a dear little root shell”. </a:t>
            </a:r>
            <a:r>
              <a:rPr lang="en-US" baseline="0" dirty="0" err="1" smtClean="0"/>
              <a:t>Prepend</a:t>
            </a:r>
            <a:r>
              <a:rPr lang="en-US" baseline="0" dirty="0" smtClean="0"/>
              <a:t> slide reminding of one-component/multi-component?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AS: What’s up with the ‘I’ in the slide header?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endParaRPr lang="en-US" dirty="0" smtClean="0"/>
          </a:p>
          <a:p>
            <a:r>
              <a:rPr lang="en-US" dirty="0" smtClean="0"/>
              <a:t>Curry-Howard applies to exploits</a:t>
            </a:r>
            <a:r>
              <a:rPr lang="en-US" baseline="0" dirty="0" smtClean="0"/>
              <a:t> too! Expand?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endParaRPr lang="en-US" dirty="0" smtClean="0"/>
          </a:p>
          <a:p>
            <a:r>
              <a:rPr lang="en-US" dirty="0" smtClean="0"/>
              <a:t>“Inputs did it!”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</a:p>
          <a:p>
            <a:endParaRPr lang="en-US" dirty="0" smtClean="0"/>
          </a:p>
          <a:p>
            <a:r>
              <a:rPr lang="en-US" dirty="0" smtClean="0"/>
              <a:t>We’ve been living on borrowed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endParaRPr lang="en-US" dirty="0" smtClean="0"/>
          </a:p>
          <a:p>
            <a:r>
              <a:rPr lang="en-US" dirty="0" smtClean="0"/>
              <a:t>“wherever</a:t>
            </a:r>
            <a:r>
              <a:rPr lang="en-US" baseline="0" dirty="0" smtClean="0"/>
              <a:t> input is accepted and handled is part of the attack surface”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endParaRPr lang="en-US" dirty="0" smtClean="0"/>
          </a:p>
          <a:p>
            <a:r>
              <a:rPr lang="en-US" dirty="0" smtClean="0"/>
              <a:t>Brief</a:t>
            </a:r>
            <a:r>
              <a:rPr lang="en-US" baseline="0" dirty="0" smtClean="0"/>
              <a:t> bib, names of authors?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Insert slide: “What can we do? Demand this:”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MEREDITH – SET UP NEXT SLIDE “</a:t>
            </a:r>
            <a:r>
              <a:rPr lang="en-US" baseline="0" dirty="0" smtClean="0"/>
              <a:t>What can we do?</a:t>
            </a:r>
            <a:r>
              <a:rPr lang="en-US" baseline="0" dirty="0" smtClean="0"/>
              <a:t> Well, we don’t make demands, because terrorists make demands – but in solidarity with millions of angry people in the Middle East and the United States, we have some suggestions…”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</a:p>
          <a:p>
            <a:endParaRPr lang="en-US" dirty="0" smtClean="0"/>
          </a:p>
          <a:p>
            <a:r>
              <a:rPr lang="en-US" dirty="0" smtClean="0"/>
              <a:t>(move from left to right: We can stop weird</a:t>
            </a:r>
            <a:r>
              <a:rPr lang="en-US" baseline="0" dirty="0" smtClean="0"/>
              <a:t> machines by constraining input language strength, and we must constrain to context free or regular.)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</a:p>
          <a:p>
            <a:endParaRPr lang="en-US" dirty="0" smtClean="0"/>
          </a:p>
          <a:p>
            <a:r>
              <a:rPr lang="en-US" dirty="0" smtClean="0"/>
              <a:t>SB: SQL Expanded</a:t>
            </a:r>
            <a:r>
              <a:rPr lang="en-US" baseline="0" dirty="0" smtClean="0"/>
              <a:t> on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</a:p>
          <a:p>
            <a:r>
              <a:rPr lang="en-US" dirty="0" smtClean="0"/>
              <a:t>Network stack processes</a:t>
            </a:r>
            <a:r>
              <a:rPr lang="en-US" baseline="0" dirty="0" smtClean="0"/>
              <a:t> packet, hands payload to next layer</a:t>
            </a:r>
          </a:p>
          <a:p>
            <a:r>
              <a:rPr lang="en-US" baseline="0" dirty="0" smtClean="0"/>
              <a:t>SQL input handler parses queries, hands to analyzer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Memory manager operates on used/unused blocks, allocates to processes</a:t>
            </a:r>
          </a:p>
          <a:p>
            <a:endParaRPr lang="en-US" dirty="0" smtClean="0"/>
          </a:p>
          <a:p>
            <a:r>
              <a:rPr lang="en-US" dirty="0" smtClean="0"/>
              <a:t>Most of these are </a:t>
            </a:r>
            <a:r>
              <a:rPr lang="en-US" dirty="0" err="1" smtClean="0"/>
              <a:t>handrolled</a:t>
            </a:r>
            <a:r>
              <a:rPr lang="en-US" dirty="0" smtClean="0"/>
              <a:t> and that’s bad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  <a:endParaRPr lang="en-US" dirty="0" smtClean="0"/>
          </a:p>
          <a:p>
            <a:r>
              <a:rPr lang="en-US" dirty="0" smtClean="0"/>
              <a:t>Mention “shotgun parsing” again</a:t>
            </a:r>
          </a:p>
          <a:p>
            <a:r>
              <a:rPr lang="en-US" dirty="0" smtClean="0"/>
              <a:t>SB: First practical point: if you do not require rich parsing power, it will be</a:t>
            </a:r>
            <a:r>
              <a:rPr lang="en-US" baseline="0" dirty="0" smtClean="0"/>
              <a:t> hard to hijack by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SB: IE8</a:t>
            </a:r>
            <a:r>
              <a:rPr lang="en-US" baseline="0" dirty="0" smtClean="0"/>
              <a:t> anti-XSS was based on </a:t>
            </a:r>
            <a:r>
              <a:rPr lang="en-US" baseline="0" dirty="0" err="1" smtClean="0"/>
              <a:t>regexp</a:t>
            </a:r>
            <a:r>
              <a:rPr lang="en-US" baseline="0" dirty="0" smtClean="0"/>
              <a:t> rewriting, created </a:t>
            </a:r>
            <a:r>
              <a:rPr lang="en-US" baseline="0" dirty="0" err="1" smtClean="0"/>
              <a:t>vulns</a:t>
            </a:r>
            <a:r>
              <a:rPr lang="en-US" baseline="0" dirty="0" smtClean="0"/>
              <a:t> where none were before, predictably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</a:p>
          <a:p>
            <a:endParaRPr lang="en-US" dirty="0" smtClean="0"/>
          </a:p>
          <a:p>
            <a:r>
              <a:rPr lang="en-US" dirty="0" smtClean="0"/>
              <a:t>SB: Don’t let the Turing Beast devour her safe computing future! 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SB: If</a:t>
            </a:r>
            <a:r>
              <a:rPr lang="en-US" baseline="0" dirty="0" smtClean="0"/>
              <a:t> you are offered a product with Turing-complete macros/scripting/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 languages, run like hell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Unless you mind spending money and (infinite) time to secure it (and bolt-on application firewalls will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help, as we show later)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</a:p>
          <a:p>
            <a:endParaRPr lang="en-US" dirty="0" smtClean="0"/>
          </a:p>
          <a:p>
            <a:r>
              <a:rPr lang="en-US" dirty="0" smtClean="0"/>
              <a:t>SB: “the Turing Beast will eat your investment” if you leave</a:t>
            </a:r>
            <a:r>
              <a:rPr lang="en-US" baseline="0" dirty="0" smtClean="0"/>
              <a:t> it in that corner.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</a:p>
          <a:p>
            <a:endParaRPr lang="en-US" dirty="0" smtClean="0"/>
          </a:p>
          <a:p>
            <a:r>
              <a:rPr lang="en-US" dirty="0" smtClean="0"/>
              <a:t>SB:</a:t>
            </a:r>
            <a:r>
              <a:rPr lang="en-US" baseline="0" dirty="0" smtClean="0"/>
              <a:t> “and keep the Turing Beast away” and from eating your investments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endParaRPr lang="en-US" dirty="0" smtClean="0"/>
          </a:p>
          <a:p>
            <a:r>
              <a:rPr lang="en-US" dirty="0" smtClean="0"/>
              <a:t>“but the story</a:t>
            </a:r>
            <a:r>
              <a:rPr lang="en-US" baseline="0" dirty="0" smtClean="0"/>
              <a:t> does not end even if there is no </a:t>
            </a:r>
            <a:r>
              <a:rPr lang="en-US" baseline="0" dirty="0" err="1" smtClean="0"/>
              <a:t>shellcode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chestburster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It gets more interesting as more than one component is involved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AS: remove the II ? Nobody remembers where they saw I</a:t>
            </a:r>
          </a:p>
          <a:p>
            <a:r>
              <a:rPr lang="en-US" baseline="0" dirty="0" smtClean="0"/>
              <a:t>Or, you could introduce structure by making an index of your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endParaRPr lang="en-US" dirty="0" smtClean="0"/>
          </a:p>
          <a:p>
            <a:r>
              <a:rPr lang="en-US" dirty="0" smtClean="0"/>
              <a:t>Attn: integrators,</a:t>
            </a:r>
            <a:r>
              <a:rPr lang="en-US" baseline="0" dirty="0" smtClean="0"/>
              <a:t> aggregators – what part of IT industry is it? Big part.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  <a:r>
              <a:rPr lang="en-US" baseline="0" dirty="0" smtClean="0"/>
              <a:t> -&gt; MEREDITH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Trust involved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App firewalls too! Re-order </a:t>
            </a:r>
            <a:r>
              <a:rPr lang="en-US" baseline="0" dirty="0" smtClean="0"/>
              <a:t>items!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SSL is the largest</a:t>
            </a:r>
            <a:r>
              <a:rPr lang="en-US" baseline="0" dirty="0" smtClean="0"/>
              <a:t> trusted distributed system on the Internet (arguably) . People rely on it for serious, sometime vital things (repressive </a:t>
            </a:r>
            <a:r>
              <a:rPr lang="en-US" baseline="0" dirty="0" err="1" smtClean="0"/>
              <a:t>govt’s</a:t>
            </a:r>
            <a:r>
              <a:rPr lang="en-US" baseline="0" dirty="0" smtClean="0"/>
              <a:t> SSL </a:t>
            </a:r>
            <a:r>
              <a:rPr lang="en-US" baseline="0" dirty="0" err="1" smtClean="0"/>
              <a:t>MITMs</a:t>
            </a:r>
            <a:r>
              <a:rPr lang="en-US" baseline="0" dirty="0" smtClean="0"/>
              <a:t>?)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MEREDITH</a:t>
            </a:r>
          </a:p>
          <a:p>
            <a:r>
              <a:rPr lang="en-US" baseline="0" dirty="0" smtClean="0"/>
              <a:t>X.509 (ASN.1) on separate slide. Mention BER/DER encoding</a:t>
            </a:r>
          </a:p>
          <a:p>
            <a:r>
              <a:rPr lang="en-US" baseline="0" dirty="0" smtClean="0"/>
              <a:t>Ambiguous because underspecified – multiple </a:t>
            </a:r>
            <a:r>
              <a:rPr lang="en-US" baseline="0" dirty="0" err="1" smtClean="0"/>
              <a:t>CNs</a:t>
            </a:r>
            <a:r>
              <a:rPr lang="en-US" baseline="0" dirty="0" smtClean="0"/>
              <a:t> allowed but ordering rules not specified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</a:p>
          <a:p>
            <a:endParaRPr lang="en-US" dirty="0" smtClean="0"/>
          </a:p>
          <a:p>
            <a:r>
              <a:rPr lang="en-US" dirty="0" smtClean="0"/>
              <a:t>SB: stress tools, integration. Watch out for Turing-complete messaging in systems –</a:t>
            </a:r>
          </a:p>
          <a:p>
            <a:r>
              <a:rPr lang="en-US" dirty="0" err="1" smtClean="0"/>
              <a:t>Extensibity</a:t>
            </a:r>
            <a:r>
              <a:rPr lang="en-US" dirty="0" smtClean="0"/>
              <a:t> benefit will be eaten up by security/control</a:t>
            </a:r>
            <a:r>
              <a:rPr lang="en-US" baseline="0" dirty="0" smtClean="0"/>
              <a:t> expenses, the Turing Beast will eat them!</a:t>
            </a:r>
          </a:p>
          <a:p>
            <a:r>
              <a:rPr lang="en-US" baseline="0" dirty="0" smtClean="0"/>
              <a:t>Add icon of TB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r>
              <a:rPr lang="en-US" dirty="0" err="1" smtClean="0"/>
              <a:t>Untestable</a:t>
            </a:r>
            <a:r>
              <a:rPr lang="en-US" dirty="0" smtClean="0"/>
              <a:t> </a:t>
            </a:r>
            <a:r>
              <a:rPr lang="en-US" dirty="0" smtClean="0"/>
              <a:t>recognizer</a:t>
            </a:r>
            <a:br>
              <a:rPr lang="en-US" dirty="0" smtClean="0"/>
            </a:br>
            <a:r>
              <a:rPr lang="en-US" dirty="0" smtClean="0"/>
              <a:t>AS: What is</a:t>
            </a:r>
            <a:r>
              <a:rPr lang="en-US" baseline="0" dirty="0" smtClean="0"/>
              <a:t> going on here? Is this a call to Fix Input Recognition? Is this a claim that </a:t>
            </a:r>
            <a:r>
              <a:rPr lang="en-US" baseline="0" dirty="0" err="1" smtClean="0"/>
              <a:t>IDSes</a:t>
            </a:r>
            <a:r>
              <a:rPr lang="en-US" baseline="0" dirty="0" smtClean="0"/>
              <a:t> fix input recognition or fix input recognition halting problem?</a:t>
            </a:r>
          </a:p>
          <a:p>
            <a:r>
              <a:rPr lang="en-US" baseline="0" dirty="0" smtClean="0"/>
              <a:t>Same about the second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r>
              <a:rPr lang="en-US" dirty="0" smtClean="0"/>
              <a:t>Really</a:t>
            </a:r>
            <a:r>
              <a:rPr lang="en-US" dirty="0" smtClean="0"/>
              <a:t>,</a:t>
            </a:r>
            <a:r>
              <a:rPr lang="en-US" baseline="0" dirty="0" smtClean="0"/>
              <a:t> the IDS/IPS </a:t>
            </a:r>
            <a:r>
              <a:rPr lang="en-US" baseline="0" dirty="0" smtClean="0"/>
              <a:t>apocalypse – or, restore “Digital Apocalypse”?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</a:p>
          <a:p>
            <a:endParaRPr lang="en-US" dirty="0" smtClean="0"/>
          </a:p>
          <a:p>
            <a:r>
              <a:rPr lang="en-US" dirty="0" smtClean="0"/>
              <a:t>Laws of physics, laws of mathematics.</a:t>
            </a:r>
            <a:r>
              <a:rPr lang="en-US" dirty="0" smtClean="0"/>
              <a:t> Our “physicists” are Russell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Godel</a:t>
            </a:r>
            <a:r>
              <a:rPr lang="en-US" baseline="0" dirty="0" smtClean="0"/>
              <a:t>, </a:t>
            </a:r>
            <a:r>
              <a:rPr lang="en-US" baseline="0" dirty="0" smtClean="0"/>
              <a:t>Turing – tried to </a:t>
            </a:r>
            <a:r>
              <a:rPr lang="en-US" baseline="0" dirty="0" err="1" smtClean="0"/>
              <a:t>universalise</a:t>
            </a:r>
            <a:r>
              <a:rPr lang="en-US" baseline="0" dirty="0" smtClean="0"/>
              <a:t> mathematics from axioms. The problem we as security researchers want to solve is a bit more focused than the problem they wanted to solve. But we start in the same way, namely </a:t>
            </a:r>
            <a:r>
              <a:rPr lang="en-US" baseline="0" dirty="0" err="1" smtClean="0"/>
              <a:t>formalising</a:t>
            </a:r>
            <a:r>
              <a:rPr lang="en-US" baseline="0" dirty="0" smtClean="0"/>
              <a:t> the question…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</a:p>
          <a:p>
            <a:endParaRPr lang="en-US" dirty="0" smtClean="0"/>
          </a:p>
          <a:p>
            <a:r>
              <a:rPr lang="en-US" dirty="0" smtClean="0"/>
              <a:t>SB: Mention Dan Geer</a:t>
            </a:r>
            <a:r>
              <a:rPr lang="en-US" baseline="0" dirty="0" smtClean="0"/>
              <a:t> “Vulnerable Compliance” ;login: Dec 2010 (now free online)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MEREDITH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MEREDITH</a:t>
            </a:r>
          </a:p>
          <a:p>
            <a:endParaRPr lang="en-US" dirty="0" smtClean="0"/>
          </a:p>
          <a:p>
            <a:r>
              <a:rPr lang="en-US" dirty="0" smtClean="0"/>
              <a:t>SB: Add another</a:t>
            </a:r>
            <a:r>
              <a:rPr lang="en-US" baseline="0" dirty="0" smtClean="0"/>
              <a:t> slide: money in pocket:</a:t>
            </a:r>
          </a:p>
          <a:p>
            <a:endParaRPr lang="en-US" baseline="0" dirty="0" smtClean="0"/>
          </a:p>
          <a:p>
            <a:r>
              <a:rPr lang="en-US" baseline="0" dirty="0" smtClean="0"/>
              <a:t>"Do not mistake complexity for functionality".  </a:t>
            </a:r>
          </a:p>
          <a:p>
            <a:r>
              <a:rPr lang="en-US" baseline="0" dirty="0" smtClean="0"/>
              <a:t>Saving money on future upgrades thanks to </a:t>
            </a:r>
          </a:p>
          <a:p>
            <a:r>
              <a:rPr lang="en-US" baseline="0" dirty="0" smtClean="0"/>
              <a:t>"extensibility"? See that you</a:t>
            </a:r>
          </a:p>
          <a:p>
            <a:r>
              <a:rPr lang="en-US" baseline="0" dirty="0" smtClean="0"/>
              <a:t>are not losing it on security/mediation/controls,</a:t>
            </a:r>
          </a:p>
          <a:p>
            <a:r>
              <a:rPr lang="en-US" baseline="0" dirty="0" smtClean="0"/>
              <a:t>eaten up by the Turing Beast.</a:t>
            </a:r>
          </a:p>
          <a:p>
            <a:endParaRPr lang="en-US" dirty="0" smtClean="0"/>
          </a:p>
          <a:p>
            <a:r>
              <a:rPr lang="en-US" dirty="0" smtClean="0"/>
              <a:t>"This system is very extendable/updatable </a:t>
            </a:r>
          </a:p>
          <a:p>
            <a:r>
              <a:rPr lang="en-US" dirty="0" smtClean="0"/>
              <a:t>because it embeds macros/scripting/programming </a:t>
            </a:r>
          </a:p>
          <a:p>
            <a:r>
              <a:rPr lang="en-US" dirty="0" smtClean="0"/>
              <a:t>language in data" -- run like hell</a:t>
            </a:r>
          </a:p>
          <a:p>
            <a:endParaRPr lang="en-US" dirty="0" smtClean="0"/>
          </a:p>
          <a:p>
            <a:r>
              <a:rPr lang="en-US" dirty="0" smtClean="0"/>
              <a:t>Practical value: </a:t>
            </a:r>
          </a:p>
          <a:p>
            <a:endParaRPr lang="en-US" dirty="0" smtClean="0"/>
          </a:p>
          <a:p>
            <a:r>
              <a:rPr lang="en-US" dirty="0" smtClean="0"/>
              <a:t>1. Saves </a:t>
            </a:r>
            <a:r>
              <a:rPr lang="en-US" dirty="0" err="1" smtClean="0"/>
              <a:t>mis</a:t>
            </a:r>
            <a:r>
              <a:rPr lang="en-US" dirty="0" smtClean="0"/>
              <a:t>-investment of money</a:t>
            </a:r>
          </a:p>
          <a:p>
            <a:r>
              <a:rPr lang="en-US" dirty="0" smtClean="0"/>
              <a:t>and effort; exposes vendors that claim </a:t>
            </a:r>
          </a:p>
          <a:p>
            <a:r>
              <a:rPr lang="en-US" dirty="0" smtClean="0"/>
              <a:t>security based on solving perpetual motion.</a:t>
            </a:r>
          </a:p>
          <a:p>
            <a:endParaRPr lang="en-US" dirty="0" smtClean="0"/>
          </a:p>
          <a:p>
            <a:r>
              <a:rPr lang="en-US" dirty="0" smtClean="0"/>
              <a:t>2. Helps pick the right components and ties</a:t>
            </a:r>
          </a:p>
          <a:p>
            <a:r>
              <a:rPr lang="en-US" dirty="0" smtClean="0"/>
              <a:t>to have manageable security.</a:t>
            </a:r>
          </a:p>
          <a:p>
            <a:endParaRPr lang="en-US" dirty="0" smtClean="0"/>
          </a:p>
          <a:p>
            <a:r>
              <a:rPr lang="en-US" dirty="0" smtClean="0"/>
              <a:t>3. Helps avoid system aggregation/</a:t>
            </a:r>
            <a:r>
              <a:rPr lang="en-US" dirty="0" err="1" smtClean="0"/>
              <a:t>intergration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nightmares scenarios (and these are many:</a:t>
            </a:r>
          </a:p>
          <a:p>
            <a:r>
              <a:rPr lang="en-US" dirty="0" smtClean="0"/>
              <a:t>FBI Virtual Case File, health care integration just</a:t>
            </a:r>
          </a:p>
          <a:p>
            <a:r>
              <a:rPr lang="en-US" dirty="0" smtClean="0"/>
              <a:t>waiting to happen?)</a:t>
            </a:r>
          </a:p>
          <a:p>
            <a:endParaRPr lang="en-US" dirty="0" smtClean="0"/>
          </a:p>
          <a:p>
            <a:r>
              <a:rPr lang="en-US" dirty="0" smtClean="0"/>
              <a:t>Mention </a:t>
            </a:r>
            <a:r>
              <a:rPr lang="en-US" dirty="0" err="1" smtClean="0"/>
              <a:t>Interpolique</a:t>
            </a:r>
            <a:r>
              <a:rPr lang="en-US" dirty="0" smtClean="0"/>
              <a:t> as practical positive example</a:t>
            </a:r>
          </a:p>
          <a:p>
            <a:endParaRPr lang="en-US" dirty="0" smtClean="0"/>
          </a:p>
          <a:p>
            <a:r>
              <a:rPr lang="en-US" dirty="0" smtClean="0"/>
              <a:t>"There is no 80/20 engineering solution" to</a:t>
            </a:r>
          </a:p>
          <a:p>
            <a:r>
              <a:rPr lang="en-US" dirty="0" smtClean="0"/>
              <a:t>the Halting Problem”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endParaRPr lang="en-US" dirty="0" smtClean="0"/>
          </a:p>
          <a:p>
            <a:r>
              <a:rPr lang="en-US" dirty="0" smtClean="0"/>
              <a:t>FAIL:  FBI Virtual Case File, health care integration just</a:t>
            </a:r>
            <a:r>
              <a:rPr lang="en-US" baseline="0" dirty="0" smtClean="0"/>
              <a:t> </a:t>
            </a:r>
            <a:r>
              <a:rPr lang="en-US" dirty="0" smtClean="0"/>
              <a:t>waiting to happen?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smtClean="0"/>
              <a:t>so</a:t>
            </a:r>
            <a:r>
              <a:rPr lang="en-US" baseline="0" dirty="0" smtClean="0"/>
              <a:t> one is left scratching one’s head: what to do about all these? What’s going to bite next?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classification looks</a:t>
            </a:r>
            <a:r>
              <a:rPr lang="en-US" baseline="0" dirty="0" smtClean="0"/>
              <a:t> a bit</a:t>
            </a:r>
            <a:r>
              <a:rPr lang="en-US" dirty="0" smtClean="0"/>
              <a:t> arbitrary, this means the structure/common origin of phenomena</a:t>
            </a:r>
            <a:r>
              <a:rPr lang="en-US" baseline="0" dirty="0" smtClean="0"/>
              <a:t> is not fully understood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SERGEY</a:t>
            </a:r>
          </a:p>
          <a:p>
            <a:r>
              <a:rPr lang="en-US" dirty="0" smtClean="0"/>
              <a:t>AS: Too verbose. Make the header something like: “Classifying vulnerabilities” . Next, “According to a certain Chinese </a:t>
            </a:r>
            <a:r>
              <a:rPr lang="en-US" dirty="0" err="1" smtClean="0"/>
              <a:t>encyclopaedia</a:t>
            </a:r>
            <a:r>
              <a:rPr lang="en-US" dirty="0" smtClean="0"/>
              <a:t>…,</a:t>
            </a:r>
            <a:r>
              <a:rPr lang="en-US" baseline="0" dirty="0" smtClean="0"/>
              <a:t> the animals are divided into:”</a:t>
            </a:r>
          </a:p>
          <a:p>
            <a:r>
              <a:rPr lang="en-US" dirty="0" smtClean="0"/>
              <a:t>‘</a:t>
            </a:r>
            <a:r>
              <a:rPr lang="en-US" i="1" dirty="0" smtClean="0"/>
              <a:t>Celestial Empire of benevolent Knowledge’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MEREDITH</a:t>
            </a:r>
          </a:p>
          <a:p>
            <a:endParaRPr lang="en-US" dirty="0" smtClean="0"/>
          </a:p>
          <a:p>
            <a:r>
              <a:rPr lang="en-US" dirty="0" smtClean="0"/>
              <a:t>It’s true that we can and *should* classify exploits by similarity,</a:t>
            </a:r>
            <a:r>
              <a:rPr lang="en-US" baseline="0" dirty="0" smtClean="0"/>
              <a:t> but we’re setting ourselves up for failure if we only look at surface similarity and not underlying/structural </a:t>
            </a:r>
            <a:r>
              <a:rPr lang="en-US" baseline="0" dirty="0" smtClean="0"/>
              <a:t>similarity. </a:t>
            </a:r>
            <a:r>
              <a:rPr lang="en-US" baseline="0" dirty="0" err="1" smtClean="0"/>
              <a:t>Cladistics</a:t>
            </a:r>
            <a:r>
              <a:rPr lang="en-US" baseline="0" dirty="0" smtClean="0"/>
              <a:t>, bitches!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3CE9-F72C-634F-A6D1-C1A4ED9E2A2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92A5-2A25-DB4D-B1AD-4B5139112AE8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78DA-0219-2C45-8C85-3F372485A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92A5-2A25-DB4D-B1AD-4B5139112AE8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78DA-0219-2C45-8C85-3F372485A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92A5-2A25-DB4D-B1AD-4B5139112AE8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78DA-0219-2C45-8C85-3F372485A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92A5-2A25-DB4D-B1AD-4B5139112AE8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78DA-0219-2C45-8C85-3F372485A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92A5-2A25-DB4D-B1AD-4B5139112AE8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78DA-0219-2C45-8C85-3F372485A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92A5-2A25-DB4D-B1AD-4B5139112AE8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78DA-0219-2C45-8C85-3F372485A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92A5-2A25-DB4D-B1AD-4B5139112AE8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78DA-0219-2C45-8C85-3F372485A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92A5-2A25-DB4D-B1AD-4B5139112AE8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78DA-0219-2C45-8C85-3F372485A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92A5-2A25-DB4D-B1AD-4B5139112AE8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78DA-0219-2C45-8C85-3F372485A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92A5-2A25-DB4D-B1AD-4B5139112AE8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78DA-0219-2C45-8C85-3F372485A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92A5-2A25-DB4D-B1AD-4B5139112AE8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78DA-0219-2C45-8C85-3F372485A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992A5-2A25-DB4D-B1AD-4B5139112AE8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578DA-0219-2C45-8C85-3F372485A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10.gif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4.gif"/><Relationship Id="rId5" Type="http://schemas.openxmlformats.org/officeDocument/2006/relationships/image" Target="../media/image8.gif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ngsec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Science of Insecurity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Len </a:t>
            </a:r>
            <a:r>
              <a:rPr lang="en-US" dirty="0" err="1" smtClean="0"/>
              <a:t>Sassaman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Meredith L. Patterson</a:t>
            </a:r>
            <a:br>
              <a:rPr lang="en-US" dirty="0" smtClean="0"/>
            </a:br>
            <a:r>
              <a:rPr lang="en-US" dirty="0" smtClean="0"/>
              <a:t>Sergey </a:t>
            </a:r>
            <a:r>
              <a:rPr lang="en-US" dirty="0" err="1" smtClean="0"/>
              <a:t>Bratus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Insecurity is inseparable from </a:t>
            </a:r>
            <a:r>
              <a:rPr lang="en-US" b="1" dirty="0" smtClean="0"/>
              <a:t>computation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en-US" i="1" dirty="0" smtClean="0"/>
              <a:t>Trustworthiness  </a:t>
            </a:r>
            <a:r>
              <a:rPr lang="en-US" dirty="0" smtClean="0"/>
              <a:t>of a computer system is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what the system can and cannot compute</a:t>
            </a:r>
          </a:p>
          <a:p>
            <a:pPr lvl="1"/>
            <a:r>
              <a:rPr lang="en-US" dirty="0" smtClean="0"/>
              <a:t>Can the system decide if an input is </a:t>
            </a:r>
            <a:br>
              <a:rPr lang="en-US" dirty="0" smtClean="0"/>
            </a:br>
            <a:r>
              <a:rPr lang="en-US" dirty="0" smtClean="0"/>
              <a:t>invalid/unexpected/malicious &amp; reject it?</a:t>
            </a:r>
          </a:p>
          <a:p>
            <a:pPr lvl="1"/>
            <a:r>
              <a:rPr lang="en-US" dirty="0" smtClean="0"/>
              <a:t>Will program perform only </a:t>
            </a:r>
            <a:r>
              <a:rPr lang="en-US" i="1" dirty="0" smtClean="0"/>
              <a:t>expected </a:t>
            </a:r>
            <a:r>
              <a:rPr lang="en-US" dirty="0" smtClean="0"/>
              <a:t>computations,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i="1" dirty="0" smtClean="0"/>
              <a:t>malicious</a:t>
            </a:r>
            <a:r>
              <a:rPr lang="en-US" i="1" dirty="0" smtClean="0"/>
              <a:t> </a:t>
            </a:r>
            <a:r>
              <a:rPr lang="en-US" dirty="0" smtClean="0"/>
              <a:t>ones </a:t>
            </a:r>
            <a:r>
              <a:rPr lang="en-US" dirty="0" smtClean="0"/>
              <a:t>too?</a:t>
            </a:r>
            <a:br>
              <a:rPr lang="en-US" dirty="0" smtClean="0"/>
            </a:br>
            <a:endParaRPr lang="en-US" b="1" i="1" dirty="0" smtClean="0"/>
          </a:p>
          <a:p>
            <a:r>
              <a:rPr lang="en-US" dirty="0" smtClean="0"/>
              <a:t>Computation has some </a:t>
            </a:r>
            <a:r>
              <a:rPr lang="en-US" b="1" dirty="0" smtClean="0"/>
              <a:t>unsolvable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dirty="0" smtClean="0"/>
              <a:t>(</a:t>
            </a:r>
            <a:r>
              <a:rPr lang="en-US" dirty="0" err="1" smtClean="0"/>
              <a:t>undecidable</a:t>
            </a:r>
            <a:r>
              <a:rPr lang="en-US" dirty="0" smtClean="0"/>
              <a:t>) </a:t>
            </a:r>
            <a:r>
              <a:rPr lang="en-US" dirty="0" smtClean="0"/>
              <a:t>problems – </a:t>
            </a:r>
            <a:br>
              <a:rPr lang="en-US" dirty="0" smtClean="0"/>
            </a:br>
            <a:r>
              <a:rPr lang="en-US" dirty="0" smtClean="0"/>
              <a:t>about</a:t>
            </a:r>
            <a:r>
              <a:rPr lang="en-US" dirty="0" smtClean="0"/>
              <a:t> </a:t>
            </a:r>
            <a:r>
              <a:rPr lang="en-US" b="1" dirty="0" smtClean="0"/>
              <a:t>recognition of inputs</a:t>
            </a:r>
            <a:r>
              <a:rPr lang="en-US" dirty="0" smtClean="0"/>
              <a:t>! </a:t>
            </a:r>
            <a:endParaRPr lang="en-US" dirty="0" smtClean="0"/>
          </a:p>
        </p:txBody>
      </p:sp>
      <p:pic>
        <p:nvPicPr>
          <p:cNvPr id="4" name="Picture 3" descr="balanc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4343400"/>
            <a:ext cx="23876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insecurity due to program/protocol designs setting us up to solve </a:t>
            </a:r>
            <a:r>
              <a:rPr lang="en-US" b="1" dirty="0" err="1" smtClean="0"/>
              <a:t>undecidable</a:t>
            </a:r>
            <a:r>
              <a:rPr lang="en-US" b="1" dirty="0" smtClean="0"/>
              <a:t>  </a:t>
            </a:r>
            <a:r>
              <a:rPr lang="en-US" dirty="0" smtClean="0"/>
              <a:t>problems?   </a:t>
            </a:r>
            <a:r>
              <a:rPr lang="en-US" b="1" dirty="0" smtClean="0"/>
              <a:t>YES!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Some designs force programmers to “solve” the </a:t>
            </a:r>
            <a:r>
              <a:rPr lang="en-US" b="1" dirty="0" err="1" smtClean="0"/>
              <a:t>undecidable</a:t>
            </a:r>
            <a:r>
              <a:rPr lang="en-US" b="1" dirty="0" smtClean="0"/>
              <a:t> </a:t>
            </a:r>
            <a:r>
              <a:rPr lang="en-US" dirty="0" smtClean="0"/>
              <a:t>Halting Problem </a:t>
            </a:r>
            <a:r>
              <a:rPr lang="en-US" dirty="0" err="1" smtClean="0"/>
              <a:t>w.r.t</a:t>
            </a:r>
            <a:r>
              <a:rPr lang="en-US" dirty="0" smtClean="0"/>
              <a:t>. </a:t>
            </a:r>
            <a:r>
              <a:rPr lang="en-US" b="1" dirty="0" smtClean="0"/>
              <a:t>inputs </a:t>
            </a:r>
            <a:r>
              <a:rPr lang="en-US" dirty="0" smtClean="0"/>
              <a:t>and </a:t>
            </a:r>
            <a:r>
              <a:rPr lang="en-US" b="1" dirty="0" smtClean="0"/>
              <a:t>communications </a:t>
            </a:r>
            <a:r>
              <a:rPr lang="en-US" dirty="0" smtClean="0"/>
              <a:t>(protocols, formats). </a:t>
            </a:r>
            <a:endParaRPr lang="en-US" dirty="0" smtClean="0"/>
          </a:p>
          <a:p>
            <a:pPr lvl="1"/>
            <a:r>
              <a:rPr lang="en-US" dirty="0" smtClean="0"/>
              <a:t>Bad news: no amount of </a:t>
            </a:r>
            <a:r>
              <a:rPr lang="en-US" b="1" dirty="0" smtClean="0"/>
              <a:t>testing </a:t>
            </a:r>
            <a:r>
              <a:rPr lang="en-US" dirty="0" smtClean="0"/>
              <a:t>or “</a:t>
            </a:r>
            <a:r>
              <a:rPr lang="en-US" b="1" dirty="0" smtClean="0"/>
              <a:t>fixing</a:t>
            </a:r>
            <a:r>
              <a:rPr lang="en-US" dirty="0" smtClean="0"/>
              <a:t>” helps   </a:t>
            </a:r>
            <a:endParaRPr lang="en-US" dirty="0" smtClean="0"/>
          </a:p>
          <a:p>
            <a:pPr lvl="1"/>
            <a:r>
              <a:rPr lang="en-US" dirty="0" smtClean="0"/>
              <a:t>Good news: they can be avoided</a:t>
            </a:r>
            <a:endParaRPr lang="en-US" dirty="0" smtClean="0"/>
          </a:p>
          <a:p>
            <a:r>
              <a:rPr lang="en-US" dirty="0" smtClean="0"/>
              <a:t>How did we get there and how to fix 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uzzle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75076">
            <a:off x="4755527" y="5017098"/>
            <a:ext cx="1286192" cy="1505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73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requirements in a </a:t>
            </a:r>
            <a:br>
              <a:rPr lang="en-US" dirty="0" smtClean="0"/>
            </a:br>
            <a:r>
              <a:rPr lang="en-US" dirty="0" smtClean="0"/>
              <a:t>composed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000"/>
            <a:ext cx="7009999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component/program accepting inputs</a:t>
            </a:r>
          </a:p>
          <a:p>
            <a:pPr lvl="1"/>
            <a:r>
              <a:rPr lang="en-US" dirty="0" smtClean="0"/>
              <a:t>Must accept or reject messages</a:t>
            </a:r>
            <a:br>
              <a:rPr lang="en-US" dirty="0" smtClean="0"/>
            </a:br>
            <a:r>
              <a:rPr lang="en-US" dirty="0" smtClean="0"/>
              <a:t>safely</a:t>
            </a:r>
          </a:p>
          <a:p>
            <a:r>
              <a:rPr lang="en-US" dirty="0" smtClean="0"/>
              <a:t>Components communicating (distributed system, layered architectures)</a:t>
            </a:r>
          </a:p>
          <a:p>
            <a:pPr lvl="1"/>
            <a:r>
              <a:rPr lang="en-US" dirty="0" smtClean="0"/>
              <a:t>Messages must be</a:t>
            </a:r>
            <a:br>
              <a:rPr lang="en-US" dirty="0" smtClean="0"/>
            </a:br>
            <a:r>
              <a:rPr lang="en-US" dirty="0" smtClean="0"/>
              <a:t>interpreted identically</a:t>
            </a:r>
            <a:br>
              <a:rPr lang="en-US" dirty="0" smtClean="0"/>
            </a:br>
            <a:r>
              <a:rPr lang="en-US" dirty="0" smtClean="0"/>
              <a:t>by endpoints</a:t>
            </a:r>
          </a:p>
        </p:txBody>
      </p:sp>
      <p:pic>
        <p:nvPicPr>
          <p:cNvPr id="4" name="Picture 3" descr="puzzle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57289">
            <a:off x="7113441" y="1658092"/>
            <a:ext cx="1714404" cy="2007281"/>
          </a:xfrm>
          <a:prstGeom prst="rect">
            <a:avLst/>
          </a:prstGeom>
        </p:spPr>
      </p:pic>
      <p:pic>
        <p:nvPicPr>
          <p:cNvPr id="6" name="Picture 5" descr="puzzle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4292218"/>
            <a:ext cx="1396978" cy="208354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62599" y="5715002"/>
            <a:ext cx="2336422" cy="44714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7892462" y="5149262"/>
            <a:ext cx="520686" cy="118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7625232" y="5176369"/>
            <a:ext cx="447137" cy="4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5562600" y="4886852"/>
            <a:ext cx="2172230" cy="82814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6035286" y="4953000"/>
            <a:ext cx="1356114" cy="1209146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641592" y="251460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uzzle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75076">
            <a:off x="4755527" y="5017098"/>
            <a:ext cx="1286192" cy="1505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73162"/>
          </a:xfrm>
        </p:spPr>
        <p:txBody>
          <a:bodyPr>
            <a:normAutofit/>
          </a:bodyPr>
          <a:lstStyle/>
          <a:p>
            <a:r>
              <a:rPr lang="en-US" dirty="0" err="1" smtClean="0"/>
              <a:t>Undecidable</a:t>
            </a:r>
            <a:r>
              <a:rPr lang="en-US" dirty="0" smtClean="0"/>
              <a:t> Problems Attack!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7800"/>
            <a:ext cx="7009999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message/</a:t>
            </a:r>
            <a:r>
              <a:rPr lang="en-US" dirty="0" smtClean="0"/>
              <a:t>file formats are so complex that telling “good”/valid inputs from “bad”/invalid ones 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b="1" dirty="0" err="1" smtClean="0"/>
              <a:t>undecidable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Some protocols are so complex </a:t>
            </a:r>
            <a:br>
              <a:rPr lang="en-US" dirty="0" smtClean="0"/>
            </a:br>
            <a:r>
              <a:rPr lang="en-US" dirty="0" smtClean="0"/>
              <a:t>that checking whether different implementations handle </a:t>
            </a:r>
            <a:br>
              <a:rPr lang="en-US" dirty="0" smtClean="0"/>
            </a:br>
            <a:r>
              <a:rPr lang="en-US" dirty="0" smtClean="0"/>
              <a:t>them equivalently 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b="1" dirty="0" err="1" smtClean="0"/>
              <a:t>undecidable</a:t>
            </a:r>
            <a:r>
              <a:rPr lang="en-US" dirty="0" smtClean="0"/>
              <a:t>  </a:t>
            </a:r>
            <a:endParaRPr lang="en-US" dirty="0" smtClean="0"/>
          </a:p>
        </p:txBody>
      </p:sp>
      <p:pic>
        <p:nvPicPr>
          <p:cNvPr id="4" name="Picture 3" descr="puzzle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57289">
            <a:off x="7113441" y="1658092"/>
            <a:ext cx="1714404" cy="2007281"/>
          </a:xfrm>
          <a:prstGeom prst="rect">
            <a:avLst/>
          </a:prstGeom>
        </p:spPr>
      </p:pic>
      <p:pic>
        <p:nvPicPr>
          <p:cNvPr id="6" name="Picture 5" descr="puzzle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4292218"/>
            <a:ext cx="1396978" cy="208354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62599" y="5715002"/>
            <a:ext cx="2336422" cy="44714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7892462" y="5149262"/>
            <a:ext cx="520686" cy="118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7625232" y="5176369"/>
            <a:ext cx="447137" cy="4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5562600" y="4886852"/>
            <a:ext cx="2172230" cy="82814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6035286" y="4953000"/>
            <a:ext cx="1356114" cy="1209146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641592" y="251460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alance.gif"/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6604000" y="1917700"/>
            <a:ext cx="2387600" cy="2120900"/>
          </a:xfrm>
          <a:prstGeom prst="rect">
            <a:avLst/>
          </a:prstGeom>
        </p:spPr>
      </p:pic>
      <p:pic>
        <p:nvPicPr>
          <p:cNvPr id="14" name="Picture 13" descr="balance.gif"/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5308600" y="4572000"/>
            <a:ext cx="2387600" cy="212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4938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 80/20 for the Halting </a:t>
            </a:r>
            <a:r>
              <a:rPr lang="en-US" dirty="0" smtClean="0"/>
              <a:t>Problem, same as for Perpetual Motion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35363"/>
          </a:xfrm>
        </p:spPr>
        <p:txBody>
          <a:bodyPr/>
          <a:lstStyle/>
          <a:p>
            <a:r>
              <a:rPr lang="en-US" dirty="0" smtClean="0"/>
              <a:t>There is no “80/20” engineering solution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amount of </a:t>
            </a:r>
            <a:r>
              <a:rPr lang="en-US" b="1" dirty="0" smtClean="0"/>
              <a:t>testing </a:t>
            </a:r>
            <a:r>
              <a:rPr lang="en-US" dirty="0" smtClean="0"/>
              <a:t>or “</a:t>
            </a:r>
            <a:r>
              <a:rPr lang="en-US" b="1" dirty="0" smtClean="0"/>
              <a:t>fixing</a:t>
            </a:r>
            <a:r>
              <a:rPr lang="en-US" dirty="0" smtClean="0"/>
              <a:t>” will help </a:t>
            </a:r>
          </a:p>
          <a:p>
            <a:pPr lvl="1"/>
            <a:r>
              <a:rPr lang="en-US" dirty="0" smtClean="0"/>
              <a:t>If someone is selling it, run </a:t>
            </a:r>
            <a:r>
              <a:rPr lang="en-US" dirty="0" smtClean="0"/>
              <a:t>away</a:t>
            </a:r>
            <a:r>
              <a:rPr lang="en-US" dirty="0" smtClean="0"/>
              <a:t> --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 smtClean="0"/>
              <a:t>don’t want to be around when it breaks </a:t>
            </a:r>
            <a:endParaRPr lang="en-US" dirty="0"/>
          </a:p>
        </p:txBody>
      </p:sp>
      <p:pic>
        <p:nvPicPr>
          <p:cNvPr id="4" name="Picture 3" descr="flud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86200"/>
            <a:ext cx="6781800" cy="29704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</a:t>
            </a:r>
            <a:r>
              <a:rPr lang="en-US" dirty="0" smtClean="0"/>
              <a:t>Hidden </a:t>
            </a:r>
            <a:r>
              <a:rPr lang="en-US" dirty="0" smtClean="0"/>
              <a:t>Recognizer”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These are </a:t>
            </a:r>
            <a:r>
              <a:rPr lang="en-US" b="1" dirty="0" smtClean="0"/>
              <a:t>language recognition problems, </a:t>
            </a:r>
            <a:r>
              <a:rPr lang="en-US" dirty="0" smtClean="0"/>
              <a:t>so Turing/Church MUST be used to settle them</a:t>
            </a:r>
          </a:p>
          <a:p>
            <a:r>
              <a:rPr lang="en-US" dirty="0" smtClean="0"/>
              <a:t>The deadliest </a:t>
            </a:r>
            <a:r>
              <a:rPr lang="en-US" dirty="0" smtClean="0"/>
              <a:t>programming/design </a:t>
            </a:r>
            <a:r>
              <a:rPr lang="en-US" dirty="0" smtClean="0"/>
              <a:t>pattern: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</a:t>
            </a:r>
            <a:r>
              <a:rPr lang="en-US" b="1" dirty="0" smtClean="0"/>
              <a:t>Scattered </a:t>
            </a:r>
            <a:r>
              <a:rPr lang="en-US" b="1" dirty="0" smtClean="0"/>
              <a:t>Recognizer</a:t>
            </a:r>
            <a:r>
              <a:rPr lang="en-US" dirty="0" smtClean="0"/>
              <a:t> (“</a:t>
            </a:r>
            <a:r>
              <a:rPr lang="en-US" b="1" i="1" dirty="0" smtClean="0"/>
              <a:t>Shotgun parser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Checks for input validity are scattered throughout the program, mixed with processing logic    </a:t>
            </a:r>
          </a:p>
          <a:p>
            <a:r>
              <a:rPr lang="en-US" dirty="0" smtClean="0"/>
              <a:t>Implicitly/vaguely understood input languages: the mother of all Halting Problems</a:t>
            </a:r>
          </a:p>
          <a:p>
            <a:pPr lvl="1"/>
            <a:r>
              <a:rPr lang="en-US" dirty="0" smtClean="0"/>
              <a:t>We’ll show exactly how the Turing Beast arises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Turing Beast</a:t>
            </a:r>
            <a:endParaRPr lang="en-US" dirty="0"/>
          </a:p>
        </p:txBody>
      </p:sp>
      <p:pic>
        <p:nvPicPr>
          <p:cNvPr id="4" name="Content Placeholder 3" descr="Hound_of_Tindalos_by_torenatkinso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066800"/>
            <a:ext cx="7010400" cy="57017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to the Turing Future </a:t>
            </a:r>
            <a:br>
              <a:rPr lang="en-US" dirty="0" smtClean="0"/>
            </a:br>
            <a:r>
              <a:rPr lang="en-US" dirty="0" smtClean="0"/>
              <a:t>to slay the Turing Beast!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Insecurity as related to computation must be understood from the </a:t>
            </a:r>
            <a:r>
              <a:rPr lang="en-US" b="1" dirty="0" smtClean="0"/>
              <a:t>Turing </a:t>
            </a:r>
            <a:r>
              <a:rPr lang="en-US" dirty="0" smtClean="0"/>
              <a:t>and </a:t>
            </a:r>
            <a:r>
              <a:rPr lang="en-US" b="1" dirty="0" smtClean="0"/>
              <a:t>Church </a:t>
            </a:r>
            <a:r>
              <a:rPr lang="en-US" dirty="0" smtClean="0"/>
              <a:t>basics of </a:t>
            </a:r>
            <a:r>
              <a:rPr lang="en-US" dirty="0" smtClean="0"/>
              <a:t>computation – but </a:t>
            </a:r>
            <a:r>
              <a:rPr lang="en-US" dirty="0" smtClean="0"/>
              <a:t>with exploit programming lessons in mind</a:t>
            </a:r>
            <a:endParaRPr lang="en-US" dirty="0" smtClean="0"/>
          </a:p>
          <a:p>
            <a:pPr lvl="1"/>
            <a:r>
              <a:rPr lang="en-US" dirty="0" smtClean="0"/>
              <a:t>Academics study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models of computation</a:t>
            </a:r>
          </a:p>
          <a:p>
            <a:pPr lvl="1"/>
            <a:r>
              <a:rPr lang="en-US" dirty="0" smtClean="0"/>
              <a:t>Hackers study actual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computational </a:t>
            </a:r>
            <a:r>
              <a:rPr lang="en-US" b="1" dirty="0" smtClean="0"/>
              <a:t>limits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b="1" dirty="0" smtClean="0"/>
              <a:t>real systems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" name="Picture 3" descr="back-to-the-future-origin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014787"/>
            <a:ext cx="3429000" cy="1928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ringMachine-tom-dunn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013" y="2408237"/>
            <a:ext cx="4271187" cy="2925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Turing machines and </a:t>
            </a:r>
            <a:r>
              <a:rPr lang="en-US" dirty="0" err="1" smtClean="0"/>
              <a:t>undecidability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2362200"/>
            <a:ext cx="990600" cy="22860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Turing Machine: </a:t>
            </a:r>
            <a:r>
              <a:rPr lang="en-US" dirty="0" smtClean="0"/>
              <a:t>the model of computer to study the limits</a:t>
            </a:r>
            <a:r>
              <a:rPr lang="en-US" dirty="0" smtClean="0"/>
              <a:t> of </a:t>
            </a:r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b="1" i="1" dirty="0" smtClean="0"/>
              <a:t>computable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TM can do what your </a:t>
            </a:r>
            <a:br>
              <a:rPr lang="en-US" dirty="0" smtClean="0"/>
            </a:br>
            <a:r>
              <a:rPr lang="en-US" dirty="0" smtClean="0"/>
              <a:t>computer, phone, </a:t>
            </a:r>
            <a:br>
              <a:rPr lang="en-US" dirty="0" smtClean="0"/>
            </a:br>
            <a:r>
              <a:rPr lang="en-US" dirty="0" smtClean="0"/>
              <a:t>keyboard, NIC, … can do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Undecidable</a:t>
            </a:r>
            <a:r>
              <a:rPr lang="en-US" i="1" dirty="0" smtClean="0"/>
              <a:t> </a:t>
            </a:r>
            <a:r>
              <a:rPr lang="en-US" dirty="0" smtClean="0"/>
              <a:t>problems:</a:t>
            </a:r>
            <a:br>
              <a:rPr lang="en-US" dirty="0" smtClean="0"/>
            </a:br>
            <a:r>
              <a:rPr lang="en-US" dirty="0" smtClean="0"/>
              <a:t>No TM can solve them.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“The Halting Problem is </a:t>
            </a:r>
            <a:r>
              <a:rPr lang="en-US" dirty="0" err="1" smtClean="0"/>
              <a:t>Undecidable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Cornerstone:  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“I can build a TM that takes another TM as input and decides if it will</a:t>
            </a:r>
            <a:r>
              <a:rPr lang="en-US" dirty="0" smtClean="0"/>
              <a:t> ever terminate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 descr="turingmachine-peter-boothe.png"/>
          <p:cNvPicPr>
            <a:picLocks noChangeAspect="1"/>
          </p:cNvPicPr>
          <p:nvPr/>
        </p:nvPicPr>
        <p:blipFill>
          <a:blip r:embed="rId3"/>
          <a:srcRect l="9844" r="11250" b="3750"/>
          <a:stretch>
            <a:fillRect/>
          </a:stretch>
        </p:blipFill>
        <p:spPr>
          <a:xfrm>
            <a:off x="543793" y="2590800"/>
            <a:ext cx="1924009" cy="176022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903938" y="3429000"/>
            <a:ext cx="762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uringMachine-tom-dunn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338" y="2819400"/>
            <a:ext cx="2540000" cy="17399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561538" y="3429000"/>
            <a:ext cx="762000" cy="484632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75938" y="3301424"/>
            <a:ext cx="2210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{True, False}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Tribute to Len </a:t>
            </a:r>
            <a:r>
              <a:rPr lang="en-US" dirty="0" err="1" smtClean="0"/>
              <a:t>Sassaman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038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Anonymity/</a:t>
            </a:r>
            <a:r>
              <a:rPr lang="en-US" smtClean="0"/>
              <a:t>privacy researcher, </a:t>
            </a:r>
            <a:r>
              <a:rPr lang="en-US" dirty="0" err="1" smtClean="0"/>
              <a:t>cypherpunk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Moved to language-theoretic security in 2009 </a:t>
            </a:r>
          </a:p>
          <a:p>
            <a:r>
              <a:rPr lang="en-US" dirty="0" smtClean="0"/>
              <a:t>Because the future of an open Internet depends on smoothing out the attack surface</a:t>
            </a:r>
          </a:p>
          <a:p>
            <a:endParaRPr lang="en-US" dirty="0"/>
          </a:p>
        </p:txBody>
      </p:sp>
      <p:pic>
        <p:nvPicPr>
          <p:cNvPr id="4" name="Picture 3" descr="399px-Len_Sassaman_27C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447800"/>
            <a:ext cx="3048000" cy="45758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8800" y="6019800"/>
            <a:ext cx="236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1980 - 2011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Cornerstone:  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“I can build a TM that takes another TM as input and decides if it </a:t>
            </a:r>
            <a:r>
              <a:rPr lang="en-US" dirty="0" smtClean="0"/>
              <a:t>will </a:t>
            </a:r>
            <a:r>
              <a:rPr lang="en-US" dirty="0" smtClean="0"/>
              <a:t>ever</a:t>
            </a:r>
            <a:r>
              <a:rPr lang="en-US" dirty="0" smtClean="0"/>
              <a:t> </a:t>
            </a:r>
            <a:r>
              <a:rPr lang="en-US" dirty="0" smtClean="0"/>
              <a:t>terminate”</a:t>
            </a:r>
            <a:endParaRPr lang="en-US" dirty="0"/>
          </a:p>
        </p:txBody>
      </p:sp>
      <p:pic>
        <p:nvPicPr>
          <p:cNvPr id="4" name="Picture 3" descr="turingmachine-peter-boothe.png"/>
          <p:cNvPicPr>
            <a:picLocks noChangeAspect="1"/>
          </p:cNvPicPr>
          <p:nvPr/>
        </p:nvPicPr>
        <p:blipFill>
          <a:blip r:embed="rId3"/>
          <a:srcRect l="9844" r="11250" b="3750"/>
          <a:stretch>
            <a:fillRect/>
          </a:stretch>
        </p:blipFill>
        <p:spPr>
          <a:xfrm>
            <a:off x="543793" y="2590800"/>
            <a:ext cx="1924009" cy="176022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903938" y="3429000"/>
            <a:ext cx="762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uringMachine-tom-dunn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338" y="2819400"/>
            <a:ext cx="2540000" cy="17399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561538" y="3429000"/>
            <a:ext cx="762000" cy="484632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75938" y="3301424"/>
            <a:ext cx="2210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{True, False}</a:t>
            </a:r>
            <a:endParaRPr lang="en-US" sz="3200" dirty="0"/>
          </a:p>
        </p:txBody>
      </p:sp>
      <p:sp>
        <p:nvSpPr>
          <p:cNvPr id="10" name="Equal 9"/>
          <p:cNvSpPr/>
          <p:nvPr/>
        </p:nvSpPr>
        <p:spPr>
          <a:xfrm>
            <a:off x="2743200" y="5186680"/>
            <a:ext cx="914400" cy="715963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balanc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600" y="4584700"/>
            <a:ext cx="2387600" cy="2120900"/>
          </a:xfrm>
          <a:prstGeom prst="rect">
            <a:avLst/>
          </a:prstGeom>
        </p:spPr>
      </p:pic>
      <p:pic>
        <p:nvPicPr>
          <p:cNvPr id="12" name="Picture 11" descr="3666.Epicfail.png-550x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00000">
            <a:off x="6241565" y="1120864"/>
            <a:ext cx="2502515" cy="2039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history of the </a:t>
            </a:r>
            <a:r>
              <a:rPr lang="en-US" dirty="0" err="1" smtClean="0"/>
              <a:t>Uncomputable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Leibniz: “</a:t>
            </a:r>
            <a:r>
              <a:rPr lang="en-US" i="1" dirty="0" smtClean="0"/>
              <a:t>Can a machine determine truth values of mathematical statements</a:t>
            </a:r>
            <a:r>
              <a:rPr lang="en-US" dirty="0" smtClean="0"/>
              <a:t>”</a:t>
            </a:r>
            <a:r>
              <a:rPr lang="en-US" dirty="0" smtClean="0"/>
              <a:t>? </a:t>
            </a:r>
            <a:r>
              <a:rPr lang="en-US" dirty="0" smtClean="0"/>
              <a:t>[17</a:t>
            </a:r>
            <a:r>
              <a:rPr lang="en-US" baseline="30000" dirty="0" smtClean="0"/>
              <a:t>th</a:t>
            </a:r>
            <a:r>
              <a:rPr lang="en-US" dirty="0" smtClean="0"/>
              <a:t> century]</a:t>
            </a:r>
          </a:p>
          <a:p>
            <a:r>
              <a:rPr lang="en-US" dirty="0" smtClean="0"/>
              <a:t>Hilbert’s</a:t>
            </a:r>
            <a:r>
              <a:rPr lang="en-US" dirty="0" smtClean="0"/>
              <a:t> </a:t>
            </a:r>
            <a:r>
              <a:rPr lang="en-US" dirty="0" err="1" smtClean="0"/>
              <a:t>Entscheidungsproblem</a:t>
            </a:r>
            <a:r>
              <a:rPr lang="en-US" dirty="0" smtClean="0"/>
              <a:t>, </a:t>
            </a:r>
            <a:r>
              <a:rPr lang="en-US" dirty="0" smtClean="0"/>
              <a:t>[1928]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Is an arbitrary logical statement valid or invalid</a:t>
            </a:r>
            <a:r>
              <a:rPr lang="en-US" dirty="0" smtClean="0"/>
              <a:t>”? </a:t>
            </a:r>
          </a:p>
          <a:p>
            <a:r>
              <a:rPr lang="en-US" dirty="0" smtClean="0"/>
              <a:t>Church </a:t>
            </a:r>
            <a:r>
              <a:rPr lang="en-US" dirty="0" smtClean="0"/>
              <a:t>[1936], </a:t>
            </a:r>
            <a:r>
              <a:rPr lang="en-US" dirty="0" smtClean="0"/>
              <a:t>Turing </a:t>
            </a:r>
            <a:r>
              <a:rPr lang="en-US" dirty="0" smtClean="0"/>
              <a:t>[1937]</a:t>
            </a:r>
            <a:r>
              <a:rPr lang="en-US" dirty="0" smtClean="0"/>
              <a:t>:  </a:t>
            </a:r>
            <a:r>
              <a:rPr lang="en-US" b="1" i="1" dirty="0" smtClean="0"/>
              <a:t>Negative!</a:t>
            </a:r>
          </a:p>
          <a:p>
            <a:pPr lvl="1"/>
            <a:r>
              <a:rPr lang="en-US" dirty="0" smtClean="0"/>
              <a:t>Based on work by </a:t>
            </a:r>
            <a:r>
              <a:rPr lang="en-US" dirty="0" err="1" smtClean="0"/>
              <a:t>Kleene</a:t>
            </a:r>
            <a:r>
              <a:rPr lang="en-US" dirty="0" smtClean="0"/>
              <a:t>, </a:t>
            </a:r>
            <a:r>
              <a:rPr lang="en-US" dirty="0" err="1" smtClean="0"/>
              <a:t>Goedel</a:t>
            </a:r>
            <a:r>
              <a:rPr lang="en-US" dirty="0" smtClean="0"/>
              <a:t> </a:t>
            </a:r>
            <a:r>
              <a:rPr lang="en-US" dirty="0" smtClean="0"/>
              <a:t>[1930s]</a:t>
            </a:r>
          </a:p>
          <a:p>
            <a:r>
              <a:rPr lang="en-US" dirty="0" smtClean="0"/>
              <a:t>Curry-Howard correspondence: programs are proofs and vice versa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and exploits as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399"/>
            <a:ext cx="7924800" cy="365760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Curry-Howard</a:t>
            </a:r>
            <a:r>
              <a:rPr lang="en-US" dirty="0" smtClean="0"/>
              <a:t> correspondence: </a:t>
            </a:r>
            <a:r>
              <a:rPr lang="en-US" b="1" dirty="0" smtClean="0"/>
              <a:t>programs </a:t>
            </a:r>
            <a:r>
              <a:rPr lang="en-US" dirty="0" smtClean="0"/>
              <a:t>are </a:t>
            </a:r>
            <a:r>
              <a:rPr lang="en-US" b="1" dirty="0" smtClean="0"/>
              <a:t>proofs </a:t>
            </a:r>
            <a:r>
              <a:rPr lang="en-US" dirty="0" smtClean="0"/>
              <a:t>and vice versa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Exploits </a:t>
            </a:r>
            <a:r>
              <a:rPr lang="en-US" dirty="0" smtClean="0"/>
              <a:t>are </a:t>
            </a:r>
            <a:r>
              <a:rPr lang="en-US" b="1" dirty="0" smtClean="0"/>
              <a:t>proofs </a:t>
            </a:r>
            <a:r>
              <a:rPr lang="en-US" dirty="0" smtClean="0"/>
              <a:t>too: by </a:t>
            </a:r>
            <a:r>
              <a:rPr lang="en-US" b="1" dirty="0" smtClean="0"/>
              <a:t>construction </a:t>
            </a:r>
            <a:r>
              <a:rPr lang="en-US" dirty="0" smtClean="0"/>
              <a:t>of unexpected/hostile computation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Formal Duality? &lt;TBD&gt;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A[11]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581" y="1493838"/>
            <a:ext cx="4003219" cy="2392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right machine for a task </a:t>
            </a:r>
            <a:br>
              <a:rPr lang="en-US" dirty="0" smtClean="0"/>
            </a:br>
            <a:r>
              <a:rPr lang="en-US" dirty="0" smtClean="0"/>
              <a:t>(“mostly harmless”)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Matching regular expressions:</a:t>
            </a:r>
            <a:br>
              <a:rPr lang="en-US" dirty="0" smtClean="0"/>
            </a:br>
            <a:r>
              <a:rPr lang="en-US" b="1" dirty="0" smtClean="0"/>
              <a:t>finite state machines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a[ab]+a</a:t>
            </a:r>
            <a:r>
              <a:rPr lang="en-US" dirty="0" smtClean="0"/>
              <a:t> | </a:t>
            </a:r>
            <a:r>
              <a:rPr lang="en-US" dirty="0" err="1" smtClean="0"/>
              <a:t>b[ab]+b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Matching recursively </a:t>
            </a:r>
            <a:br>
              <a:rPr lang="en-US" dirty="0" smtClean="0"/>
            </a:br>
            <a:r>
              <a:rPr lang="en-US" dirty="0" smtClean="0"/>
              <a:t>nested structures:</a:t>
            </a:r>
            <a:br>
              <a:rPr lang="en-US" dirty="0" smtClean="0"/>
            </a:br>
            <a:r>
              <a:rPr lang="en-US" b="1" dirty="0" smtClean="0"/>
              <a:t>pushdown automata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dirty="0" smtClean="0"/>
              <a:t>((([({(…)})])))</a:t>
            </a:r>
            <a:endParaRPr lang="en-US" b="1" dirty="0" smtClean="0"/>
          </a:p>
        </p:txBody>
      </p:sp>
      <p:pic>
        <p:nvPicPr>
          <p:cNvPr id="5" name="Picture 4" descr="340px-Pushdown-overview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985" y="4284663"/>
            <a:ext cx="3667215" cy="1887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ringMachine-tom-dunn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438400"/>
            <a:ext cx="2660511" cy="1822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right machine for a task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Telling data from metadata (“weakly context-sensitive” protocols, </a:t>
            </a:r>
            <a:br>
              <a:rPr lang="en-US" dirty="0" smtClean="0"/>
            </a:br>
            <a:r>
              <a:rPr lang="en-US" dirty="0" smtClean="0"/>
              <a:t>e.g., those with </a:t>
            </a:r>
            <a:r>
              <a:rPr lang="en-US" b="1" dirty="0" smtClean="0"/>
              <a:t>length fields)</a:t>
            </a:r>
          </a:p>
          <a:p>
            <a:pPr lvl="1">
              <a:buNone/>
            </a:pPr>
            <a:r>
              <a:rPr lang="en-US" dirty="0" smtClean="0"/>
              <a:t>Parsing an IP packet past a few </a:t>
            </a:r>
            <a:br>
              <a:rPr lang="en-US" dirty="0" smtClean="0"/>
            </a:br>
            <a:r>
              <a:rPr lang="en-US" dirty="0" smtClean="0"/>
              <a:t>corrupted bytes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Telling if input is a program that </a:t>
            </a:r>
            <a:br>
              <a:rPr lang="en-US" dirty="0" smtClean="0"/>
            </a:br>
            <a:r>
              <a:rPr lang="en-US" dirty="0" smtClean="0"/>
              <a:t>produces a given result:  </a:t>
            </a:r>
            <a:br>
              <a:rPr lang="en-US" dirty="0" smtClean="0"/>
            </a:br>
            <a:r>
              <a:rPr lang="en-US" b="1" dirty="0" smtClean="0"/>
              <a:t>UNDECIDABLE </a:t>
            </a:r>
            <a:r>
              <a:rPr lang="en-US" dirty="0" smtClean="0"/>
              <a:t>(Rice’s Theorem)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10400" y="2286000"/>
            <a:ext cx="755135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  <a:bevelB w="57150" h="38100" prst="artDeco"/>
            </a:sp3d>
          </a:bodyPr>
          <a:lstStyle/>
          <a:p>
            <a:r>
              <a:rPr lang="en-US" sz="9600" dirty="0" smtClean="0">
                <a:solidFill>
                  <a:srgbClr val="3366FF"/>
                </a:solidFill>
                <a:effectLst>
                  <a:glow rad="101600">
                    <a:srgbClr val="0000FF">
                      <a:alpha val="75000"/>
                    </a:srgbClr>
                  </a:glow>
                </a:effectLst>
              </a:rPr>
              <a:t>?</a:t>
            </a:r>
            <a:endParaRPr lang="en-US" sz="9600" dirty="0">
              <a:solidFill>
                <a:srgbClr val="3366FF"/>
              </a:solidFill>
              <a:effectLst>
                <a:glow rad="101600">
                  <a:srgbClr val="0000FF">
                    <a:alpha val="75000"/>
                  </a:srgbClr>
                </a:glow>
              </a:effectLst>
            </a:endParaRPr>
          </a:p>
        </p:txBody>
      </p:sp>
      <p:pic>
        <p:nvPicPr>
          <p:cNvPr id="7" name="Picture 6" descr="fail-stamp-300x13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46458">
            <a:off x="6492097" y="4923863"/>
            <a:ext cx="2147834" cy="96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hierarchy</a:t>
            </a:r>
            <a:endParaRPr lang="en-US" dirty="0"/>
          </a:p>
        </p:txBody>
      </p:sp>
      <p:pic>
        <p:nvPicPr>
          <p:cNvPr id="5" name="Content Placeholder 3" descr="200px-Chomsky-hierarchy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68621"/>
            <a:ext cx="5943600" cy="4773168"/>
          </a:xfrm>
          <a:prstGeom prst="rect">
            <a:avLst/>
          </a:prstGeom>
        </p:spPr>
      </p:pic>
      <p:pic>
        <p:nvPicPr>
          <p:cNvPr id="6" name="Picture 5" descr="NFA[11]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5468794"/>
            <a:ext cx="1589016" cy="949611"/>
          </a:xfrm>
          <a:prstGeom prst="rect">
            <a:avLst/>
          </a:prstGeom>
        </p:spPr>
      </p:pic>
      <p:pic>
        <p:nvPicPr>
          <p:cNvPr id="7" name="Picture 6" descr="340px-Pushdown-overview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777" y="4419600"/>
            <a:ext cx="1982023" cy="1020159"/>
          </a:xfrm>
          <a:prstGeom prst="rect">
            <a:avLst/>
          </a:prstGeom>
        </p:spPr>
      </p:pic>
      <p:pic>
        <p:nvPicPr>
          <p:cNvPr id="8" name="Picture 7" descr="1144775401_u-Tindalo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275" y="1571624"/>
            <a:ext cx="1838325" cy="185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 “Type I”: Input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229600" cy="99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In-component, “The weird machine inside”</a:t>
            </a:r>
            <a:endParaRPr lang="en-US" dirty="0"/>
          </a:p>
        </p:txBody>
      </p:sp>
      <p:pic>
        <p:nvPicPr>
          <p:cNvPr id="4" name="Picture 3" descr="Chestbursterbab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625701"/>
            <a:ext cx="4394200" cy="5156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Insecurity: “What is exploitation?”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Exploitation is unexpected computation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urier"/>
              </a:rPr>
              <a:t>1119  </a:t>
            </a:r>
            <a:r>
              <a:rPr lang="en-US" sz="2000" dirty="0" err="1" smtClean="0">
                <a:latin typeface="Courier"/>
              </a:rPr>
              <a:t>sendmail</a:t>
            </a:r>
            <a:r>
              <a:rPr lang="en-US" sz="2000" dirty="0" smtClean="0">
                <a:latin typeface="Courier"/>
              </a:rPr>
              <a:t>: accepting connections</a:t>
            </a:r>
            <a:br>
              <a:rPr lang="en-US" sz="2000" dirty="0" smtClean="0">
                <a:latin typeface="Courier"/>
              </a:rPr>
            </a:br>
            <a:r>
              <a:rPr lang="en-US" sz="2000" dirty="0" smtClean="0">
                <a:latin typeface="Courier"/>
              </a:rPr>
              <a:t>31337  \_ -bash</a:t>
            </a:r>
            <a:br>
              <a:rPr lang="en-US" sz="2000" dirty="0" smtClean="0">
                <a:latin typeface="Courier"/>
              </a:rPr>
            </a:br>
            <a:r>
              <a:rPr lang="en-US" sz="2000" dirty="0" smtClean="0">
                <a:latin typeface="Courier"/>
              </a:rPr>
              <a:t>31338      \_ </a:t>
            </a:r>
            <a:r>
              <a:rPr lang="en-US" sz="2000" dirty="0" err="1" smtClean="0">
                <a:latin typeface="Courier"/>
              </a:rPr>
              <a:t>rm</a:t>
            </a:r>
            <a:r>
              <a:rPr lang="en-US" sz="2000" dirty="0" smtClean="0">
                <a:latin typeface="Courier"/>
              </a:rPr>
              <a:t> –</a:t>
            </a:r>
            <a:r>
              <a:rPr lang="en-US" sz="2000" dirty="0" err="1" smtClean="0">
                <a:latin typeface="Courier"/>
              </a:rPr>
              <a:t>rf</a:t>
            </a:r>
            <a:r>
              <a:rPr lang="en-US" sz="2000" dirty="0" smtClean="0">
                <a:latin typeface="Courier"/>
              </a:rPr>
              <a:t> /</a:t>
            </a:r>
            <a:br>
              <a:rPr lang="en-US" sz="2000" dirty="0" smtClean="0">
                <a:latin typeface="Courier"/>
              </a:rPr>
            </a:br>
            <a:endParaRPr lang="en-US" sz="2000" dirty="0" smtClean="0">
              <a:latin typeface="Courier"/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Exploits are </a:t>
            </a:r>
            <a:r>
              <a:rPr lang="en-US" b="1" dirty="0" smtClean="0">
                <a:solidFill>
                  <a:prstClr val="black"/>
                </a:solidFill>
              </a:rPr>
              <a:t>programs written in crafted inputs</a:t>
            </a:r>
            <a:r>
              <a:rPr lang="en-US" dirty="0" smtClean="0">
                <a:solidFill>
                  <a:prstClr val="black"/>
                </a:solidFill>
              </a:rPr>
              <a:t> that cause unexpected computation in the target system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Programs for </a:t>
            </a:r>
            <a:r>
              <a:rPr lang="en-US" b="1" dirty="0" smtClean="0">
                <a:solidFill>
                  <a:prstClr val="black"/>
                </a:solidFill>
              </a:rPr>
              <a:t>what machines? </a:t>
            </a:r>
            <a:r>
              <a:rPr lang="en-US" dirty="0" smtClean="0">
                <a:solidFill>
                  <a:prstClr val="black"/>
                </a:solidFill>
              </a:rPr>
              <a:t>See </a:t>
            </a:r>
            <a:r>
              <a:rPr lang="en-US" dirty="0" err="1" smtClean="0">
                <a:solidFill>
                  <a:prstClr val="black"/>
                </a:solidFill>
              </a:rPr>
              <a:t>Halvar</a:t>
            </a:r>
            <a:r>
              <a:rPr lang="en-US" dirty="0" smtClean="0">
                <a:solidFill>
                  <a:prstClr val="black"/>
                </a:solidFill>
              </a:rPr>
              <a:t> Flake/Thomas </a:t>
            </a:r>
            <a:r>
              <a:rPr lang="en-US" dirty="0" err="1" smtClean="0">
                <a:solidFill>
                  <a:prstClr val="black"/>
                </a:solidFill>
              </a:rPr>
              <a:t>Dullien</a:t>
            </a:r>
            <a:r>
              <a:rPr lang="en-US" dirty="0" smtClean="0">
                <a:solidFill>
                  <a:prstClr val="black"/>
                </a:solidFill>
              </a:rPr>
              <a:t> talk @ Infiltrate 2011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</a:t>
            </a:r>
            <a:r>
              <a:rPr lang="en-US" sz="1600" dirty="0" smtClean="0">
                <a:latin typeface="Courier"/>
              </a:rPr>
              <a:t> 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“Weird Machines”</a:t>
            </a:r>
            <a:endParaRPr lang="en-US" dirty="0"/>
          </a:p>
        </p:txBody>
      </p:sp>
      <p:pic>
        <p:nvPicPr>
          <p:cNvPr id="4" name="Content Placeholder 3" descr="lovecraftian-machin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777082"/>
            <a:ext cx="7924799" cy="5943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144775401_u-Tindalo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006" y="3352800"/>
            <a:ext cx="3242994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“Exploitation is setting up, instantiating, and programming a </a:t>
            </a:r>
            <a:r>
              <a:rPr lang="en-US" b="1" i="1" u="sng" dirty="0" smtClean="0"/>
              <a:t>weird machine</a:t>
            </a:r>
            <a:r>
              <a:rPr lang="en-US" b="1" i="1" dirty="0" smtClean="0"/>
              <a:t>”</a:t>
            </a:r>
            <a:br>
              <a:rPr lang="en-US" b="1" i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 smtClean="0"/>
              <a:t>A part of the target is overwhelmed by crafted input and enters an </a:t>
            </a:r>
            <a:r>
              <a:rPr lang="en-US" b="1" dirty="0" smtClean="0"/>
              <a:t>unexpected </a:t>
            </a:r>
            <a:r>
              <a:rPr lang="en-US" dirty="0" smtClean="0"/>
              <a:t>but </a:t>
            </a:r>
            <a:br>
              <a:rPr lang="en-US" dirty="0" smtClean="0"/>
            </a:br>
            <a:r>
              <a:rPr lang="en-US" b="1" dirty="0" err="1" smtClean="0"/>
              <a:t>manipulable</a:t>
            </a:r>
            <a:r>
              <a:rPr lang="en-US" b="1" dirty="0" smtClean="0"/>
              <a:t>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A “weird machine” is unleashed</a:t>
            </a:r>
          </a:p>
          <a:p>
            <a:pPr lvl="1"/>
            <a:r>
              <a:rPr lang="en-US" dirty="0" smtClean="0"/>
              <a:t>Who let the dogs out?</a:t>
            </a:r>
          </a:p>
          <a:p>
            <a:r>
              <a:rPr lang="en-US" b="1" dirty="0" smtClean="0"/>
              <a:t>Inputs </a:t>
            </a:r>
            <a:r>
              <a:rPr lang="en-US" dirty="0" smtClean="0"/>
              <a:t>drive unexpected</a:t>
            </a:r>
            <a:br>
              <a:rPr lang="en-US" dirty="0" smtClean="0"/>
            </a:br>
            <a:r>
              <a:rPr lang="en-US" dirty="0" smtClean="0"/>
              <a:t>computation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Insecurity is the “new normal”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“Treat all systems as compromised”</a:t>
            </a:r>
          </a:p>
          <a:p>
            <a:pPr lvl="1"/>
            <a:r>
              <a:rPr lang="en-US" dirty="0" smtClean="0"/>
              <a:t>“There's no such thing as ‘secure’ any more.” -- Deborah Plunkett, NSA Information Assurance Directorate </a:t>
            </a:r>
          </a:p>
          <a:p>
            <a:r>
              <a:rPr lang="en-US" dirty="0" smtClean="0"/>
              <a:t>“Long weeks to short months before a security meltdown” – Brian Snow, in December 2010</a:t>
            </a:r>
          </a:p>
          <a:p>
            <a:pPr lvl="1"/>
            <a:r>
              <a:rPr lang="en-US" dirty="0" smtClean="0"/>
              <a:t>“are we there yet?” You bet we are, unless one agrees to view </a:t>
            </a:r>
            <a:r>
              <a:rPr lang="en-US" dirty="0" err="1" smtClean="0"/>
              <a:t>LulzSec</a:t>
            </a:r>
            <a:r>
              <a:rPr lang="en-US" dirty="0" smtClean="0"/>
              <a:t> as “APT”/nation state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Inside every program are weird machines waiting to break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Wherever </a:t>
            </a:r>
            <a:r>
              <a:rPr lang="en-US" b="1" dirty="0" smtClean="0"/>
              <a:t>input </a:t>
            </a:r>
            <a:r>
              <a:rPr lang="en-US" dirty="0" smtClean="0"/>
              <a:t>is accepted and processed by </a:t>
            </a:r>
            <a:br>
              <a:rPr lang="en-US" dirty="0" smtClean="0"/>
            </a:br>
            <a:r>
              <a:rPr lang="en-US" b="1" dirty="0" smtClean="0"/>
              <a:t>ad-hoc code</a:t>
            </a:r>
            <a:r>
              <a:rPr lang="en-US" dirty="0" smtClean="0"/>
              <a:t>, bugs are likely </a:t>
            </a:r>
          </a:p>
          <a:p>
            <a:r>
              <a:rPr lang="en-US" dirty="0" smtClean="0"/>
              <a:t>“</a:t>
            </a:r>
            <a:r>
              <a:rPr lang="en-US" b="1" i="1" dirty="0" smtClean="0"/>
              <a:t>Deviant inputs</a:t>
            </a:r>
            <a:r>
              <a:rPr lang="en-US" dirty="0" smtClean="0"/>
              <a:t>” cause memory corruption, type misinterpretation (e.g., signed </a:t>
            </a:r>
            <a:r>
              <a:rPr lang="en-US" dirty="0" err="1" smtClean="0"/>
              <a:t>vs</a:t>
            </a:r>
            <a:r>
              <a:rPr lang="en-US" dirty="0" smtClean="0"/>
              <a:t> unsigned integer overflow), etc.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Primitive</a:t>
            </a:r>
            <a:r>
              <a:rPr lang="en-US" dirty="0" smtClean="0"/>
              <a:t>” corrupting inputs are combined into full exploit-programs</a:t>
            </a:r>
          </a:p>
          <a:p>
            <a:pPr lvl="1"/>
            <a:r>
              <a:rPr lang="en-US" dirty="0" smtClean="0"/>
              <a:t>See </a:t>
            </a:r>
            <a:r>
              <a:rPr lang="en-US" b="1" dirty="0" err="1" smtClean="0"/>
              <a:t>gera</a:t>
            </a:r>
            <a:r>
              <a:rPr lang="en-US" dirty="0" smtClean="0"/>
              <a:t>, </a:t>
            </a:r>
            <a:r>
              <a:rPr lang="en-US" b="1" dirty="0" smtClean="0"/>
              <a:t>“</a:t>
            </a:r>
            <a:r>
              <a:rPr lang="en-US" b="1" i="1" dirty="0" smtClean="0"/>
              <a:t>About Exploits Writing</a:t>
            </a:r>
            <a:r>
              <a:rPr lang="en-US" dirty="0" smtClean="0"/>
              <a:t>”, 2002</a:t>
            </a:r>
          </a:p>
          <a:p>
            <a:pPr lvl="1"/>
            <a:r>
              <a:rPr lang="en-US" dirty="0" smtClean="0"/>
              <a:t>Our upcoming article in  ;</a:t>
            </a:r>
            <a:r>
              <a:rPr lang="en-US" b="1" dirty="0" smtClean="0"/>
              <a:t>login:</a:t>
            </a:r>
            <a:r>
              <a:rPr lang="en-US" dirty="0" smtClean="0"/>
              <a:t>  December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“Bugs to primitives to exploits”</a:t>
            </a:r>
            <a:endParaRPr lang="en-US" dirty="0"/>
          </a:p>
        </p:txBody>
      </p:sp>
      <p:pic>
        <p:nvPicPr>
          <p:cNvPr id="4" name="Content Placeholder 3" descr="Meme_Machineq0bDetail.png"/>
          <p:cNvPicPr>
            <a:picLocks noGrp="1" noChangeAspect="1"/>
          </p:cNvPicPr>
          <p:nvPr>
            <p:ph idx="1"/>
          </p:nvPr>
        </p:nvPicPr>
        <p:blipFill>
          <a:blip r:embed="rId3"/>
          <a:srcRect l="17813" t="1250" r="15938" b="5000"/>
          <a:stretch>
            <a:fillRect/>
          </a:stretch>
        </p:blipFill>
        <p:spPr>
          <a:xfrm>
            <a:off x="685800" y="1143000"/>
            <a:ext cx="6096000" cy="5539847"/>
          </a:xfrm>
        </p:spPr>
      </p:pic>
      <p:sp>
        <p:nvSpPr>
          <p:cNvPr id="6" name="Alternate Process 5"/>
          <p:cNvSpPr/>
          <p:nvPr/>
        </p:nvSpPr>
        <p:spPr>
          <a:xfrm>
            <a:off x="6553200" y="1219200"/>
            <a:ext cx="2057400" cy="990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Phrack</a:t>
            </a:r>
            <a:r>
              <a:rPr lang="en-US" sz="2800" dirty="0" smtClean="0"/>
              <a:t> 57:8</a:t>
            </a:r>
            <a:endParaRPr lang="en-US" sz="2800" dirty="0"/>
          </a:p>
        </p:txBody>
      </p:sp>
      <p:sp>
        <p:nvSpPr>
          <p:cNvPr id="7" name="Alternate Process 6"/>
          <p:cNvSpPr/>
          <p:nvPr/>
        </p:nvSpPr>
        <p:spPr>
          <a:xfrm>
            <a:off x="6553200" y="2286000"/>
            <a:ext cx="2057400" cy="990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Phrack</a:t>
            </a:r>
            <a:r>
              <a:rPr lang="en-US" sz="2800" dirty="0" smtClean="0"/>
              <a:t> 57:9</a:t>
            </a:r>
            <a:endParaRPr lang="en-US" sz="2800" dirty="0"/>
          </a:p>
        </p:txBody>
      </p:sp>
      <p:sp>
        <p:nvSpPr>
          <p:cNvPr id="8" name="Alternate Process 7"/>
          <p:cNvSpPr/>
          <p:nvPr/>
        </p:nvSpPr>
        <p:spPr>
          <a:xfrm>
            <a:off x="6553200" y="3352800"/>
            <a:ext cx="2057400" cy="990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Phrack</a:t>
            </a:r>
            <a:r>
              <a:rPr lang="en-US" sz="2800" dirty="0" smtClean="0"/>
              <a:t> 58:4</a:t>
            </a:r>
            <a:endParaRPr lang="en-US" sz="2800" dirty="0"/>
          </a:p>
        </p:txBody>
      </p:sp>
      <p:sp>
        <p:nvSpPr>
          <p:cNvPr id="9" name="Alternate Process 8"/>
          <p:cNvSpPr/>
          <p:nvPr/>
        </p:nvSpPr>
        <p:spPr>
          <a:xfrm>
            <a:off x="6553200" y="4419600"/>
            <a:ext cx="2057400" cy="990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Phrack</a:t>
            </a:r>
            <a:r>
              <a:rPr lang="en-US" sz="2800" dirty="0" smtClean="0"/>
              <a:t> 59:7</a:t>
            </a:r>
            <a:endParaRPr lang="en-US" sz="2800" dirty="0"/>
          </a:p>
        </p:txBody>
      </p:sp>
      <p:sp>
        <p:nvSpPr>
          <p:cNvPr id="10" name="Alternate Process 9"/>
          <p:cNvSpPr/>
          <p:nvPr/>
        </p:nvSpPr>
        <p:spPr>
          <a:xfrm>
            <a:off x="6781800" y="5562600"/>
            <a:ext cx="2057400" cy="990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Phrack</a:t>
            </a:r>
            <a:r>
              <a:rPr lang="en-US" sz="2800" b="1" dirty="0" smtClean="0"/>
              <a:t> 61:6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“Bugs to primitives to exploits”</a:t>
            </a:r>
            <a:endParaRPr lang="en-US" dirty="0"/>
          </a:p>
        </p:txBody>
      </p:sp>
      <p:pic>
        <p:nvPicPr>
          <p:cNvPr id="4" name="Content Placeholder 3" descr="Meme_Machineq0bDetail.png"/>
          <p:cNvPicPr>
            <a:picLocks noGrp="1" noChangeAspect="1"/>
          </p:cNvPicPr>
          <p:nvPr>
            <p:ph idx="1"/>
          </p:nvPr>
        </p:nvPicPr>
        <p:blipFill>
          <a:blip r:embed="rId3"/>
          <a:srcRect l="17813" t="1250" r="15938" b="5000"/>
          <a:stretch>
            <a:fillRect/>
          </a:stretch>
        </p:blipFill>
        <p:spPr>
          <a:xfrm>
            <a:off x="685800" y="1143000"/>
            <a:ext cx="6096000" cy="5539847"/>
          </a:xfrm>
        </p:spPr>
      </p:pic>
      <p:sp>
        <p:nvSpPr>
          <p:cNvPr id="6" name="Alternate Process 5"/>
          <p:cNvSpPr/>
          <p:nvPr/>
        </p:nvSpPr>
        <p:spPr>
          <a:xfrm>
            <a:off x="914400" y="1219200"/>
            <a:ext cx="7696200" cy="990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Phrack</a:t>
            </a:r>
            <a:r>
              <a:rPr lang="en-US" sz="2800" dirty="0" smtClean="0"/>
              <a:t> 57:8  </a:t>
            </a:r>
            <a:r>
              <a:rPr lang="en-US" sz="2800" dirty="0" err="1" smtClean="0"/>
              <a:t>MaXX</a:t>
            </a:r>
            <a:r>
              <a:rPr lang="en-US" sz="2800" dirty="0" smtClean="0"/>
              <a:t>,  </a:t>
            </a:r>
            <a:r>
              <a:rPr lang="en-US" sz="2800" dirty="0" err="1" smtClean="0"/>
              <a:t>Vudo</a:t>
            </a:r>
            <a:r>
              <a:rPr lang="en-US" sz="2800" dirty="0" smtClean="0"/>
              <a:t> </a:t>
            </a:r>
            <a:r>
              <a:rPr lang="en-US" sz="2800" dirty="0" err="1" smtClean="0"/>
              <a:t>malloc</a:t>
            </a:r>
            <a:r>
              <a:rPr lang="en-US" sz="2800" dirty="0" smtClean="0"/>
              <a:t> tricks </a:t>
            </a:r>
            <a:endParaRPr lang="en-US" sz="2800" dirty="0"/>
          </a:p>
        </p:txBody>
      </p:sp>
      <p:sp>
        <p:nvSpPr>
          <p:cNvPr id="7" name="Alternate Process 6"/>
          <p:cNvSpPr/>
          <p:nvPr/>
        </p:nvSpPr>
        <p:spPr>
          <a:xfrm>
            <a:off x="914400" y="2286000"/>
            <a:ext cx="7696200" cy="990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Phrack</a:t>
            </a:r>
            <a:r>
              <a:rPr lang="en-US" sz="2800" dirty="0" smtClean="0"/>
              <a:t> 57:9  Once upon a free()</a:t>
            </a:r>
            <a:endParaRPr lang="en-US" sz="2800" dirty="0"/>
          </a:p>
        </p:txBody>
      </p:sp>
      <p:sp>
        <p:nvSpPr>
          <p:cNvPr id="8" name="Alternate Process 7"/>
          <p:cNvSpPr/>
          <p:nvPr/>
        </p:nvSpPr>
        <p:spPr>
          <a:xfrm>
            <a:off x="914400" y="3352800"/>
            <a:ext cx="7696200" cy="990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Phrack</a:t>
            </a:r>
            <a:r>
              <a:rPr lang="en-US" sz="2800" dirty="0" smtClean="0"/>
              <a:t> 58:4  </a:t>
            </a:r>
            <a:r>
              <a:rPr lang="en-US" sz="2800" dirty="0" err="1" smtClean="0"/>
              <a:t>Nergal</a:t>
            </a:r>
            <a:r>
              <a:rPr lang="en-US" sz="2800" dirty="0" smtClean="0"/>
              <a:t>, Advanced return-to-</a:t>
            </a:r>
            <a:r>
              <a:rPr lang="en-US" sz="2800" dirty="0" err="1" smtClean="0"/>
              <a:t>libc</a:t>
            </a:r>
            <a:r>
              <a:rPr lang="en-US" sz="2800" dirty="0" smtClean="0"/>
              <a:t> exploits</a:t>
            </a:r>
            <a:endParaRPr lang="en-US" sz="2800" dirty="0"/>
          </a:p>
        </p:txBody>
      </p:sp>
      <p:sp>
        <p:nvSpPr>
          <p:cNvPr id="9" name="Alternate Process 8"/>
          <p:cNvSpPr/>
          <p:nvPr/>
        </p:nvSpPr>
        <p:spPr>
          <a:xfrm>
            <a:off x="914400" y="4419600"/>
            <a:ext cx="7696200" cy="990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Phrack</a:t>
            </a:r>
            <a:r>
              <a:rPr lang="en-US" sz="2800" dirty="0" smtClean="0"/>
              <a:t> 59:7  </a:t>
            </a:r>
            <a:r>
              <a:rPr lang="en-US" sz="2800" dirty="0" err="1" smtClean="0"/>
              <a:t>riq</a:t>
            </a:r>
            <a:r>
              <a:rPr lang="en-US" sz="2800" dirty="0" smtClean="0"/>
              <a:t> &amp; </a:t>
            </a:r>
            <a:r>
              <a:rPr lang="en-US" sz="2800" dirty="0" err="1" smtClean="0"/>
              <a:t>gera</a:t>
            </a:r>
            <a:r>
              <a:rPr lang="en-US" sz="2800" dirty="0" smtClean="0"/>
              <a:t>, Advances in format string exploitation</a:t>
            </a:r>
            <a:endParaRPr lang="en-US" sz="2800" dirty="0"/>
          </a:p>
        </p:txBody>
      </p:sp>
      <p:sp>
        <p:nvSpPr>
          <p:cNvPr id="10" name="Alternate Process 9"/>
          <p:cNvSpPr/>
          <p:nvPr/>
        </p:nvSpPr>
        <p:spPr>
          <a:xfrm>
            <a:off x="897467" y="5562600"/>
            <a:ext cx="7696200" cy="990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Phrack</a:t>
            </a:r>
            <a:r>
              <a:rPr lang="en-US" sz="2800" b="1" dirty="0" smtClean="0"/>
              <a:t> 61:6  </a:t>
            </a:r>
            <a:r>
              <a:rPr lang="en-US" sz="2800" b="1" dirty="0" err="1" smtClean="0"/>
              <a:t>jp</a:t>
            </a:r>
            <a:r>
              <a:rPr lang="en-US" sz="2800" b="1" dirty="0" smtClean="0"/>
              <a:t>, Advanced Doug Lea’s </a:t>
            </a:r>
            <a:r>
              <a:rPr lang="en-US" sz="2800" b="1" dirty="0" err="1" smtClean="0"/>
              <a:t>malloc</a:t>
            </a:r>
            <a:r>
              <a:rPr lang="en-US" sz="2800" b="1" dirty="0" smtClean="0"/>
              <a:t> exploits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Occupy Input Handlers!</a:t>
            </a:r>
            <a:endParaRPr lang="en-US" dirty="0"/>
          </a:p>
        </p:txBody>
      </p:sp>
      <p:pic>
        <p:nvPicPr>
          <p:cNvPr id="4" name="Content Placeholder 3" descr="WeirdMachine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624805"/>
            <a:ext cx="7543800" cy="50354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it </a:t>
            </a:r>
            <a:r>
              <a:rPr lang="en-US" b="1" dirty="0" smtClean="0"/>
              <a:t>all </a:t>
            </a:r>
            <a:r>
              <a:rPr lang="en-US" dirty="0" smtClean="0"/>
              <a:t>about parser bugs?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4582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No, but that’s a large chunk of it</a:t>
            </a:r>
          </a:p>
          <a:p>
            <a:r>
              <a:rPr lang="en-US" dirty="0" smtClean="0"/>
              <a:t>Every program component that receives input from others has a</a:t>
            </a:r>
            <a:r>
              <a:rPr lang="en-US" b="1" dirty="0" smtClean="0"/>
              <a:t> recognizer </a:t>
            </a:r>
            <a:r>
              <a:rPr lang="en-US" dirty="0" smtClean="0"/>
              <a:t>for</a:t>
            </a: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 smtClean="0"/>
              <a:t>language of valid or expected inputs</a:t>
            </a:r>
          </a:p>
          <a:p>
            <a:r>
              <a:rPr lang="en-US" dirty="0" smtClean="0"/>
              <a:t>If the </a:t>
            </a:r>
            <a:r>
              <a:rPr lang="en-US" b="1" dirty="0" smtClean="0"/>
              <a:t>recognizer </a:t>
            </a:r>
            <a:r>
              <a:rPr lang="en-US" dirty="0" smtClean="0"/>
              <a:t>does not match the </a:t>
            </a:r>
            <a:r>
              <a:rPr lang="en-US" b="1" dirty="0" smtClean="0"/>
              <a:t>language</a:t>
            </a:r>
            <a:r>
              <a:rPr lang="en-US" dirty="0" smtClean="0"/>
              <a:t>, it is broken</a:t>
            </a:r>
          </a:p>
          <a:p>
            <a:r>
              <a:rPr lang="en-US" dirty="0" smtClean="0"/>
              <a:t>If neither is well-defined or understood, the program is broken 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Languages are everywhere!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Network stacks: valid </a:t>
            </a:r>
            <a:r>
              <a:rPr lang="en-US" b="1" dirty="0" smtClean="0"/>
              <a:t>packets </a:t>
            </a:r>
            <a:r>
              <a:rPr lang="en-US" dirty="0" smtClean="0"/>
              <a:t>make a language</a:t>
            </a:r>
          </a:p>
          <a:p>
            <a:pPr lvl="1"/>
            <a:r>
              <a:rPr lang="en-US" dirty="0" smtClean="0"/>
              <a:t>Stack is a recognizer at every layer/protocol</a:t>
            </a:r>
          </a:p>
          <a:p>
            <a:r>
              <a:rPr lang="en-US" dirty="0" smtClean="0"/>
              <a:t>Servers: valid </a:t>
            </a:r>
            <a:r>
              <a:rPr lang="en-US" b="1" dirty="0" smtClean="0"/>
              <a:t>requests </a:t>
            </a:r>
            <a:r>
              <a:rPr lang="en-US" dirty="0" smtClean="0"/>
              <a:t>make a language</a:t>
            </a:r>
          </a:p>
          <a:p>
            <a:pPr lvl="1"/>
            <a:r>
              <a:rPr lang="en-US" dirty="0" smtClean="0"/>
              <a:t>e.g. SQL injection is a recognizer failure</a:t>
            </a:r>
          </a:p>
          <a:p>
            <a:r>
              <a:rPr lang="en-US" dirty="0" smtClean="0"/>
              <a:t>Memory managers: </a:t>
            </a:r>
            <a:r>
              <a:rPr lang="en-US" b="1" dirty="0" smtClean="0"/>
              <a:t>heaps </a:t>
            </a:r>
            <a:r>
              <a:rPr lang="en-US" dirty="0" smtClean="0"/>
              <a:t>make a language</a:t>
            </a:r>
          </a:p>
          <a:p>
            <a:pPr lvl="1"/>
            <a:r>
              <a:rPr lang="en-US" dirty="0" smtClean="0"/>
              <a:t>Heap metadata exploits abuse its context-sensitivity</a:t>
            </a:r>
          </a:p>
          <a:p>
            <a:r>
              <a:rPr lang="en-US" dirty="0" smtClean="0"/>
              <a:t>Function call flow:  valid </a:t>
            </a:r>
            <a:r>
              <a:rPr lang="en-US" b="1" dirty="0" smtClean="0"/>
              <a:t>stacks </a:t>
            </a:r>
            <a:r>
              <a:rPr lang="en-US" dirty="0" smtClean="0"/>
              <a:t>make a language</a:t>
            </a:r>
          </a:p>
          <a:p>
            <a:pPr lvl="1"/>
            <a:r>
              <a:rPr lang="en-US" dirty="0" smtClean="0"/>
              <a:t>Context-sensitivity again, which bytes are data, which are metadata?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implicit </a:t>
            </a:r>
            <a:r>
              <a:rPr lang="en-US" dirty="0" smtClean="0"/>
              <a:t>recognizer is a </a:t>
            </a:r>
            <a:r>
              <a:rPr lang="en-US" b="1" dirty="0" smtClean="0"/>
              <a:t>bad </a:t>
            </a:r>
            <a:r>
              <a:rPr lang="en-US" dirty="0" smtClean="0"/>
              <a:t>recognizer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Ad-hoc</a:t>
            </a:r>
            <a:r>
              <a:rPr lang="en-US" dirty="0" smtClean="0"/>
              <a:t> recognizer logic scattered throughout the program is </a:t>
            </a:r>
            <a:r>
              <a:rPr lang="en-US" b="1" dirty="0" smtClean="0"/>
              <a:t>hard </a:t>
            </a:r>
            <a:r>
              <a:rPr lang="en-US" dirty="0" smtClean="0"/>
              <a:t>to </a:t>
            </a:r>
            <a:r>
              <a:rPr lang="en-US" b="1" dirty="0" smtClean="0"/>
              <a:t>test </a:t>
            </a:r>
            <a:r>
              <a:rPr lang="en-US" dirty="0" smtClean="0"/>
              <a:t>and </a:t>
            </a:r>
            <a:r>
              <a:rPr lang="en-US" b="1" dirty="0" smtClean="0"/>
              <a:t>debug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Lots of intermixed recognition/processing state =&gt; lots of </a:t>
            </a:r>
            <a:r>
              <a:rPr lang="en-US" b="1" dirty="0" smtClean="0"/>
              <a:t>unexpected </a:t>
            </a:r>
            <a:r>
              <a:rPr lang="en-US" b="1" dirty="0" smtClean="0"/>
              <a:t>states, </a:t>
            </a:r>
            <a:r>
              <a:rPr lang="en-US" dirty="0" smtClean="0"/>
              <a:t>data flows,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smtClean="0"/>
              <a:t>transitions </a:t>
            </a:r>
            <a:r>
              <a:rPr lang="en-US" b="1" dirty="0" smtClean="0"/>
              <a:t> </a:t>
            </a:r>
            <a:r>
              <a:rPr lang="en-US" dirty="0" smtClean="0"/>
              <a:t>(hello “weird machine”!)</a:t>
            </a:r>
            <a:endParaRPr lang="en-US" b="1" dirty="0" smtClean="0"/>
          </a:p>
          <a:p>
            <a:pPr lvl="1"/>
            <a:r>
              <a:rPr lang="en-US" dirty="0" smtClean="0"/>
              <a:t>Weird </a:t>
            </a:r>
            <a:r>
              <a:rPr lang="en-US" dirty="0" smtClean="0"/>
              <a:t>machines run on borrowed </a:t>
            </a:r>
            <a:r>
              <a:rPr lang="en-US" dirty="0" smtClean="0"/>
              <a:t>state </a:t>
            </a:r>
          </a:p>
          <a:p>
            <a:pPr lvl="1"/>
            <a:r>
              <a:rPr lang="en-US" dirty="0" smtClean="0"/>
              <a:t>(cf. </a:t>
            </a:r>
            <a:r>
              <a:rPr lang="en-US" dirty="0" err="1" smtClean="0"/>
              <a:t>Halvar’s</a:t>
            </a:r>
            <a:r>
              <a:rPr lang="en-US" dirty="0" smtClean="0"/>
              <a:t> Infiltrate 2011 talk)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Don’t process what you cannot first recognize!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Occupy Program State!  </a:t>
            </a:r>
            <a:endParaRPr lang="en-US" dirty="0"/>
          </a:p>
        </p:txBody>
      </p:sp>
      <p:pic>
        <p:nvPicPr>
          <p:cNvPr id="4" name="Content Placeholder 3" descr="FullRecognitio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417638"/>
            <a:ext cx="6900639" cy="51639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Regard all valid/expected inputs as a formal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Know</a:t>
            </a:r>
            <a:r>
              <a:rPr lang="en-US" dirty="0" smtClean="0"/>
              <a:t> and </a:t>
            </a:r>
            <a:r>
              <a:rPr lang="en-US" b="1" dirty="0" smtClean="0"/>
              <a:t>be strict about</a:t>
            </a:r>
            <a:r>
              <a:rPr lang="en-US" dirty="0" smtClean="0"/>
              <a:t> what your input language is</a:t>
            </a:r>
          </a:p>
          <a:p>
            <a:r>
              <a:rPr lang="en-US" dirty="0" smtClean="0"/>
              <a:t>Know what computational power it requires to get recognized</a:t>
            </a:r>
          </a:p>
          <a:p>
            <a:pPr lvl="1"/>
            <a:r>
              <a:rPr lang="en-US" b="1" dirty="0" smtClean="0"/>
              <a:t>Never </a:t>
            </a:r>
            <a:r>
              <a:rPr lang="en-US" dirty="0" smtClean="0"/>
              <a:t>parse </a:t>
            </a:r>
            <a:r>
              <a:rPr lang="en-US" b="1" dirty="0" smtClean="0"/>
              <a:t>nested structures</a:t>
            </a:r>
            <a:r>
              <a:rPr lang="en-US" dirty="0" smtClean="0"/>
              <a:t> with </a:t>
            </a:r>
            <a:r>
              <a:rPr lang="en-US" b="1" dirty="0" err="1" smtClean="0"/>
              <a:t>regexps</a:t>
            </a:r>
            <a:r>
              <a:rPr lang="en-US" dirty="0" smtClean="0"/>
              <a:t>!</a:t>
            </a:r>
          </a:p>
          <a:p>
            <a:r>
              <a:rPr lang="en-US" dirty="0" smtClean="0"/>
              <a:t>Write the recognizer explicitly or, better, </a:t>
            </a:r>
            <a:r>
              <a:rPr lang="en-US" b="1" dirty="0" smtClean="0"/>
              <a:t>generate </a:t>
            </a:r>
            <a:r>
              <a:rPr lang="en-US" dirty="0" smtClean="0"/>
              <a:t>it from a </a:t>
            </a:r>
            <a:r>
              <a:rPr lang="en-US" b="1" dirty="0" smtClean="0"/>
              <a:t>grammar</a:t>
            </a:r>
          </a:p>
          <a:p>
            <a:r>
              <a:rPr lang="en-US" dirty="0" smtClean="0"/>
              <a:t>Stay away from Turing-complete input languages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Occupy Message Formats!</a:t>
            </a:r>
            <a:endParaRPr lang="en-US" dirty="0"/>
          </a:p>
        </p:txBody>
      </p:sp>
      <p:pic>
        <p:nvPicPr>
          <p:cNvPr id="4" name="Content Placeholder 3" descr="InputLanguage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911" y="1676400"/>
            <a:ext cx="7257505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for lack of trying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Various “trustworthy computing” initiatives</a:t>
            </a:r>
          </a:p>
          <a:p>
            <a:r>
              <a:rPr lang="en-US" dirty="0" smtClean="0"/>
              <a:t>Lots of “secure coding” books</a:t>
            </a:r>
          </a:p>
          <a:p>
            <a:r>
              <a:rPr lang="en-US" dirty="0" smtClean="0"/>
              <a:t>Mounds of academic publications</a:t>
            </a:r>
          </a:p>
          <a:p>
            <a:r>
              <a:rPr lang="en-US" dirty="0" smtClean="0"/>
              <a:t>New hacker-developed testing methods: </a:t>
            </a:r>
            <a:r>
              <a:rPr lang="en-US" dirty="0" err="1" smtClean="0"/>
              <a:t>fuzzing</a:t>
            </a:r>
            <a:r>
              <a:rPr lang="en-US" dirty="0" smtClean="0"/>
              <a:t>, RE-backed binary analysis …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Yet software still sucks!</a:t>
            </a:r>
          </a:p>
          <a:p>
            <a:r>
              <a:rPr lang="en-US" dirty="0" smtClean="0"/>
              <a:t>And hardware – we don’t even know how much it sucks (no tools to poke its attack surface -- yet)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“Regular is a safe place to be”</a:t>
            </a:r>
            <a:endParaRPr lang="en-US" dirty="0"/>
          </a:p>
        </p:txBody>
      </p:sp>
      <p:pic>
        <p:nvPicPr>
          <p:cNvPr id="4" name="Content Placeholder 3" descr="200px-Chomsky-hierarchy.sv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68621"/>
            <a:ext cx="5943600" cy="4773168"/>
          </a:xfrm>
        </p:spPr>
      </p:pic>
      <p:pic>
        <p:nvPicPr>
          <p:cNvPr id="5" name="Picture 4" descr="NFA[11]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5468794"/>
            <a:ext cx="1589016" cy="949611"/>
          </a:xfrm>
          <a:prstGeom prst="rect">
            <a:avLst/>
          </a:prstGeom>
        </p:spPr>
      </p:pic>
      <p:pic>
        <p:nvPicPr>
          <p:cNvPr id="6" name="Picture 5" descr="340px-Pushdown-overview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777" y="4419600"/>
            <a:ext cx="1982023" cy="1020159"/>
          </a:xfrm>
          <a:prstGeom prst="rect">
            <a:avLst/>
          </a:prstGeom>
        </p:spPr>
      </p:pic>
      <p:pic>
        <p:nvPicPr>
          <p:cNvPr id="7" name="Picture 6" descr="1144775401_u-Tindalo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275" y="1571624"/>
            <a:ext cx="1838325" cy="185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Occupy Protocol Design!</a:t>
            </a:r>
            <a:endParaRPr lang="en-US" dirty="0"/>
          </a:p>
        </p:txBody>
      </p:sp>
      <p:pic>
        <p:nvPicPr>
          <p:cNvPr id="4" name="Content Placeholder 3" descr="ComputingPow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230" y="2057400"/>
            <a:ext cx="8577304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Composition &amp;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Computational equivalence</a:t>
            </a:r>
            <a:br>
              <a:rPr lang="en-US" dirty="0" smtClean="0"/>
            </a:br>
            <a:r>
              <a:rPr lang="en-US" dirty="0" smtClean="0"/>
              <a:t> between components:</a:t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   “Are you seeing </a:t>
            </a:r>
            <a:br>
              <a:rPr lang="en-US" dirty="0" smtClean="0"/>
            </a:br>
            <a:r>
              <a:rPr lang="en-US" dirty="0" smtClean="0"/>
              <a:t>     what I’m seeing?”</a:t>
            </a:r>
            <a:endParaRPr lang="en-US" dirty="0"/>
          </a:p>
        </p:txBody>
      </p:sp>
      <p:pic>
        <p:nvPicPr>
          <p:cNvPr id="4" name="Picture 3" descr="lady-and-2-bald-m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0" y="1417638"/>
            <a:ext cx="3098800" cy="5080000"/>
          </a:xfrm>
          <a:prstGeom prst="rect">
            <a:avLst/>
          </a:prstGeom>
        </p:spPr>
      </p:pic>
      <p:pic>
        <p:nvPicPr>
          <p:cNvPr id="5" name="Picture 4" descr="alphabet-optical-illusion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440238"/>
            <a:ext cx="20574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Insecurity: miscommunication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r>
              <a:rPr lang="en-US" dirty="0" smtClean="0"/>
              <a:t>Today’s systems are distributed/composed, with many talking components </a:t>
            </a:r>
            <a:endParaRPr lang="en-US" dirty="0"/>
          </a:p>
        </p:txBody>
      </p:sp>
      <p:pic>
        <p:nvPicPr>
          <p:cNvPr id="4" name="Picture 3" descr="puzzle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0" y="2552949"/>
            <a:ext cx="2546350" cy="3797798"/>
          </a:xfrm>
          <a:prstGeom prst="rect">
            <a:avLst/>
          </a:prstGeom>
        </p:spPr>
      </p:pic>
      <p:pic>
        <p:nvPicPr>
          <p:cNvPr id="5" name="Picture 4" descr="puzzle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180" y="2895601"/>
            <a:ext cx="2082620" cy="2438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40089" y="3352800"/>
            <a:ext cx="4572001" cy="2286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977990" y="4229100"/>
            <a:ext cx="9906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>
            <a:off x="1435985" y="4228306"/>
            <a:ext cx="9906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2540090" y="3581400"/>
            <a:ext cx="4191000" cy="114300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3378290" y="2895601"/>
            <a:ext cx="2281118" cy="18288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71800" y="5257800"/>
            <a:ext cx="571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Parsers/recognizers are involved across every interface! 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computational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Parsers involved in a protocol/exchange must parse messages </a:t>
            </a:r>
            <a:r>
              <a:rPr lang="en-US" b="1" dirty="0" smtClean="0"/>
              <a:t>exactly the same way</a:t>
            </a:r>
          </a:p>
          <a:p>
            <a:pPr lvl="1"/>
            <a:r>
              <a:rPr lang="en-US" dirty="0" smtClean="0"/>
              <a:t>For X.509 SSL </a:t>
            </a:r>
            <a:r>
              <a:rPr lang="en-US" dirty="0" err="1" smtClean="0"/>
              <a:t>certs</a:t>
            </a:r>
            <a:r>
              <a:rPr lang="en-US" dirty="0" smtClean="0"/>
              <a:t> between CA and browser, </a:t>
            </a:r>
            <a:r>
              <a:rPr lang="en-US" b="1" dirty="0" smtClean="0"/>
              <a:t>formally </a:t>
            </a:r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Between a NIDS and its protected target, </a:t>
            </a:r>
            <a:r>
              <a:rPr lang="en-US" b="1" dirty="0" smtClean="0"/>
              <a:t>effectively </a:t>
            </a:r>
            <a:r>
              <a:rPr lang="en-US" dirty="0" smtClean="0"/>
              <a:t>required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Equivalence must be assured/</a:t>
            </a:r>
            <a:r>
              <a:rPr lang="en-US" b="1" dirty="0" smtClean="0"/>
              <a:t>tested</a:t>
            </a:r>
          </a:p>
          <a:p>
            <a:pPr lvl="1"/>
            <a:r>
              <a:rPr lang="en-US" dirty="0" smtClean="0"/>
              <a:t>with automation tools, unit tests, integration tests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X.509 Case Study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X.509’s Common Names (CN) : 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b="1" dirty="0" smtClean="0"/>
              <a:t>ambiguous </a:t>
            </a:r>
            <a:r>
              <a:rPr lang="en-US" dirty="0" smtClean="0"/>
              <a:t>language, </a:t>
            </a:r>
            <a:r>
              <a:rPr lang="en-US" b="1" dirty="0" smtClean="0"/>
              <a:t>ad-hoc parsers</a:t>
            </a:r>
            <a:r>
              <a:rPr lang="en-US" dirty="0" smtClean="0"/>
              <a:t> =&gt;</a:t>
            </a:r>
          </a:p>
          <a:p>
            <a:pPr lvl="1"/>
            <a:r>
              <a:rPr lang="en-US" dirty="0" smtClean="0"/>
              <a:t>Certificate Signing Request (CSR) parsed differently by the signing CA and </a:t>
            </a:r>
            <a:br>
              <a:rPr lang="en-US" dirty="0" smtClean="0"/>
            </a:br>
            <a:r>
              <a:rPr lang="en-US" dirty="0" smtClean="0"/>
              <a:t>certificate consumer (e.g., browser)  =&gt;</a:t>
            </a:r>
          </a:p>
          <a:p>
            <a:pPr lvl="1"/>
            <a:r>
              <a:rPr lang="en-US" dirty="0" smtClean="0"/>
              <a:t>Browser believes the CA signed this cert for </a:t>
            </a:r>
            <a:r>
              <a:rPr lang="en-US" dirty="0" err="1" smtClean="0"/>
              <a:t>google.com</a:t>
            </a:r>
            <a:r>
              <a:rPr lang="en-US" dirty="0" smtClean="0"/>
              <a:t>, </a:t>
            </a:r>
            <a:r>
              <a:rPr lang="en-US" dirty="0" err="1" smtClean="0"/>
              <a:t>ebay.com</a:t>
            </a:r>
            <a:r>
              <a:rPr lang="en-US" dirty="0" smtClean="0"/>
              <a:t>, </a:t>
            </a:r>
            <a:r>
              <a:rPr lang="en-US" dirty="0" err="1" smtClean="0"/>
              <a:t>paypal.com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20+  0-day from Parser Differential Analysis</a:t>
            </a:r>
          </a:p>
          <a:p>
            <a:pPr lvl="1"/>
            <a:r>
              <a:rPr lang="en-US" dirty="0" err="1" smtClean="0"/>
              <a:t>Sassaman</a:t>
            </a:r>
            <a:r>
              <a:rPr lang="en-US" dirty="0" smtClean="0"/>
              <a:t>, Patterson “Exploiting Forest with Trees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ASN.1 BER ambiguous, considered harmful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Problem, hello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  </a:t>
            </a:r>
            <a:r>
              <a:rPr lang="en-US" u="sng" dirty="0" smtClean="0"/>
              <a:t>computational equivalence</a:t>
            </a:r>
            <a:r>
              <a:rPr lang="en-US" i="1" dirty="0" smtClean="0"/>
              <a:t> </a:t>
            </a:r>
            <a:r>
              <a:rPr lang="en-US" dirty="0" smtClean="0"/>
              <a:t> for two automata recognizing </a:t>
            </a:r>
            <a:r>
              <a:rPr lang="en-US" b="1" dirty="0" smtClean="0"/>
              <a:t>regular </a:t>
            </a:r>
            <a:r>
              <a:rPr lang="en-US" dirty="0" smtClean="0"/>
              <a:t>languages (regular expressions) and </a:t>
            </a:r>
            <a:r>
              <a:rPr lang="en-US" b="1" dirty="0" smtClean="0"/>
              <a:t>deterministic pushdown </a:t>
            </a:r>
            <a:r>
              <a:rPr lang="en-US" dirty="0" smtClean="0"/>
              <a:t>automata is </a:t>
            </a:r>
            <a:r>
              <a:rPr lang="en-US" b="1" dirty="0" smtClean="0"/>
              <a:t>decidable</a:t>
            </a:r>
          </a:p>
          <a:p>
            <a:pPr lvl="1"/>
            <a:r>
              <a:rPr lang="en-US" dirty="0" smtClean="0"/>
              <a:t>Tools/software automation can help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But for non-deterministic pushdown automata or stronger it is UNDECIDABLE</a:t>
            </a:r>
            <a:endParaRPr lang="en-US" dirty="0" smtClean="0"/>
          </a:p>
          <a:p>
            <a:pPr lvl="1"/>
            <a:r>
              <a:rPr lang="en-US" dirty="0" smtClean="0"/>
              <a:t>No amount of automated testing effort will give reasonable coverage</a:t>
            </a:r>
          </a:p>
          <a:p>
            <a:pPr lvl="3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curious case of the </a:t>
            </a:r>
            <a:r>
              <a:rPr lang="en-US" b="1" dirty="0" smtClean="0"/>
              <a:t>IDS: </a:t>
            </a:r>
            <a:br>
              <a:rPr lang="en-US" b="1" dirty="0" smtClean="0"/>
            </a:br>
            <a:r>
              <a:rPr lang="en-US" dirty="0" smtClean="0"/>
              <a:t>moving the Halting Problem around 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21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Trying to “fix” </a:t>
            </a:r>
            <a:r>
              <a:rPr lang="en-US" b="1" dirty="0" smtClean="0"/>
              <a:t>Input</a:t>
            </a:r>
            <a:r>
              <a:rPr lang="en-US" dirty="0" smtClean="0"/>
              <a:t> </a:t>
            </a:r>
            <a:r>
              <a:rPr lang="en-US" b="1" dirty="0" smtClean="0"/>
              <a:t>Recognition</a:t>
            </a:r>
            <a:r>
              <a:rPr lang="en-US" dirty="0" smtClean="0"/>
              <a:t> Halting Problem of a scattered and vaguely defined recognizer with another, “less vulnerable” component?</a:t>
            </a:r>
          </a:p>
          <a:p>
            <a:pPr lvl="1"/>
            <a:r>
              <a:rPr lang="en-US" dirty="0" smtClean="0"/>
              <a:t>But it can’t be fixed! So a “fix” </a:t>
            </a:r>
            <a:r>
              <a:rPr lang="en-US" b="1" dirty="0" smtClean="0"/>
              <a:t>must</a:t>
            </a:r>
            <a:r>
              <a:rPr lang="en-US" dirty="0" smtClean="0"/>
              <a:t> backfire.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 you get the </a:t>
            </a:r>
            <a:r>
              <a:rPr lang="en-US" b="1" dirty="0" smtClean="0"/>
              <a:t>Endpoint Computational Equivalence </a:t>
            </a:r>
            <a:r>
              <a:rPr lang="en-US" dirty="0" smtClean="0"/>
              <a:t>Halting Problem between the IDS’ stack  and the target’s input protocol handling!</a:t>
            </a:r>
            <a:r>
              <a:rPr lang="en-US" b="1" dirty="0" smtClean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“Insertion, Deletion, Evasion” &amp; other horsemen of the</a:t>
            </a:r>
            <a:r>
              <a:rPr lang="en-US" dirty="0" smtClean="0"/>
              <a:t> </a:t>
            </a:r>
            <a:r>
              <a:rPr lang="en-US" dirty="0" smtClean="0"/>
              <a:t>IDS/IPS </a:t>
            </a:r>
            <a:r>
              <a:rPr lang="en-US" dirty="0" smtClean="0"/>
              <a:t>Apocalypse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 err="1" smtClean="0"/>
              <a:t>Ptacek</a:t>
            </a:r>
            <a:r>
              <a:rPr lang="en-US" dirty="0" smtClean="0"/>
              <a:t> &amp; </a:t>
            </a:r>
            <a:r>
              <a:rPr lang="en-US" dirty="0" err="1" smtClean="0"/>
              <a:t>Newsham</a:t>
            </a:r>
            <a:r>
              <a:rPr lang="en-US" dirty="0" smtClean="0"/>
              <a:t>, 1998</a:t>
            </a:r>
          </a:p>
          <a:p>
            <a:r>
              <a:rPr lang="en-US" dirty="0" smtClean="0"/>
              <a:t>Vern </a:t>
            </a:r>
            <a:r>
              <a:rPr lang="en-US" dirty="0" err="1" smtClean="0"/>
              <a:t>Paxson</a:t>
            </a:r>
            <a:r>
              <a:rPr lang="en-US" dirty="0" smtClean="0"/>
              <a:t>, 1999--…</a:t>
            </a:r>
            <a:endParaRPr lang="en-US" dirty="0"/>
          </a:p>
        </p:txBody>
      </p:sp>
      <p:pic>
        <p:nvPicPr>
          <p:cNvPr id="4" name="Picture 3" descr="evas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135661"/>
            <a:ext cx="6369050" cy="341753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“Conservation of </a:t>
            </a:r>
            <a:br>
              <a:rPr lang="en-US" dirty="0" smtClean="0"/>
            </a:br>
            <a:r>
              <a:rPr lang="en-US" dirty="0" smtClean="0"/>
              <a:t>(bad) computational power”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r>
              <a:rPr lang="en-US" dirty="0" smtClean="0"/>
              <a:t>Computational power once created cannot be destroyed</a:t>
            </a:r>
          </a:p>
          <a:p>
            <a:r>
              <a:rPr lang="en-US" dirty="0" smtClean="0"/>
              <a:t>“Dark energy” of scattered parsers will resurface</a:t>
            </a:r>
          </a:p>
          <a:p>
            <a:r>
              <a:rPr lang="en-US" dirty="0" smtClean="0"/>
              <a:t>You have not fixed</a:t>
            </a:r>
            <a:r>
              <a:rPr lang="en-US" dirty="0" smtClean="0"/>
              <a:t> the Halting </a:t>
            </a:r>
            <a:r>
              <a:rPr lang="en-US" dirty="0" smtClean="0"/>
              <a:t>Problem due to input language complexity, you just converted it into another Halting Problem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 must be something we are doing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Science to engineers: some problems are </a:t>
            </a:r>
            <a:r>
              <a:rPr lang="en-US" b="1" dirty="0" smtClean="0"/>
              <a:t>not solvable</a:t>
            </a:r>
            <a:r>
              <a:rPr lang="en-US" dirty="0" smtClean="0"/>
              <a:t>, do not set yourself up to solve them</a:t>
            </a:r>
            <a:endParaRPr lang="en-US" dirty="0"/>
          </a:p>
        </p:txBody>
      </p:sp>
      <p:pic>
        <p:nvPicPr>
          <p:cNvPr id="4" name="Picture 3" descr="perpetualMotion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2971800"/>
            <a:ext cx="88900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5334000"/>
            <a:ext cx="6396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aseline="-25000" dirty="0" smtClean="0"/>
              <a:t>“There is a </a:t>
            </a:r>
            <a:r>
              <a:rPr lang="en-US" sz="4800" b="1" baseline="-25000" dirty="0" smtClean="0"/>
              <a:t>law of nature</a:t>
            </a:r>
            <a:r>
              <a:rPr lang="en-US" sz="4800" baseline="-25000" dirty="0" smtClean="0"/>
              <a:t> that makes it so, no matter how hard you try”</a:t>
            </a:r>
            <a:br>
              <a:rPr lang="en-US" sz="4800" baseline="-25000" dirty="0" smtClean="0"/>
            </a:br>
            <a:endParaRPr lang="en-US" sz="4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erarchy.png"/>
          <p:cNvPicPr>
            <a:picLocks noChangeAspect="1"/>
          </p:cNvPicPr>
          <p:nvPr/>
        </p:nvPicPr>
        <p:blipFill>
          <a:blip r:embed="rId3"/>
          <a:srcRect l="12564" t="12991" b="36239"/>
          <a:stretch>
            <a:fillRect/>
          </a:stretch>
        </p:blipFill>
        <p:spPr>
          <a:xfrm>
            <a:off x="3581400" y="2343711"/>
            <a:ext cx="5029200" cy="4127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Stay away from 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Choose</a:t>
            </a:r>
            <a:r>
              <a:rPr lang="en-US" dirty="0" smtClean="0"/>
              <a:t> the </a:t>
            </a:r>
            <a:r>
              <a:rPr lang="en-US" b="1" dirty="0" smtClean="0"/>
              <a:t>simplest possible</a:t>
            </a:r>
            <a:r>
              <a:rPr lang="en-US" b="1" dirty="0" smtClean="0"/>
              <a:t> </a:t>
            </a:r>
            <a:r>
              <a:rPr lang="en-US" dirty="0" smtClean="0"/>
              <a:t>input language,</a:t>
            </a:r>
            <a:r>
              <a:rPr lang="en-US" dirty="0" smtClean="0"/>
              <a:t> </a:t>
            </a:r>
            <a:r>
              <a:rPr lang="en-US" dirty="0" smtClean="0"/>
              <a:t>preferably </a:t>
            </a:r>
            <a:br>
              <a:rPr lang="en-US" dirty="0" smtClean="0"/>
            </a:br>
            <a:r>
              <a:rPr lang="en-US" b="1" dirty="0" smtClean="0"/>
              <a:t>regular </a:t>
            </a:r>
            <a:r>
              <a:rPr lang="en-US" dirty="0" smtClean="0"/>
              <a:t>or at most </a:t>
            </a:r>
            <a:br>
              <a:rPr lang="en-US" dirty="0" smtClean="0"/>
            </a:br>
            <a:r>
              <a:rPr lang="en-US" b="1" dirty="0" smtClean="0"/>
              <a:t>deterministic </a:t>
            </a:r>
            <a:br>
              <a:rPr lang="en-US" b="1" dirty="0" smtClean="0"/>
            </a:br>
            <a:r>
              <a:rPr lang="en-US" b="1" dirty="0" smtClean="0"/>
              <a:t>context-free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Occupy the IETF!</a:t>
            </a:r>
            <a:endParaRPr lang="en-US" dirty="0"/>
          </a:p>
        </p:txBody>
      </p:sp>
      <p:pic>
        <p:nvPicPr>
          <p:cNvPr id="4" name="Picture 3" descr="ProtocolEndpoin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81280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to re-evaluate </a:t>
            </a:r>
            <a:r>
              <a:rPr lang="en-US" dirty="0" err="1" smtClean="0"/>
              <a:t>Postel’s</a:t>
            </a:r>
            <a:r>
              <a:rPr lang="en-US" dirty="0" smtClean="0"/>
              <a:t> Principle?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i="1" dirty="0" smtClean="0"/>
              <a:t>Be conservative in what you send;</a:t>
            </a:r>
            <a:br>
              <a:rPr lang="en-US" i="1" dirty="0" smtClean="0"/>
            </a:br>
            <a:r>
              <a:rPr lang="en-US" i="1" dirty="0" smtClean="0"/>
              <a:t>be liberal in what you accept.”</a:t>
            </a:r>
          </a:p>
          <a:p>
            <a:pPr>
              <a:buNone/>
            </a:pPr>
            <a:r>
              <a:rPr lang="en-US" dirty="0" smtClean="0"/>
              <a:t>  	 -- it made the Internets happen and work</a:t>
            </a:r>
          </a:p>
          <a:p>
            <a:pPr>
              <a:buNone/>
            </a:pPr>
            <a:r>
              <a:rPr lang="en-US" dirty="0" smtClean="0"/>
              <a:t>	 -- its </a:t>
            </a:r>
            <a:r>
              <a:rPr lang="en-US" dirty="0" err="1" smtClean="0"/>
              <a:t>misreadings</a:t>
            </a:r>
            <a:r>
              <a:rPr lang="en-US" dirty="0" smtClean="0"/>
              <a:t> made the Internets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/>
              <a:t> </a:t>
            </a:r>
            <a:r>
              <a:rPr lang="en-US" dirty="0" smtClean="0"/>
              <a:t>the way</a:t>
            </a:r>
            <a:r>
              <a:rPr lang="en-US" dirty="0" smtClean="0"/>
              <a:t> </a:t>
            </a:r>
            <a:r>
              <a:rPr lang="en-US" dirty="0" smtClean="0"/>
              <a:t>they </a:t>
            </a:r>
            <a:r>
              <a:rPr lang="en-US" dirty="0" smtClean="0"/>
              <a:t>are now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err="1" smtClean="0"/>
              <a:t>Postel’s</a:t>
            </a:r>
            <a:r>
              <a:rPr lang="en-US" dirty="0" smtClean="0"/>
              <a:t> Principle needs a patch: </a:t>
            </a:r>
            <a:r>
              <a:rPr lang="en-US" i="1" dirty="0" smtClean="0"/>
              <a:t> </a:t>
            </a:r>
          </a:p>
          <a:p>
            <a:r>
              <a:rPr lang="en-US" dirty="0" err="1" smtClean="0"/>
              <a:t>Sassaman</a:t>
            </a:r>
            <a:r>
              <a:rPr lang="en-US" dirty="0" smtClean="0"/>
              <a:t> &amp; Patterson, </a:t>
            </a:r>
            <a:r>
              <a:rPr lang="en-US" dirty="0" err="1" smtClean="0"/>
              <a:t>PhNeutral</a:t>
            </a:r>
            <a:r>
              <a:rPr lang="en-US" dirty="0" smtClean="0"/>
              <a:t>, </a:t>
            </a:r>
            <a:r>
              <a:rPr lang="en-US" dirty="0" smtClean="0"/>
              <a:t>March </a:t>
            </a:r>
            <a:r>
              <a:rPr lang="en-US" dirty="0" smtClean="0"/>
              <a:t>2010</a:t>
            </a:r>
          </a:p>
          <a:p>
            <a:r>
              <a:rPr lang="en-US" dirty="0" smtClean="0"/>
              <a:t>Dan Geer, “Vulnerable Compliance” ;login: December 2010  (free online)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Postel’s</a:t>
            </a:r>
            <a:r>
              <a:rPr lang="en-US" dirty="0" smtClean="0"/>
              <a:t> Principle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72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-  Be liberal about what you accept</a:t>
            </a:r>
          </a:p>
          <a:p>
            <a:pPr>
              <a:buNone/>
            </a:pPr>
            <a:r>
              <a:rPr lang="en-US" dirty="0" smtClean="0"/>
              <a:t>+ Be </a:t>
            </a:r>
            <a:r>
              <a:rPr lang="en-US" b="1" dirty="0" smtClean="0"/>
              <a:t>definite </a:t>
            </a:r>
            <a:r>
              <a:rPr lang="en-US" dirty="0" smtClean="0"/>
              <a:t>about what you accept</a:t>
            </a:r>
          </a:p>
          <a:p>
            <a:pPr>
              <a:buNone/>
            </a:pPr>
            <a:r>
              <a:rPr lang="en-US" dirty="0" smtClean="0"/>
              <a:t>+</a:t>
            </a:r>
          </a:p>
          <a:p>
            <a:pPr>
              <a:buNone/>
            </a:pPr>
            <a:r>
              <a:rPr lang="en-US" dirty="0" smtClean="0"/>
              <a:t>+ Treat inputs as a language, accept it with a</a:t>
            </a:r>
          </a:p>
          <a:p>
            <a:pPr>
              <a:buNone/>
            </a:pPr>
            <a:r>
              <a:rPr lang="en-US" dirty="0" smtClean="0"/>
              <a:t>+ matching computational</a:t>
            </a:r>
            <a:r>
              <a:rPr lang="en-US" dirty="0" smtClean="0"/>
              <a:t> automaton, </a:t>
            </a:r>
            <a:r>
              <a:rPr lang="en-US" dirty="0" smtClean="0"/>
              <a:t>generate its</a:t>
            </a:r>
          </a:p>
          <a:p>
            <a:pPr>
              <a:buNone/>
            </a:pPr>
            <a:r>
              <a:rPr lang="en-US" dirty="0" smtClean="0"/>
              <a:t>+ recognizer from its grammar.</a:t>
            </a:r>
          </a:p>
          <a:p>
            <a:pPr>
              <a:buNone/>
            </a:pPr>
            <a:r>
              <a:rPr lang="en-US" dirty="0" smtClean="0"/>
              <a:t>+</a:t>
            </a:r>
          </a:p>
          <a:p>
            <a:pPr>
              <a:buNone/>
            </a:pPr>
            <a:r>
              <a:rPr lang="en-US" dirty="0" smtClean="0"/>
              <a:t>+ Treat input-handling computational power as privilege,</a:t>
            </a:r>
          </a:p>
          <a:p>
            <a:pPr>
              <a:buNone/>
            </a:pPr>
            <a:r>
              <a:rPr lang="en-US" dirty="0" smtClean="0"/>
              <a:t>+ and reduce it whenever possible.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protocol designers don’t allow their protocols to grow up to be Turing-complete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Ambiguity is Insecurity!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your application relies on a Turing-complete protocol, it will take infinite time to secure it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Rethink </a:t>
            </a:r>
            <a:r>
              <a:rPr lang="en-US" dirty="0" err="1" smtClean="0"/>
              <a:t>Postel’s</a:t>
            </a:r>
            <a:r>
              <a:rPr lang="en-US" dirty="0" smtClean="0"/>
              <a:t> Law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01000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Language-theoretic approach helps to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 err="1" smtClean="0"/>
              <a:t>mis</a:t>
            </a:r>
            <a:r>
              <a:rPr lang="en-US" dirty="0" smtClean="0"/>
              <a:t>-investment of money and effort,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expose vendors that claim security based on solving perpetual motion,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pick the right components and protocols to have manageable security,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avoid system aggregation/integration nightmare scenarios.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 not mistake complexity for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Saving money on future upgrades thanks to Turing-complete "extensibility"?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See that you are not going to lose more on security/mediation/controls, eaten up by the Turing Beast.</a:t>
            </a:r>
          </a:p>
          <a:p>
            <a:endParaRPr lang="en-US" dirty="0" smtClean="0"/>
          </a:p>
          <a:p>
            <a:r>
              <a:rPr lang="en-US" dirty="0" smtClean="0"/>
              <a:t>"This system is very extendable/updatable because it embeds macros/scripting/programming language in data" -- run like hell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Occupy  Input  Handling!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smtClean="0"/>
              <a:t>Stop Weird </a:t>
            </a:r>
            <a:r>
              <a:rPr lang="en-US" dirty="0" smtClean="0"/>
              <a:t>Machines”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No More </a:t>
            </a:r>
            <a:r>
              <a:rPr lang="en-US" dirty="0" smtClean="0"/>
              <a:t>Turing</a:t>
            </a:r>
            <a:r>
              <a:rPr lang="en-US" dirty="0" smtClean="0"/>
              <a:t>-complete Input </a:t>
            </a:r>
            <a:r>
              <a:rPr lang="en-US" dirty="0" smtClean="0"/>
              <a:t>Languages!”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Reduce Computing Power </a:t>
            </a:r>
            <a:r>
              <a:rPr lang="en-US" dirty="0" smtClean="0"/>
              <a:t>Greed!”  </a:t>
            </a:r>
            <a:endParaRPr lang="en-US" dirty="0" smtClean="0"/>
          </a:p>
          <a:p>
            <a:r>
              <a:rPr lang="en-US" dirty="0" smtClean="0"/>
              <a:t>“Ambiguity is Insecurity!”</a:t>
            </a:r>
          </a:p>
          <a:p>
            <a:r>
              <a:rPr lang="en-US" dirty="0" smtClean="0"/>
              <a:t>“Full</a:t>
            </a:r>
            <a:r>
              <a:rPr lang="en-US" dirty="0" smtClean="0"/>
              <a:t> recognition before processing</a:t>
            </a:r>
            <a:r>
              <a:rPr lang="en-US" dirty="0" smtClean="0"/>
              <a:t>!”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Computational equivalence </a:t>
            </a:r>
            <a:r>
              <a:rPr lang="en-US" dirty="0" smtClean="0"/>
              <a:t>for</a:t>
            </a:r>
            <a:r>
              <a:rPr lang="en-US" dirty="0" smtClean="0"/>
              <a:t> all protocol </a:t>
            </a:r>
            <a:r>
              <a:rPr lang="en-US" dirty="0" smtClean="0"/>
              <a:t> endpoints!”</a:t>
            </a:r>
          </a:p>
          <a:p>
            <a:r>
              <a:rPr lang="en-US" dirty="0" smtClean="0"/>
              <a:t>“Context‐</a:t>
            </a:r>
            <a:r>
              <a:rPr lang="en-US" dirty="0" smtClean="0"/>
              <a:t>free or </a:t>
            </a:r>
            <a:r>
              <a:rPr lang="en-US" dirty="0" smtClean="0"/>
              <a:t>Regular!”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92049" y="2590800"/>
            <a:ext cx="43135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ea typeface="+mj-ea"/>
                <a:cs typeface="+mj-cs"/>
                <a:hlinkClick r:id="rId2"/>
              </a:rPr>
              <a:t>http://langsec.org</a:t>
            </a:r>
            <a:endParaRPr lang="en-US" sz="4400" dirty="0" smtClean="0">
              <a:solidFill>
                <a:prstClr val="black"/>
              </a:solidFill>
              <a:ea typeface="+mj-ea"/>
              <a:cs typeface="+mj-cs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4245114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ea typeface="+mj-ea"/>
                <a:cs typeface="+mj-cs"/>
              </a:rPr>
              <a:t>http://</a:t>
            </a:r>
            <a:r>
              <a:rPr lang="en-US" sz="4000" dirty="0" err="1" smtClean="0">
                <a:solidFill>
                  <a:prstClr val="black"/>
                </a:solidFill>
                <a:ea typeface="+mj-ea"/>
                <a:cs typeface="+mj-cs"/>
              </a:rPr>
              <a:t>langsec.org</a:t>
            </a:r>
            <a:r>
              <a:rPr lang="en-US" sz="4000" dirty="0" smtClean="0">
                <a:solidFill>
                  <a:prstClr val="black"/>
                </a:solidFill>
                <a:ea typeface="+mj-ea"/>
                <a:cs typeface="+mj-cs"/>
              </a:rPr>
              <a:t>/occupy/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b="1" dirty="0" smtClean="0"/>
              <a:t>is </a:t>
            </a:r>
            <a:r>
              <a:rPr lang="en-US" dirty="0" err="1" smtClean="0"/>
              <a:t>INsecurity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Holes for sneaking in executable code?</a:t>
            </a:r>
          </a:p>
          <a:p>
            <a:pPr lvl="1"/>
            <a:r>
              <a:rPr lang="en-US" dirty="0" smtClean="0"/>
              <a:t>“Malicious code” has been deprecated for </a:t>
            </a:r>
            <a:br>
              <a:rPr lang="en-US" dirty="0" smtClean="0"/>
            </a:br>
            <a:r>
              <a:rPr lang="en-US" dirty="0" smtClean="0"/>
              <a:t>“malicious computation” (since 2000 by hackers, </a:t>
            </a:r>
            <a:br>
              <a:rPr lang="en-US" dirty="0" smtClean="0"/>
            </a:br>
            <a:r>
              <a:rPr lang="en-US" dirty="0" smtClean="0"/>
              <a:t>  since 2007-8 by </a:t>
            </a:r>
            <a:r>
              <a:rPr lang="en-US" dirty="0" smtClean="0"/>
              <a:t>academia – a lesson of ROP) </a:t>
            </a:r>
            <a:endParaRPr lang="en-US" dirty="0" smtClean="0"/>
          </a:p>
          <a:p>
            <a:r>
              <a:rPr lang="en-US" dirty="0" smtClean="0"/>
              <a:t>Memory corruption?</a:t>
            </a:r>
          </a:p>
          <a:p>
            <a:r>
              <a:rPr lang="en-US" dirty="0" smtClean="0"/>
              <a:t>In-band signaling? </a:t>
            </a:r>
          </a:p>
          <a:p>
            <a:r>
              <a:rPr lang="en-US" dirty="0" smtClean="0"/>
              <a:t>Exposing </a:t>
            </a:r>
            <a:r>
              <a:rPr lang="en-US" dirty="0"/>
              <a:t>u</a:t>
            </a:r>
            <a:r>
              <a:rPr lang="en-US" dirty="0" smtClean="0"/>
              <a:t>nnecessary privilege?</a:t>
            </a:r>
          </a:p>
          <a:p>
            <a:r>
              <a:rPr lang="en-US" dirty="0" smtClean="0"/>
              <a:t>All of the above?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 on Causes of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Complexity</a:t>
            </a:r>
          </a:p>
          <a:p>
            <a:r>
              <a:rPr lang="en-US" dirty="0" smtClean="0"/>
              <a:t>Familiarity</a:t>
            </a:r>
          </a:p>
          <a:p>
            <a:r>
              <a:rPr lang="en-US" dirty="0" smtClean="0"/>
              <a:t>Connectivity</a:t>
            </a:r>
          </a:p>
          <a:p>
            <a:r>
              <a:rPr lang="en-US" dirty="0" smtClean="0"/>
              <a:t>Password management flaws</a:t>
            </a:r>
          </a:p>
          <a:p>
            <a:r>
              <a:rPr lang="en-US" dirty="0" smtClean="0"/>
              <a:t>Fundamental OS flaws</a:t>
            </a:r>
          </a:p>
          <a:p>
            <a:r>
              <a:rPr lang="en-US" dirty="0" smtClean="0"/>
              <a:t>Internet Website Browsing</a:t>
            </a:r>
          </a:p>
          <a:p>
            <a:r>
              <a:rPr lang="en-US" dirty="0" smtClean="0"/>
              <a:t>Software bugs</a:t>
            </a:r>
          </a:p>
          <a:p>
            <a:r>
              <a:rPr lang="en-US" dirty="0" smtClean="0"/>
              <a:t>Unchecked user input</a:t>
            </a:r>
          </a:p>
          <a:p>
            <a:r>
              <a:rPr lang="en-US" dirty="0" smtClean="0"/>
              <a:t>Not learning from past mistakes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20211" y="1548824"/>
            <a:ext cx="45004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00FF"/>
                </a:solidFill>
              </a:rPr>
              <a:t>Vulnerability (computing)</a:t>
            </a:r>
            <a:endParaRPr lang="en-US" sz="3200" i="1" dirty="0">
              <a:solidFill>
                <a:srgbClr val="0000FF"/>
              </a:solidFill>
            </a:endParaRPr>
          </a:p>
        </p:txBody>
      </p:sp>
      <p:pic>
        <p:nvPicPr>
          <p:cNvPr id="7" name="Picture 6" descr="ohfuck-lemu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4800600"/>
            <a:ext cx="2006600" cy="1676400"/>
          </a:xfrm>
          <a:prstGeom prst="rect">
            <a:avLst/>
          </a:prstGeom>
        </p:spPr>
      </p:pic>
      <p:pic>
        <p:nvPicPr>
          <p:cNvPr id="8" name="Picture 7" descr="ohfu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0" y="4241800"/>
            <a:ext cx="1943100" cy="558800"/>
          </a:xfrm>
          <a:prstGeom prst="rect">
            <a:avLst/>
          </a:prstGeom>
        </p:spPr>
      </p:pic>
      <p:pic>
        <p:nvPicPr>
          <p:cNvPr id="9" name="Picture 8" descr="wikipedia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00" y="2209800"/>
            <a:ext cx="14097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V</a:t>
            </a:r>
            <a:r>
              <a:rPr lang="en-US" dirty="0" smtClean="0"/>
              <a:t>ulnerability </a:t>
            </a:r>
            <a:r>
              <a:rPr lang="en-US" dirty="0" smtClean="0"/>
              <a:t>classifications?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7962"/>
            <a:ext cx="8229600" cy="49990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[In] a certain Chinese </a:t>
            </a:r>
            <a:r>
              <a:rPr lang="en-US" dirty="0" err="1" smtClean="0"/>
              <a:t>encyclopaedia</a:t>
            </a:r>
            <a:r>
              <a:rPr lang="en-US" dirty="0" smtClean="0"/>
              <a:t> … the animals are divided into: </a:t>
            </a:r>
            <a:br>
              <a:rPr lang="en-US" dirty="0" smtClean="0"/>
            </a:br>
            <a:r>
              <a:rPr lang="en-US" dirty="0" smtClean="0"/>
              <a:t>(a) </a:t>
            </a:r>
            <a:r>
              <a:rPr lang="en-US" dirty="0" smtClean="0">
                <a:solidFill>
                  <a:srgbClr val="0000FF"/>
                </a:solidFill>
              </a:rPr>
              <a:t>belonging to the emperor</a:t>
            </a:r>
            <a:r>
              <a:rPr lang="en-US" dirty="0" smtClean="0"/>
              <a:t>, (</a:t>
            </a:r>
            <a:r>
              <a:rPr lang="en-US" dirty="0" err="1" smtClean="0"/>
              <a:t>b</a:t>
            </a:r>
            <a:r>
              <a:rPr lang="en-US" dirty="0" smtClean="0"/>
              <a:t>) embalmed,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00FF"/>
                </a:solidFill>
              </a:rPr>
              <a:t>tame</a:t>
            </a:r>
            <a:r>
              <a:rPr lang="en-US" dirty="0" smtClean="0"/>
              <a:t>, (</a:t>
            </a:r>
            <a:r>
              <a:rPr lang="en-US" dirty="0" err="1" smtClean="0"/>
              <a:t>d</a:t>
            </a:r>
            <a:r>
              <a:rPr lang="en-US" dirty="0" smtClean="0"/>
              <a:t>) suckling pigs,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00FF"/>
                </a:solidFill>
              </a:rPr>
              <a:t>sirens</a:t>
            </a:r>
            <a:r>
              <a:rPr lang="en-US" dirty="0" smtClean="0"/>
              <a:t>, (</a:t>
            </a:r>
            <a:r>
              <a:rPr lang="en-US" dirty="0" err="1" smtClean="0"/>
              <a:t>f</a:t>
            </a:r>
            <a:r>
              <a:rPr lang="en-US" dirty="0" smtClean="0"/>
              <a:t>) fabulous, (</a:t>
            </a:r>
            <a:r>
              <a:rPr lang="en-US" dirty="0" err="1" smtClean="0"/>
              <a:t>g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00FF"/>
                </a:solidFill>
              </a:rPr>
              <a:t>stray dogs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h</a:t>
            </a:r>
            <a:r>
              <a:rPr lang="en-US" dirty="0" smtClean="0"/>
              <a:t>) included in the present classification,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00FF"/>
                </a:solidFill>
              </a:rPr>
              <a:t>frenzied</a:t>
            </a:r>
            <a:r>
              <a:rPr lang="en-US" dirty="0" smtClean="0"/>
              <a:t>, (</a:t>
            </a:r>
            <a:r>
              <a:rPr lang="en-US" dirty="0" err="1" smtClean="0"/>
              <a:t>j</a:t>
            </a:r>
            <a:r>
              <a:rPr lang="en-US" dirty="0" smtClean="0"/>
              <a:t>) innumerable,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k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00FF"/>
                </a:solidFill>
              </a:rPr>
              <a:t>drawn with a very fine camelhair brush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l</a:t>
            </a:r>
            <a:r>
              <a:rPr lang="en-US" dirty="0" smtClean="0"/>
              <a:t>) others, (</a:t>
            </a:r>
            <a:r>
              <a:rPr lang="en-US" dirty="0" err="1" smtClean="0"/>
              <a:t>m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00FF"/>
                </a:solidFill>
              </a:rPr>
              <a:t>having just broken the water pitcher</a:t>
            </a:r>
            <a:r>
              <a:rPr lang="en-US" dirty="0" smtClean="0"/>
              <a:t>, (</a:t>
            </a:r>
            <a:r>
              <a:rPr lang="en-US" dirty="0" err="1" smtClean="0"/>
              <a:t>n</a:t>
            </a:r>
            <a:r>
              <a:rPr lang="en-US" dirty="0" smtClean="0"/>
              <a:t>) that from a long way off look like flies.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---  </a:t>
            </a:r>
            <a:r>
              <a:rPr lang="en-US" i="1" dirty="0" smtClean="0"/>
              <a:t>Jorge Luis Borges,  </a:t>
            </a:r>
            <a:br>
              <a:rPr lang="en-US" i="1" dirty="0" smtClean="0"/>
            </a:br>
            <a:r>
              <a:rPr lang="en-US" i="1" dirty="0" smtClean="0"/>
              <a:t>       “The Analytical Language of John Wilkins”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Nature and origins of insecurity: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LamarckTr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33600"/>
            <a:ext cx="4114800" cy="4301988"/>
          </a:xfrm>
          <a:prstGeom prst="rect">
            <a:avLst/>
          </a:prstGeom>
        </p:spPr>
      </p:pic>
      <p:pic>
        <p:nvPicPr>
          <p:cNvPr id="5" name="Picture 4" descr="dna_structur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209800"/>
            <a:ext cx="4038600" cy="410591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777996" y="396240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Need a leap from “Lamarck” to “Watson and Crick”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60411</TotalTime>
  <Words>4226</Words>
  <Application>Microsoft Macintosh PowerPoint</Application>
  <PresentationFormat>On-screen Show (4:3)</PresentationFormat>
  <Paragraphs>528</Paragraphs>
  <Slides>58</Slides>
  <Notes>56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The Science of Insecurity</vt:lpstr>
      <vt:lpstr>Tribute to Len Sassaman</vt:lpstr>
      <vt:lpstr>Insecurity is the “new normal”</vt:lpstr>
      <vt:lpstr>Not for lack of trying</vt:lpstr>
      <vt:lpstr>There must be something we are doing wrong</vt:lpstr>
      <vt:lpstr>What is INsecurity?</vt:lpstr>
      <vt:lpstr>Wikipedia on Causes of Vulnerabilities</vt:lpstr>
      <vt:lpstr>Vulnerability classifications?</vt:lpstr>
      <vt:lpstr>Nature and origins of insecurity: </vt:lpstr>
      <vt:lpstr>Insecurity is inseparable from computation</vt:lpstr>
      <vt:lpstr>Is insecurity due to program/protocol designs setting us up to solve undecidable  problems?   YES!</vt:lpstr>
      <vt:lpstr>Basic requirements in a  composed world</vt:lpstr>
      <vt:lpstr>Undecidable Problems Attack!</vt:lpstr>
      <vt:lpstr>No 80/20 for the Halting Problem, same as for Perpetual Motion </vt:lpstr>
      <vt:lpstr>“The Hidden Recognizer”</vt:lpstr>
      <vt:lpstr>The Turing Beast</vt:lpstr>
      <vt:lpstr>Back to the Turing Future  to slay the Turing Beast!</vt:lpstr>
      <vt:lpstr>Turing machines and undecidability</vt:lpstr>
      <vt:lpstr>Cornerstone:  the Halting Problem</vt:lpstr>
      <vt:lpstr>Cornerstone:  the Halting Problem</vt:lpstr>
      <vt:lpstr>The history of the Uncomputable</vt:lpstr>
      <vt:lpstr>Programs and exploits as proofs</vt:lpstr>
      <vt:lpstr>The right machine for a task  (“mostly harmless”)</vt:lpstr>
      <vt:lpstr>The right machine for a task (2)</vt:lpstr>
      <vt:lpstr>The language hierarchy</vt:lpstr>
      <vt:lpstr> “Type I”: Input Handling</vt:lpstr>
      <vt:lpstr>Insecurity: “What is exploitation?”</vt:lpstr>
      <vt:lpstr>“Weird Machines”</vt:lpstr>
      <vt:lpstr>“Exploitation is setting up, instantiating, and programming a weird machine” </vt:lpstr>
      <vt:lpstr>Inside every program are weird machines waiting to break out</vt:lpstr>
      <vt:lpstr>“Bugs to primitives to exploits”</vt:lpstr>
      <vt:lpstr>“Bugs to primitives to exploits”</vt:lpstr>
      <vt:lpstr>Occupy Input Handlers!</vt:lpstr>
      <vt:lpstr>Is it all about parser bugs?</vt:lpstr>
      <vt:lpstr>Languages are everywhere!</vt:lpstr>
      <vt:lpstr>An implicit recognizer is a bad recognizer </vt:lpstr>
      <vt:lpstr>Occupy Program State!  </vt:lpstr>
      <vt:lpstr>Regard all valid/expected inputs as a formal language</vt:lpstr>
      <vt:lpstr>Occupy Message Formats!</vt:lpstr>
      <vt:lpstr>“Regular is a safe place to be”</vt:lpstr>
      <vt:lpstr>Occupy Protocol Design!</vt:lpstr>
      <vt:lpstr>II. Composition &amp; communication</vt:lpstr>
      <vt:lpstr>Insecurity: miscommunication</vt:lpstr>
      <vt:lpstr>Parser computational equivalence</vt:lpstr>
      <vt:lpstr>The X.509 Case Study </vt:lpstr>
      <vt:lpstr>Halting Problem, hello again</vt:lpstr>
      <vt:lpstr>The curious case of the IDS:  moving the Halting Problem around  </vt:lpstr>
      <vt:lpstr>“Insertion, Deletion, Evasion” &amp; other horsemen of the IDS/IPS Apocalypse</vt:lpstr>
      <vt:lpstr>“Conservation of  (bad) computational power”</vt:lpstr>
      <vt:lpstr>Stay away from the Halting Problem</vt:lpstr>
      <vt:lpstr>Occupy the IETF!</vt:lpstr>
      <vt:lpstr>Time to re-evaluate Postel’s Principle?</vt:lpstr>
      <vt:lpstr>The Postel’s Principle Patch</vt:lpstr>
      <vt:lpstr>Take-away?</vt:lpstr>
      <vt:lpstr>Money talks</vt:lpstr>
      <vt:lpstr>Do  not mistake complexity for functionality</vt:lpstr>
      <vt:lpstr>Occupy  Input  Handling!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need a formal theory of insecurity</dc:title>
  <dc:creator>user</dc:creator>
  <cp:lastModifiedBy>user</cp:lastModifiedBy>
  <cp:revision>2096</cp:revision>
  <dcterms:created xsi:type="dcterms:W3CDTF">2011-11-21T06:58:55Z</dcterms:created>
  <dcterms:modified xsi:type="dcterms:W3CDTF">2011-11-21T11:02:11Z</dcterms:modified>
</cp:coreProperties>
</file>