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94" r:id="rId11"/>
    <p:sldId id="266" r:id="rId12"/>
    <p:sldId id="284" r:id="rId13"/>
    <p:sldId id="269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5" r:id="rId24"/>
    <p:sldId id="286" r:id="rId25"/>
    <p:sldId id="287" r:id="rId26"/>
    <p:sldId id="292" r:id="rId27"/>
    <p:sldId id="288" r:id="rId28"/>
    <p:sldId id="282" r:id="rId29"/>
    <p:sldId id="283" r:id="rId30"/>
    <p:sldId id="289" r:id="rId31"/>
    <p:sldId id="290" r:id="rId32"/>
    <p:sldId id="293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03" autoAdjust="0"/>
  </p:normalViewPr>
  <p:slideViewPr>
    <p:cSldViewPr snapToGrid="0">
      <p:cViewPr varScale="1">
        <p:scale>
          <a:sx n="42" d="100"/>
          <a:sy n="42" d="100"/>
        </p:scale>
        <p:origin x="17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0E56-E238-448E-8E73-1BFDB83FCCC7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9DE8-094F-4025-8E6C-9CF3B414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</a:t>
            </a:r>
            <a:r>
              <a:rPr lang="en-US" baseline="0" dirty="0"/>
              <a:t> only one of the control variables is statistically significant. As the GINI increases, inequality increases which correlates with higher homicide rates.</a:t>
            </a:r>
          </a:p>
          <a:p>
            <a:endParaRPr lang="en-US" baseline="0" dirty="0"/>
          </a:p>
          <a:p>
            <a:r>
              <a:rPr lang="en-US" baseline="0" dirty="0"/>
              <a:t>Also,  all of our religion related explanatory variables are very insignificant.</a:t>
            </a:r>
          </a:p>
          <a:p>
            <a:endParaRPr lang="en-US" baseline="0" dirty="0"/>
          </a:p>
          <a:p>
            <a:r>
              <a:rPr lang="en-US" baseline="0" dirty="0"/>
              <a:t>This indicates that some regression conditions might not be fulfilled and that we might need to transform some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5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clearly see that there is heteroscedasticity as the variance</a:t>
            </a:r>
            <a:r>
              <a:rPr lang="en-US" baseline="0" dirty="0"/>
              <a:t> of the residuals increases as the fitted value increases.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one of the control variables becomes significant now. As GDP per</a:t>
            </a:r>
            <a:r>
              <a:rPr lang="en-US" baseline="0" dirty="0"/>
              <a:t> capita rises, the society becomes more prosperous and that is associated with lower crime rates. </a:t>
            </a:r>
          </a:p>
          <a:p>
            <a:endParaRPr lang="en-US" baseline="0" dirty="0"/>
          </a:p>
          <a:p>
            <a:r>
              <a:rPr lang="en-US" baseline="0" dirty="0"/>
              <a:t>Our explanatory variables based on religion are more significant now with the P-values at approximately 0.2 for all of them now so there is indeed a great improvement.</a:t>
            </a:r>
          </a:p>
          <a:p>
            <a:endParaRPr lang="en-US" baseline="0" dirty="0"/>
          </a:p>
          <a:p>
            <a:r>
              <a:rPr lang="en-US" baseline="0" dirty="0"/>
              <a:t>Also, variability explained by our model as indicated by the R-squared has increased from 0.53 to 0.65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en-US" baseline="0" dirty="0"/>
              <a:t> clear pattern. This indicates that we meet two conditions of linear regression.</a:t>
            </a:r>
          </a:p>
          <a:p>
            <a:pPr marL="228600" indent="-228600">
              <a:buAutoNum type="arabicPeriod"/>
            </a:pPr>
            <a:r>
              <a:rPr lang="en-US" baseline="0" dirty="0"/>
              <a:t>Linearity</a:t>
            </a:r>
          </a:p>
          <a:p>
            <a:pPr marL="228600" indent="-228600">
              <a:buAutoNum type="arabicPeriod"/>
            </a:pPr>
            <a:r>
              <a:rPr lang="en-US" baseline="0" dirty="0"/>
              <a:t>Constant variance of residuals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2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residuals hug the normal probability plot quite closely so,</a:t>
            </a:r>
            <a:r>
              <a:rPr lang="en-US" baseline="0" dirty="0"/>
              <a:t> hence, we fulfill the third condition of linear regression: normality of residuals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0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realized the variables that we were</a:t>
            </a:r>
            <a:r>
              <a:rPr lang="en-US" baseline="0" dirty="0"/>
              <a:t> using might not be extremely appropriate. All religions condemn homicide so it might be hard to find a difference between religions.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Turkey and Saudi Arabia are both 99% Muslim.</a:t>
            </a:r>
            <a:r>
              <a:rPr lang="en-US" baseline="0" dirty="0"/>
              <a:t> Yet, the strength of religious beliefs varies a lot. In Turkey, there are many cultural Muslims while Saudi Muslims are very orthodox.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Now, I want you to recall the theoretical ideas that I mentioned at the beginning of the presentation</a:t>
            </a:r>
          </a:p>
          <a:p>
            <a:r>
              <a:rPr lang="en-US" baseline="0" dirty="0"/>
              <a:t>The first idea was that God is considered an all-Seeing enforcer of laws.</a:t>
            </a:r>
          </a:p>
          <a:p>
            <a:r>
              <a:rPr lang="en-US" baseline="0" dirty="0"/>
              <a:t>The second idea was that the fear of punishment after death in Hell can discourage people from committing crimes.</a:t>
            </a:r>
          </a:p>
          <a:p>
            <a:endParaRPr lang="en-US" baseline="0" dirty="0"/>
          </a:p>
          <a:p>
            <a:r>
              <a:rPr lang="en-US" baseline="0" dirty="0"/>
              <a:t>I decided to explore these two ideas as the transmission mechanisms that connect religion to crime. I decided to test the intensity of these two religious beliefs against the homicide rates while controlling for the dummy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3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each question, we created a numerical variable that represented the proportion of the country that answered Yes to each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quantify if crime is a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 to study to progress towards a more harmonious society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shows that violent crime is rising in most countries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religion could be one of the tools.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7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control variables of GDP per capita are still statistically significant.</a:t>
            </a:r>
          </a:p>
          <a:p>
            <a:endParaRPr lang="en-US" dirty="0"/>
          </a:p>
          <a:p>
            <a:r>
              <a:rPr lang="en-US" dirty="0"/>
              <a:t>Belief</a:t>
            </a:r>
            <a:r>
              <a:rPr lang="en-US" baseline="0" dirty="0"/>
              <a:t> in Hell in statistically significant at the 10% mark while belief in God has a p-value of roughly 17%.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get a more parsimonious</a:t>
            </a:r>
            <a:r>
              <a:rPr lang="en-US" baseline="0" dirty="0"/>
              <a:t> model, I tried to simplify the model by using the general to specific method. We eliminate the variable with the highest p-value (or most insignificant) after every iteration until no insignificant variables are left in the model.</a:t>
            </a:r>
          </a:p>
          <a:p>
            <a:endParaRPr lang="en-US" baseline="0" dirty="0"/>
          </a:p>
          <a:p>
            <a:r>
              <a:rPr lang="en-US" baseline="0" dirty="0"/>
              <a:t>We can see that in this simplified model, our two focus variables are now statistically significant at the 10% level while the two control variables are still significant.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Adjusted r-squared so we can say that this model is quite appropriate for modelling our regression question</a:t>
            </a:r>
          </a:p>
          <a:p>
            <a:endParaRPr lang="en-US" baseline="0" dirty="0"/>
          </a:p>
          <a:p>
            <a:r>
              <a:rPr lang="en-US" baseline="0" dirty="0"/>
              <a:t>The interpretation: Since this is the </a:t>
            </a:r>
            <a:r>
              <a:rPr lang="en-US" baseline="0" dirty="0" err="1"/>
              <a:t>loghomicide</a:t>
            </a:r>
            <a:r>
              <a:rPr lang="en-US" baseline="0" dirty="0"/>
              <a:t>, our coefficients indicate:</a:t>
            </a:r>
          </a:p>
          <a:p>
            <a:r>
              <a:rPr lang="en-US" baseline="0" dirty="0"/>
              <a:t>Increasing the population proportion that believes in God by 1 percent leads to a decrease in homicide rates of 0.16 percent.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Increasing the population proportion that believes in Hell by 1 percent leads to a decrease in homicide rates of 0.12 percent.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0001-ACAD-4924-8EAF-9F63BB9279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that the dependent variable has linear relationships with all the explanatory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2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residuals hug the normal line very closely.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3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move on to the other part of our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52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0" dirty="0"/>
              <a:t> the religion variables show a statistically significant negative relationship with amphetamine usage.</a:t>
            </a:r>
          </a:p>
          <a:p>
            <a:r>
              <a:rPr lang="en-US" baseline="0" dirty="0"/>
              <a:t>For example, increasing the proportion of people who believe in Christianity by 1 percent can decrease drug usage rate by 0.2%.</a:t>
            </a:r>
          </a:p>
          <a:p>
            <a:r>
              <a:rPr lang="en-US" baseline="0" dirty="0"/>
              <a:t>The R-squared is 0.75.</a:t>
            </a:r>
          </a:p>
          <a:p>
            <a:endParaRPr lang="en-US" baseline="0" dirty="0"/>
          </a:p>
          <a:p>
            <a:r>
              <a:rPr lang="en-US" baseline="0" dirty="0"/>
              <a:t>This indicates that religion has a stronger effect on </a:t>
            </a:r>
            <a:r>
              <a:rPr lang="en-US" baseline="0" dirty="0" err="1"/>
              <a:t>nonvictim</a:t>
            </a:r>
            <a:r>
              <a:rPr lang="en-US" baseline="0" dirty="0"/>
              <a:t> crimes as opposed to victim crimes like homicide.</a:t>
            </a:r>
          </a:p>
          <a:p>
            <a:endParaRPr lang="en-US" baseline="0" dirty="0"/>
          </a:p>
          <a:p>
            <a:r>
              <a:rPr lang="en-US" baseline="0" dirty="0"/>
              <a:t>Burkett(1980) suggests that this might be because religious institutions act in relative isolation to deter </a:t>
            </a:r>
            <a:r>
              <a:rPr lang="en-US" baseline="0" dirty="0" err="1"/>
              <a:t>nonvictim</a:t>
            </a:r>
            <a:r>
              <a:rPr lang="en-US" baseline="0" dirty="0"/>
              <a:t> crimes, whereas many social institutions, religious and secular, act together to stop victim crimes like homicide. That is why religion might have a stronger effect on </a:t>
            </a:r>
            <a:r>
              <a:rPr lang="en-US" baseline="0" dirty="0" err="1"/>
              <a:t>nonvictim</a:t>
            </a:r>
            <a:r>
              <a:rPr lang="en-US" baseline="0" dirty="0"/>
              <a:t> crimes as opposed to victim crimes.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3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R-squared is 69% which is lower than the previous one. Only Belief in god</a:t>
            </a:r>
            <a:r>
              <a:rPr lang="en-US" baseline="0" dirty="0"/>
              <a:t> is statistically significant.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4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 to choose</a:t>
            </a:r>
            <a:r>
              <a:rPr lang="en-US" baseline="0" dirty="0"/>
              <a:t> one but the model with religious proportions looks slightly better. In any case, the R-squared for both is a lot higher than the R-squared for our homicide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also make it</a:t>
            </a:r>
            <a:r>
              <a:rPr lang="en-US" baseline="0" dirty="0"/>
              <a:t> clear that we are not considering hate crimes or religiously-motivated crimes where there is a clear link between religion and crime. </a:t>
            </a:r>
          </a:p>
          <a:p>
            <a:endParaRPr lang="en-US" baseline="0" dirty="0"/>
          </a:p>
          <a:p>
            <a:r>
              <a:rPr lang="en-US" baseline="0" dirty="0"/>
              <a:t>We are instead focusing on whether religious people become better human beings and less likely to commit crimes.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7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8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 breaks for religious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 causality is probably not relevant as usually crime</a:t>
            </a:r>
            <a:r>
              <a:rPr lang="en-US" baseline="0" dirty="0"/>
              <a:t> does not have an effect on religion which represents an intrinsic belief. However, some tests can be conducted to confirm this idea.</a:t>
            </a:r>
          </a:p>
          <a:p>
            <a:endParaRPr lang="en-US" dirty="0"/>
          </a:p>
          <a:p>
            <a:r>
              <a:rPr lang="en-US" dirty="0"/>
              <a:t>I need to consider more</a:t>
            </a:r>
            <a:r>
              <a:rPr lang="en-US" baseline="0" dirty="0"/>
              <a:t> types of crimes to ensure that my findings are replicated.</a:t>
            </a:r>
          </a:p>
          <a:p>
            <a:endParaRPr lang="en-US" baseline="0" dirty="0"/>
          </a:p>
          <a:p>
            <a:r>
              <a:rPr lang="en-US" baseline="0" dirty="0"/>
              <a:t>I will consider multiple waves of the World Value Survey and try to build a fixed effects model.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Religion emerged when we started living in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tribes.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active supervision and enforcement of group laws was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idea of an all-seeing, all-knowing supernatural God became attractive in order to improve cooperation and control individual selfishness.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you to keep in mind this idea of an omnipresent God.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Hirschi</a:t>
            </a:r>
            <a:r>
              <a:rPr lang="en-US" dirty="0">
                <a:sym typeface="Wingdings" panose="05000000000000000000" pitchFamily="2" charset="2"/>
              </a:rPr>
              <a:t> suggested threat of supernatural sanctions and promise of supernatural  reward. While</a:t>
            </a:r>
            <a:r>
              <a:rPr lang="en-US" baseline="0" dirty="0">
                <a:sym typeface="Wingdings" panose="05000000000000000000" pitchFamily="2" charset="2"/>
              </a:rPr>
              <a:t> such theory might sound boring now, I assure you this will make sense later so please keep in mind the idea that the fear of hell can convince people to not commit a crime.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Meta analysis found that 40 rejected the effect while 21 supported the negative correlation between religion and crime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the methodology.</a:t>
            </a:r>
          </a:p>
          <a:p>
            <a:endParaRPr lang="en-US" dirty="0"/>
          </a:p>
          <a:p>
            <a:r>
              <a:rPr lang="en-US" dirty="0"/>
              <a:t>While there are different types of crimes,</a:t>
            </a:r>
            <a:r>
              <a:rPr lang="en-US" baseline="0" dirty="0"/>
              <a:t> we will try to focus on two kinds. Crimes which have victims other than the criminal and crimes which only have an effect on the criminal himself.</a:t>
            </a:r>
          </a:p>
          <a:p>
            <a:endParaRPr lang="en-US" baseline="0" dirty="0"/>
          </a:p>
          <a:p>
            <a:r>
              <a:rPr lang="en-US" dirty="0"/>
              <a:t>Homicide or</a:t>
            </a:r>
            <a:r>
              <a:rPr lang="en-US" baseline="0" dirty="0"/>
              <a:t> murder  is probably the most serious criminal offence so  it makes sense to consider it as a prime example of a victim crime. It is measured in terms of homicides per 100,000 people.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United Nations office</a:t>
            </a:r>
            <a:r>
              <a:rPr lang="en-US" baseline="0" dirty="0"/>
              <a:t> on drugs and crime</a:t>
            </a:r>
          </a:p>
          <a:p>
            <a:endParaRPr lang="en-US" dirty="0"/>
          </a:p>
          <a:p>
            <a:r>
              <a:rPr lang="en-US" dirty="0"/>
              <a:t>Averaged over a period of three years to</a:t>
            </a:r>
            <a:r>
              <a:rPr lang="en-US" baseline="0" dirty="0"/>
              <a:t> avoid the effect of outliers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different</a:t>
            </a:r>
            <a:r>
              <a:rPr lang="en-US" baseline="0" dirty="0"/>
              <a:t> religions have differing effects on crime. So we should investigate that.</a:t>
            </a:r>
          </a:p>
          <a:p>
            <a:endParaRPr lang="en-US" baseline="0" dirty="0"/>
          </a:p>
          <a:p>
            <a:r>
              <a:rPr lang="en-US" baseline="0" dirty="0"/>
              <a:t>Considering the countries in our sample, I decided to focus on four main categories of belief systems – Christianity, Islam, Buddhism, Atheism – and grouped the other beliefs into a category called Other</a:t>
            </a:r>
          </a:p>
          <a:p>
            <a:endParaRPr lang="en-US" baseline="0" dirty="0"/>
          </a:p>
          <a:p>
            <a:r>
              <a:rPr lang="en-US" baseline="0" dirty="0"/>
              <a:t>This data was collected from the CIA World </a:t>
            </a:r>
            <a:r>
              <a:rPr lang="en-US" baseline="0" dirty="0" err="1"/>
              <a:t>Factbook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PercapitaGDP</a:t>
            </a:r>
            <a:r>
              <a:rPr lang="en-US" baseline="0" dirty="0"/>
              <a:t> as richer societies have lesser crime on average. World Bank data</a:t>
            </a:r>
          </a:p>
          <a:p>
            <a:r>
              <a:rPr lang="en-US" baseline="0" dirty="0"/>
              <a:t>GINI because more unequal societies create the psychological conditions that result in people lashing out</a:t>
            </a:r>
          </a:p>
          <a:p>
            <a:r>
              <a:rPr lang="en-US" baseline="0" dirty="0"/>
              <a:t>Life expectancy because, if we assume humans are rational beings, they would consider the fact that a death sentence can have different lengths based on the average life expectancy. This might make them value their lives differently. WHO data</a:t>
            </a:r>
          </a:p>
          <a:p>
            <a:endParaRPr lang="en-US" baseline="0" dirty="0"/>
          </a:p>
          <a:p>
            <a:r>
              <a:rPr lang="en-US" baseline="0" dirty="0"/>
              <a:t>We measure the strictness of a country’s law enforcement division by using police per 100,000 citizens as a proxy. The more police officers there are, the more likely that one will catch the criminal.</a:t>
            </a:r>
          </a:p>
          <a:p>
            <a:endParaRPr lang="en-US" baseline="0" dirty="0"/>
          </a:p>
          <a:p>
            <a:r>
              <a:rPr lang="en-US" baseline="0" dirty="0"/>
              <a:t>I also included religious fractionalization, which in easier terms, indicates how diverse a country is in terms of religion. The idea is that crime might be more likely in a diverse society.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9DE8-094F-4025-8E6C-9CF3B414D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83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07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29E8-37B6-4075-B347-86AA9366B85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08C58-BAF5-4F0E-A272-E2F66BE0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u="sng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60473"/>
            <a:ext cx="7766936" cy="1646302"/>
          </a:xfrm>
        </p:spPr>
        <p:txBody>
          <a:bodyPr/>
          <a:lstStyle/>
          <a:p>
            <a:pPr algn="ctr"/>
            <a:r>
              <a:rPr lang="en-US" sz="6600" u="sng" dirty="0"/>
              <a:t>Crime and Piety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7" y="3361515"/>
            <a:ext cx="8243667" cy="2743863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A cross-sectional study on the effects of religion on crime</a:t>
            </a: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Khan Haider </a:t>
            </a:r>
            <a:r>
              <a:rPr lang="en-US" dirty="0" err="1">
                <a:solidFill>
                  <a:schemeClr val="tx2"/>
                </a:solidFill>
              </a:rPr>
              <a:t>Humayun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2012602408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Homicide</a:t>
            </a:r>
            <a:br>
              <a:rPr lang="en-US" dirty="0"/>
            </a:br>
            <a:r>
              <a:rPr lang="en-US" dirty="0"/>
              <a:t>Victim crime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Initial Regression of homicide on all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661016"/>
              </p:ext>
            </p:extLst>
          </p:nvPr>
        </p:nvGraphicFramePr>
        <p:xfrm>
          <a:off x="609600" y="1841496"/>
          <a:ext cx="8394700" cy="4254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Homicide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</a:t>
                      </a:r>
                      <a:r>
                        <a:rPr lang="en-US" sz="1100" u="none" strike="noStrike" baseline="0" dirty="0">
                          <a:effectLst/>
                        </a:rPr>
                        <a:t>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T-statistic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Islam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1.782717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Christianity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0.035482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1.773528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0.111612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1.899837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Atheism/No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religion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1.806071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Buddhism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1.796478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Religious fractionalization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-1.99112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5.311242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GDP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0.0438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0.468949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0.126812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expectation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0.247434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Police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-0.64157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181.8331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2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relationships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Nearly normal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Constant variability of residuals</a:t>
            </a:r>
          </a:p>
        </p:txBody>
      </p:sp>
    </p:spTree>
    <p:extLst>
      <p:ext uri="{BB962C8B-B14F-4D97-AF65-F5344CB8AC3E}">
        <p14:creationId xmlns:p14="http://schemas.microsoft.com/office/powerpoint/2010/main" val="32384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Residuals plotted against fitted value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422400"/>
            <a:ext cx="6705601" cy="44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2600"/>
            <a:ext cx="8839200" cy="1143000"/>
          </a:xfrm>
        </p:spPr>
        <p:txBody>
          <a:bodyPr>
            <a:noAutofit/>
          </a:bodyPr>
          <a:lstStyle/>
          <a:p>
            <a:r>
              <a:rPr lang="en-US" sz="2800" dirty="0"/>
              <a:t>Regression of </a:t>
            </a:r>
            <a:r>
              <a:rPr lang="en-US" sz="2800" dirty="0" err="1"/>
              <a:t>loghomicide</a:t>
            </a:r>
            <a:r>
              <a:rPr lang="en-US" sz="2800" dirty="0"/>
              <a:t> against other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88911"/>
              </p:ext>
            </p:extLst>
          </p:nvPr>
        </p:nvGraphicFramePr>
        <p:xfrm>
          <a:off x="914400" y="1346841"/>
          <a:ext cx="7899400" cy="4063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LogHomicide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</a:t>
                      </a:r>
                      <a:r>
                        <a:rPr lang="en-US" sz="1100" u="none" strike="noStrike" baseline="0" dirty="0">
                          <a:effectLst/>
                        </a:rPr>
                        <a:t>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-statistic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Islam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0.310215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0.235747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Christianity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0.316386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0.234594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0.294351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0.251689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0.312953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0.238827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Buddhism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0.237612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Religious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Fractionalization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0.702654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GDP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0.15317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0.16613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expectation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-0.01522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police per 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0.223217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-31.1128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23.88198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5638800"/>
            <a:ext cx="9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R-squared increases from 0.53 to 0.65</a:t>
            </a:r>
          </a:p>
        </p:txBody>
      </p:sp>
    </p:spTree>
    <p:extLst>
      <p:ext uri="{BB962C8B-B14F-4D97-AF65-F5344CB8AC3E}">
        <p14:creationId xmlns:p14="http://schemas.microsoft.com/office/powerpoint/2010/main" val="390240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Residuals plotted against fitted values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487187"/>
            <a:ext cx="7048499" cy="436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70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probability plot of residuals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7" y="1524000"/>
            <a:ext cx="699279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80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Religion-specific explanatory variables are statistically insignificant at the 10% level.</a:t>
            </a:r>
          </a:p>
          <a:p>
            <a:endParaRPr lang="en-US" dirty="0"/>
          </a:p>
          <a:p>
            <a:r>
              <a:rPr lang="en-US" dirty="0"/>
              <a:t>All religions are unanimously against homicide so coefficients similarly insignificant</a:t>
            </a:r>
          </a:p>
        </p:txBody>
      </p:sp>
    </p:spTree>
    <p:extLst>
      <p:ext uri="{BB962C8B-B14F-4D97-AF65-F5344CB8AC3E}">
        <p14:creationId xmlns:p14="http://schemas.microsoft.com/office/powerpoint/2010/main" val="203465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700" u="none" dirty="0"/>
            </a:br>
            <a:br>
              <a:rPr lang="en-US" sz="2700" u="none" dirty="0"/>
            </a:br>
            <a:r>
              <a:rPr lang="en-US" sz="2700" u="none" dirty="0"/>
              <a:t>The religion population proportions may not be very important.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857500"/>
            <a:ext cx="3670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882901"/>
            <a:ext cx="3886200" cy="225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7000" y="55880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Turkey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3900" y="558800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Saudi Arabia</a:t>
            </a:r>
          </a:p>
        </p:txBody>
      </p:sp>
    </p:spTree>
    <p:extLst>
      <p:ext uri="{BB962C8B-B14F-4D97-AF65-F5344CB8AC3E}">
        <p14:creationId xmlns:p14="http://schemas.microsoft.com/office/powerpoint/2010/main" val="425402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of causal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God: all-seeing, all-knowing, omnipresent</a:t>
            </a:r>
          </a:p>
          <a:p>
            <a:r>
              <a:rPr lang="en-US" b="1" dirty="0">
                <a:solidFill>
                  <a:srgbClr val="FF0000"/>
                </a:solidFill>
              </a:rPr>
              <a:t>Hellfire</a:t>
            </a:r>
          </a:p>
          <a:p>
            <a:endParaRPr lang="en-US" dirty="0"/>
          </a:p>
          <a:p>
            <a:r>
              <a:rPr lang="en-US" dirty="0"/>
              <a:t>Intensity of religious beliefs matters.</a:t>
            </a:r>
          </a:p>
        </p:txBody>
      </p:sp>
    </p:spTree>
    <p:extLst>
      <p:ext uri="{BB962C8B-B14F-4D97-AF65-F5344CB8AC3E}">
        <p14:creationId xmlns:p14="http://schemas.microsoft.com/office/powerpoint/2010/main" val="286247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43" y="3709948"/>
            <a:ext cx="37338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106123"/>
            <a:ext cx="82867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140598"/>
            <a:ext cx="6067425" cy="857250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615679"/>
            <a:ext cx="725805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979" y="4997848"/>
            <a:ext cx="7258050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643" y="3026967"/>
            <a:ext cx="7258050" cy="117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41" y="1711723"/>
            <a:ext cx="80105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12" y="5127448"/>
            <a:ext cx="9906000" cy="51435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09600"/>
            <a:ext cx="9334500" cy="1320800"/>
          </a:xfrm>
        </p:spPr>
        <p:txBody>
          <a:bodyPr>
            <a:normAutofit/>
          </a:bodyPr>
          <a:lstStyle/>
          <a:p>
            <a:r>
              <a:rPr lang="en-US" sz="3200" dirty="0"/>
              <a:t>Explanatory variables to measure religious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Value Survey Wave 6 (2010-2014)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questions: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Do you believe in God?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Do you believe in Hell?</a:t>
            </a:r>
          </a:p>
        </p:txBody>
      </p:sp>
    </p:spTree>
    <p:extLst>
      <p:ext uri="{BB962C8B-B14F-4D97-AF65-F5344CB8AC3E}">
        <p14:creationId xmlns:p14="http://schemas.microsoft.com/office/powerpoint/2010/main" val="104801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 </a:t>
            </a:r>
            <a:r>
              <a:rPr lang="en-US" dirty="0" err="1"/>
              <a:t>Loghomicide</a:t>
            </a:r>
            <a:r>
              <a:rPr lang="en-US" dirty="0"/>
              <a:t> on WVS questions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05178"/>
              </p:ext>
            </p:extLst>
          </p:nvPr>
        </p:nvGraphicFramePr>
        <p:xfrm>
          <a:off x="609601" y="1600200"/>
          <a:ext cx="8750301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Loghomicide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T-statistic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95% Confidence</a:t>
                      </a:r>
                      <a:r>
                        <a:rPr lang="en-US" sz="1100" u="none" strike="noStrike" baseline="0" dirty="0">
                          <a:effectLst/>
                        </a:rPr>
                        <a:t> I</a:t>
                      </a:r>
                      <a:r>
                        <a:rPr lang="en-US" sz="1100" u="none" strike="noStrike" dirty="0">
                          <a:effectLst/>
                        </a:rPr>
                        <a:t>nterval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god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0.013806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-0.00601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0.033624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hell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0.07388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-0.02836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0.001733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Religious Fractionalization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0.001245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0.659825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-1.34278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1.345265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5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GDP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-0.30186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0.11852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-0.54131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-0.06956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0.49324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6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Life expectation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-0.02736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-0.09499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Logpoliceper100,000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0.246766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0.248738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-0.2599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0.753429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3.383332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-6.65622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7.127022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" y="5108865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Adjusted R-squared has gone up from 0.49 to 0.51</a:t>
            </a:r>
          </a:p>
          <a:p>
            <a:r>
              <a:rPr lang="en-US" dirty="0"/>
              <a:t>F-statistic has probability 0.0001 so whole model is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32309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selection based on p-value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29876"/>
              </p:ext>
            </p:extLst>
          </p:nvPr>
        </p:nvGraphicFramePr>
        <p:xfrm>
          <a:off x="431801" y="1549400"/>
          <a:ext cx="8991599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8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Loghomicide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T-</a:t>
                      </a:r>
                      <a:r>
                        <a:rPr lang="en-US" sz="1100" u="none" strike="noStrike" dirty="0" err="1">
                          <a:effectLst/>
                        </a:rPr>
                        <a:t>statisic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95% confidence interval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god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-0.16141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-0.35256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hell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GDP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-0.32516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0.09046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-0.50813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0.14625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0.082647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-0.73456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0.875236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-2.51138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1.042262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1300" y="42799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adjusted R-squared has increased from 0.50 to 0.55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1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condition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531814"/>
            <a:ext cx="6819900" cy="499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12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Residuals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0347"/>
            <a:ext cx="6311900" cy="445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2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Multicollinearity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2" y="1854200"/>
            <a:ext cx="9817138" cy="212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600" y="4559300"/>
            <a:ext cx="689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VIF values are lower than 2.5 so no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10581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Belief in God and Hell are much better predictors of victim crimes</a:t>
            </a:r>
          </a:p>
          <a:p>
            <a:r>
              <a:rPr lang="en-US" sz="3200" dirty="0"/>
              <a:t>Religious proportions are not good predictors of victim crimes</a:t>
            </a:r>
          </a:p>
        </p:txBody>
      </p:sp>
    </p:spTree>
    <p:extLst>
      <p:ext uri="{BB962C8B-B14F-4D97-AF65-F5344CB8AC3E}">
        <p14:creationId xmlns:p14="http://schemas.microsoft.com/office/powerpoint/2010/main" val="352526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4" y="1574800"/>
            <a:ext cx="8596668" cy="3187700"/>
          </a:xfrm>
        </p:spPr>
        <p:txBody>
          <a:bodyPr/>
          <a:lstStyle/>
          <a:p>
            <a:pPr algn="ctr"/>
            <a:r>
              <a:rPr lang="en-US" dirty="0"/>
              <a:t>Amphetamine</a:t>
            </a:r>
            <a:br>
              <a:rPr lang="en-US" dirty="0"/>
            </a:br>
            <a:r>
              <a:rPr lang="en-US" dirty="0" err="1"/>
              <a:t>Nonvictim</a:t>
            </a:r>
            <a:r>
              <a:rPr lang="en-US" dirty="0"/>
              <a:t>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0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609600"/>
            <a:ext cx="8596668" cy="1320800"/>
          </a:xfrm>
        </p:spPr>
        <p:txBody>
          <a:bodyPr/>
          <a:lstStyle/>
          <a:p>
            <a:r>
              <a:rPr lang="en-US" dirty="0"/>
              <a:t>Regression of amphetamine usage rate on religious proportion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56121"/>
              </p:ext>
            </p:extLst>
          </p:nvPr>
        </p:nvGraphicFramePr>
        <p:xfrm>
          <a:off x="609599" y="2070098"/>
          <a:ext cx="8369300" cy="40167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Amphetamine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</a:t>
                      </a:r>
                      <a:r>
                        <a:rPr lang="en-US" sz="1100" u="none" strike="noStrike" baseline="0" dirty="0">
                          <a:effectLst/>
                        </a:rPr>
                        <a:t>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T-statistic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Islam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-0.23291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0.110847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Christianity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-0.232895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0.110271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-0.276061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0.120961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-0.238616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0.112629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Buddhism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-0.243772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0.111774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rgbClr val="92D050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Religious</a:t>
                      </a:r>
                      <a:r>
                        <a:rPr lang="en-US" sz="1100" u="none" strike="noStrike" baseline="0" dirty="0">
                          <a:effectLst/>
                        </a:rPr>
                        <a:t> fractionalization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-0.11409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0.376949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GDP</a:t>
                      </a:r>
                      <a:r>
                        <a:rPr lang="en-US" sz="1100" u="none" strike="noStrike" baseline="0" dirty="0">
                          <a:effectLst/>
                        </a:rPr>
                        <a:t>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3.82E-05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9.39E-06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0.008395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Life</a:t>
                      </a:r>
                      <a:r>
                        <a:rPr lang="en-US" sz="1100" u="none" strike="noStrike" baseline="0" dirty="0">
                          <a:effectLst/>
                        </a:rPr>
                        <a:t> expectation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-0.07011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0.019276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Police per 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-0.00043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-18.1438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11.41576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5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of Amphetamine usage rate on WVS survey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278421"/>
              </p:ext>
            </p:extLst>
          </p:nvPr>
        </p:nvGraphicFramePr>
        <p:xfrm>
          <a:off x="677863" y="2160588"/>
          <a:ext cx="8148635" cy="33872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Amphetamine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Coefficients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</a:t>
                      </a:r>
                      <a:r>
                        <a:rPr lang="en-US" sz="1100" u="none" strike="noStrike" baseline="0" dirty="0">
                          <a:effectLst/>
                        </a:rPr>
                        <a:t>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T-statistic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god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-0.01074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0.00468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>
                        <a:alpha val="6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Belief in hell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0.003658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Religious fractionalization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0.226951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0.354456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GDP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capita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3.26E-05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9.42E-06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Life expectation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-0.06588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0.019254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Police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 100,000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5.541807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1.617491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Does religion reduce crime?</a:t>
            </a:r>
          </a:p>
        </p:txBody>
      </p:sp>
    </p:spTree>
    <p:extLst>
      <p:ext uri="{BB962C8B-B14F-4D97-AF65-F5344CB8AC3E}">
        <p14:creationId xmlns:p14="http://schemas.microsoft.com/office/powerpoint/2010/main" val="1346760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model is better for amphetamine usage?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7151"/>
              </p:ext>
            </p:extLst>
          </p:nvPr>
        </p:nvGraphicFramePr>
        <p:xfrm>
          <a:off x="1262063" y="2173288"/>
          <a:ext cx="7069137" cy="338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Religious Proportions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WVS 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5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victim crimes like homicide, Belief in God and Hell are better predictors of crime rate.</a:t>
            </a:r>
          </a:p>
          <a:p>
            <a:r>
              <a:rPr lang="en-US" dirty="0"/>
              <a:t>For </a:t>
            </a:r>
            <a:r>
              <a:rPr lang="en-US" dirty="0" err="1"/>
              <a:t>nonvictim</a:t>
            </a:r>
            <a:r>
              <a:rPr lang="en-US" dirty="0"/>
              <a:t> crimes like drug use, both models are quite close to each other.</a:t>
            </a:r>
          </a:p>
          <a:p>
            <a:r>
              <a:rPr lang="en-US" dirty="0" err="1"/>
              <a:t>Nonvictim</a:t>
            </a:r>
            <a:r>
              <a:rPr lang="en-US" dirty="0"/>
              <a:t> crimes show a stronger connection with religion than victim crimes.</a:t>
            </a:r>
          </a:p>
        </p:txBody>
      </p:sp>
    </p:spTree>
    <p:extLst>
      <p:ext uri="{BB962C8B-B14F-4D97-AF65-F5344CB8AC3E}">
        <p14:creationId xmlns:p14="http://schemas.microsoft.com/office/powerpoint/2010/main" val="377511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strategies for different crimes</a:t>
            </a:r>
          </a:p>
          <a:p>
            <a:r>
              <a:rPr lang="en-US" dirty="0"/>
              <a:t>Cooperation between civil society and religion prevent crime</a:t>
            </a:r>
          </a:p>
          <a:p>
            <a:r>
              <a:rPr lang="en-US" dirty="0"/>
              <a:t>Importance of religious education</a:t>
            </a:r>
          </a:p>
          <a:p>
            <a:endParaRPr lang="en-US" dirty="0"/>
          </a:p>
          <a:p>
            <a:r>
              <a:rPr lang="en-US" dirty="0"/>
              <a:t>Relevance of religion to modern society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6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issues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causality</a:t>
            </a:r>
          </a:p>
          <a:p>
            <a:r>
              <a:rPr lang="en-US" dirty="0"/>
              <a:t>Robustness checking</a:t>
            </a:r>
          </a:p>
          <a:p>
            <a:r>
              <a:rPr lang="en-US" dirty="0"/>
              <a:t>Panel regression with multiple waves of WVS survey</a:t>
            </a:r>
          </a:p>
        </p:txBody>
      </p:sp>
    </p:spTree>
    <p:extLst>
      <p:ext uri="{BB962C8B-B14F-4D97-AF65-F5344CB8AC3E}">
        <p14:creationId xmlns:p14="http://schemas.microsoft.com/office/powerpoint/2010/main" val="32059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Secular theories on the origin of religion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make group living worthwhile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restrain individual selfishness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build more cooperation</a:t>
            </a:r>
          </a:p>
        </p:txBody>
      </p:sp>
    </p:spTree>
    <p:extLst>
      <p:ext uri="{BB962C8B-B14F-4D97-AF65-F5344CB8AC3E}">
        <p14:creationId xmlns:p14="http://schemas.microsoft.com/office/powerpoint/2010/main" val="22425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on causal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Hirschi</a:t>
            </a:r>
            <a:r>
              <a:rPr lang="en-US" dirty="0"/>
              <a:t> and Stark (1969): </a:t>
            </a:r>
            <a:r>
              <a:rPr lang="en-US" b="1" dirty="0">
                <a:solidFill>
                  <a:srgbClr val="FF0000"/>
                </a:solidFill>
              </a:rPr>
              <a:t>HELLFIRE</a:t>
            </a:r>
            <a:r>
              <a:rPr lang="en-US" dirty="0"/>
              <a:t> hypothesis</a:t>
            </a:r>
          </a:p>
          <a:p>
            <a:endParaRPr lang="en-US" dirty="0"/>
          </a:p>
          <a:p>
            <a:r>
              <a:rPr lang="en-US" dirty="0"/>
              <a:t>Meta-analysis of 61 studies by </a:t>
            </a:r>
            <a:r>
              <a:rPr lang="en-US" dirty="0" err="1"/>
              <a:t>Baier</a:t>
            </a:r>
            <a:r>
              <a:rPr lang="en-US" dirty="0"/>
              <a:t> (2001) : </a:t>
            </a:r>
            <a:r>
              <a:rPr lang="en-US" dirty="0">
                <a:highlight>
                  <a:srgbClr val="FFFF00"/>
                </a:highlight>
              </a:rPr>
              <a:t>INCONCLUSIVE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2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past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small samples</a:t>
            </a:r>
          </a:p>
          <a:p>
            <a:endParaRPr lang="en-US" sz="2400" dirty="0"/>
          </a:p>
          <a:p>
            <a:r>
              <a:rPr lang="en-US" sz="2400" dirty="0"/>
              <a:t>localized within United States</a:t>
            </a:r>
          </a:p>
          <a:p>
            <a:endParaRPr lang="en-US" sz="2400" dirty="0"/>
          </a:p>
          <a:p>
            <a:r>
              <a:rPr lang="en-US" sz="2400" dirty="0"/>
              <a:t>only considered Christianity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crime: victim and nonvictim</a:t>
            </a:r>
          </a:p>
          <a:p>
            <a:r>
              <a:rPr lang="en-US" dirty="0"/>
              <a:t>Homicide – </a:t>
            </a:r>
            <a:r>
              <a:rPr lang="en-US" dirty="0">
                <a:solidFill>
                  <a:srgbClr val="FF0000"/>
                </a:solidFill>
              </a:rPr>
              <a:t>victim crime</a:t>
            </a:r>
          </a:p>
          <a:p>
            <a:r>
              <a:rPr lang="en-US" dirty="0"/>
              <a:t>amphetamine drug use – </a:t>
            </a:r>
            <a:r>
              <a:rPr lang="en-US" dirty="0" err="1">
                <a:solidFill>
                  <a:srgbClr val="FF0000"/>
                </a:solidFill>
              </a:rPr>
              <a:t>nonvictim</a:t>
            </a:r>
            <a:r>
              <a:rPr lang="en-US" dirty="0">
                <a:solidFill>
                  <a:srgbClr val="FF0000"/>
                </a:solidFill>
              </a:rPr>
              <a:t> crime </a:t>
            </a:r>
          </a:p>
          <a:p>
            <a:endParaRPr lang="en-US" dirty="0"/>
          </a:p>
          <a:p>
            <a:r>
              <a:rPr lang="en-US" dirty="0"/>
              <a:t>UNODC</a:t>
            </a:r>
          </a:p>
          <a:p>
            <a:endParaRPr lang="en-US" dirty="0"/>
          </a:p>
          <a:p>
            <a:r>
              <a:rPr lang="en-US" dirty="0"/>
              <a:t>2011-2013</a:t>
            </a:r>
          </a:p>
        </p:txBody>
      </p:sp>
    </p:spTree>
    <p:extLst>
      <p:ext uri="{BB962C8B-B14F-4D97-AF65-F5344CB8AC3E}">
        <p14:creationId xmlns:p14="http://schemas.microsoft.com/office/powerpoint/2010/main" val="139919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variables under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population by religion:</a:t>
            </a:r>
          </a:p>
          <a:p>
            <a:pPr marL="1371600" indent="-457200">
              <a:buFont typeface="+mj-lt"/>
              <a:buAutoNum type="arabicPeriod"/>
            </a:pPr>
            <a:r>
              <a:rPr lang="en-US" dirty="0"/>
              <a:t>Christianity</a:t>
            </a:r>
          </a:p>
          <a:p>
            <a:pPr marL="1371600" indent="-457200">
              <a:buFont typeface="+mj-lt"/>
              <a:buAutoNum type="arabicPeriod"/>
            </a:pPr>
            <a:r>
              <a:rPr lang="en-US" dirty="0"/>
              <a:t>Islam</a:t>
            </a:r>
          </a:p>
          <a:p>
            <a:pPr marL="1371600" indent="-457200">
              <a:buFont typeface="+mj-lt"/>
              <a:buAutoNum type="arabicPeriod"/>
            </a:pPr>
            <a:r>
              <a:rPr lang="en-US" dirty="0"/>
              <a:t>Buddhism</a:t>
            </a:r>
          </a:p>
          <a:p>
            <a:pPr marL="1371600" indent="-457200">
              <a:buFont typeface="+mj-lt"/>
              <a:buAutoNum type="arabicPeriod"/>
            </a:pPr>
            <a:r>
              <a:rPr lang="en-US" dirty="0"/>
              <a:t>Atheism/Irreligious</a:t>
            </a:r>
          </a:p>
          <a:p>
            <a:pPr marL="1371600" indent="-457200">
              <a:buFont typeface="+mj-lt"/>
              <a:buAutoNum type="arabicPeriod"/>
            </a:pPr>
            <a:r>
              <a:rPr lang="en-US" dirty="0"/>
              <a:t>Other (Hinduism, Judaism, Taoism etc.)</a:t>
            </a:r>
          </a:p>
        </p:txBody>
      </p:sp>
    </p:spTree>
    <p:extLst>
      <p:ext uri="{BB962C8B-B14F-4D97-AF65-F5344CB8AC3E}">
        <p14:creationId xmlns:p14="http://schemas.microsoft.com/office/powerpoint/2010/main" val="30445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Per capita GDP</a:t>
            </a:r>
          </a:p>
          <a:p>
            <a:pPr>
              <a:spcBef>
                <a:spcPts val="1800"/>
              </a:spcBef>
            </a:pPr>
            <a:r>
              <a:rPr lang="en-US" dirty="0"/>
              <a:t>GINI</a:t>
            </a:r>
          </a:p>
          <a:p>
            <a:pPr>
              <a:spcBef>
                <a:spcPts val="1800"/>
              </a:spcBef>
            </a:pPr>
            <a:r>
              <a:rPr lang="en-US" dirty="0"/>
              <a:t>Life expectancy</a:t>
            </a:r>
          </a:p>
          <a:p>
            <a:pPr>
              <a:spcBef>
                <a:spcPts val="1800"/>
              </a:spcBef>
            </a:pPr>
            <a:r>
              <a:rPr lang="en-US" dirty="0"/>
              <a:t>Police per 100,000 citizens</a:t>
            </a:r>
          </a:p>
          <a:p>
            <a:pPr>
              <a:spcBef>
                <a:spcPts val="1800"/>
              </a:spcBef>
            </a:pPr>
            <a:r>
              <a:rPr lang="en-US" dirty="0"/>
              <a:t>Religious fractionalization </a:t>
            </a:r>
          </a:p>
        </p:txBody>
      </p:sp>
    </p:spTree>
    <p:extLst>
      <p:ext uri="{BB962C8B-B14F-4D97-AF65-F5344CB8AC3E}">
        <p14:creationId xmlns:p14="http://schemas.microsoft.com/office/powerpoint/2010/main" val="2332999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859</TotalTime>
  <Words>2330</Words>
  <Application>Microsoft Office PowerPoint</Application>
  <PresentationFormat>Widescreen</PresentationFormat>
  <Paragraphs>566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Wingdings</vt:lpstr>
      <vt:lpstr>Wingdings 3</vt:lpstr>
      <vt:lpstr>Facet</vt:lpstr>
      <vt:lpstr>Crime and Piety</vt:lpstr>
      <vt:lpstr>Motivation</vt:lpstr>
      <vt:lpstr>PowerPoint Presentation</vt:lpstr>
      <vt:lpstr>Secular theories on the origin of religion</vt:lpstr>
      <vt:lpstr>Literature Review on causal relationship</vt:lpstr>
      <vt:lpstr>Weaknesses of past research</vt:lpstr>
      <vt:lpstr>Dependent variable</vt:lpstr>
      <vt:lpstr>Explanatory variables under focus</vt:lpstr>
      <vt:lpstr>Control Variables</vt:lpstr>
      <vt:lpstr>Homicide Victim crime</vt:lpstr>
      <vt:lpstr>Initial Regression of homicide on all variables</vt:lpstr>
      <vt:lpstr>Regression conditions</vt:lpstr>
      <vt:lpstr>Residuals plotted against fitted value</vt:lpstr>
      <vt:lpstr>Regression of loghomicide against other variables</vt:lpstr>
      <vt:lpstr>Residuals plotted against fitted values</vt:lpstr>
      <vt:lpstr>Normal probability plot of residuals</vt:lpstr>
      <vt:lpstr>PowerPoint Presentation</vt:lpstr>
      <vt:lpstr>  The religion population proportions may not be very important. </vt:lpstr>
      <vt:lpstr>Transmission of causal effect</vt:lpstr>
      <vt:lpstr>Explanatory variables to measure religious intensity</vt:lpstr>
      <vt:lpstr>Regress Loghomicide on WVS questions</vt:lpstr>
      <vt:lpstr>Backward selection based on p-value</vt:lpstr>
      <vt:lpstr>Linearity condition</vt:lpstr>
      <vt:lpstr>Normality of Residuals</vt:lpstr>
      <vt:lpstr>No Multicollinearity</vt:lpstr>
      <vt:lpstr>PowerPoint Presentation</vt:lpstr>
      <vt:lpstr>Amphetamine Nonvictim crime</vt:lpstr>
      <vt:lpstr>Regression of amphetamine usage rate on religious proportion</vt:lpstr>
      <vt:lpstr>Regression of Amphetamine usage rate on WVS survey questions</vt:lpstr>
      <vt:lpstr>Which model is better for amphetamine usage? </vt:lpstr>
      <vt:lpstr>Findings</vt:lpstr>
      <vt:lpstr>Policy implications</vt:lpstr>
      <vt:lpstr>Further issues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</dc:creator>
  <cp:lastModifiedBy>Haider</cp:lastModifiedBy>
  <cp:revision>59</cp:revision>
  <dcterms:created xsi:type="dcterms:W3CDTF">2016-11-23T10:35:27Z</dcterms:created>
  <dcterms:modified xsi:type="dcterms:W3CDTF">2016-11-25T00:50:05Z</dcterms:modified>
</cp:coreProperties>
</file>