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71" r:id="rId6"/>
    <p:sldId id="269" r:id="rId7"/>
    <p:sldId id="272" r:id="rId8"/>
    <p:sldId id="270" r:id="rId9"/>
    <p:sldId id="264" r:id="rId10"/>
    <p:sldId id="266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E04EB-F555-41FB-9A5D-8BAEC689CD41}" v="77" dt="2022-12-30T15:31:15.546"/>
    <p1510:client id="{5DFE59EF-42F0-1E8B-D4E1-43030AED69A8}" v="1235" dt="2022-12-30T14:09:16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88AF-0ECF-FB7A-41E5-77FDE9ED5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F28C5-B4C6-D0C3-9E96-33F223C9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DB06-9F88-FABD-E170-A9FC40A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0415-F510-87BF-A7B7-8EA5A99E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7FBA-6F3E-388A-7B24-AA475251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434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2A5E-86D2-DAC4-C997-85872058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5CDF3-4036-619E-F812-2FE15745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5246-BB94-44EA-1936-90F7AC43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7A41-312E-1082-411C-16A9E857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42C4-0FBF-015E-1F94-E88114EC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10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767F0-9343-8A3B-BC3D-0A7C23945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F6DB-1F5D-C802-923B-A7353D1A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66CB-142C-C436-20BB-01D24495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C726-E413-61B3-B7FD-5D8724E2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3D01-1143-8915-BB3F-8BF992E9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0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8E99-90CA-F581-9C58-0AFDA43F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C594-FC6D-BF16-10E0-ACAE442D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047F-9A39-41A5-B121-BA31217E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0E8F-37A5-A11F-439D-AF2EE8EF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0725-B7DB-9FB8-76EA-7E34D16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721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16A8-44D5-BBCB-E987-FB43920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1BEDC-2706-660E-77F7-36588ADB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F69E-1D2D-4F1A-A370-329C766C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0214-E9ED-9633-CD4A-3CD7E009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6206-3404-5838-A93C-064D259D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22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F165-95CD-7B2B-FDB9-A5297ACC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D477-8B49-19E5-7371-96C75181A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0863-593F-CF41-514D-5AACC734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53FDB-426C-072C-A635-EC275F8B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641D5-B104-F11A-43F8-CAF25B2D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FC44-734E-7BF5-B9BE-58B76C1F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2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4FD1-A38A-2119-56DB-2EF49453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F628-D334-7817-FDAB-DB416FB0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4FF4E-D388-CF1F-8650-24988273A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481B1-8904-F62C-13A1-859976E9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6996E-00A0-11D5-6087-95423112A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4DB5F-C4F8-5D60-03FF-93BA90DA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45F2F-27FC-09AB-B555-4BDD0C49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98894-A925-E4D6-6B81-B1F387A8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AD35-1301-7F57-5939-287BB678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EC53-8E67-B053-936C-69324C81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0289F-09B3-F9C5-1599-D505FF96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7C662-1C5B-5FC1-065E-1C8BAAE3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45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47F3-6321-4E13-1276-F385A6FB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B7107-8F0E-CF0D-7667-43AB6BB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E263A-268F-15BB-5633-4F5800ED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08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4BE2-B49A-A77A-2EA2-7EFCFEBA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7AF9-6F8B-9D4E-835F-1BDAADDD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E2C88-B642-7FF8-8E04-1EF547919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26D6-E154-31F2-DFBA-EFFBFE95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2DD3-DD4A-27F9-91E7-0D7BF29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6C29-B70F-4D81-90C3-79EFC2F5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116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3099-A331-A7AC-687D-F05C79A6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6C267-F5A9-C0AE-3782-BB9A6C0C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095ED-9E9C-8527-1A9E-85F748EF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53BA-EE98-6BE9-3601-56D91244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08AC-F3FE-F5BE-BE96-2C1A0F46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7CB3-03C7-61C7-85D6-E25E3810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76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21401-5D33-9B81-F60D-C7198639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1C43-19B7-3490-E6C8-7FA91E7C8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0A28-A449-16F4-DCBB-BDC6A0744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8CF4-2120-4378-BB38-487DAA7CE998}" type="datetimeFigureOut">
              <a:rPr lang="en-CH" smtClean="0"/>
              <a:t>12/30/2022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E1B0-03C6-6F61-AA09-9D4E3E07A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20A9-DC48-43B8-48CC-D2424B17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47FA-23D4-4CA8-A7F2-3E683CFCF0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52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2obrain/abo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/git/tree/e83c5163316f89bfbde7d9ab23ca2e25604af2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Internals-Git-Objects" TargetMode="External"/><Relationship Id="rId2" Type="http://schemas.openxmlformats.org/officeDocument/2006/relationships/hyperlink" Target="https://github.com/git/git/tree/e83c5163316f89bfbde7d9ab23ca2e25604af2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2obrain/about/blob/main/odyssey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49372C-0458-4141-B7F6-01A81E2A7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2A02-2B93-B206-E0C8-13B70EB1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45" y="640082"/>
            <a:ext cx="6556604" cy="3260246"/>
          </a:xfrm>
          <a:noFill/>
        </p:spPr>
        <p:txBody>
          <a:bodyPr>
            <a:normAutofit/>
          </a:bodyPr>
          <a:lstStyle/>
          <a:p>
            <a:r>
              <a:rPr lang="en-GB" sz="5200" dirty="0"/>
              <a:t>Git: Let’s f* up history,</a:t>
            </a:r>
            <a:br>
              <a:rPr lang="en-GB" sz="5200" dirty="0"/>
            </a:br>
            <a:r>
              <a:rPr lang="en-GB" sz="5200" dirty="0"/>
              <a:t>       and then restore it</a:t>
            </a:r>
            <a:br>
              <a:rPr lang="en-CH" sz="5200" dirty="0"/>
            </a:br>
            <a:endParaRPr lang="en-CH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24CA7-E853-246C-62B6-17F2B1CCA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45" y="4072043"/>
            <a:ext cx="6736788" cy="2057046"/>
          </a:xfrm>
          <a:noFill/>
        </p:spPr>
        <p:txBody>
          <a:bodyPr>
            <a:normAutofit/>
          </a:bodyPr>
          <a:lstStyle/>
          <a:p>
            <a:r>
              <a:rPr lang="en-GB" dirty="0"/>
              <a:t>Or: How to get rid of </a:t>
            </a:r>
            <a:r>
              <a:rPr lang="en-GB" dirty="0" err="1"/>
              <a:t>my_git_project_bkp</a:t>
            </a:r>
            <a:r>
              <a:rPr lang="en-GB" dirty="0"/>
              <a:t> (copy1-10)</a:t>
            </a:r>
          </a:p>
          <a:p>
            <a:endParaRPr lang="en-GB" dirty="0"/>
          </a:p>
          <a:p>
            <a:r>
              <a:rPr lang="en-GB" dirty="0"/>
              <a:t>A small introduction into some more advanced features of Git</a:t>
            </a:r>
          </a:p>
          <a:p>
            <a:endParaRPr lang="en-CH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90BF1A2-4B85-4B6F-A613-A8C7BC081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8"/>
          <a:stretch/>
        </p:blipFill>
        <p:spPr>
          <a:xfrm>
            <a:off x="7547285" y="557189"/>
            <a:ext cx="4004634" cy="5743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383BB-BFAB-9A54-B4E7-4A243FE246EB}"/>
              </a:ext>
            </a:extLst>
          </p:cNvPr>
          <p:cNvSpPr txBox="1"/>
          <p:nvPr/>
        </p:nvSpPr>
        <p:spPr>
          <a:xfrm rot="-1920000">
            <a:off x="398721" y="602511"/>
            <a:ext cx="783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11F1-32A6-0615-D89E-D36B4E2B447E}"/>
              </a:ext>
            </a:extLst>
          </p:cNvPr>
          <p:cNvSpPr txBox="1"/>
          <p:nvPr/>
        </p:nvSpPr>
        <p:spPr>
          <a:xfrm rot="-2160000">
            <a:off x="329609" y="400493"/>
            <a:ext cx="7761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💩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alpha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31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AECA-DED2-71C0-2337-6DC3D57F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all folks – Thanks for listening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FE5A-17B3-B83F-BA53-BBD43474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Take aways</a:t>
            </a:r>
          </a:p>
          <a:p>
            <a:r>
              <a:rPr lang="en-GB" dirty="0"/>
              <a:t>Data can be restored, once it is committed and pushed</a:t>
            </a:r>
          </a:p>
          <a:p>
            <a:pPr lvl="1"/>
            <a:r>
              <a:rPr lang="en-GB" dirty="0"/>
              <a:t>Do not check in sensitive data</a:t>
            </a:r>
          </a:p>
          <a:p>
            <a:r>
              <a:rPr lang="en-GB" dirty="0"/>
              <a:t>There are dozens of commands, each having their use case</a:t>
            </a:r>
          </a:p>
          <a:p>
            <a:pPr lvl="1"/>
            <a:r>
              <a:rPr lang="en-GB" dirty="0"/>
              <a:t>Most of the time, Google what you want to do and you will find it already implemented in one way or another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The presentation can be found here soonish..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https://github.com/h2obrain/about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D0FB-D040-0936-21B1-7E799838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version control as a hobbyist?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8895-7284-4B75-9593-3E273CA5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Manage progress</a:t>
            </a:r>
          </a:p>
          <a:p>
            <a:pPr lvl="1"/>
            <a:r>
              <a:rPr lang="en-GB" dirty="0"/>
              <a:t>Revert changes</a:t>
            </a:r>
          </a:p>
          <a:p>
            <a:pPr lvl="1"/>
            <a:r>
              <a:rPr lang="en-GB" dirty="0"/>
              <a:t>Test new stuff in separate branches (Organise branches)</a:t>
            </a:r>
            <a:endParaRPr lang="en-GB" dirty="0">
              <a:cs typeface="Calibri"/>
            </a:endParaRPr>
          </a:p>
          <a:p>
            <a:r>
              <a:rPr lang="en-GB" dirty="0"/>
              <a:t>Project history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Understand why I changed something some years ago</a:t>
            </a:r>
          </a:p>
          <a:p>
            <a:pPr lvl="1"/>
            <a:r>
              <a:rPr lang="en-GB" dirty="0">
                <a:cs typeface="Calibri" panose="020F0502020204030204"/>
              </a:rPr>
              <a:t>Backtrack when some functionality broke</a:t>
            </a:r>
          </a:p>
          <a:p>
            <a:pPr lvl="1"/>
            <a:endParaRPr lang="en-CH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68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B732-2305-6F42-334D-358EBFC3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- the stupid content tracker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D8DB-1254-0550-9C4F-A7C11318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dirty="0"/>
              <a:t>According to its </a:t>
            </a:r>
            <a:r>
              <a:rPr lang="en-GB" sz="2200" dirty="0">
                <a:hlinkClick r:id="rId2"/>
              </a:rPr>
              <a:t>README</a:t>
            </a:r>
            <a:endParaRPr lang="en-GB" sz="2200" dirty="0"/>
          </a:p>
          <a:p>
            <a:pPr marL="0" indent="0">
              <a:buNone/>
            </a:pPr>
            <a:endParaRPr lang="en-GB" sz="1100" dirty="0"/>
          </a:p>
          <a:p>
            <a:pPr marL="457200" lvl="1" indent="0">
              <a:buNone/>
            </a:pPr>
            <a:r>
              <a:rPr lang="en-GB" dirty="0"/>
              <a:t>"git" can mean anything, depending on your mood.</a:t>
            </a:r>
          </a:p>
          <a:p>
            <a:pPr lvl="2"/>
            <a:r>
              <a:rPr lang="en-GB" dirty="0"/>
              <a:t>random three-letter combination that is pronounceable, and not actually used by any common UNIX command.  The fact that it is a </a:t>
            </a:r>
            <a:r>
              <a:rPr lang="en-GB" dirty="0" err="1"/>
              <a:t>mispronounciation</a:t>
            </a:r>
            <a:r>
              <a:rPr lang="en-GB" dirty="0"/>
              <a:t> of "get" may or may not be relevant.</a:t>
            </a:r>
          </a:p>
          <a:p>
            <a:pPr lvl="2"/>
            <a:r>
              <a:rPr lang="en-GB" dirty="0"/>
              <a:t>stupid. contemptible and despicable. simple. Take your pick from the dictionary of slang.</a:t>
            </a:r>
          </a:p>
          <a:p>
            <a:pPr lvl="2"/>
            <a:r>
              <a:rPr lang="en-GB" dirty="0"/>
              <a:t>"global information tracker": you're in a good mood, and it actually works for you.</a:t>
            </a:r>
            <a:br>
              <a:rPr lang="en-GB" dirty="0"/>
            </a:br>
            <a:r>
              <a:rPr lang="en-GB" dirty="0"/>
              <a:t>Angels sing, and a light suddenly fills the room. </a:t>
            </a:r>
          </a:p>
          <a:p>
            <a:pPr lvl="2"/>
            <a:r>
              <a:rPr lang="en-GB" dirty="0"/>
              <a:t>"goddamn idiotic truckload of </a:t>
            </a:r>
            <a:r>
              <a:rPr lang="en-GB" dirty="0" err="1"/>
              <a:t>sh</a:t>
            </a:r>
            <a:r>
              <a:rPr lang="en-GB" dirty="0"/>
              <a:t>*t": when it breaks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0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E22-4B6E-5217-AD49-E86E374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Under the hood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E74A-5278-D020-021F-1B5ECFFB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According to its </a:t>
            </a:r>
            <a:r>
              <a:rPr lang="en-GB" sz="2000" dirty="0">
                <a:hlinkClick r:id="rId2"/>
              </a:rPr>
              <a:t>README</a:t>
            </a:r>
            <a:endParaRPr lang="en-GB" sz="2000" dirty="0"/>
          </a:p>
          <a:p>
            <a:pPr marL="457200" lvl="1" indent="0">
              <a:buNone/>
            </a:pPr>
            <a:r>
              <a:rPr lang="en-GB" dirty="0"/>
              <a:t>This is a stupid (but extremely fast) directory content manager.  It doesn't do a whole lot, but what it </a:t>
            </a:r>
            <a:r>
              <a:rPr lang="en-GB" b="1" dirty="0"/>
              <a:t>does</a:t>
            </a:r>
            <a:r>
              <a:rPr lang="en-GB" dirty="0"/>
              <a:t> do is track directory contents efficiently. </a:t>
            </a:r>
          </a:p>
          <a:p>
            <a:pPr marL="457200" lvl="1" indent="0">
              <a:buNone/>
            </a:pPr>
            <a:r>
              <a:rPr lang="en-GB" dirty="0"/>
              <a:t>There are two </a:t>
            </a:r>
            <a:r>
              <a:rPr lang="en-GB" dirty="0">
                <a:hlinkClick r:id="rId3"/>
              </a:rPr>
              <a:t>object</a:t>
            </a:r>
            <a:r>
              <a:rPr lang="en-GB" dirty="0"/>
              <a:t> abstractions: the "object database", and the "current directory cache".</a:t>
            </a:r>
            <a:endParaRPr lang="en-CH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F9290D-7BE6-8BCF-1F65-DF3786947415}"/>
              </a:ext>
            </a:extLst>
          </p:cNvPr>
          <p:cNvGrpSpPr/>
          <p:nvPr/>
        </p:nvGrpSpPr>
        <p:grpSpPr>
          <a:xfrm>
            <a:off x="4119034" y="3853049"/>
            <a:ext cx="3620324" cy="2585323"/>
            <a:chOff x="1143000" y="3920782"/>
            <a:chExt cx="3620324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89255E-FAD7-1133-FAC0-2984B67FD6BB}"/>
                </a:ext>
              </a:extLst>
            </p:cNvPr>
            <p:cNvSpPr txBox="1"/>
            <p:nvPr/>
          </p:nvSpPr>
          <p:spPr>
            <a:xfrm>
              <a:off x="1143000" y="3920782"/>
              <a:ext cx="3620324" cy="25853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Object database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CH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34342-C347-5E39-F259-8784CE07CB18}"/>
                </a:ext>
              </a:extLst>
            </p:cNvPr>
            <p:cNvSpPr txBox="1"/>
            <p:nvPr/>
          </p:nvSpPr>
          <p:spPr>
            <a:xfrm>
              <a:off x="1210733" y="5956328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Objects</a:t>
              </a:r>
              <a:endParaRPr lang="en-CH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05E69E-1FB3-C6AB-CC69-76071A137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2233" y="5649437"/>
              <a:ext cx="265112" cy="392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A10B16-3C36-D75F-6B40-B90BFBD3C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766" y="5607923"/>
              <a:ext cx="1066760" cy="42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04AB64D-0E4B-F52C-8B57-93C66939671F}"/>
                </a:ext>
              </a:extLst>
            </p:cNvPr>
            <p:cNvCxnSpPr/>
            <p:nvPr/>
          </p:nvCxnSpPr>
          <p:spPr>
            <a:xfrm>
              <a:off x="1782233" y="6028435"/>
              <a:ext cx="1854200" cy="114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980F36-8DC8-FB42-7A90-39A47AE47A36}"/>
                </a:ext>
              </a:extLst>
            </p:cNvPr>
            <p:cNvCxnSpPr/>
            <p:nvPr/>
          </p:nvCxnSpPr>
          <p:spPr>
            <a:xfrm flipV="1">
              <a:off x="1773766" y="5547837"/>
              <a:ext cx="1926167" cy="493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48D53B-0811-2698-F4A7-B7F7C3AA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03895" y="4275010"/>
              <a:ext cx="2827867" cy="2096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54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02CC-B7DB-31C0-A01E-7D662B1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GIT command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E573-5AE6-B08D-6160-EEE48501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There are continuously more options and commands added so best check </a:t>
            </a:r>
            <a:r>
              <a:rPr lang="en-US" i="1" dirty="0">
                <a:ea typeface="+mn-lt"/>
                <a:cs typeface="+mn-lt"/>
              </a:rPr>
              <a:t>git command –help from time to time.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6848542-6924-9B78-7AE7-A983E0BB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49" y="3188384"/>
            <a:ext cx="7806058" cy="21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19ED-EDE2-8F46-F5E3-1039E3C3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command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5422-05EF-92B8-005E-5F0E2F44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Basic commands: git ..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i="1" dirty="0">
                <a:ea typeface="+mn-lt"/>
                <a:cs typeface="+mn-lt"/>
              </a:rPr>
              <a:t>add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Stage files for commission</a:t>
            </a:r>
          </a:p>
          <a:p>
            <a:pPr lvl="1"/>
            <a:r>
              <a:rPr lang="en-US" i="1" dirty="0">
                <a:ea typeface="+mn-lt"/>
                <a:cs typeface="+mn-lt"/>
              </a:rPr>
              <a:t>commit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ommit</a:t>
            </a:r>
            <a:r>
              <a:rPr lang="en-US" dirty="0">
                <a:ea typeface="+mn-lt"/>
                <a:cs typeface="+mn-lt"/>
              </a:rPr>
              <a:t> staged files</a:t>
            </a:r>
          </a:p>
          <a:p>
            <a:pPr lvl="1"/>
            <a:r>
              <a:rPr lang="en-US" i="1" dirty="0">
                <a:ea typeface="+mn-lt"/>
                <a:cs typeface="+mn-lt"/>
              </a:rPr>
              <a:t>push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Upload commits to a remote repository</a:t>
            </a:r>
          </a:p>
          <a:p>
            <a:pPr lvl="1"/>
            <a:r>
              <a:rPr lang="en-US" i="1" dirty="0">
                <a:ea typeface="+mn-lt"/>
                <a:cs typeface="+mn-lt"/>
              </a:rPr>
              <a:t>pull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Pull all commits of a remote repository into the current branch and merge according to git configuration</a:t>
            </a:r>
          </a:p>
          <a:p>
            <a:pPr lvl="1"/>
            <a:r>
              <a:rPr lang="en-US" i="1" dirty="0">
                <a:ea typeface="+mn-lt"/>
                <a:cs typeface="+mn-lt"/>
              </a:rPr>
              <a:t>checkout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Has multiple functions. Create new branches, switch to a branch, revert all </a:t>
            </a:r>
            <a:r>
              <a:rPr lang="en-US" dirty="0" err="1">
                <a:ea typeface="+mn-lt"/>
                <a:cs typeface="+mn-lt"/>
              </a:rPr>
              <a:t>unstaged</a:t>
            </a:r>
            <a:r>
              <a:rPr lang="en-US" dirty="0">
                <a:ea typeface="+mn-lt"/>
                <a:cs typeface="+mn-lt"/>
              </a:rPr>
              <a:t> files, etc.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23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5422-05EF-92B8-005E-5F0E2F44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Working with the commit history: git ..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log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List commit history of the currently checked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out branch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i="1" dirty="0">
                <a:ea typeface="+mn-lt"/>
                <a:cs typeface="+mn-lt"/>
              </a:rPr>
              <a:t>cherry-pick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>
                <a:cs typeface="Calibri"/>
              </a:rPr>
              <a:t>Pull single commits into the current branch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i="1" dirty="0">
                <a:ea typeface="+mn-lt"/>
                <a:cs typeface="+mn-lt"/>
              </a:rPr>
              <a:t>rebase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>
                <a:cs typeface="Calibri"/>
              </a:rPr>
              <a:t>Apply all commits introduced by the current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branch on top of another branch, then replace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the current branch with the result</a:t>
            </a:r>
          </a:p>
          <a:p>
            <a:endParaRPr lang="en-US" dirty="0"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98B7AB-1A51-1221-0AC2-3A7FDF33E0B2}"/>
              </a:ext>
            </a:extLst>
          </p:cNvPr>
          <p:cNvGrpSpPr/>
          <p:nvPr/>
        </p:nvGrpSpPr>
        <p:grpSpPr>
          <a:xfrm>
            <a:off x="7387168" y="2445740"/>
            <a:ext cx="2112433" cy="369332"/>
            <a:chOff x="1177915" y="2920484"/>
            <a:chExt cx="211243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786761-2670-3632-F9DF-DA4F42F00E24}"/>
                </a:ext>
              </a:extLst>
            </p:cNvPr>
            <p:cNvSpPr txBox="1"/>
            <p:nvPr/>
          </p:nvSpPr>
          <p:spPr>
            <a:xfrm>
              <a:off x="1177915" y="2920484"/>
              <a:ext cx="2112433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Branch</a:t>
              </a:r>
              <a:endParaRPr lang="en-CH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F2B622-523C-B5B4-4219-0B73CE3E75BF}"/>
                </a:ext>
              </a:extLst>
            </p:cNvPr>
            <p:cNvSpPr/>
            <p:nvPr/>
          </p:nvSpPr>
          <p:spPr>
            <a:xfrm>
              <a:off x="2015067" y="2967567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  <a:endParaRPr lang="en-CH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336047-FACF-5C1C-F77B-C4B763DED8A8}"/>
                </a:ext>
              </a:extLst>
            </p:cNvPr>
            <p:cNvSpPr/>
            <p:nvPr/>
          </p:nvSpPr>
          <p:spPr>
            <a:xfrm>
              <a:off x="2459567" y="2967567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  <a:endParaRPr lang="en-CH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793207-AA87-FA55-DEA0-205FE2EFC805}"/>
                </a:ext>
              </a:extLst>
            </p:cNvPr>
            <p:cNvSpPr/>
            <p:nvPr/>
          </p:nvSpPr>
          <p:spPr>
            <a:xfrm>
              <a:off x="2904067" y="2967567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  <a:endParaRPr lang="en-CH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D290A6-9990-F2B9-B666-24EFA97A2448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2277533" y="3105150"/>
              <a:ext cx="16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D35CD6-72D6-95B5-6B54-C11EB039890A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2722033" y="3105150"/>
              <a:ext cx="18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FA19ED-EDE2-8F46-F5E3-1039E3C3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command overview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EB2C38-3E5C-DF48-83F8-9CDAED1536D2}"/>
              </a:ext>
            </a:extLst>
          </p:cNvPr>
          <p:cNvGrpSpPr/>
          <p:nvPr/>
        </p:nvGrpSpPr>
        <p:grpSpPr>
          <a:xfrm>
            <a:off x="7391674" y="3659731"/>
            <a:ext cx="2554292" cy="900500"/>
            <a:chOff x="7681908" y="3807747"/>
            <a:chExt cx="2554292" cy="9005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1ACB93-89E2-F811-04FC-328C8D3CFE44}"/>
                </a:ext>
              </a:extLst>
            </p:cNvPr>
            <p:cNvSpPr txBox="1"/>
            <p:nvPr/>
          </p:nvSpPr>
          <p:spPr>
            <a:xfrm>
              <a:off x="7681908" y="4338915"/>
              <a:ext cx="25542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Branch</a:t>
              </a:r>
              <a:endParaRPr lang="en-CH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7B3CBE-8989-9987-4DCF-18155457ABA7}"/>
                </a:ext>
              </a:extLst>
            </p:cNvPr>
            <p:cNvSpPr/>
            <p:nvPr/>
          </p:nvSpPr>
          <p:spPr>
            <a:xfrm>
              <a:off x="9408060" y="3807747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CH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35216B-FA8B-7AF2-3D02-BF5DE12202D0}"/>
                </a:ext>
              </a:extLst>
            </p:cNvPr>
            <p:cNvSpPr/>
            <p:nvPr/>
          </p:nvSpPr>
          <p:spPr>
            <a:xfrm>
              <a:off x="8519060" y="4385998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  <a:endParaRPr lang="en-CH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DE77D7-BC13-28C3-1067-C3237B6AD736}"/>
                </a:ext>
              </a:extLst>
            </p:cNvPr>
            <p:cNvSpPr/>
            <p:nvPr/>
          </p:nvSpPr>
          <p:spPr>
            <a:xfrm>
              <a:off x="8963560" y="4385998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  <a:endParaRPr lang="en-CH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DD40D4-6E47-2A2E-8039-93CF7044FF7D}"/>
                </a:ext>
              </a:extLst>
            </p:cNvPr>
            <p:cNvSpPr/>
            <p:nvPr/>
          </p:nvSpPr>
          <p:spPr>
            <a:xfrm>
              <a:off x="9408060" y="4385998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  <a:endParaRPr lang="en-CH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C7A550C-667A-26BF-04A0-370790EC134F}"/>
                </a:ext>
              </a:extLst>
            </p:cNvPr>
            <p:cNvCxnSpPr>
              <a:stCxn id="19" idx="6"/>
            </p:cNvCxnSpPr>
            <p:nvPr/>
          </p:nvCxnSpPr>
          <p:spPr>
            <a:xfrm>
              <a:off x="8781526" y="4523581"/>
              <a:ext cx="16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4408B1-5B99-5FDB-6FBD-2048F405D4BC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9226026" y="4523581"/>
              <a:ext cx="18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0D4A98-EDBE-EDEC-8211-2A9E865BDE32}"/>
                </a:ext>
              </a:extLst>
            </p:cNvPr>
            <p:cNvSpPr/>
            <p:nvPr/>
          </p:nvSpPr>
          <p:spPr>
            <a:xfrm>
              <a:off x="9855998" y="4385998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CH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553E980-6E99-1596-E7FF-7D536DAF20C6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9632089" y="4042616"/>
              <a:ext cx="262346" cy="38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205169-313A-C027-9E49-B55AAEA6F6D0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9670526" y="4523581"/>
              <a:ext cx="1854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4B755E-6FFD-2610-9667-699161509B9B}"/>
              </a:ext>
            </a:extLst>
          </p:cNvPr>
          <p:cNvGrpSpPr/>
          <p:nvPr/>
        </p:nvGrpSpPr>
        <p:grpSpPr>
          <a:xfrm>
            <a:off x="7387168" y="5089116"/>
            <a:ext cx="3407832" cy="1387931"/>
            <a:chOff x="7387168" y="5089116"/>
            <a:chExt cx="3407832" cy="13879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32E798-CEB0-DA85-9077-A9C7A5E1CDB3}"/>
                </a:ext>
              </a:extLst>
            </p:cNvPr>
            <p:cNvSpPr txBox="1"/>
            <p:nvPr/>
          </p:nvSpPr>
          <p:spPr>
            <a:xfrm>
              <a:off x="7387168" y="5089116"/>
              <a:ext cx="34078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Branch A</a:t>
              </a:r>
              <a:endParaRPr lang="en-CH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10BB0A8-96DB-2EFF-B814-D29C6B37DF63}"/>
                </a:ext>
              </a:extLst>
            </p:cNvPr>
            <p:cNvSpPr/>
            <p:nvPr/>
          </p:nvSpPr>
          <p:spPr>
            <a:xfrm>
              <a:off x="8492487" y="5136199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  <a:endParaRPr lang="en-CH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F000EB-AF39-E874-D319-642603449345}"/>
                </a:ext>
              </a:extLst>
            </p:cNvPr>
            <p:cNvSpPr/>
            <p:nvPr/>
          </p:nvSpPr>
          <p:spPr>
            <a:xfrm>
              <a:off x="8936987" y="5136199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  <a:endParaRPr lang="en-CH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B9B87C-D582-8970-99BD-833B093951FD}"/>
                </a:ext>
              </a:extLst>
            </p:cNvPr>
            <p:cNvSpPr/>
            <p:nvPr/>
          </p:nvSpPr>
          <p:spPr>
            <a:xfrm>
              <a:off x="9381487" y="5136199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</a:t>
              </a:r>
              <a:endParaRPr lang="en-CH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1F45A6A-92AB-97B4-57A4-4C67309AA72E}"/>
                </a:ext>
              </a:extLst>
            </p:cNvPr>
            <p:cNvCxnSpPr>
              <a:stCxn id="43" idx="6"/>
            </p:cNvCxnSpPr>
            <p:nvPr/>
          </p:nvCxnSpPr>
          <p:spPr>
            <a:xfrm>
              <a:off x="8754953" y="5273782"/>
              <a:ext cx="16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6EAEC80-61C8-08EF-0029-370BC28FCC83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9199453" y="5273782"/>
              <a:ext cx="18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72BB7B-FE3B-A23B-F249-8A23EA8FA064}"/>
                </a:ext>
              </a:extLst>
            </p:cNvPr>
            <p:cNvSpPr txBox="1"/>
            <p:nvPr/>
          </p:nvSpPr>
          <p:spPr>
            <a:xfrm>
              <a:off x="7387168" y="5592808"/>
              <a:ext cx="34078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Branch B</a:t>
              </a:r>
              <a:endParaRPr lang="en-CH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9A1106E-E955-87FD-9D7E-55D1E379B8B2}"/>
                </a:ext>
              </a:extLst>
            </p:cNvPr>
            <p:cNvSpPr/>
            <p:nvPr/>
          </p:nvSpPr>
          <p:spPr>
            <a:xfrm>
              <a:off x="8936987" y="5639891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  <a:endParaRPr lang="en-CH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996DFB-365A-C866-A61E-5D4544105279}"/>
                </a:ext>
              </a:extLst>
            </p:cNvPr>
            <p:cNvSpPr/>
            <p:nvPr/>
          </p:nvSpPr>
          <p:spPr>
            <a:xfrm>
              <a:off x="9381487" y="5639891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  <a:endParaRPr lang="en-CH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5671942-4413-AE6B-B5B9-38BF07856F48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9199453" y="5777474"/>
              <a:ext cx="18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80A1CF-6321-CDA9-4D57-7E8DEF7658AD}"/>
                </a:ext>
              </a:extLst>
            </p:cNvPr>
            <p:cNvCxnSpPr>
              <a:stCxn id="43" idx="5"/>
              <a:endCxn id="60" idx="1"/>
            </p:cNvCxnSpPr>
            <p:nvPr/>
          </p:nvCxnSpPr>
          <p:spPr>
            <a:xfrm>
              <a:off x="8716516" y="5371068"/>
              <a:ext cx="258908" cy="309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0A6F74-98A1-5930-B7D9-19E777C31238}"/>
                </a:ext>
              </a:extLst>
            </p:cNvPr>
            <p:cNvSpPr txBox="1"/>
            <p:nvPr/>
          </p:nvSpPr>
          <p:spPr>
            <a:xfrm>
              <a:off x="7387168" y="6107715"/>
              <a:ext cx="34078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Branch B</a:t>
              </a:r>
              <a:endParaRPr lang="en-CH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81DAF40-13DF-D6C8-68F6-31D262B66C08}"/>
                </a:ext>
              </a:extLst>
            </p:cNvPr>
            <p:cNvSpPr/>
            <p:nvPr/>
          </p:nvSpPr>
          <p:spPr>
            <a:xfrm>
              <a:off x="9828987" y="6157799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  <a:endParaRPr lang="en-CH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C108191-C935-094E-9141-B4BA86849929}"/>
                </a:ext>
              </a:extLst>
            </p:cNvPr>
            <p:cNvSpPr/>
            <p:nvPr/>
          </p:nvSpPr>
          <p:spPr>
            <a:xfrm>
              <a:off x="10273487" y="6157799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  <a:endParaRPr lang="en-CH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2F8AB46-B181-724B-514F-6F4854D2193F}"/>
                </a:ext>
              </a:extLst>
            </p:cNvPr>
            <p:cNvCxnSpPr>
              <a:cxnSpLocks/>
              <a:stCxn id="72" idx="6"/>
              <a:endCxn id="73" idx="2"/>
            </p:cNvCxnSpPr>
            <p:nvPr/>
          </p:nvCxnSpPr>
          <p:spPr>
            <a:xfrm>
              <a:off x="10091453" y="6295382"/>
              <a:ext cx="18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6A57240C-D04F-C641-6F5B-062D022B1991}"/>
                </a:ext>
              </a:extLst>
            </p:cNvPr>
            <p:cNvCxnSpPr>
              <a:stCxn id="58" idx="1"/>
              <a:endCxn id="71" idx="1"/>
            </p:cNvCxnSpPr>
            <p:nvPr/>
          </p:nvCxnSpPr>
          <p:spPr>
            <a:xfrm rot="10800000" flipV="1">
              <a:off x="7387168" y="5777473"/>
              <a:ext cx="12700" cy="51490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9254CBD-0F64-71CB-D27B-BA19373205F7}"/>
                </a:ext>
              </a:extLst>
            </p:cNvPr>
            <p:cNvSpPr/>
            <p:nvPr/>
          </p:nvSpPr>
          <p:spPr>
            <a:xfrm>
              <a:off x="8492487" y="6154188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  <a:endParaRPr lang="en-CH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3C03AA-A590-D3B0-47D9-A15A376EF7D0}"/>
                </a:ext>
              </a:extLst>
            </p:cNvPr>
            <p:cNvSpPr/>
            <p:nvPr/>
          </p:nvSpPr>
          <p:spPr>
            <a:xfrm>
              <a:off x="8936987" y="6154188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  <a:endParaRPr lang="en-CH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BA734CD-F00C-7502-F23E-D0929CB37D91}"/>
                </a:ext>
              </a:extLst>
            </p:cNvPr>
            <p:cNvSpPr/>
            <p:nvPr/>
          </p:nvSpPr>
          <p:spPr>
            <a:xfrm>
              <a:off x="9381487" y="6154188"/>
              <a:ext cx="262466" cy="275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</a:t>
              </a:r>
              <a:endParaRPr lang="en-CH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D3A4D49-D005-4F43-BC89-B5DF95AAC7DA}"/>
                </a:ext>
              </a:extLst>
            </p:cNvPr>
            <p:cNvCxnSpPr>
              <a:stCxn id="78" idx="6"/>
            </p:cNvCxnSpPr>
            <p:nvPr/>
          </p:nvCxnSpPr>
          <p:spPr>
            <a:xfrm>
              <a:off x="8754953" y="6291771"/>
              <a:ext cx="16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4D8F488-B119-4198-1A9F-4FEBC5045FD8}"/>
                </a:ext>
              </a:extLst>
            </p:cNvPr>
            <p:cNvCxnSpPr>
              <a:stCxn id="79" idx="6"/>
              <a:endCxn id="80" idx="2"/>
            </p:cNvCxnSpPr>
            <p:nvPr/>
          </p:nvCxnSpPr>
          <p:spPr>
            <a:xfrm>
              <a:off x="9199453" y="6291771"/>
              <a:ext cx="18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9D701CA-A5AC-ADFC-7683-7E0D4EC88E7B}"/>
                </a:ext>
              </a:extLst>
            </p:cNvPr>
            <p:cNvCxnSpPr>
              <a:cxnSpLocks/>
              <a:stCxn id="80" idx="6"/>
              <a:endCxn id="72" idx="2"/>
            </p:cNvCxnSpPr>
            <p:nvPr/>
          </p:nvCxnSpPr>
          <p:spPr>
            <a:xfrm>
              <a:off x="9643953" y="6291771"/>
              <a:ext cx="185034" cy="3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758F48CD-B079-E117-652A-DDC8374B4598}"/>
                </a:ext>
              </a:extLst>
            </p:cNvPr>
            <p:cNvCxnSpPr>
              <a:stCxn id="60" idx="7"/>
              <a:endCxn id="45" idx="6"/>
            </p:cNvCxnSpPr>
            <p:nvPr/>
          </p:nvCxnSpPr>
          <p:spPr>
            <a:xfrm rot="5400000" flipH="1" flipV="1">
              <a:off x="9199281" y="5235517"/>
              <a:ext cx="406406" cy="482937"/>
            </a:xfrm>
            <a:prstGeom prst="curvedConnector4">
              <a:avLst>
                <a:gd name="adj1" fmla="val 28115"/>
                <a:gd name="adj2" fmla="val 1473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9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19ED-EDE2-8F46-F5E3-1039E3C3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command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5422-05EF-92B8-005E-5F0E2F44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Lower level commands: git ..</a:t>
            </a:r>
          </a:p>
          <a:p>
            <a:pPr lvl="1"/>
            <a:r>
              <a:rPr lang="en-US" i="1" dirty="0" err="1">
                <a:ea typeface="+mn-lt"/>
                <a:cs typeface="+mn-lt"/>
              </a:rPr>
              <a:t>reflog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List local "action log" (Current directory cache)</a:t>
            </a:r>
          </a:p>
          <a:p>
            <a:pPr lvl="1"/>
            <a:r>
              <a:rPr lang="en-US" i="1" dirty="0">
                <a:ea typeface="+mn-lt"/>
                <a:cs typeface="+mn-lt"/>
              </a:rPr>
              <a:t>cat-file</a:t>
            </a:r>
            <a:br>
              <a:rPr lang="en-US" i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Cat objects</a:t>
            </a:r>
            <a:endParaRPr lang="en-US" i="1" dirty="0">
              <a:ea typeface="+mn-lt"/>
              <a:cs typeface="+mn-lt"/>
            </a:endParaRPr>
          </a:p>
          <a:p>
            <a:pPr lvl="1"/>
            <a:r>
              <a:rPr lang="en-US" i="1" dirty="0" err="1">
                <a:ea typeface="+mn-lt"/>
                <a:cs typeface="+mn-lt"/>
              </a:rPr>
              <a:t>fsck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Inspect the object trees (</a:t>
            </a:r>
            <a:r>
              <a:rPr lang="en-US" dirty="0" err="1">
                <a:ea typeface="+mn-lt"/>
                <a:cs typeface="+mn-lt"/>
              </a:rPr>
              <a:t>eg.</a:t>
            </a:r>
            <a:r>
              <a:rPr lang="en-US" dirty="0">
                <a:ea typeface="+mn-lt"/>
                <a:cs typeface="+mn-lt"/>
              </a:rPr>
              <a:t> list dangling (unused) objects)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Garbage collecting: git ..</a:t>
            </a:r>
          </a:p>
          <a:p>
            <a:pPr lvl="1"/>
            <a:r>
              <a:rPr lang="en-US" i="1" dirty="0">
                <a:ea typeface="+mn-lt"/>
                <a:cs typeface="+mn-lt"/>
              </a:rPr>
              <a:t>prune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Deletes dangling object</a:t>
            </a:r>
          </a:p>
          <a:p>
            <a:pPr lvl="1"/>
            <a:r>
              <a:rPr lang="en-US" i="1" dirty="0" err="1">
                <a:ea typeface="+mn-lt"/>
                <a:cs typeface="+mn-lt"/>
              </a:rPr>
              <a:t>gc</a:t>
            </a:r>
            <a:r>
              <a:rPr lang="en-US" dirty="0">
                <a:ea typeface="+mn-lt"/>
                <a:cs typeface="+mn-lt"/>
              </a:rPr>
              <a:t> (garbage collector)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Simplifies cleanup in general.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And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33858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4106-E6AD-BD77-8C3C-C1241413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742097" cy="1719072"/>
          </a:xfrm>
        </p:spPr>
        <p:txBody>
          <a:bodyPr anchor="b">
            <a:normAutofit/>
          </a:bodyPr>
          <a:lstStyle/>
          <a:p>
            <a:r>
              <a:rPr lang="en-GB" sz="4200" dirty="0"/>
              <a:t>A week with GIT</a:t>
            </a:r>
            <a:endParaRPr lang="en-CH" sz="4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AAB1-3A30-8313-6CC5-BE101323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48964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dirty="0">
              <a:cs typeface="Calibri" panose="020F0502020204030204"/>
            </a:endParaRPr>
          </a:p>
          <a:p>
            <a:pPr marL="0" indent="0">
              <a:buNone/>
            </a:pPr>
            <a:endParaRPr lang="en-CH" sz="1900" dirty="0">
              <a:cs typeface="Calibri" panose="020F0502020204030204"/>
            </a:endParaRPr>
          </a:p>
          <a:p>
            <a:pPr marL="0" indent="0">
              <a:buNone/>
            </a:pPr>
            <a:endParaRPr lang="en-CH" sz="1900" dirty="0">
              <a:cs typeface="Calibri" panose="020F0502020204030204"/>
            </a:endParaRPr>
          </a:p>
          <a:p>
            <a:pPr marL="0" indent="0">
              <a:buNone/>
            </a:pPr>
            <a:endParaRPr lang="en-CH" sz="1900" dirty="0">
              <a:cs typeface="Calibri" panose="020F0502020204030204"/>
            </a:endParaRPr>
          </a:p>
          <a:p>
            <a:pPr marL="0" indent="0">
              <a:buNone/>
            </a:pPr>
            <a:endParaRPr lang="en-CH" sz="1900" dirty="0">
              <a:cs typeface="Calibri" panose="020F0502020204030204"/>
            </a:endParaRPr>
          </a:p>
          <a:p>
            <a:pPr marL="0" indent="0">
              <a:buNone/>
            </a:pPr>
            <a:endParaRPr lang="en-CH" sz="1900" dirty="0">
              <a:cs typeface="Calibri" panose="020F0502020204030204"/>
            </a:endParaRPr>
          </a:p>
          <a:p>
            <a:pPr marL="0" indent="0">
              <a:buNone/>
            </a:pPr>
            <a:endParaRPr lang="en-CH" sz="19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CH" sz="1900" dirty="0" err="1">
                <a:cs typeface="Calibri" panose="020F0502020204030204"/>
              </a:rPr>
              <a:t>Goto</a:t>
            </a:r>
            <a:r>
              <a:rPr lang="en-CH" sz="1900" dirty="0">
                <a:cs typeface="Calibri" panose="020F0502020204030204"/>
              </a:rPr>
              <a:t> </a:t>
            </a:r>
            <a:r>
              <a:rPr lang="en-US" sz="1900" dirty="0">
                <a:ea typeface="+mn-lt"/>
                <a:cs typeface="+mn-lt"/>
                <a:hlinkClick r:id="rId2"/>
              </a:rPr>
              <a:t>https://github.com/h2obrain/about/blob/main/odyssey.md</a:t>
            </a:r>
            <a:endParaRPr lang="en-CH" sz="1900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662A8E6-1ED9-6578-0B54-A0D1010C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602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Git: Let’s f* up history,        and then restore it </vt:lpstr>
      <vt:lpstr>Why use version control as a hobbyist?</vt:lpstr>
      <vt:lpstr>GIT - the stupid content tracker</vt:lpstr>
      <vt:lpstr>GIT – Under the hood</vt:lpstr>
      <vt:lpstr>GIT command overview</vt:lpstr>
      <vt:lpstr>GIT command overview</vt:lpstr>
      <vt:lpstr>GIT command overview</vt:lpstr>
      <vt:lpstr>GIT command overview</vt:lpstr>
      <vt:lpstr>A week with GIT</vt:lpstr>
      <vt:lpstr>That’s all folks – 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Let’s f* up history,        and then restore it </dc:title>
  <dc:creator>Oliver Meier</dc:creator>
  <cp:lastModifiedBy>Oliver Meier</cp:lastModifiedBy>
  <cp:revision>263</cp:revision>
  <dcterms:created xsi:type="dcterms:W3CDTF">2022-12-26T09:56:05Z</dcterms:created>
  <dcterms:modified xsi:type="dcterms:W3CDTF">2022-12-30T19:51:49Z</dcterms:modified>
</cp:coreProperties>
</file>