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5" r:id="rId3"/>
    <p:sldId id="320" r:id="rId4"/>
    <p:sldId id="321" r:id="rId5"/>
    <p:sldId id="325" r:id="rId6"/>
    <p:sldId id="323" r:id="rId7"/>
    <p:sldId id="326" r:id="rId8"/>
    <p:sldId id="33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24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3/25/2014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 new tool for code clones refactoring</a:t>
            </a:r>
          </a:p>
          <a:p>
            <a:r>
              <a:rPr lang="it-IT" dirty="0" smtClean="0"/>
              <a:t>H. Qin, S. Pan, Y. Chen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Classification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1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1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0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6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6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04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80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12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code fragment (CF) is any sequence of code lines (with or without comments). A CF is identified by its file name and begin-end line numbers in the original code base.</a:t>
            </a:r>
          </a:p>
          <a:p>
            <a:r>
              <a:rPr lang="en-US" dirty="0" smtClean="0"/>
              <a:t>A code fragment CF</a:t>
            </a:r>
            <a:r>
              <a:rPr lang="en-US" baseline="-25000" dirty="0" smtClean="0"/>
              <a:t>2</a:t>
            </a:r>
            <a:r>
              <a:rPr lang="en-US" dirty="0" smtClean="0"/>
              <a:t> is a clone of another code fragment CF</a:t>
            </a:r>
            <a:r>
              <a:rPr lang="en-US" baseline="-25000" dirty="0" smtClean="0"/>
              <a:t>1</a:t>
            </a:r>
            <a:r>
              <a:rPr lang="en-US" dirty="0" smtClean="0"/>
              <a:t> if they are similar by some given definition of similarity, that is, f(CF</a:t>
            </a:r>
            <a:r>
              <a:rPr lang="en-US" baseline="-25000" dirty="0" smtClean="0"/>
              <a:t>1</a:t>
            </a:r>
            <a:r>
              <a:rPr lang="en-US" dirty="0" smtClean="0"/>
              <a:t>) = f(CF</a:t>
            </a:r>
            <a:r>
              <a:rPr lang="en-US" baseline="-25000" dirty="0" smtClean="0"/>
              <a:t>2</a:t>
            </a:r>
            <a:r>
              <a:rPr lang="en-US" dirty="0" smtClean="0"/>
              <a:t>) where f is the similarity function.</a:t>
            </a:r>
          </a:p>
          <a:p>
            <a:r>
              <a:rPr lang="en-US" dirty="0" smtClean="0"/>
              <a:t>Previous research shows that a significant fraction (between 7% and 23%) of the code in a typical software system has been cloned.</a:t>
            </a:r>
          </a:p>
          <a:p>
            <a:r>
              <a:rPr lang="en-US" dirty="0" smtClean="0"/>
              <a:t>By detecting, categorizing, and removing code clones we can produce easier to understand, cleaner, and more reusable code.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27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Type-1: Identical code fragments except for variations in whitespace, layout and comments.</a:t>
            </a:r>
          </a:p>
          <a:p>
            <a:r>
              <a:rPr lang="en-US" dirty="0" smtClean="0"/>
              <a:t>Type-2: Syntactically identical fragments except for variations in identifiers, literals, types, whitespace, layout and comments.</a:t>
            </a:r>
          </a:p>
          <a:p>
            <a:r>
              <a:rPr lang="en-US" dirty="0" smtClean="0"/>
              <a:t>Type-3: Copied fragments with further modifications such as changed, added or removed statements, in addition to variations in identifiers, literals, types, whitespace and comments.</a:t>
            </a:r>
          </a:p>
          <a:p>
            <a:r>
              <a:rPr lang="en-US" dirty="0" smtClean="0"/>
              <a:t>Type-4: Two or more code fragments that perform the same computation but are implemented by different syntactic variants.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08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Detection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0" y="1747299"/>
            <a:ext cx="4888721" cy="482361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1752600"/>
            <a:ext cx="5118431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CloneDigger</a:t>
            </a:r>
            <a:r>
              <a:rPr lang="en-US" dirty="0" smtClean="0"/>
              <a:t> – Anti-Unification 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Anti-unification: let E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be two terms. Term E is a generalization of E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and E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if there exist two substitutions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 smtClean="0"/>
                  <a:t>1</a:t>
                </a:r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 smtClean="0"/>
                  <a:t>2</a:t>
                </a:r>
                <a:r>
                  <a:rPr lang="en-CA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 smtClean="0"/>
                  <a:t>1</a:t>
                </a:r>
                <a:r>
                  <a:rPr lang="en-CA" dirty="0" smtClean="0"/>
                  <a:t>(E) = E</a:t>
                </a:r>
                <a:r>
                  <a:rPr lang="en-CA" baseline="-25000" dirty="0" smtClean="0"/>
                  <a:t>1</a:t>
                </a:r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baseline="-25000" dirty="0" smtClean="0"/>
                  <a:t>2</a:t>
                </a:r>
                <a:r>
                  <a:rPr lang="en-CA" dirty="0" smtClean="0"/>
                  <a:t>(</a:t>
                </a:r>
                <a:r>
                  <a:rPr lang="en-US" altLang="zh-CN" dirty="0" smtClean="0"/>
                  <a:t>E) = E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. The most specific generalization of E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and E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 is called anti-unifier. The process of finding an anti-unifier is called anti-unification.</a:t>
                </a:r>
              </a:p>
              <a:p>
                <a:r>
                  <a:rPr lang="en-US" dirty="0" smtClean="0"/>
                  <a:t>The anti-unifier tree of two trees 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T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is obtained by replacing some </a:t>
                </a:r>
                <a:r>
                  <a:rPr lang="en-US" dirty="0" err="1" smtClean="0"/>
                  <a:t>subtrees</a:t>
                </a:r>
                <a:r>
                  <a:rPr lang="en-US" dirty="0" smtClean="0"/>
                  <a:t> in 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T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by special nodes, containing term placeholders which are marked with integers.</a:t>
                </a:r>
              </a:p>
              <a:p>
                <a:r>
                  <a:rPr lang="en-US" dirty="0"/>
                  <a:t>L</a:t>
                </a:r>
                <a:r>
                  <a:rPr lang="en-US" dirty="0" smtClean="0"/>
                  <a:t>et U be the anti-unifier of two trees, the anti-unification distance between them is a sum of sizes of all substituting trees in </a:t>
                </a:r>
                <a:r>
                  <a:rPr lang="en-US" smtClean="0"/>
                  <a:t>their substitutions.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35" t="-2663" r="-1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5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CloneDigger</a:t>
            </a:r>
            <a:r>
              <a:rPr lang="en-US" dirty="0" smtClean="0"/>
              <a:t> – Clone Detection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AST for the program.</a:t>
            </a:r>
          </a:p>
          <a:p>
            <a:r>
              <a:rPr lang="en-US" dirty="0" smtClean="0"/>
              <a:t>Identify similar statements using anti-unification and partition them into clusters.</a:t>
            </a:r>
          </a:p>
          <a:p>
            <a:r>
              <a:rPr lang="en-US" dirty="0" smtClean="0"/>
              <a:t>Find identical sequences of cluster IDs. These are candidates to be reported as duplicate code fragments.</a:t>
            </a:r>
          </a:p>
          <a:p>
            <a:r>
              <a:rPr lang="en-US" dirty="0" smtClean="0"/>
              <a:t>Refine by examining the identified code sequences for overall similarity. In this phase, every pair of candidate sequences is checked for overall similarity at the statement level, again </a:t>
            </a:r>
            <a:r>
              <a:rPr lang="en-US" smtClean="0"/>
              <a:t>using anti-unification.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7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Clone Refactoring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Pull Up </a:t>
            </a:r>
            <a:r>
              <a:rPr lang="en-US" dirty="0" smtClean="0"/>
              <a:t>Method*</a:t>
            </a:r>
            <a:endParaRPr lang="en-US" dirty="0" smtClean="0"/>
          </a:p>
          <a:p>
            <a:r>
              <a:rPr lang="en-US" dirty="0" smtClean="0"/>
              <a:t>Possible implications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xternal references such as variables, objects and function calls</a:t>
            </a:r>
          </a:p>
          <a:p>
            <a:pPr lvl="1"/>
            <a:r>
              <a:rPr lang="en-US" dirty="0" smtClean="0"/>
              <a:t>Future references</a:t>
            </a:r>
          </a:p>
          <a:p>
            <a:r>
              <a:rPr lang="en-US" dirty="0" smtClean="0"/>
              <a:t>Related works: usage of refactoring guidance metrics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UI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91" y="1905000"/>
            <a:ext cx="7619119" cy="4114800"/>
          </a:xfrm>
        </p:spPr>
      </p:pic>
    </p:spTree>
    <p:extLst>
      <p:ext uri="{BB962C8B-B14F-4D97-AF65-F5344CB8AC3E}">
        <p14:creationId xmlns:p14="http://schemas.microsoft.com/office/powerpoint/2010/main" val="171682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EasyMerge</a:t>
            </a:r>
            <a:r>
              <a:rPr lang="en-US" dirty="0" smtClean="0"/>
              <a:t> - Preprocessing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8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497</Words>
  <Application>Microsoft Office PowerPoint</Application>
  <PresentationFormat>Custom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幼圆</vt:lpstr>
      <vt:lpstr>Arial</vt:lpstr>
      <vt:lpstr>Cambria Math</vt:lpstr>
      <vt:lpstr>Corbel</vt:lpstr>
      <vt:lpstr>Digital Blue Tunnel 16x9</vt:lpstr>
      <vt:lpstr>EasyMerge</vt:lpstr>
      <vt:lpstr>Background</vt:lpstr>
      <vt:lpstr>Clone Types</vt:lpstr>
      <vt:lpstr>Clone Detection</vt:lpstr>
      <vt:lpstr>CloneDigger – Anti-Unification </vt:lpstr>
      <vt:lpstr>CloneDigger – Clone Detection Algorithm</vt:lpstr>
      <vt:lpstr>Clone Refactoring</vt:lpstr>
      <vt:lpstr>EasyMerge - UI</vt:lpstr>
      <vt:lpstr>EasyMerge - Preprocessing</vt:lpstr>
      <vt:lpstr>EasyMerge - Classification</vt:lpstr>
      <vt:lpstr>EasyMerge - Merging</vt:lpstr>
      <vt:lpstr>EasyMerge - Merging</vt:lpstr>
      <vt:lpstr>EasyMerge - Merging</vt:lpstr>
      <vt:lpstr>Experimental Results</vt:lpstr>
      <vt:lpstr>Experimental Results</vt:lpstr>
      <vt:lpstr>Experimental Results</vt:lpstr>
      <vt:lpstr>Experimental Results</vt:lpstr>
      <vt:lpstr>Conclusion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2014-03-21T19:56:07Z</dcterms:created>
  <dcterms:modified xsi:type="dcterms:W3CDTF">2014-03-25T18:05:41Z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