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67" r:id="rId15"/>
    <p:sldId id="273" r:id="rId16"/>
    <p:sldId id="274" r:id="rId17"/>
    <p:sldId id="275" r:id="rId18"/>
    <p:sldId id="271" r:id="rId19"/>
    <p:sldId id="272" r:id="rId20"/>
    <p:sldId id="258" r:id="rId21"/>
  </p:sldIdLst>
  <p:sldSz cx="9144000" cy="6858000" type="screen4x3"/>
  <p:notesSz cx="7099300" cy="10234613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accent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6ED"/>
    <a:srgbClr val="C8D8E6"/>
    <a:srgbClr val="23476E"/>
    <a:srgbClr val="23214A"/>
    <a:srgbClr val="969696"/>
    <a:srgbClr val="FDEA5D"/>
    <a:srgbClr val="4086BF"/>
    <a:srgbClr val="FFA34F"/>
    <a:srgbClr val="B70D28"/>
    <a:srgbClr val="0E78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4995" autoAdjust="0"/>
    <p:restoredTop sz="94660"/>
  </p:normalViewPr>
  <p:slideViewPr>
    <p:cSldViewPr snapToObjects="1" showGuides="1">
      <p:cViewPr varScale="1">
        <p:scale>
          <a:sx n="119" d="100"/>
          <a:sy n="119" d="100"/>
        </p:scale>
        <p:origin x="-1404" y="-90"/>
      </p:cViewPr>
      <p:guideLst>
        <p:guide orient="horz" pos="2432"/>
        <p:guide orient="horz" pos="799"/>
        <p:guide orient="horz" pos="4020"/>
        <p:guide orient="horz" pos="2341"/>
        <p:guide orient="horz" pos="572"/>
        <p:guide orient="horz" pos="119"/>
        <p:guide orient="horz" pos="4110"/>
        <p:guide pos="158"/>
        <p:guide pos="5602"/>
        <p:guide pos="1565"/>
        <p:guide pos="1474"/>
        <p:guide pos="2925"/>
        <p:guide pos="2835"/>
        <p:guide pos="4286"/>
        <p:guide pos="41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>
        <p:scale>
          <a:sx n="89" d="100"/>
          <a:sy n="89" d="100"/>
        </p:scale>
        <p:origin x="-1728" y="1032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3306" y="296863"/>
            <a:ext cx="4422857" cy="4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  <a:latin typeface="Verdana" pitchFamily="34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2"/>
          </p:nvPr>
        </p:nvSpPr>
        <p:spPr>
          <a:xfrm>
            <a:off x="1317625" y="9941842"/>
            <a:ext cx="4824413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Copyright © Infineon Technologies AG 2013. All rights reserved.</a:t>
            </a:r>
            <a:endParaRPr lang="en-US" sz="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"/>
          </p:nvPr>
        </p:nvSpPr>
        <p:spPr>
          <a:xfrm>
            <a:off x="453306" y="9941842"/>
            <a:ext cx="864319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set date</a:t>
            </a:r>
            <a:endParaRPr lang="en-US" sz="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"/>
          </p:nvPr>
        </p:nvSpPr>
        <p:spPr>
          <a:xfrm>
            <a:off x="6142038" y="9941842"/>
            <a:ext cx="448737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C58D39F9-DC77-4BF5-B1EC-BE12E526A4D2}" type="slidenum"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3305" y="1012850"/>
            <a:ext cx="6191969" cy="46439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5868498"/>
            <a:ext cx="6191968" cy="36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Enter Notes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4025" y="295163"/>
            <a:ext cx="4422857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Verdan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A5E1CB4-6977-43BF-ACA9-CC28B9D6A5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FX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6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0" cy="5445224"/>
          </a:xfrm>
          <a:prstGeom prst="rect">
            <a:avLst/>
          </a:prstGeom>
          <a:solidFill>
            <a:schemeClr val="accent2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 noProof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0825" y="1268413"/>
            <a:ext cx="8640960" cy="1440000"/>
          </a:xfrm>
        </p:spPr>
        <p:txBody>
          <a:bodyPr vert="horz" lIns="0" tIns="0" rIns="0" bIns="10800" rtlCol="0" anchor="b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lang="en-GB" sz="4800" b="0" noProof="0" dirty="0" smtClean="0">
                <a:solidFill>
                  <a:schemeClr val="tx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Please type in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000" y="2780927"/>
            <a:ext cx="8640960" cy="936000"/>
          </a:xfr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2800" baseline="0" noProof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 smtClean="0"/>
              <a:t>Author (Department)</a:t>
            </a:r>
            <a:br>
              <a:rPr lang="en-US" noProof="0" dirty="0" smtClean="0"/>
            </a:br>
            <a:r>
              <a:rPr lang="en-US" noProof="0" dirty="0" smtClean="0"/>
              <a:t>Date</a:t>
            </a:r>
          </a:p>
        </p:txBody>
      </p:sp>
      <p:pic>
        <p:nvPicPr>
          <p:cNvPr id="8" name="Grafik 8" descr="Infineon-Logo-Kombiniert.emf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7308304" y="5832365"/>
            <a:ext cx="1357200" cy="5992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1800">
                <a:solidFill>
                  <a:schemeClr val="accent4"/>
                </a:solidFill>
                <a:latin typeface="Verdana"/>
              </a:defRPr>
            </a:lvl1pPr>
          </a:lstStyle>
          <a:p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1"/>
          </p:nvPr>
        </p:nvSpPr>
        <p:spPr>
          <a:xfrm>
            <a:off x="250824" y="64407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1"/>
              </a:buClr>
              <a:defRPr sz="1800">
                <a:solidFill>
                  <a:schemeClr val="accent1"/>
                </a:solidFill>
                <a:latin typeface="Verdana"/>
              </a:defRPr>
            </a:lvl1pPr>
          </a:lstStyle>
          <a:p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8604443" y="381000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2400">
                <a:solidFill>
                  <a:schemeClr val="accent4"/>
                </a:solidFill>
                <a:latin typeface="Verdana"/>
              </a:defRPr>
            </a:lvl1pPr>
          </a:lstStyle>
          <a:p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0826" y="1268413"/>
            <a:ext cx="2808288" cy="52562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203576" y="1268413"/>
            <a:ext cx="2736850" cy="52562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84888" y="1268413"/>
            <a:ext cx="2808312" cy="52562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D196D2E6-1AED-4DCA-9550-F6EC2BD19D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7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0825" y="1268413"/>
            <a:ext cx="8640960" cy="1368425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50825" y="2781299"/>
            <a:ext cx="2952750" cy="3744416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348038" y="2781299"/>
            <a:ext cx="2592387" cy="3744416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84888" y="2781299"/>
            <a:ext cx="2808287" cy="3744416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72154C9A-D041-432C-A583-2D861652A5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8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0825" y="1268413"/>
            <a:ext cx="2088232" cy="52562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484438" y="1268413"/>
            <a:ext cx="2016125" cy="52562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643438" y="1268413"/>
            <a:ext cx="2016125" cy="52562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804025" y="1268413"/>
            <a:ext cx="2088232" cy="52562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43014D8B-B9D7-4DB5-BF8D-7CD49AE844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8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0825" y="1268413"/>
            <a:ext cx="8640960" cy="1368425"/>
          </a:xfrm>
        </p:spPr>
        <p:txBody>
          <a:bodyPr/>
          <a:lstStyle>
            <a:lvl4pPr>
              <a:buNone/>
              <a:defRPr/>
            </a:lvl4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50825" y="2781299"/>
            <a:ext cx="2088232" cy="3744416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484438" y="2781299"/>
            <a:ext cx="2016125" cy="3744416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643438" y="2781299"/>
            <a:ext cx="2016125" cy="3744416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6804025" y="2781299"/>
            <a:ext cx="2088232" cy="3744416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52B3D317-E35F-4818-8DCA-07A3647EAC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9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0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A7EEEB64-846A-43A0-ADEE-7954C942FD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Final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7F316316-6357-4CE5-9928-302FA3725E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0824" y="1268413"/>
            <a:ext cx="8641655" cy="52562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89D06DFF-97DA-42D8-94A6-87C53C3F3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idx="17"/>
          </p:nvPr>
        </p:nvSpPr>
        <p:spPr>
          <a:xfrm>
            <a:off x="-1" y="1268412"/>
            <a:ext cx="9144000" cy="576072"/>
          </a:xfrm>
          <a:solidFill>
            <a:schemeClr val="accent2"/>
          </a:solidFill>
        </p:spPr>
        <p:txBody>
          <a:bodyPr wrap="square" lIns="250824" anchor="ctr">
            <a:noAutofit/>
          </a:bodyPr>
          <a:lstStyle>
            <a:lvl1pPr fontAlgn="auto"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0" y="1916493"/>
            <a:ext cx="9144000" cy="576072"/>
          </a:xfrm>
          <a:prstGeom prst="rect">
            <a:avLst/>
          </a:prstGeom>
          <a:solidFill>
            <a:schemeClr val="accent2"/>
          </a:solidFill>
        </p:spPr>
        <p:txBody>
          <a:bodyPr wrap="square" lIns="250824" anchor="ctr">
            <a:noAutofit/>
          </a:bodyPr>
          <a:lstStyle>
            <a:lvl1pPr fontAlgn="auto"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/>
          </p:nvPr>
        </p:nvSpPr>
        <p:spPr>
          <a:xfrm>
            <a:off x="0" y="2564574"/>
            <a:ext cx="9144000" cy="576072"/>
          </a:xfrm>
          <a:prstGeom prst="rect">
            <a:avLst/>
          </a:prstGeom>
          <a:solidFill>
            <a:schemeClr val="accent2"/>
          </a:solidFill>
        </p:spPr>
        <p:txBody>
          <a:bodyPr wrap="square" lIns="250824" anchor="ctr">
            <a:noAutofit/>
          </a:bodyPr>
          <a:lstStyle>
            <a:lvl1pPr fontAlgn="auto"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0" y="3212655"/>
            <a:ext cx="9144000" cy="576072"/>
          </a:xfrm>
          <a:prstGeom prst="rect">
            <a:avLst/>
          </a:prstGeom>
          <a:solidFill>
            <a:schemeClr val="accent2"/>
          </a:solidFill>
        </p:spPr>
        <p:txBody>
          <a:bodyPr wrap="square" lIns="250824" anchor="ctr">
            <a:noAutofit/>
          </a:bodyPr>
          <a:lstStyle>
            <a:lvl1pPr fontAlgn="auto"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0" y="3860736"/>
            <a:ext cx="9144000" cy="576072"/>
          </a:xfrm>
          <a:prstGeom prst="rect">
            <a:avLst/>
          </a:prstGeom>
          <a:solidFill>
            <a:schemeClr val="accent2"/>
          </a:solidFill>
        </p:spPr>
        <p:txBody>
          <a:bodyPr wrap="square" lIns="250824" anchor="ctr">
            <a:noAutofit/>
          </a:bodyPr>
          <a:lstStyle>
            <a:lvl1pPr fontAlgn="auto"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0" y="4508817"/>
            <a:ext cx="9144000" cy="576072"/>
          </a:xfrm>
          <a:prstGeom prst="rect">
            <a:avLst/>
          </a:prstGeom>
          <a:solidFill>
            <a:schemeClr val="accent2"/>
          </a:solidFill>
        </p:spPr>
        <p:txBody>
          <a:bodyPr wrap="square" lIns="250824" anchor="ctr">
            <a:noAutofit/>
          </a:bodyPr>
          <a:lstStyle>
            <a:lvl1pPr fontAlgn="auto"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3"/>
          </p:nvPr>
        </p:nvSpPr>
        <p:spPr>
          <a:xfrm>
            <a:off x="0" y="5156898"/>
            <a:ext cx="9144000" cy="576072"/>
          </a:xfrm>
          <a:prstGeom prst="rect">
            <a:avLst/>
          </a:prstGeom>
          <a:solidFill>
            <a:schemeClr val="accent2"/>
          </a:solidFill>
        </p:spPr>
        <p:txBody>
          <a:bodyPr wrap="square" lIns="250824" anchor="ctr">
            <a:noAutofit/>
          </a:bodyPr>
          <a:lstStyle>
            <a:lvl1pPr fontAlgn="auto"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0" y="5804979"/>
            <a:ext cx="9144000" cy="576072"/>
          </a:xfrm>
          <a:prstGeom prst="rect">
            <a:avLst/>
          </a:prstGeom>
          <a:solidFill>
            <a:schemeClr val="accent2"/>
          </a:solidFill>
        </p:spPr>
        <p:txBody>
          <a:bodyPr wrap="square" lIns="250824" anchor="ctr">
            <a:noAutofit/>
          </a:bodyPr>
          <a:lstStyle>
            <a:lvl1pPr fontAlgn="auto"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25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17FA0609-023A-4F47-AAA1-F29FB88AC8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26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27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0825" y="1268413"/>
            <a:ext cx="4248472" cy="52562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43438" y="1268413"/>
            <a:ext cx="4249042" cy="52562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A8FB9EE6-A0A4-496A-B542-91A228107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6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6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0" cy="5445224"/>
          </a:xfrm>
          <a:prstGeom prst="rect">
            <a:avLst/>
          </a:prstGeom>
          <a:solidFill>
            <a:schemeClr val="accent2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 noProof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51519" y="1268413"/>
            <a:ext cx="8641655" cy="2447925"/>
          </a:xfrm>
        </p:spPr>
        <p:txBody>
          <a:bodyPr anchor="b">
            <a:normAutofit/>
          </a:bodyPr>
          <a:lstStyle>
            <a:lvl1pPr marL="0" indent="0">
              <a:buNone/>
              <a:defRPr sz="4800"/>
            </a:lvl1pPr>
          </a:lstStyle>
          <a:p>
            <a:pPr lvl="0"/>
            <a:r>
              <a:rPr lang="en-US" dirty="0" smtClean="0"/>
              <a:t>Click to enter Section</a:t>
            </a:r>
            <a:endParaRPr lang="en-US" dirty="0"/>
          </a:p>
        </p:txBody>
      </p:sp>
      <p:pic>
        <p:nvPicPr>
          <p:cNvPr id="9" name="Grafik 17" descr="Infineon-Logo-Kombiniert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722188" y="265700"/>
            <a:ext cx="957600" cy="422778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051113F6-E430-490C-96FB-D1E21F9688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5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0825" y="1268412"/>
            <a:ext cx="4248472" cy="2447925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43438" y="1268413"/>
            <a:ext cx="4249042" cy="2447924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50825" y="3860799"/>
            <a:ext cx="4248472" cy="2663825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643438" y="3860800"/>
            <a:ext cx="4249042" cy="2663824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8FFB3511-B134-4C48-87F6-345C6EC98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8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0824" y="1268412"/>
            <a:ext cx="8641655" cy="2447925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50825" y="3860799"/>
            <a:ext cx="4248472" cy="2663825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643437" y="3860800"/>
            <a:ext cx="4249041" cy="2663824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46958618-09A5-4626-8B65-AE25CEA817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7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, Two Columns,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0825" y="1268413"/>
            <a:ext cx="8640960" cy="1368499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50825" y="2780929"/>
            <a:ext cx="4248472" cy="2160239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643438" y="2780929"/>
            <a:ext cx="4248472" cy="2160239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50825" y="5085184"/>
            <a:ext cx="8640960" cy="1439441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F6CAE396-A64C-4333-8639-8E4C7D53CC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8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0" y="1"/>
            <a:ext cx="9144000" cy="908719"/>
          </a:xfrm>
          <a:prstGeom prst="rect">
            <a:avLst/>
          </a:prstGeom>
          <a:solidFill>
            <a:schemeClr val="accent2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 noProof="0">
              <a:latin typeface="Verdana" pitchFamily="34" charset="0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51520" y="188720"/>
            <a:ext cx="6768752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endParaRPr lang="en-US" noProof="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250824" y="1268413"/>
            <a:ext cx="8640763" cy="52562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smtClean="0"/>
              <a:t>Click to edit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</p:txBody>
      </p:sp>
      <p:pic>
        <p:nvPicPr>
          <p:cNvPr id="18" name="Grafik 17" descr="Infineon-Logo-Kombiniert.emf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722188" y="265700"/>
            <a:ext cx="957600" cy="422778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04443" y="6669375"/>
            <a:ext cx="288036" cy="14400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A7C19016-B8A2-4E49-ACB5-B3A2913619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250824" y="6669375"/>
            <a:ext cx="288036" cy="14400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4283964" y="6669375"/>
            <a:ext cx="576072" cy="14400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29" r:id="rId2"/>
    <p:sldLayoutId id="2147483730" r:id="rId3"/>
    <p:sldLayoutId id="2147483741" r:id="rId4"/>
    <p:sldLayoutId id="2147483731" r:id="rId5"/>
    <p:sldLayoutId id="2147483742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</p:sldLayoutIdLst>
  <p:hf hd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88000" indent="-288000" algn="l" rtl="0" eaLnBrk="1" fontAlgn="base" latinLnBrk="1" hangingPunct="1">
        <a:spcBef>
          <a:spcPts val="0"/>
        </a:spcBef>
        <a:spcAft>
          <a:spcPts val="1200"/>
        </a:spcAft>
        <a:buClr>
          <a:schemeClr val="accent1"/>
        </a:buClr>
        <a:buFont typeface="Wingdings" pitchFamily="2" charset="2"/>
        <a:buChar char="n"/>
        <a:defRPr sz="2000" baseline="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576000" indent="-288000" algn="l" rtl="0" eaLnBrk="1" fontAlgn="base" latinLnBrk="1" hangingPunct="1">
        <a:spcBef>
          <a:spcPts val="0"/>
        </a:spcBef>
        <a:spcAft>
          <a:spcPts val="900"/>
        </a:spcAft>
        <a:buClr>
          <a:schemeClr val="accent1"/>
        </a:buClr>
        <a:buSzPct val="80000"/>
        <a:buFont typeface="Wingdings" pitchFamily="2" charset="2"/>
        <a:buChar char="o"/>
        <a:defRPr sz="2000">
          <a:solidFill>
            <a:schemeClr val="tx1"/>
          </a:solidFill>
          <a:latin typeface="Verdana" pitchFamily="34" charset="0"/>
        </a:defRPr>
      </a:lvl2pPr>
      <a:lvl3pPr marL="864000" indent="-288000" algn="l" rtl="0" eaLnBrk="1" fontAlgn="base" latinLnBrk="1" hangingPunct="1"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itchFamily="34" charset="0"/>
        <a:buChar char="―"/>
        <a:defRPr sz="1800" baseline="0">
          <a:solidFill>
            <a:schemeClr val="tx1"/>
          </a:solidFill>
          <a:latin typeface="Verdana" pitchFamily="34" charset="0"/>
        </a:defRPr>
      </a:lvl3pPr>
      <a:lvl4pPr marL="1080000" indent="-216000" algn="l" rtl="0" eaLnBrk="1" fontAlgn="base" latinLnBrk="1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Char char="―"/>
        <a:defRPr sz="1600" baseline="0">
          <a:solidFill>
            <a:schemeClr val="tx1"/>
          </a:solidFill>
          <a:latin typeface="Verdana" pitchFamily="34" charset="0"/>
        </a:defRPr>
      </a:lvl4pPr>
      <a:lvl5pPr marL="1296000" indent="-216000" algn="l" rtl="0" eaLnBrk="1" fontAlgn="base" latinLnBrk="1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Char char="―"/>
        <a:defRPr sz="1400" baseline="0">
          <a:solidFill>
            <a:schemeClr val="tx1"/>
          </a:solidFill>
          <a:latin typeface="Verdana" pitchFamily="34" charset="0"/>
        </a:defRPr>
      </a:lvl5pPr>
      <a:lvl6pPr marL="1296000" indent="-216000" algn="l" rtl="0" eaLnBrk="1" fontAlgn="base" latinLnBrk="1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None/>
        <a:defRPr sz="1400" baseline="0">
          <a:solidFill>
            <a:schemeClr val="tx1"/>
          </a:solidFill>
          <a:latin typeface="Verdana" pitchFamily="34" charset="0"/>
        </a:defRPr>
      </a:lvl6pPr>
      <a:lvl7pPr marL="2514600" indent="-228600" algn="l" rtl="0" eaLnBrk="1" fontAlgn="base" latinLnBrk="1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7pPr>
      <a:lvl8pPr marL="2971800" indent="-228600" algn="l" rtl="0" eaLnBrk="1" fontAlgn="base" latinLnBrk="1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8pPr>
      <a:lvl9pPr marL="3429000" indent="-228600" algn="l" rtl="0" eaLnBrk="1" fontAlgn="base" latinLnBrk="1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jpeg"/><Relationship Id="rId4" Type="http://schemas.openxmlformats.org/officeDocument/2006/relationships/image" Target="../media/image3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29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Knock Detection Reference Code Specification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Steve.Han</a:t>
            </a:r>
            <a:endParaRPr lang="en-US" dirty="0" smtClean="0"/>
          </a:p>
          <a:p>
            <a:r>
              <a:rPr lang="en-US" dirty="0" smtClean="0"/>
              <a:t>17.06.2015</a:t>
            </a:r>
          </a:p>
        </p:txBody>
      </p:sp>
    </p:spTree>
    <p:extLst>
      <p:ext uri="{BB962C8B-B14F-4D97-AF65-F5344CB8AC3E}">
        <p14:creationId xmlns:p14="http://schemas.microsoft.com/office/powerpoint/2010/main" val="2511453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Detail design </a:t>
            </a:r>
            <a:r>
              <a:rPr lang="en-US" altLang="ko-KR" dirty="0" smtClean="0"/>
              <a:t>concept-ISR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8194" name="Picture 2" descr="D:\개인용\Knock_check1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7" r="18503" b="33627"/>
          <a:stretch/>
        </p:blipFill>
        <p:spPr bwMode="auto">
          <a:xfrm>
            <a:off x="1723094" y="2570421"/>
            <a:ext cx="5697812" cy="237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3898734" y="1988840"/>
            <a:ext cx="817282" cy="94162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860032" y="1988840"/>
            <a:ext cx="936104" cy="94162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 bwMode="auto">
          <a:xfrm>
            <a:off x="3275856" y="1850341"/>
            <a:ext cx="36724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Knocheck_Window_ISR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 is called, when window open or close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22713" y="3938573"/>
            <a:ext cx="0" cy="144016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764777" y="3938573"/>
            <a:ext cx="0" cy="144016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20072" y="3938573"/>
            <a:ext cx="0" cy="144016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652120" y="3938573"/>
            <a:ext cx="0" cy="144016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 bwMode="auto">
          <a:xfrm>
            <a:off x="3203848" y="5450741"/>
            <a:ext cx="36724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DMA_FULL_ISR is called, when buffer is full</a:t>
            </a:r>
          </a:p>
        </p:txBody>
      </p:sp>
    </p:spTree>
    <p:extLst>
      <p:ext uri="{BB962C8B-B14F-4D97-AF65-F5344CB8AC3E}">
        <p14:creationId xmlns:p14="http://schemas.microsoft.com/office/powerpoint/2010/main" val="2578027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226588" cy="494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2987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ISR Flowchart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479" y="1196752"/>
            <a:ext cx="5143043" cy="508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252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Interface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800225"/>
            <a:ext cx="804862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2562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82" y="1340768"/>
            <a:ext cx="2647950" cy="3981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 bwMode="auto">
          <a:xfrm>
            <a:off x="3275856" y="2080443"/>
            <a:ext cx="5760640" cy="2500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knocheck_config.h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All system dependent defines are in here.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knocheck_def.h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General knock dependent defines, structures, </a:t>
            </a: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enums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are in here.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knocheck_dma_def.h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DMA dependent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defines, structures, </a:t>
            </a:r>
            <a:r>
              <a:rPr lang="en-US" altLang="ko-KR" sz="900" kern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enums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 are in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here.</a:t>
            </a:r>
            <a:endParaRPr lang="en-US" altLang="ko-KR" sz="9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knocheck_dsadc_def.h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DSADCdependent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defines, structures, </a:t>
            </a:r>
            <a:r>
              <a:rPr lang="en-US" altLang="ko-KR" sz="900" kern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enums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 are in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here.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knocheck_priv.h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Knock module extern, includes are in here.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knocheck_pub.h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Interface function and values are in here. Other modules are can access this module only through this header file.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knocheck_dma.c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DMA Initialization functionality is in here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knocheck_dsadc.c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DSADC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Initialization functionality is in here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knocheck_glovar.c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All global values are in here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knocheck_sigpro_isr.c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IR is occurred, when destination buffer is full. Accumulate </a:t>
            </a: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datas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are filter calculated at here.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knocheck_win_isr.c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IR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is occurred, when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window open or close.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Accumulate </a:t>
            </a:r>
            <a:r>
              <a:rPr lang="en-US" altLang="ko-KR" sz="900" kern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datas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 are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filter calculated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at here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knocheck_win.c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Knock Window Initialization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functionality is in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here</a:t>
            </a:r>
            <a:endParaRPr lang="en-US" altLang="ko-KR" sz="9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372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Result-Window length change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15362" name="Picture 2" descr="D:\개인용\Knock_check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71" y="1772816"/>
            <a:ext cx="3341171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D:\개인용\Knock_check1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07" y="1749202"/>
            <a:ext cx="3494166" cy="218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개인용\Knock_check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79" y="1797013"/>
            <a:ext cx="3341171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red pass.jpg (289×175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667" y="924712"/>
            <a:ext cx="1788192" cy="108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286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en-US" altLang="ko-KR" dirty="0" smtClean="0"/>
              <a:t>Result-Module Enable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7" name="Picture 2" descr="D:\개인용\Knock_check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3746258" cy="234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D:\개인용\Knock_check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027" y="1341473"/>
            <a:ext cx="3743999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D:\개인용\Knock_check2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026" y="3830759"/>
            <a:ext cx="37440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red pass.jpg (289×175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667" y="924712"/>
            <a:ext cx="1788192" cy="108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825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en-US" altLang="ko-KR" dirty="0" smtClean="0"/>
              <a:t>Result-DSADC measurement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9" y="1910684"/>
            <a:ext cx="27813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229328"/>
            <a:ext cx="5841124" cy="11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016899"/>
            <a:ext cx="5841127" cy="11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123114"/>
            <a:ext cx="5841127" cy="11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910684"/>
            <a:ext cx="5841127" cy="11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 bwMode="auto">
          <a:xfrm>
            <a:off x="458530" y="1583532"/>
            <a:ext cx="2085237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11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Calculated Value</a:t>
            </a:r>
            <a:endParaRPr lang="en-US" altLang="ko-KR" sz="1100" b="1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572000" y="1566777"/>
            <a:ext cx="2085237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11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Measurement Value</a:t>
            </a:r>
            <a:endParaRPr lang="en-US" altLang="ko-KR" sz="1100" b="1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7420" name="Picture 12" descr="red pass.jpg (289×175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667" y="924712"/>
            <a:ext cx="1788192" cy="108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536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en-US" altLang="ko-KR" dirty="0" smtClean="0"/>
              <a:t>Result-Data input validation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22" y="1251766"/>
            <a:ext cx="346710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296" y="1251765"/>
            <a:ext cx="30670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red pass.jpg (289×175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667" y="924712"/>
            <a:ext cx="1788192" cy="108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 bwMode="auto">
          <a:xfrm>
            <a:off x="6228184" y="1575478"/>
            <a:ext cx="432048" cy="4229785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5508104" y="5927938"/>
            <a:ext cx="1872208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1111:buffer 0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2222:buffer 1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3333:Window close buffer 0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4444:Window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close buffer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en-US" altLang="ko-KR" sz="9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516216" y="1556792"/>
            <a:ext cx="432048" cy="4229785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6696613" y="5805263"/>
            <a:ext cx="122900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Input data order</a:t>
            </a:r>
            <a:endParaRPr lang="en-US" altLang="ko-KR" sz="9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741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en-US" altLang="ko-KR" dirty="0" smtClean="0"/>
              <a:t>Result-Signal processing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00365"/>
            <a:ext cx="414337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39340"/>
            <a:ext cx="21717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red pass.jpg (289×175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667" y="924712"/>
            <a:ext cx="1788192" cy="108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28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 concept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496" y="3899697"/>
            <a:ext cx="9044091" cy="1833559"/>
            <a:chOff x="35496" y="2315521"/>
            <a:chExt cx="9044091" cy="1833559"/>
          </a:xfrm>
        </p:grpSpPr>
        <p:pic>
          <p:nvPicPr>
            <p:cNvPr id="7" name="Picture 47"/>
            <p:cNvPicPr>
              <a:picLocks noChangeAspect="1" noChangeArrowheads="1"/>
            </p:cNvPicPr>
            <p:nvPr/>
          </p:nvPicPr>
          <p:blipFill rotWithShape="1">
            <a:blip r:embed="rId2" cstate="email"/>
            <a:srcRect l="44154" r="11179"/>
            <a:stretch/>
          </p:blipFill>
          <p:spPr bwMode="auto">
            <a:xfrm>
              <a:off x="35496" y="2872260"/>
              <a:ext cx="1609057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0315" y="2440212"/>
              <a:ext cx="3276224" cy="1584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" name="Group 8"/>
            <p:cNvGrpSpPr/>
            <p:nvPr/>
          </p:nvGrpSpPr>
          <p:grpSpPr>
            <a:xfrm>
              <a:off x="5072301" y="2315521"/>
              <a:ext cx="1584176" cy="1833559"/>
              <a:chOff x="5004048" y="1235400"/>
              <a:chExt cx="1584176" cy="1833559"/>
            </a:xfrm>
          </p:grpSpPr>
          <p:sp>
            <p:nvSpPr>
              <p:cNvPr id="2" name="Rectangle 1"/>
              <p:cNvSpPr/>
              <p:nvPr/>
            </p:nvSpPr>
            <p:spPr bwMode="auto">
              <a:xfrm>
                <a:off x="5004048" y="1235400"/>
                <a:ext cx="1584176" cy="72008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altLang="ko-KR" sz="1600" dirty="0" smtClean="0">
                    <a:latin typeface="+mn-lt"/>
                    <a:ea typeface="Verdana" pitchFamily="34" charset="0"/>
                    <a:cs typeface="Verdana" pitchFamily="34" charset="0"/>
                  </a:rPr>
                  <a:t>DMA</a:t>
                </a:r>
                <a:endParaRPr lang="ko-KR" altLang="en-US" sz="16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4048" y="1955480"/>
                <a:ext cx="1584176" cy="1113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240" y="2368204"/>
              <a:ext cx="2347347" cy="1728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" y="3212976"/>
            <a:ext cx="915477" cy="1010901"/>
          </a:xfrm>
          <a:prstGeom prst="rect">
            <a:avLst/>
          </a:prstGeom>
          <a:blipFill>
            <a:blip r:embed="rId7"/>
            <a:tile tx="0" ty="0" sx="100000" sy="100000" flip="none" algn="tl"/>
          </a:blipFill>
          <a:ln>
            <a:noFill/>
          </a:ln>
          <a:effectLst>
            <a:reflection blurRad="6350" stA="52000" endA="300" endPos="35000" dir="5400000" sy="-100000" algn="bl" rotWithShape="0"/>
            <a:softEdge rad="127000"/>
          </a:effec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56948"/>
            <a:ext cx="2247489" cy="2488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 bwMode="auto">
          <a:xfrm>
            <a:off x="6767737" y="1732892"/>
            <a:ext cx="190871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216000" marR="0" indent="-21600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r>
              <a:rPr lang="en-US" altLang="ko-KR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Anti aliasing FIR</a:t>
            </a:r>
            <a:endParaRPr lang="ko-KR" altLang="en-US" sz="14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463038" y="3573500"/>
            <a:ext cx="144016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767738" y="2095374"/>
            <a:ext cx="169269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216000" marR="0" indent="-21600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r>
              <a:rPr lang="en-US" altLang="ko-KR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Knock detection FIR(Coefficient is decide by HMC ASW)</a:t>
            </a:r>
          </a:p>
        </p:txBody>
      </p:sp>
      <p:pic>
        <p:nvPicPr>
          <p:cNvPr id="23" name="Picture 47"/>
          <p:cNvPicPr>
            <a:picLocks noChangeAspect="1" noChangeArrowheads="1"/>
          </p:cNvPicPr>
          <p:nvPr/>
        </p:nvPicPr>
        <p:blipFill rotWithShape="1">
          <a:blip r:embed="rId2" cstate="email"/>
          <a:srcRect l="44154" r="11179"/>
          <a:stretch/>
        </p:blipFill>
        <p:spPr bwMode="auto">
          <a:xfrm>
            <a:off x="755576" y="1588996"/>
            <a:ext cx="1609057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23"/>
          <p:cNvSpPr/>
          <p:nvPr/>
        </p:nvSpPr>
        <p:spPr bwMode="auto">
          <a:xfrm>
            <a:off x="4922471" y="1877028"/>
            <a:ext cx="1584176" cy="72008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altLang="ko-KR" sz="1600" dirty="0" smtClean="0">
                <a:latin typeface="+mn-lt"/>
                <a:ea typeface="Verdana" pitchFamily="34" charset="0"/>
                <a:cs typeface="Verdana" pitchFamily="34" charset="0"/>
              </a:rPr>
              <a:t>DMA</a:t>
            </a:r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840024" y="1340768"/>
            <a:ext cx="157620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1400" b="1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Conventional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971600" y="3776897"/>
            <a:ext cx="165618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14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New developed</a:t>
            </a:r>
          </a:p>
        </p:txBody>
      </p:sp>
    </p:spTree>
    <p:extLst>
      <p:ext uri="{BB962C8B-B14F-4D97-AF65-F5344CB8AC3E}">
        <p14:creationId xmlns:p14="http://schemas.microsoft.com/office/powerpoint/2010/main" val="2241222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6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 Operation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1026" name="Picture 2" descr="D:\New folder\X-change\Knock_check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1529789"/>
            <a:ext cx="5112568" cy="319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682876" y="4965340"/>
            <a:ext cx="2268944" cy="757364"/>
            <a:chOff x="682876" y="4965340"/>
            <a:chExt cx="2268944" cy="757364"/>
          </a:xfrm>
        </p:grpSpPr>
        <p:sp>
          <p:nvSpPr>
            <p:cNvPr id="8" name="TextBox 7"/>
            <p:cNvSpPr txBox="1"/>
            <p:nvPr/>
          </p:nvSpPr>
          <p:spPr bwMode="auto">
            <a:xfrm>
              <a:off x="1439652" y="4965340"/>
              <a:ext cx="1332148" cy="156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CRANK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82876" y="5013176"/>
              <a:ext cx="648764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82876" y="5244912"/>
              <a:ext cx="648764" cy="0"/>
            </a:xfrm>
            <a:prstGeom prst="line">
              <a:avLst/>
            </a:prstGeom>
            <a:ln w="1905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 bwMode="auto">
            <a:xfrm>
              <a:off x="1439652" y="5167968"/>
              <a:ext cx="140415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KNOCK_WINDOW</a:t>
              </a:r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1439652" y="5368392"/>
              <a:ext cx="115212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DATA_IN</a:t>
              </a:r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1439652" y="5568816"/>
              <a:ext cx="151216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AFTER_DSP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682876" y="5445224"/>
              <a:ext cx="648764" cy="0"/>
            </a:xfrm>
            <a:prstGeom prst="line">
              <a:avLst/>
            </a:prstGeom>
            <a:ln w="1905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82876" y="5661248"/>
              <a:ext cx="64876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713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 Design detail concept-Data generation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222" y="980728"/>
            <a:ext cx="3609614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7"/>
          <p:cNvPicPr>
            <a:picLocks noChangeAspect="1" noChangeArrowheads="1"/>
          </p:cNvPicPr>
          <p:nvPr/>
        </p:nvPicPr>
        <p:blipFill rotWithShape="1">
          <a:blip r:embed="rId3" cstate="email"/>
          <a:srcRect l="44154" r="11179"/>
          <a:stretch/>
        </p:blipFill>
        <p:spPr bwMode="auto">
          <a:xfrm>
            <a:off x="1386061" y="1561915"/>
            <a:ext cx="1317001" cy="589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D:\개인용\Knock_check16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1" t="16094" r="13313" b="38196"/>
          <a:stretch/>
        </p:blipFill>
        <p:spPr bwMode="auto">
          <a:xfrm>
            <a:off x="1131022" y="3185096"/>
            <a:ext cx="1827078" cy="74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 bwMode="auto">
          <a:xfrm>
            <a:off x="538860" y="5476542"/>
            <a:ext cx="8424935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DSADC is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triggered, when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Knock window is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high.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Interrupt is generated, when each data is created.</a:t>
            </a:r>
          </a:p>
        </p:txBody>
      </p:sp>
    </p:spTree>
    <p:extLst>
      <p:ext uri="{BB962C8B-B14F-4D97-AF65-F5344CB8AC3E}">
        <p14:creationId xmlns:p14="http://schemas.microsoft.com/office/powerpoint/2010/main" val="104185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1520" y="188720"/>
            <a:ext cx="7272808" cy="720000"/>
          </a:xfrm>
        </p:spPr>
        <p:txBody>
          <a:bodyPr/>
          <a:lstStyle/>
          <a:p>
            <a:r>
              <a:rPr lang="en-US" altLang="ko-KR" dirty="0"/>
              <a:t>SW Detail design </a:t>
            </a:r>
            <a:r>
              <a:rPr lang="en-US" altLang="ko-KR" dirty="0" smtClean="0"/>
              <a:t>concept-Trigger connection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988" y="1988840"/>
            <a:ext cx="43815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36" y="980728"/>
            <a:ext cx="3609614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3504580" y="4149080"/>
            <a:ext cx="109110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 bwMode="auto">
          <a:xfrm>
            <a:off x="1618980" y="5064859"/>
            <a:ext cx="79278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12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DSADC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6804248" y="1876182"/>
            <a:ext cx="57606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12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DMA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383220" y="6181781"/>
            <a:ext cx="842493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DSADC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IR is connected to DMA Hardware request.</a:t>
            </a:r>
          </a:p>
        </p:txBody>
      </p:sp>
    </p:spTree>
    <p:extLst>
      <p:ext uri="{BB962C8B-B14F-4D97-AF65-F5344CB8AC3E}">
        <p14:creationId xmlns:p14="http://schemas.microsoft.com/office/powerpoint/2010/main" val="26405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Detail design </a:t>
            </a:r>
            <a:r>
              <a:rPr lang="en-US" altLang="ko-KR" dirty="0" smtClean="0"/>
              <a:t>concept-Double buffering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140" y="1052736"/>
            <a:ext cx="33401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28" y="2670534"/>
            <a:ext cx="3813928" cy="902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459537"/>
            <a:ext cx="1584176" cy="1113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1092822" y="1867120"/>
            <a:ext cx="3749434" cy="1113380"/>
          </a:xfrm>
          <a:custGeom>
            <a:avLst/>
            <a:gdLst>
              <a:gd name="connsiteX0" fmla="*/ 0 w 1656184"/>
              <a:gd name="connsiteY0" fmla="*/ 0 h 609686"/>
              <a:gd name="connsiteX1" fmla="*/ 1656184 w 1656184"/>
              <a:gd name="connsiteY1" fmla="*/ 0 h 609686"/>
              <a:gd name="connsiteX2" fmla="*/ 1656184 w 1656184"/>
              <a:gd name="connsiteY2" fmla="*/ 609686 h 609686"/>
              <a:gd name="connsiteX3" fmla="*/ 0 w 1656184"/>
              <a:gd name="connsiteY3" fmla="*/ 609686 h 609686"/>
              <a:gd name="connsiteX4" fmla="*/ 0 w 1656184"/>
              <a:gd name="connsiteY4" fmla="*/ 0 h 609686"/>
              <a:gd name="connsiteX0" fmla="*/ 7750 w 1663934"/>
              <a:gd name="connsiteY0" fmla="*/ 0 h 609686"/>
              <a:gd name="connsiteX1" fmla="*/ 1663934 w 1663934"/>
              <a:gd name="connsiteY1" fmla="*/ 0 h 609686"/>
              <a:gd name="connsiteX2" fmla="*/ 1663934 w 1663934"/>
              <a:gd name="connsiteY2" fmla="*/ 609686 h 609686"/>
              <a:gd name="connsiteX3" fmla="*/ 0 w 1663934"/>
              <a:gd name="connsiteY3" fmla="*/ 586438 h 609686"/>
              <a:gd name="connsiteX4" fmla="*/ 7750 w 1663934"/>
              <a:gd name="connsiteY4" fmla="*/ 0 h 609686"/>
              <a:gd name="connsiteX0" fmla="*/ 1449092 w 3105276"/>
              <a:gd name="connsiteY0" fmla="*/ 0 h 911903"/>
              <a:gd name="connsiteX1" fmla="*/ 3105276 w 3105276"/>
              <a:gd name="connsiteY1" fmla="*/ 0 h 911903"/>
              <a:gd name="connsiteX2" fmla="*/ 3105276 w 3105276"/>
              <a:gd name="connsiteY2" fmla="*/ 609686 h 911903"/>
              <a:gd name="connsiteX3" fmla="*/ 0 w 3105276"/>
              <a:gd name="connsiteY3" fmla="*/ 911903 h 911903"/>
              <a:gd name="connsiteX4" fmla="*/ 1449092 w 3105276"/>
              <a:gd name="connsiteY4" fmla="*/ 0 h 911903"/>
              <a:gd name="connsiteX0" fmla="*/ 1449092 w 3779452"/>
              <a:gd name="connsiteY0" fmla="*/ 0 h 919652"/>
              <a:gd name="connsiteX1" fmla="*/ 3105276 w 3779452"/>
              <a:gd name="connsiteY1" fmla="*/ 0 h 919652"/>
              <a:gd name="connsiteX2" fmla="*/ 3779452 w 3779452"/>
              <a:gd name="connsiteY2" fmla="*/ 919652 h 919652"/>
              <a:gd name="connsiteX3" fmla="*/ 0 w 3779452"/>
              <a:gd name="connsiteY3" fmla="*/ 911903 h 919652"/>
              <a:gd name="connsiteX4" fmla="*/ 1449092 w 3779452"/>
              <a:gd name="connsiteY4" fmla="*/ 0 h 919652"/>
              <a:gd name="connsiteX0" fmla="*/ 2402238 w 3779452"/>
              <a:gd name="connsiteY0" fmla="*/ 0 h 1105631"/>
              <a:gd name="connsiteX1" fmla="*/ 3105276 w 3779452"/>
              <a:gd name="connsiteY1" fmla="*/ 185979 h 1105631"/>
              <a:gd name="connsiteX2" fmla="*/ 3779452 w 3779452"/>
              <a:gd name="connsiteY2" fmla="*/ 1105631 h 1105631"/>
              <a:gd name="connsiteX3" fmla="*/ 0 w 3779452"/>
              <a:gd name="connsiteY3" fmla="*/ 1097882 h 1105631"/>
              <a:gd name="connsiteX4" fmla="*/ 2402238 w 3779452"/>
              <a:gd name="connsiteY4" fmla="*/ 0 h 1105631"/>
              <a:gd name="connsiteX0" fmla="*/ 2402238 w 3779452"/>
              <a:gd name="connsiteY0" fmla="*/ 0 h 1105631"/>
              <a:gd name="connsiteX1" fmla="*/ 3097527 w 3779452"/>
              <a:gd name="connsiteY1" fmla="*/ 7749 h 1105631"/>
              <a:gd name="connsiteX2" fmla="*/ 3779452 w 3779452"/>
              <a:gd name="connsiteY2" fmla="*/ 1105631 h 1105631"/>
              <a:gd name="connsiteX3" fmla="*/ 0 w 3779452"/>
              <a:gd name="connsiteY3" fmla="*/ 1097882 h 1105631"/>
              <a:gd name="connsiteX4" fmla="*/ 2402238 w 3779452"/>
              <a:gd name="connsiteY4" fmla="*/ 0 h 1105631"/>
              <a:gd name="connsiteX0" fmla="*/ 2402238 w 3779452"/>
              <a:gd name="connsiteY0" fmla="*/ 7749 h 1113380"/>
              <a:gd name="connsiteX1" fmla="*/ 3066530 w 3779452"/>
              <a:gd name="connsiteY1" fmla="*/ 0 h 1113380"/>
              <a:gd name="connsiteX2" fmla="*/ 3779452 w 3779452"/>
              <a:gd name="connsiteY2" fmla="*/ 1113380 h 1113380"/>
              <a:gd name="connsiteX3" fmla="*/ 0 w 3779452"/>
              <a:gd name="connsiteY3" fmla="*/ 1105631 h 1113380"/>
              <a:gd name="connsiteX4" fmla="*/ 2402238 w 3779452"/>
              <a:gd name="connsiteY4" fmla="*/ 7749 h 111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9452" h="1113380">
                <a:moveTo>
                  <a:pt x="2402238" y="7749"/>
                </a:moveTo>
                <a:lnTo>
                  <a:pt x="3066530" y="0"/>
                </a:lnTo>
                <a:lnTo>
                  <a:pt x="3779452" y="1113380"/>
                </a:lnTo>
                <a:lnTo>
                  <a:pt x="0" y="1105631"/>
                </a:lnTo>
                <a:lnTo>
                  <a:pt x="2402238" y="7749"/>
                </a:lnTo>
                <a:close/>
              </a:path>
            </a:pathLst>
          </a:custGeom>
          <a:gradFill>
            <a:gsLst>
              <a:gs pos="0">
                <a:schemeClr val="tx1">
                  <a:lumMod val="25000"/>
                  <a:lumOff val="75000"/>
                </a:schemeClr>
              </a:gs>
              <a:gs pos="50000">
                <a:schemeClr val="tx1">
                  <a:lumMod val="10000"/>
                  <a:lumOff val="90000"/>
                </a:schemeClr>
              </a:gs>
              <a:gs pos="100000">
                <a:schemeClr val="tx1">
                  <a:lumMod val="10000"/>
                  <a:lumOff val="90000"/>
                  <a:alpha val="2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924654" y="1867120"/>
            <a:ext cx="1512168" cy="803414"/>
          </a:xfrm>
          <a:custGeom>
            <a:avLst/>
            <a:gdLst>
              <a:gd name="connsiteX0" fmla="*/ 0 w 1512168"/>
              <a:gd name="connsiteY0" fmla="*/ 0 h 803414"/>
              <a:gd name="connsiteX1" fmla="*/ 1512168 w 1512168"/>
              <a:gd name="connsiteY1" fmla="*/ 0 h 803414"/>
              <a:gd name="connsiteX2" fmla="*/ 1512168 w 1512168"/>
              <a:gd name="connsiteY2" fmla="*/ 803414 h 803414"/>
              <a:gd name="connsiteX3" fmla="*/ 0 w 1512168"/>
              <a:gd name="connsiteY3" fmla="*/ 803414 h 803414"/>
              <a:gd name="connsiteX4" fmla="*/ 0 w 1512168"/>
              <a:gd name="connsiteY4" fmla="*/ 0 h 803414"/>
              <a:gd name="connsiteX0" fmla="*/ 0 w 1512168"/>
              <a:gd name="connsiteY0" fmla="*/ 0 h 803414"/>
              <a:gd name="connsiteX1" fmla="*/ 636514 w 1512168"/>
              <a:gd name="connsiteY1" fmla="*/ 7749 h 803414"/>
              <a:gd name="connsiteX2" fmla="*/ 1512168 w 1512168"/>
              <a:gd name="connsiteY2" fmla="*/ 803414 h 803414"/>
              <a:gd name="connsiteX3" fmla="*/ 0 w 1512168"/>
              <a:gd name="connsiteY3" fmla="*/ 803414 h 803414"/>
              <a:gd name="connsiteX4" fmla="*/ 0 w 1512168"/>
              <a:gd name="connsiteY4" fmla="*/ 0 h 803414"/>
              <a:gd name="connsiteX0" fmla="*/ 0 w 1512168"/>
              <a:gd name="connsiteY0" fmla="*/ 0 h 803414"/>
              <a:gd name="connsiteX1" fmla="*/ 675260 w 1512168"/>
              <a:gd name="connsiteY1" fmla="*/ 7749 h 803414"/>
              <a:gd name="connsiteX2" fmla="*/ 1512168 w 1512168"/>
              <a:gd name="connsiteY2" fmla="*/ 803414 h 803414"/>
              <a:gd name="connsiteX3" fmla="*/ 0 w 1512168"/>
              <a:gd name="connsiteY3" fmla="*/ 803414 h 803414"/>
              <a:gd name="connsiteX4" fmla="*/ 0 w 1512168"/>
              <a:gd name="connsiteY4" fmla="*/ 0 h 803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2168" h="803414">
                <a:moveTo>
                  <a:pt x="0" y="0"/>
                </a:moveTo>
                <a:lnTo>
                  <a:pt x="675260" y="7749"/>
                </a:lnTo>
                <a:lnTo>
                  <a:pt x="1512168" y="803414"/>
                </a:lnTo>
                <a:lnTo>
                  <a:pt x="0" y="80341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40000"/>
                  <a:lumOff val="60000"/>
                  <a:alpha val="69000"/>
                </a:schemeClr>
              </a:gs>
              <a:gs pos="50000">
                <a:schemeClr val="accent6">
                  <a:lumMod val="20000"/>
                  <a:lumOff val="80000"/>
                  <a:alpha val="59000"/>
                </a:schemeClr>
              </a:gs>
              <a:gs pos="100000">
                <a:schemeClr val="accent6">
                  <a:lumMod val="20000"/>
                  <a:lumOff val="80000"/>
                  <a:alpha val="31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67544" y="5960893"/>
            <a:ext cx="842493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Using DMA, Generated DATA at DSADC  is moved to destination.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At here , DMA use Double buffering functionality.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DMA destination is automatically switched from one to the other when data is filled fully.</a:t>
            </a:r>
          </a:p>
        </p:txBody>
      </p:sp>
      <p:pic>
        <p:nvPicPr>
          <p:cNvPr id="5124" name="Picture 4" descr="D:\개인용\Knock_check14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8" t="19643" r="39576" b="33661"/>
          <a:stretch/>
        </p:blipFill>
        <p:spPr bwMode="auto">
          <a:xfrm>
            <a:off x="971600" y="3645024"/>
            <a:ext cx="1866774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 bwMode="auto">
          <a:xfrm>
            <a:off x="1403648" y="4221088"/>
            <a:ext cx="126014" cy="50405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477852" y="3779575"/>
            <a:ext cx="2246004" cy="47603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 bwMode="auto">
          <a:xfrm>
            <a:off x="1781690" y="4221088"/>
            <a:ext cx="126014" cy="50405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2141730" y="4221088"/>
            <a:ext cx="126014" cy="50405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2501770" y="4221088"/>
            <a:ext cx="126014" cy="50405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861378" y="3779575"/>
            <a:ext cx="1862478" cy="4680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204737" y="3779575"/>
            <a:ext cx="1519119" cy="4680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528466" y="3784511"/>
            <a:ext cx="1195390" cy="4680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971600" y="5320636"/>
            <a:ext cx="2160932" cy="556940"/>
            <a:chOff x="682876" y="4965340"/>
            <a:chExt cx="2160932" cy="556940"/>
          </a:xfrm>
        </p:grpSpPr>
        <p:sp>
          <p:nvSpPr>
            <p:cNvPr id="33" name="TextBox 32"/>
            <p:cNvSpPr txBox="1"/>
            <p:nvPr/>
          </p:nvSpPr>
          <p:spPr bwMode="auto">
            <a:xfrm>
              <a:off x="1439652" y="4965340"/>
              <a:ext cx="1332148" cy="156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CRANK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82876" y="5013176"/>
              <a:ext cx="648764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82876" y="5244912"/>
              <a:ext cx="648764" cy="0"/>
            </a:xfrm>
            <a:prstGeom prst="line">
              <a:avLst/>
            </a:prstGeom>
            <a:ln w="1905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 bwMode="auto">
            <a:xfrm>
              <a:off x="1439652" y="5167968"/>
              <a:ext cx="140415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KNOCK_WINDOW</a:t>
              </a: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1439652" y="5368392"/>
              <a:ext cx="115212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DATA_IN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682876" y="5445224"/>
              <a:ext cx="648764" cy="0"/>
            </a:xfrm>
            <a:prstGeom prst="line">
              <a:avLst/>
            </a:prstGeom>
            <a:ln w="1905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 bwMode="auto">
          <a:xfrm>
            <a:off x="3723857" y="3717032"/>
            <a:ext cx="185625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These are buffer switch point.</a:t>
            </a:r>
          </a:p>
        </p:txBody>
      </p:sp>
    </p:spTree>
    <p:extLst>
      <p:ext uri="{BB962C8B-B14F-4D97-AF65-F5344CB8AC3E}">
        <p14:creationId xmlns:p14="http://schemas.microsoft.com/office/powerpoint/2010/main" val="1143205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Detail design </a:t>
            </a:r>
            <a:r>
              <a:rPr lang="en-US" altLang="ko-KR" dirty="0" smtClean="0"/>
              <a:t>concept-Data transfer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533" y="1914667"/>
            <a:ext cx="5336935" cy="2878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683568" y="5009402"/>
            <a:ext cx="590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RROAT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0;</a:t>
            </a:r>
          </a:p>
          <a:p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TSRz.CH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is reset after each transfer. A transfer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request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is required for each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transfer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3568" y="5441449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CHMODE = 1;</a:t>
            </a:r>
          </a:p>
          <a:p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Continuous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Mode operation is selected for DMA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channel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z. </a:t>
            </a:r>
            <a:endParaRPr lang="en-US" altLang="ko-KR" sz="9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After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a transaction, bit </a:t>
            </a:r>
            <a:r>
              <a:rPr lang="en-US" altLang="ko-KR" sz="900" kern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TSRz.HTRE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remains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set</a:t>
            </a:r>
            <a:endParaRPr lang="ko-KR" altLang="en-US" sz="9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5942656" y="2489122"/>
            <a:ext cx="198022" cy="360040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2" name="Straight Arrow Connector 41"/>
          <p:cNvCxnSpPr>
            <a:endCxn id="40" idx="2"/>
          </p:cNvCxnSpPr>
          <p:nvPr/>
        </p:nvCxnSpPr>
        <p:spPr>
          <a:xfrm flipV="1">
            <a:off x="1619672" y="2669142"/>
            <a:ext cx="4322984" cy="284431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 bwMode="auto">
          <a:xfrm>
            <a:off x="3203848" y="2057074"/>
            <a:ext cx="309544" cy="1224940"/>
          </a:xfrm>
          <a:prstGeom prst="ellipse">
            <a:avLst/>
          </a:prstGeom>
          <a:noFill/>
          <a:ln w="19050">
            <a:solidFill>
              <a:srgbClr val="7030A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3635896" y="2057074"/>
            <a:ext cx="576064" cy="1224940"/>
          </a:xfrm>
          <a:prstGeom prst="ellipse">
            <a:avLst/>
          </a:prstGeom>
          <a:noFill/>
          <a:ln w="19050">
            <a:solidFill>
              <a:srgbClr val="7030A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4355976" y="2057074"/>
            <a:ext cx="504060" cy="1224940"/>
          </a:xfrm>
          <a:prstGeom prst="ellipse">
            <a:avLst/>
          </a:prstGeom>
          <a:noFill/>
          <a:ln w="19050">
            <a:solidFill>
              <a:srgbClr val="7030A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6" name="Straight Arrow Connector 45"/>
          <p:cNvCxnSpPr>
            <a:endCxn id="45" idx="3"/>
          </p:cNvCxnSpPr>
          <p:nvPr/>
        </p:nvCxnSpPr>
        <p:spPr>
          <a:xfrm flipV="1">
            <a:off x="1475656" y="3102626"/>
            <a:ext cx="2954138" cy="197878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1475656" y="3255026"/>
            <a:ext cx="2305508" cy="182638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1475656" y="3102626"/>
            <a:ext cx="1728192" cy="197878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24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Detail design </a:t>
            </a:r>
            <a:r>
              <a:rPr lang="en-US" altLang="ko-KR" dirty="0" smtClean="0"/>
              <a:t>concept-Signal processing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7170" name="Picture 2" descr="D:\개인용\Knock_check1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5" t="16983" r="25678" b="38406"/>
          <a:stretch/>
        </p:blipFill>
        <p:spPr bwMode="auto">
          <a:xfrm>
            <a:off x="545887" y="1772816"/>
            <a:ext cx="3897824" cy="254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3"/>
          <p:cNvSpPr/>
          <p:nvPr/>
        </p:nvSpPr>
        <p:spPr bwMode="auto">
          <a:xfrm>
            <a:off x="955601" y="2780928"/>
            <a:ext cx="319529" cy="86409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1532166" y="2780928"/>
            <a:ext cx="319529" cy="86409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115979" y="2780928"/>
            <a:ext cx="319529" cy="86409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2699792" y="2780928"/>
            <a:ext cx="319529" cy="86409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8" name="Straight Arrow Connector 27"/>
          <p:cNvCxnSpPr>
            <a:endCxn id="24" idx="0"/>
          </p:cNvCxnSpPr>
          <p:nvPr/>
        </p:nvCxnSpPr>
        <p:spPr>
          <a:xfrm flipH="1">
            <a:off x="1115366" y="2204864"/>
            <a:ext cx="3672658" cy="5760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flipH="1">
            <a:off x="1691931" y="2204864"/>
            <a:ext cx="3096093" cy="5760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275743" y="2204864"/>
            <a:ext cx="2512281" cy="5760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7" idx="0"/>
          </p:cNvCxnSpPr>
          <p:nvPr/>
        </p:nvCxnSpPr>
        <p:spPr>
          <a:xfrm flipH="1">
            <a:off x="2859557" y="2204864"/>
            <a:ext cx="1928467" cy="5760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 bwMode="auto">
          <a:xfrm>
            <a:off x="4860032" y="2138373"/>
            <a:ext cx="302433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DSP lib Ifx_firRealQ15a is called,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when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buffer is full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884" y="2420888"/>
            <a:ext cx="13843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808" y="2998641"/>
            <a:ext cx="2347347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 descr="D:\개인용\Knock_check17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5" t="44509"/>
          <a:stretch/>
        </p:blipFill>
        <p:spPr bwMode="auto">
          <a:xfrm>
            <a:off x="477311" y="4437112"/>
            <a:ext cx="3950673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 bwMode="auto">
          <a:xfrm>
            <a:off x="4716016" y="5085184"/>
            <a:ext cx="302433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It takes 115.326us(128 Data)</a:t>
            </a:r>
            <a:endParaRPr lang="en-US" altLang="ko-KR" sz="9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4695732" y="5585463"/>
            <a:ext cx="2268944" cy="757364"/>
            <a:chOff x="682876" y="4965340"/>
            <a:chExt cx="2268944" cy="757364"/>
          </a:xfrm>
        </p:grpSpPr>
        <p:sp>
          <p:nvSpPr>
            <p:cNvPr id="53" name="TextBox 52"/>
            <p:cNvSpPr txBox="1"/>
            <p:nvPr/>
          </p:nvSpPr>
          <p:spPr bwMode="auto">
            <a:xfrm>
              <a:off x="1439652" y="4965340"/>
              <a:ext cx="1332148" cy="156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CRANK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682876" y="5013176"/>
              <a:ext cx="648764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82876" y="5244912"/>
              <a:ext cx="648764" cy="0"/>
            </a:xfrm>
            <a:prstGeom prst="line">
              <a:avLst/>
            </a:prstGeom>
            <a:ln w="1905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 bwMode="auto">
            <a:xfrm>
              <a:off x="1439652" y="5167968"/>
              <a:ext cx="140415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KNOCK_WINDOW</a:t>
              </a:r>
            </a:p>
          </p:txBody>
        </p:sp>
        <p:sp>
          <p:nvSpPr>
            <p:cNvPr id="57" name="TextBox 56"/>
            <p:cNvSpPr txBox="1"/>
            <p:nvPr/>
          </p:nvSpPr>
          <p:spPr bwMode="auto">
            <a:xfrm>
              <a:off x="1439652" y="5368392"/>
              <a:ext cx="115212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DATA_IN</a:t>
              </a:r>
            </a:p>
          </p:txBody>
        </p:sp>
        <p:sp>
          <p:nvSpPr>
            <p:cNvPr id="58" name="TextBox 57"/>
            <p:cNvSpPr txBox="1"/>
            <p:nvPr/>
          </p:nvSpPr>
          <p:spPr bwMode="auto">
            <a:xfrm>
              <a:off x="1439652" y="5568816"/>
              <a:ext cx="151216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AFTER_DSP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82876" y="5445224"/>
              <a:ext cx="648764" cy="0"/>
            </a:xfrm>
            <a:prstGeom prst="line">
              <a:avLst/>
            </a:prstGeom>
            <a:ln w="1905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82876" y="5661248"/>
              <a:ext cx="64876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1203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D</a:t>
            </a:r>
            <a:r>
              <a:rPr lang="en-US" altLang="ko-KR" dirty="0" smtClean="0"/>
              <a:t>etail design concept-Ignore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8194" name="Picture 2" descr="D:\개인용\Knock_check1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7" r="18503" b="33627"/>
          <a:stretch/>
        </p:blipFill>
        <p:spPr bwMode="auto">
          <a:xfrm>
            <a:off x="1723094" y="1268760"/>
            <a:ext cx="5697812" cy="237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Oval 29"/>
          <p:cNvSpPr/>
          <p:nvPr/>
        </p:nvSpPr>
        <p:spPr bwMode="auto">
          <a:xfrm>
            <a:off x="3779912" y="2132856"/>
            <a:ext cx="216024" cy="86409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2" name="Straight Arrow Connector 31"/>
          <p:cNvCxnSpPr>
            <a:endCxn id="30" idx="2"/>
          </p:cNvCxnSpPr>
          <p:nvPr/>
        </p:nvCxnSpPr>
        <p:spPr>
          <a:xfrm flipV="1">
            <a:off x="3201901" y="2564904"/>
            <a:ext cx="578011" cy="122413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629" y="4077072"/>
            <a:ext cx="4822589" cy="977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 bwMode="auto">
          <a:xfrm>
            <a:off x="1689733" y="3789040"/>
            <a:ext cx="302433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Considering Group Delay, 10 data is ignored.</a:t>
            </a:r>
            <a:endParaRPr lang="en-US" altLang="ko-KR" sz="9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705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heme/theme1.xml><?xml version="1.0" encoding="utf-8"?>
<a:theme xmlns:a="http://schemas.openxmlformats.org/drawingml/2006/main" name="blank">
  <a:themeElements>
    <a:clrScheme name="Infineon-Colors">
      <a:dk1>
        <a:srgbClr val="00214A"/>
      </a:dk1>
      <a:lt1>
        <a:srgbClr val="FFFFFF"/>
      </a:lt1>
      <a:dk2>
        <a:srgbClr val="24466D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dirty="0" smtClean="0">
            <a:latin typeface="+mn-lt"/>
            <a:ea typeface="Verdana" pitchFamily="34" charset="0"/>
            <a:cs typeface="Verdana" pitchFamily="34" charset="0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0" tIns="0" rIns="0" bIns="0" rtlCol="0" anchor="ctr" anchorCtr="0">
        <a:spAutoFit/>
      </a:bodyPr>
      <a:lstStyle>
        <a:defPPr marL="216000" marR="0" indent="-216000" defTabSz="914400" eaLnBrk="0" fontAlgn="auto" latinLnBrk="0" hangingPunct="0">
          <a:spcBef>
            <a:spcPts val="0"/>
          </a:spcBef>
          <a:spcAft>
            <a:spcPts val="300"/>
          </a:spcAft>
          <a:buClr>
            <a:schemeClr val="accent1"/>
          </a:buClr>
          <a:buSzTx/>
          <a:buFont typeface="Wingdings" pitchFamily="2" charset="2"/>
          <a:buChar char="n"/>
          <a:tabLst/>
          <a:defRPr sz="1400" kern="0" dirty="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714</Words>
  <Application>Microsoft Office PowerPoint</Application>
  <PresentationFormat>On-screen Show (4:3)</PresentationFormat>
  <Paragraphs>133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blank</vt:lpstr>
      <vt:lpstr>Knock Detection Reference Code Specification</vt:lpstr>
      <vt:lpstr>SW concept</vt:lpstr>
      <vt:lpstr>SW Operation</vt:lpstr>
      <vt:lpstr>SW Design detail concept-Data generation</vt:lpstr>
      <vt:lpstr>SW Detail design concept-Trigger connection</vt:lpstr>
      <vt:lpstr>SW Detail design concept-Double buffering</vt:lpstr>
      <vt:lpstr>SW Detail design concept-Data transfer </vt:lpstr>
      <vt:lpstr>SW Detail design concept-Signal processing</vt:lpstr>
      <vt:lpstr>SW Detail design concept-Ignore data</vt:lpstr>
      <vt:lpstr>SW Detail design concept-ISR</vt:lpstr>
      <vt:lpstr>Dynamic view</vt:lpstr>
      <vt:lpstr>ISR Flowchart</vt:lpstr>
      <vt:lpstr>Module Interface</vt:lpstr>
      <vt:lpstr>Folder structure</vt:lpstr>
      <vt:lpstr>Test Result-Window length change</vt:lpstr>
      <vt:lpstr>Test Result-Module Enable</vt:lpstr>
      <vt:lpstr>Test Result-DSADC measurement</vt:lpstr>
      <vt:lpstr>Test Result-Data input validation</vt:lpstr>
      <vt:lpstr>Test Result-Signal processing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cp:lastPrinted>2004-03-02T21:24:15Z</cp:lastPrinted>
  <dcterms:created xsi:type="dcterms:W3CDTF">2015-06-16T06:22:35Z</dcterms:created>
  <dcterms:modified xsi:type="dcterms:W3CDTF">2015-07-26T15:33:23Z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Version">
    <vt:lpwstr>v.01.01.00-2013-01-22</vt:lpwstr>
  </property>
  <property fmtid="{D5CDD505-2E9C-101B-9397-08002B2CF9AE}" pid="3" name="TemplateCompany">
    <vt:lpwstr>IFX</vt:lpwstr>
  </property>
</Properties>
</file>