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292" r:id="rId3"/>
    <p:sldId id="293" r:id="rId4"/>
    <p:sldId id="294" r:id="rId5"/>
    <p:sldId id="295" r:id="rId6"/>
    <p:sldId id="333" r:id="rId7"/>
    <p:sldId id="297" r:id="rId8"/>
    <p:sldId id="302" r:id="rId9"/>
    <p:sldId id="298" r:id="rId10"/>
    <p:sldId id="299" r:id="rId11"/>
    <p:sldId id="300" r:id="rId12"/>
    <p:sldId id="308" r:id="rId13"/>
    <p:sldId id="303" r:id="rId14"/>
    <p:sldId id="304" r:id="rId15"/>
    <p:sldId id="305" r:id="rId16"/>
    <p:sldId id="307" r:id="rId17"/>
    <p:sldId id="309" r:id="rId18"/>
    <p:sldId id="310" r:id="rId19"/>
    <p:sldId id="311" r:id="rId20"/>
    <p:sldId id="312" r:id="rId21"/>
    <p:sldId id="316" r:id="rId22"/>
    <p:sldId id="314" r:id="rId23"/>
    <p:sldId id="317" r:id="rId24"/>
    <p:sldId id="318" r:id="rId25"/>
    <p:sldId id="319" r:id="rId26"/>
    <p:sldId id="323" r:id="rId27"/>
    <p:sldId id="321" r:id="rId28"/>
    <p:sldId id="320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4" r:id="rId38"/>
    <p:sldId id="335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LM Roman 12" panose="00000500000000000000" charset="0"/>
      <p:regular r:id="rId45"/>
      <p:bold r:id="rId46"/>
      <p:italic r:id="rId47"/>
    </p:embeddedFont>
    <p:embeddedFont>
      <p:font typeface="Roboto Condensed" panose="020B0604020202020204" charset="0"/>
      <p:regular r:id="rId48"/>
      <p:bold r:id="rId49"/>
      <p:italic r:id="rId50"/>
      <p:boldItalic r:id="rId51"/>
    </p:embeddedFont>
    <p:embeddedFont>
      <p:font typeface="Roboto Condensed Light" panose="020B0604020202020204" charset="0"/>
      <p:regular r:id="rId52"/>
      <p:italic r:id="rId53"/>
    </p:embeddedFont>
    <p:embeddedFont>
      <p:font typeface="Wingdings 3" panose="05040102010807070707" pitchFamily="18" charset="2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ejpM7pkuq2Rz9f7oCw2Mw==" hashData="mufnI+Q6CFl45+MyQohvDk3i/E6S/LFF7QExFkZRnRT0i0mBG4U6QjIe9kYej24Y1M/KuvL2MIJJ8X0rK0ZxY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B1C"/>
    <a:srgbClr val="0033CC"/>
    <a:srgbClr val="B84742"/>
    <a:srgbClr val="1D6FA9"/>
    <a:srgbClr val="301B92"/>
    <a:srgbClr val="181668"/>
    <a:srgbClr val="673BB7"/>
    <a:srgbClr val="1D1B7D"/>
    <a:srgbClr val="607D8B"/>
    <a:srgbClr val="ED5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1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Java Networking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Java Networking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Java Networking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Java Networking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Java Networking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Java Networking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rshan.ac.in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51D9-3645-4BB0-AA4B-04CA24A23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rajkumar.gondaliya@darshan.ac.in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1FBDA-5A53-4CCB-93BD-4ACB5D1C40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9723232741, 8141999120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B6FC4-DB1B-4080-B0F5-A1B10AC2D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541C32-9F4B-415A-B67B-5AB46C8360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Rajkumar B. Gondaliya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CF595DF-F2A0-4F43-9705-1901370E71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C95F204-1EA4-44A3-BC29-7F830E7A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 Networking</a:t>
            </a:r>
          </a:p>
        </p:txBody>
      </p:sp>
      <p:sp>
        <p:nvSpPr>
          <p:cNvPr id="14" name="Text Placeholder 1026">
            <a:extLst>
              <a:ext uri="{FF2B5EF4-FFF2-40B4-BE49-F238E27FC236}">
                <a16:creationId xmlns:a16="http://schemas.microsoft.com/office/drawing/2014/main" id="{EE42A8BD-B5DB-464C-92D3-A501276319F2}"/>
              </a:ext>
            </a:extLst>
          </p:cNvPr>
          <p:cNvSpPr txBox="1">
            <a:spLocks/>
          </p:cNvSpPr>
          <p:nvPr/>
        </p:nvSpPr>
        <p:spPr>
          <a:xfrm>
            <a:off x="2707523" y="8878"/>
            <a:ext cx="4646358" cy="734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Advance java Programming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(AJP)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3160707</a:t>
            </a:r>
          </a:p>
        </p:txBody>
      </p:sp>
    </p:spTree>
    <p:extLst>
      <p:ext uri="{BB962C8B-B14F-4D97-AF65-F5344CB8AC3E}">
        <p14:creationId xmlns:p14="http://schemas.microsoft.com/office/powerpoint/2010/main" val="378116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1B-E0D5-4B8D-AC3D-49A6F2C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InetAddress: </a:t>
            </a:r>
            <a:r>
              <a:rPr lang="en-IN" dirty="0" err="1"/>
              <a:t>getHostName</a:t>
            </a:r>
            <a:r>
              <a:rPr lang="en-IN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B4915-F51F-454F-A225-4945AA29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21111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>
                <a:latin typeface="LM Roman 12" panose="00000500000000000000" pitchFamily="50" charset="0"/>
              </a:rPr>
              <a:t>getHostName</a:t>
            </a:r>
            <a:r>
              <a:rPr lang="en-IN" dirty="0">
                <a:latin typeface="LM Roman 12" panose="00000500000000000000" pitchFamily="50" charset="0"/>
              </a:rPr>
              <a:t>() </a:t>
            </a:r>
            <a:r>
              <a:rPr lang="en-IN" dirty="0"/>
              <a:t>method takes IP address and return host/ server name in string format.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8514-A0FF-4B11-899B-ACAFBD7A1059}"/>
              </a:ext>
            </a:extLst>
          </p:cNvPr>
          <p:cNvSpPr/>
          <p:nvPr/>
        </p:nvSpPr>
        <p:spPr>
          <a:xfrm>
            <a:off x="388398" y="1358285"/>
            <a:ext cx="11672422" cy="3139321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//required for InetAddress Class 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Address{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main(String[]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InetAddress 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InetAddress.getByName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“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10.254.3.79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”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);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“Hostname:”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+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.getHostName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UnknownHostException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e) {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(e);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41F647-C5C8-4A26-8510-D56001026E64}"/>
              </a:ext>
            </a:extLst>
          </p:cNvPr>
          <p:cNvGrpSpPr/>
          <p:nvPr/>
        </p:nvGrpSpPr>
        <p:grpSpPr>
          <a:xfrm>
            <a:off x="388398" y="4671335"/>
            <a:ext cx="8108393" cy="662312"/>
            <a:chOff x="388399" y="5343525"/>
            <a:chExt cx="8108393" cy="6623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650B9-B23C-421F-8102-D07FA2D85326}"/>
                </a:ext>
              </a:extLst>
            </p:cNvPr>
            <p:cNvSpPr/>
            <p:nvPr/>
          </p:nvSpPr>
          <p:spPr>
            <a:xfrm>
              <a:off x="399559" y="5636505"/>
              <a:ext cx="8097233" cy="36933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175" cap="sq" cmpd="tri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Hostname: LAPTOP-NB4I63VB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B78AFC3D-CCE9-4F14-A9D1-402B765DB05A}"/>
                </a:ext>
              </a:extLst>
            </p:cNvPr>
            <p:cNvSpPr/>
            <p:nvPr/>
          </p:nvSpPr>
          <p:spPr>
            <a:xfrm>
              <a:off x="388399" y="5343525"/>
              <a:ext cx="1261061" cy="29298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LM Roman 12" panose="00000500000000000000" pitchFamily="50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9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1B-E0D5-4B8D-AC3D-49A6F2C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InetAddress: </a:t>
            </a:r>
            <a:r>
              <a:rPr lang="en-IN" dirty="0" err="1"/>
              <a:t>getHostAddress</a:t>
            </a:r>
            <a:r>
              <a:rPr lang="en-IN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B4915-F51F-454F-A225-4945AA29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858824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>
                <a:latin typeface="LM Roman 12" panose="00000500000000000000" pitchFamily="50" charset="0"/>
              </a:rPr>
              <a:t>getHostAddress</a:t>
            </a:r>
            <a:r>
              <a:rPr lang="en-IN" dirty="0">
                <a:latin typeface="LM Roman 12" panose="00000500000000000000" pitchFamily="50" charset="0"/>
              </a:rPr>
              <a:t>()</a:t>
            </a:r>
            <a:r>
              <a:rPr lang="en-IN" dirty="0"/>
              <a:t> method takes host name (server name) and return IP address in string format.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8514-A0FF-4B11-899B-ACAFBD7A1059}"/>
              </a:ext>
            </a:extLst>
          </p:cNvPr>
          <p:cNvSpPr/>
          <p:nvPr/>
        </p:nvSpPr>
        <p:spPr>
          <a:xfrm>
            <a:off x="388398" y="1620790"/>
            <a:ext cx="11672422" cy="3139321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//required for InetAddress Class 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Address{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main(String[]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InetAddress 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InetAddress.getByName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“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www.darshan.ac.in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”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);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HostAddress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: ”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+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.getHostAddress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UnknownHostException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e) {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(e);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41F647-C5C8-4A26-8510-D56001026E64}"/>
              </a:ext>
            </a:extLst>
          </p:cNvPr>
          <p:cNvGrpSpPr/>
          <p:nvPr/>
        </p:nvGrpSpPr>
        <p:grpSpPr>
          <a:xfrm>
            <a:off x="388398" y="4933840"/>
            <a:ext cx="8108393" cy="662312"/>
            <a:chOff x="388399" y="5343525"/>
            <a:chExt cx="8108393" cy="6623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650B9-B23C-421F-8102-D07FA2D85326}"/>
                </a:ext>
              </a:extLst>
            </p:cNvPr>
            <p:cNvSpPr/>
            <p:nvPr/>
          </p:nvSpPr>
          <p:spPr>
            <a:xfrm>
              <a:off x="399559" y="5636505"/>
              <a:ext cx="8097233" cy="36933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175" cap="sq" cmpd="tri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HostAddress: 89.238.188.50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B78AFC3D-CCE9-4F14-A9D1-402B765DB05A}"/>
                </a:ext>
              </a:extLst>
            </p:cNvPr>
            <p:cNvSpPr/>
            <p:nvPr/>
          </p:nvSpPr>
          <p:spPr>
            <a:xfrm>
              <a:off x="388399" y="5343525"/>
              <a:ext cx="1261061" cy="29298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LM Roman 12" panose="00000500000000000000" pitchFamily="50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29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1B-E0D5-4B8D-AC3D-49A6F2C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8514-A0FF-4B11-899B-ACAFBD7A1059}"/>
              </a:ext>
            </a:extLst>
          </p:cNvPr>
          <p:cNvSpPr/>
          <p:nvPr/>
        </p:nvSpPr>
        <p:spPr>
          <a:xfrm>
            <a:off x="388399" y="1589002"/>
            <a:ext cx="11672422" cy="3416320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//required for InetAddress Class 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Address{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main(String[]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InetAddress 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InetAddress.getByName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“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www.darshan.ac.in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”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);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“Host Name: ”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+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.getHostName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(“IP Address:”+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.getHostAddress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());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UnknownHostException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e) {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(e);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41F647-C5C8-4A26-8510-D56001026E64}"/>
              </a:ext>
            </a:extLst>
          </p:cNvPr>
          <p:cNvGrpSpPr/>
          <p:nvPr/>
        </p:nvGrpSpPr>
        <p:grpSpPr>
          <a:xfrm>
            <a:off x="388399" y="5209048"/>
            <a:ext cx="8108393" cy="939311"/>
            <a:chOff x="388399" y="5343525"/>
            <a:chExt cx="8108393" cy="9393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650B9-B23C-421F-8102-D07FA2D85326}"/>
                </a:ext>
              </a:extLst>
            </p:cNvPr>
            <p:cNvSpPr/>
            <p:nvPr/>
          </p:nvSpPr>
          <p:spPr>
            <a:xfrm>
              <a:off x="399559" y="5636505"/>
              <a:ext cx="8097233" cy="64633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175" cap="sq" cmpd="tri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Host Name: www.darshan.ac.in</a:t>
              </a:r>
            </a:p>
            <a:p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IP Address: 89.238.188.50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B78AFC3D-CCE9-4F14-A9D1-402B765DB05A}"/>
                </a:ext>
              </a:extLst>
            </p:cNvPr>
            <p:cNvSpPr/>
            <p:nvPr/>
          </p:nvSpPr>
          <p:spPr>
            <a:xfrm>
              <a:off x="388399" y="5343525"/>
              <a:ext cx="1261061" cy="29298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LM Roman 12" panose="00000500000000000000" pitchFamily="50" charset="0"/>
                </a:rPr>
                <a:t>Output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90F030-B490-41BA-B239-AF9B09460AD2}"/>
              </a:ext>
            </a:extLst>
          </p:cNvPr>
          <p:cNvSpPr txBox="1"/>
          <p:nvPr/>
        </p:nvSpPr>
        <p:spPr>
          <a:xfrm>
            <a:off x="281867" y="758005"/>
            <a:ext cx="1177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Write a program to accept a website name and return its </a:t>
            </a:r>
            <a:r>
              <a:rPr lang="en-US" sz="2400" b="1" dirty="0" err="1">
                <a:solidFill>
                  <a:schemeClr val="accent6"/>
                </a:solidFill>
              </a:rPr>
              <a:t>IPAddress</a:t>
            </a:r>
            <a:r>
              <a:rPr lang="en-US" sz="2400" b="1" dirty="0">
                <a:solidFill>
                  <a:schemeClr val="accent6"/>
                </a:solidFill>
              </a:rPr>
              <a:t>, after checking it on Internet</a:t>
            </a:r>
          </a:p>
        </p:txBody>
      </p:sp>
    </p:spTree>
    <p:extLst>
      <p:ext uri="{BB962C8B-B14F-4D97-AF65-F5344CB8AC3E}">
        <p14:creationId xmlns:p14="http://schemas.microsoft.com/office/powerpoint/2010/main" val="23916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301E-61EA-48B9-BF85-901BDFFD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0FE2-4A65-4752-8FBD-A86B1EB4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317938"/>
          </a:xfrm>
        </p:spPr>
        <p:txBody>
          <a:bodyPr/>
          <a:lstStyle/>
          <a:p>
            <a:r>
              <a:rPr lang="en-IN" dirty="0"/>
              <a:t>Uniform Resource Locator</a:t>
            </a:r>
          </a:p>
          <a:p>
            <a:r>
              <a:rPr lang="en-US" dirty="0"/>
              <a:t>URL provides an </a:t>
            </a:r>
            <a:r>
              <a:rPr lang="en-US" dirty="0">
                <a:solidFill>
                  <a:srgbClr val="B71B1C"/>
                </a:solidFill>
              </a:rPr>
              <a:t>intelligible</a:t>
            </a:r>
            <a:r>
              <a:rPr lang="en-US" dirty="0"/>
              <a:t> </a:t>
            </a:r>
            <a:r>
              <a:rPr lang="en-US" dirty="0">
                <a:solidFill>
                  <a:srgbClr val="B71B1C"/>
                </a:solidFill>
              </a:rPr>
              <a:t>form</a:t>
            </a:r>
            <a:r>
              <a:rPr lang="en-US" dirty="0"/>
              <a:t> to uniquely identify resources on the internet.</a:t>
            </a:r>
          </a:p>
          <a:p>
            <a:r>
              <a:rPr lang="en-IN" dirty="0"/>
              <a:t>URLs are </a:t>
            </a:r>
            <a:r>
              <a:rPr lang="en-IN" dirty="0">
                <a:solidFill>
                  <a:srgbClr val="B71B1C"/>
                </a:solidFill>
              </a:rPr>
              <a:t>universal, every browser </a:t>
            </a:r>
            <a:r>
              <a:rPr lang="en-IN" dirty="0"/>
              <a:t>uses them </a:t>
            </a:r>
            <a:r>
              <a:rPr lang="en-IN" dirty="0">
                <a:solidFill>
                  <a:srgbClr val="B71B1C"/>
                </a:solidFill>
              </a:rPr>
              <a:t>to identify </a:t>
            </a:r>
            <a:r>
              <a:rPr lang="en-US" dirty="0">
                <a:solidFill>
                  <a:srgbClr val="B71B1C"/>
                </a:solidFill>
              </a:rPr>
              <a:t>resources</a:t>
            </a:r>
            <a:r>
              <a:rPr lang="en-IN" dirty="0">
                <a:solidFill>
                  <a:srgbClr val="B71B1C"/>
                </a:solidFill>
              </a:rPr>
              <a:t> on the web</a:t>
            </a:r>
            <a:r>
              <a:rPr lang="en-IN" dirty="0"/>
              <a:t>.</a:t>
            </a:r>
          </a:p>
          <a:p>
            <a:r>
              <a:rPr lang="en-IN" dirty="0"/>
              <a:t>URL Contains 4 components.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Protocol (http://)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Server name or IP address (www.darshan.ac.in)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Port number which is optional (:8090)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Directory resource (index.html)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A48A2-A075-4377-B357-F19BAF37455F}"/>
              </a:ext>
            </a:extLst>
          </p:cNvPr>
          <p:cNvSpPr txBox="1"/>
          <p:nvPr/>
        </p:nvSpPr>
        <p:spPr>
          <a:xfrm>
            <a:off x="3515558" y="5078027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B71B1C"/>
                </a:solidFill>
              </a:rPr>
              <a:t>http://</a:t>
            </a:r>
            <a:r>
              <a:rPr lang="en-IN" dirty="0">
                <a:solidFill>
                  <a:srgbClr val="0033CC"/>
                </a:solidFill>
              </a:rPr>
              <a:t>10.255.1.1</a:t>
            </a:r>
            <a:r>
              <a:rPr lang="en-IN" dirty="0">
                <a:solidFill>
                  <a:srgbClr val="00B050"/>
                </a:solidFill>
              </a:rPr>
              <a:t>:8090</a:t>
            </a:r>
            <a:r>
              <a:rPr lang="en-IN" dirty="0"/>
              <a:t>/</a:t>
            </a:r>
            <a:r>
              <a:rPr lang="en-IN" dirty="0">
                <a:solidFill>
                  <a:srgbClr val="181668"/>
                </a:solidFill>
              </a:rPr>
              <a:t>index.html</a:t>
            </a:r>
          </a:p>
        </p:txBody>
      </p:sp>
      <p:sp>
        <p:nvSpPr>
          <p:cNvPr id="8" name="Rectangular Callout 13">
            <a:extLst>
              <a:ext uri="{FF2B5EF4-FFF2-40B4-BE49-F238E27FC236}">
                <a16:creationId xmlns:a16="http://schemas.microsoft.com/office/drawing/2014/main" id="{680C2CB8-261D-4069-B28D-70C88957B31E}"/>
              </a:ext>
            </a:extLst>
          </p:cNvPr>
          <p:cNvSpPr/>
          <p:nvPr/>
        </p:nvSpPr>
        <p:spPr>
          <a:xfrm>
            <a:off x="5147569" y="4333627"/>
            <a:ext cx="1524000" cy="381000"/>
          </a:xfrm>
          <a:prstGeom prst="wedgeRectCallout">
            <a:avLst>
              <a:gd name="adj1" fmla="val -30641"/>
              <a:gd name="adj2" fmla="val 16053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Port Number</a:t>
            </a:r>
          </a:p>
        </p:txBody>
      </p:sp>
      <p:sp>
        <p:nvSpPr>
          <p:cNvPr id="9" name="Rectangular Callout 13">
            <a:extLst>
              <a:ext uri="{FF2B5EF4-FFF2-40B4-BE49-F238E27FC236}">
                <a16:creationId xmlns:a16="http://schemas.microsoft.com/office/drawing/2014/main" id="{F8FF89FC-DE64-46A9-AF59-F0A76EFA81BB}"/>
              </a:ext>
            </a:extLst>
          </p:cNvPr>
          <p:cNvSpPr/>
          <p:nvPr/>
        </p:nvSpPr>
        <p:spPr>
          <a:xfrm>
            <a:off x="3182643" y="4324827"/>
            <a:ext cx="1003177" cy="381000"/>
          </a:xfrm>
          <a:prstGeom prst="wedgeRectCallout">
            <a:avLst>
              <a:gd name="adj1" fmla="val 8297"/>
              <a:gd name="adj2" fmla="val 174516"/>
            </a:avLst>
          </a:prstGeom>
          <a:noFill/>
          <a:ln>
            <a:solidFill>
              <a:srgbClr val="B71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71B1C"/>
                </a:solidFill>
              </a:rPr>
              <a:t>Protocol</a:t>
            </a:r>
          </a:p>
        </p:txBody>
      </p:sp>
      <p:sp>
        <p:nvSpPr>
          <p:cNvPr id="10" name="Rectangular Callout 13">
            <a:extLst>
              <a:ext uri="{FF2B5EF4-FFF2-40B4-BE49-F238E27FC236}">
                <a16:creationId xmlns:a16="http://schemas.microsoft.com/office/drawing/2014/main" id="{0519E8DA-A9FC-4B9A-B42B-F1A23A0FFC4F}"/>
              </a:ext>
            </a:extLst>
          </p:cNvPr>
          <p:cNvSpPr/>
          <p:nvPr/>
        </p:nvSpPr>
        <p:spPr>
          <a:xfrm>
            <a:off x="2361460" y="5691910"/>
            <a:ext cx="2645545" cy="381000"/>
          </a:xfrm>
          <a:prstGeom prst="wedgeRectCallout">
            <a:avLst>
              <a:gd name="adj1" fmla="val 37567"/>
              <a:gd name="adj2" fmla="val -13305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33CC"/>
                </a:solidFill>
              </a:rPr>
              <a:t>Server name or IP Address</a:t>
            </a:r>
          </a:p>
        </p:txBody>
      </p:sp>
      <p:sp>
        <p:nvSpPr>
          <p:cNvPr id="11" name="Rectangular Callout 13">
            <a:extLst>
              <a:ext uri="{FF2B5EF4-FFF2-40B4-BE49-F238E27FC236}">
                <a16:creationId xmlns:a16="http://schemas.microsoft.com/office/drawing/2014/main" id="{CD059FAD-AE20-4E1F-B6A3-AF660F70F448}"/>
              </a:ext>
            </a:extLst>
          </p:cNvPr>
          <p:cNvSpPr/>
          <p:nvPr/>
        </p:nvSpPr>
        <p:spPr>
          <a:xfrm>
            <a:off x="5909569" y="5784567"/>
            <a:ext cx="2888202" cy="381000"/>
          </a:xfrm>
          <a:prstGeom prst="wedgeRectCallout">
            <a:avLst>
              <a:gd name="adj1" fmla="val -36930"/>
              <a:gd name="adj2" fmla="val -15635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301B92"/>
                </a:solidFill>
              </a:rPr>
              <a:t>File Name or directory name</a:t>
            </a:r>
          </a:p>
        </p:txBody>
      </p:sp>
    </p:spTree>
    <p:extLst>
      <p:ext uri="{BB962C8B-B14F-4D97-AF65-F5344CB8AC3E}">
        <p14:creationId xmlns:p14="http://schemas.microsoft.com/office/powerpoint/2010/main" val="33349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301E-61EA-48B9-BF85-901BDFFD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0FE2-4A65-4752-8FBD-A86B1EB4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098520"/>
          </a:xfrm>
        </p:spPr>
        <p:txBody>
          <a:bodyPr/>
          <a:lstStyle/>
          <a:p>
            <a:r>
              <a:rPr lang="en-US" dirty="0"/>
              <a:t>URL is represent by class </a:t>
            </a:r>
            <a:r>
              <a:rPr lang="en-US" dirty="0">
                <a:latin typeface="LM Roman 12" panose="00000500000000000000" pitchFamily="50" charset="0"/>
              </a:rPr>
              <a:t>URL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B71B1C"/>
                </a:solidFill>
                <a:latin typeface="LM Roman 12" panose="00000500000000000000" pitchFamily="50" charset="0"/>
              </a:rPr>
              <a:t>java.net </a:t>
            </a:r>
            <a:r>
              <a:rPr lang="en-US" dirty="0"/>
              <a:t>package.</a:t>
            </a:r>
          </a:p>
          <a:p>
            <a:r>
              <a:rPr lang="en-US" dirty="0"/>
              <a:t>Use following formats for creating a object of URL class</a:t>
            </a:r>
          </a:p>
          <a:p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7CEA54-4E5E-4F70-8EEC-8C440C0EE163}"/>
              </a:ext>
            </a:extLst>
          </p:cNvPr>
          <p:cNvSpPr/>
          <p:nvPr/>
        </p:nvSpPr>
        <p:spPr>
          <a:xfrm>
            <a:off x="326255" y="2919391"/>
            <a:ext cx="11672422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URL 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obj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=new URL(String protocol, String host, int port, String path) throws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MalformedURLException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39396-ED13-41FA-9DE3-714A13B7A08B}"/>
              </a:ext>
            </a:extLst>
          </p:cNvPr>
          <p:cNvSpPr/>
          <p:nvPr/>
        </p:nvSpPr>
        <p:spPr>
          <a:xfrm>
            <a:off x="326255" y="3714879"/>
            <a:ext cx="11672422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URL 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obj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=new URL(String protocol, String host, String path) throws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MalformedURLException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EE194-07B8-4683-B049-2B15DD03B859}"/>
              </a:ext>
            </a:extLst>
          </p:cNvPr>
          <p:cNvSpPr txBox="1"/>
          <p:nvPr/>
        </p:nvSpPr>
        <p:spPr>
          <a:xfrm>
            <a:off x="3432466" y="331713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8C69C-7299-4B82-8429-0420C3E113A1}"/>
              </a:ext>
            </a:extLst>
          </p:cNvPr>
          <p:cNvSpPr/>
          <p:nvPr/>
        </p:nvSpPr>
        <p:spPr>
          <a:xfrm>
            <a:off x="326255" y="2071346"/>
            <a:ext cx="11672422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URL 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obj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=new URL(String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urlSpecifier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 throws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MalformedURLException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AD24A-5184-4FD5-AE29-8056A0EE76E2}"/>
              </a:ext>
            </a:extLst>
          </p:cNvPr>
          <p:cNvSpPr txBox="1"/>
          <p:nvPr/>
        </p:nvSpPr>
        <p:spPr>
          <a:xfrm>
            <a:off x="3432466" y="253865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4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5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DCDF-602D-4BFB-9DAF-739C76F7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class methods</a:t>
            </a:r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162B0CB-6037-41BA-9DCF-693F66F08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168189"/>
              </p:ext>
            </p:extLst>
          </p:nvPr>
        </p:nvGraphicFramePr>
        <p:xfrm>
          <a:off x="570671" y="862121"/>
          <a:ext cx="11050657" cy="48773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9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getProtocol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 returns the </a:t>
                      </a:r>
                      <a:r>
                        <a:rPr lang="en-US" sz="2000" dirty="0">
                          <a:solidFill>
                            <a:srgbClr val="B71B1C"/>
                          </a:solidFill>
                        </a:rPr>
                        <a:t>protocol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of the URL.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getHost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 returns the </a:t>
                      </a:r>
                      <a:r>
                        <a:rPr lang="en-US" sz="2000" dirty="0">
                          <a:solidFill>
                            <a:srgbClr val="B71B1C"/>
                          </a:solidFill>
                        </a:rPr>
                        <a:t>host name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of the URL.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9253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getPort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 returns the </a:t>
                      </a:r>
                      <a:r>
                        <a:rPr lang="en-US" sz="2000" dirty="0">
                          <a:solidFill>
                            <a:srgbClr val="B71B1C"/>
                          </a:solidFill>
                        </a:rPr>
                        <a:t>port number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of the URL.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getFile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 returns the </a:t>
                      </a:r>
                      <a:r>
                        <a:rPr lang="en-US" sz="2000" dirty="0">
                          <a:solidFill>
                            <a:srgbClr val="B71B1C"/>
                          </a:solidFill>
                        </a:rPr>
                        <a:t>file name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of the URL.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getAuthority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the </a:t>
                      </a:r>
                      <a:r>
                        <a:rPr lang="en-US" sz="2000" b="0" i="0" kern="1200" dirty="0">
                          <a:solidFill>
                            <a:srgbClr val="B71B1C"/>
                          </a:solidFill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 of the URL.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the string representation of the URL.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718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getQuery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the </a:t>
                      </a:r>
                      <a:r>
                        <a:rPr lang="en-US" sz="2000" b="0" i="0" kern="1200" dirty="0">
                          <a:solidFill>
                            <a:srgbClr val="B71B1C"/>
                          </a:solidFill>
                          <a:latin typeface="+mn-lt"/>
                          <a:ea typeface="+mn-ea"/>
                          <a:cs typeface="+mn-cs"/>
                        </a:rPr>
                        <a:t>query string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URL.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736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getDefaultPort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the </a:t>
                      </a:r>
                      <a:r>
                        <a:rPr lang="en-US" sz="2000" b="0" i="0" kern="1200" dirty="0">
                          <a:solidFill>
                            <a:srgbClr val="B71B1C"/>
                          </a:solidFill>
                          <a:latin typeface="+mn-lt"/>
                          <a:ea typeface="+mn-ea"/>
                          <a:cs typeface="+mn-cs"/>
                        </a:rPr>
                        <a:t>default port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URL.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7418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URLConnection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openConnection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the instance of </a:t>
                      </a:r>
                      <a:r>
                        <a:rPr lang="en-US" sz="2000" b="0" i="0" kern="1200" dirty="0" err="1">
                          <a:solidFill>
                            <a:srgbClr val="B71B1C"/>
                          </a:solidFill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i.e. associated with this URL.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174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toURI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a </a:t>
                      </a:r>
                      <a:r>
                        <a:rPr lang="en-US" sz="2000" b="0" i="0" kern="1200" dirty="0">
                          <a:solidFill>
                            <a:srgbClr val="B71B1C"/>
                          </a:solidFill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the URL.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1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01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1B-E0D5-4B8D-AC3D-49A6F2C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8514-A0FF-4B11-899B-ACAFBD7A1059}"/>
              </a:ext>
            </a:extLst>
          </p:cNvPr>
          <p:cNvSpPr/>
          <p:nvPr/>
        </p:nvSpPr>
        <p:spPr>
          <a:xfrm>
            <a:off x="388399" y="1589002"/>
            <a:ext cx="6829147" cy="4247317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//required for InetAddress Class 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URLDemo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main(String[]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URL 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url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	new URL(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“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http://www.darshan.ac.in/DIET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”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); 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(“Protocol: “+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url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.getProtocol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());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(“Host : “+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url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.getHost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());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(“Port : “+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url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.getPort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());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(“File : “+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url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.getFile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());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MalformedURLException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e) {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(e);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41F647-C5C8-4A26-8510-D56001026E64}"/>
              </a:ext>
            </a:extLst>
          </p:cNvPr>
          <p:cNvGrpSpPr/>
          <p:nvPr/>
        </p:nvGrpSpPr>
        <p:grpSpPr>
          <a:xfrm>
            <a:off x="7342826" y="1635806"/>
            <a:ext cx="4592715" cy="1493309"/>
            <a:chOff x="1248790" y="5343525"/>
            <a:chExt cx="4592715" cy="14933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650B9-B23C-421F-8102-D07FA2D85326}"/>
                </a:ext>
              </a:extLst>
            </p:cNvPr>
            <p:cNvSpPr/>
            <p:nvPr/>
          </p:nvSpPr>
          <p:spPr>
            <a:xfrm>
              <a:off x="1248790" y="5636505"/>
              <a:ext cx="4592715" cy="120032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175" cap="sq" cmpd="tri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M Roman 12" panose="00000500000000000000" pitchFamily="50" charset="0"/>
                  <a:cs typeface="Courier New" pitchFamily="49" charset="0"/>
                </a:rPr>
                <a:t>Protocol</a:t>
              </a:r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: http</a:t>
              </a:r>
            </a:p>
            <a:p>
              <a:r>
                <a:rPr lang="en-US" dirty="0">
                  <a:latin typeface="LM Roman 12" panose="00000500000000000000" pitchFamily="50" charset="0"/>
                  <a:cs typeface="Courier New" pitchFamily="49" charset="0"/>
                </a:rPr>
                <a:t>Host</a:t>
              </a:r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: www.darshan.ac.in</a:t>
              </a:r>
            </a:p>
            <a:p>
              <a:r>
                <a:rPr lang="en-US" dirty="0">
                  <a:latin typeface="LM Roman 12" panose="00000500000000000000" pitchFamily="50" charset="0"/>
                  <a:cs typeface="Courier New" pitchFamily="49" charset="0"/>
                </a:rPr>
                <a:t>Port</a:t>
              </a:r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: -1</a:t>
              </a:r>
            </a:p>
            <a:p>
              <a:r>
                <a:rPr lang="en-US" dirty="0">
                  <a:latin typeface="LM Roman 12" panose="00000500000000000000" pitchFamily="50" charset="0"/>
                  <a:cs typeface="Courier New" pitchFamily="49" charset="0"/>
                </a:rPr>
                <a:t>File</a:t>
              </a:r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: /DIET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B78AFC3D-CCE9-4F14-A9D1-402B765DB05A}"/>
                </a:ext>
              </a:extLst>
            </p:cNvPr>
            <p:cNvSpPr/>
            <p:nvPr/>
          </p:nvSpPr>
          <p:spPr>
            <a:xfrm>
              <a:off x="1248790" y="5343525"/>
              <a:ext cx="1261061" cy="29298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LM Roman 12" panose="00000500000000000000" pitchFamily="50" charset="0"/>
                </a:rPr>
                <a:t>Output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90F030-B490-41BA-B239-AF9B09460AD2}"/>
              </a:ext>
            </a:extLst>
          </p:cNvPr>
          <p:cNvSpPr txBox="1"/>
          <p:nvPr/>
        </p:nvSpPr>
        <p:spPr>
          <a:xfrm>
            <a:off x="281867" y="758005"/>
            <a:ext cx="1177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Write a program to get the Protocol, Host Name, Port Number, and Default File Name from given URL.</a:t>
            </a:r>
          </a:p>
        </p:txBody>
      </p:sp>
    </p:spTree>
    <p:extLst>
      <p:ext uri="{BB962C8B-B14F-4D97-AF65-F5344CB8AC3E}">
        <p14:creationId xmlns:p14="http://schemas.microsoft.com/office/powerpoint/2010/main" val="60020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40FF-C3F5-47EC-B681-DFDCCF79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URLConnection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E1AA-68C6-4657-A28A-5E18DBC3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LM Roman 12" panose="00000500000000000000" pitchFamily="50" charset="0"/>
              </a:rPr>
              <a:t>URLConnection</a:t>
            </a:r>
            <a:r>
              <a:rPr lang="en-US" dirty="0">
                <a:latin typeface="+mn-lt"/>
              </a:rPr>
              <a:t> class is useful to </a:t>
            </a:r>
            <a:r>
              <a:rPr lang="en-US" dirty="0">
                <a:solidFill>
                  <a:srgbClr val="B71B1C"/>
                </a:solidFill>
                <a:latin typeface="+mn-lt"/>
              </a:rPr>
              <a:t>actually connect to a website </a:t>
            </a:r>
            <a:r>
              <a:rPr lang="en-US" dirty="0">
                <a:latin typeface="+mn-lt"/>
              </a:rPr>
              <a:t>or resource on a network and get all the details of th</a:t>
            </a:r>
            <a:r>
              <a:rPr lang="en-US" dirty="0"/>
              <a:t>e website.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example, to know the details of </a:t>
            </a:r>
            <a:r>
              <a:rPr lang="en-US" dirty="0">
                <a:latin typeface="+mn-lt"/>
                <a:hlinkClick r:id="rId2"/>
              </a:rPr>
              <a:t>www.darshan.ac.in</a:t>
            </a:r>
            <a:r>
              <a:rPr lang="en-US" dirty="0">
                <a:latin typeface="+mn-lt"/>
              </a:rPr>
              <a:t>, we should pass its URL to the object of URL class.</a:t>
            </a:r>
          </a:p>
          <a:p>
            <a:r>
              <a:rPr lang="en-US" dirty="0"/>
              <a:t>Then using </a:t>
            </a:r>
            <a:r>
              <a:rPr lang="en-US" dirty="0" err="1">
                <a:latin typeface="LM Roman 12" panose="00000500000000000000" pitchFamily="50" charset="0"/>
              </a:rPr>
              <a:t>openConnection</a:t>
            </a:r>
            <a:r>
              <a:rPr lang="en-US" dirty="0">
                <a:latin typeface="LM Roman 12" panose="00000500000000000000" pitchFamily="50" charset="0"/>
              </a:rPr>
              <a:t>() </a:t>
            </a:r>
            <a:r>
              <a:rPr lang="en-US" dirty="0"/>
              <a:t>method, we should </a:t>
            </a:r>
            <a:r>
              <a:rPr lang="en-US" dirty="0">
                <a:solidFill>
                  <a:srgbClr val="B71B1C"/>
                </a:solidFill>
              </a:rPr>
              <a:t>establish a connection with the site </a:t>
            </a:r>
            <a:r>
              <a:rPr lang="en-US" dirty="0"/>
              <a:t>on internet.</a:t>
            </a:r>
          </a:p>
          <a:p>
            <a:r>
              <a:rPr lang="en-US" dirty="0" err="1">
                <a:latin typeface="LM Roman 12" panose="00000500000000000000" pitchFamily="50" charset="0"/>
              </a:rPr>
              <a:t>openConnection</a:t>
            </a:r>
            <a:r>
              <a:rPr lang="en-US" dirty="0">
                <a:latin typeface="LM Roman 12" panose="00000500000000000000" pitchFamily="50" charset="0"/>
              </a:rPr>
              <a:t>() </a:t>
            </a:r>
            <a:r>
              <a:rPr lang="en-US" dirty="0"/>
              <a:t>method returns </a:t>
            </a:r>
            <a:r>
              <a:rPr lang="en-US" dirty="0" err="1">
                <a:latin typeface="LM Roman 12" panose="00000500000000000000" pitchFamily="50" charset="0"/>
              </a:rPr>
              <a:t>URLConnection</a:t>
            </a:r>
            <a:r>
              <a:rPr lang="en-US" dirty="0"/>
              <a:t> object.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7FC2F-74CF-4BFF-9AF1-82ABB5FB0E3D}"/>
              </a:ext>
            </a:extLst>
          </p:cNvPr>
          <p:cNvSpPr/>
          <p:nvPr/>
        </p:nvSpPr>
        <p:spPr>
          <a:xfrm>
            <a:off x="388398" y="3838012"/>
            <a:ext cx="11672422" cy="646331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URL 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obj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=new URL(String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urlSpecifier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 throws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MalformedURLException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URLConnection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conn=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obj.openConnection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987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DCDF-602D-4BFB-9DAF-739C76F7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class methods</a:t>
            </a:r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162B0CB-6037-41BA-9DCF-693F66F08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193739"/>
              </p:ext>
            </p:extLst>
          </p:nvPr>
        </p:nvGraphicFramePr>
        <p:xfrm>
          <a:off x="284085" y="791097"/>
          <a:ext cx="11656381" cy="50450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2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getContentLength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 returns the </a:t>
                      </a:r>
                      <a:r>
                        <a:rPr lang="en-US" sz="2000" dirty="0">
                          <a:solidFill>
                            <a:srgbClr val="B71B1C"/>
                          </a:solidFill>
                        </a:rPr>
                        <a:t>size in bytes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of the content as a </a:t>
                      </a:r>
                      <a:r>
                        <a:rPr lang="en-US" sz="2000" dirty="0">
                          <a:solidFill>
                            <a:srgbClr val="B71B1C"/>
                          </a:solidFill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long 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getContentLengthLong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 returns the </a:t>
                      </a:r>
                      <a:r>
                        <a:rPr lang="en-US" sz="2000" dirty="0">
                          <a:solidFill>
                            <a:srgbClr val="B71B1C"/>
                          </a:solidFill>
                        </a:rPr>
                        <a:t>size in bytes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of the content as a </a:t>
                      </a:r>
                      <a:r>
                        <a:rPr lang="en-US" sz="2000" dirty="0">
                          <a:solidFill>
                            <a:srgbClr val="B71B1C"/>
                          </a:solidFill>
                        </a:rPr>
                        <a:t>long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.(Added by JDK 7)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9253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getContentType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 returns the </a:t>
                      </a:r>
                      <a:r>
                        <a:rPr lang="en-US" sz="2000" dirty="0">
                          <a:solidFill>
                            <a:srgbClr val="B71B1C"/>
                          </a:solidFill>
                        </a:rPr>
                        <a:t>content-type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of the resource.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getDate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 returns the </a:t>
                      </a:r>
                      <a:r>
                        <a:rPr lang="en-US" sz="2000" dirty="0">
                          <a:solidFill>
                            <a:srgbClr val="B71B1C"/>
                          </a:solidFill>
                        </a:rPr>
                        <a:t>time and date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of the response in milliseconds.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getExpiration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the </a:t>
                      </a:r>
                      <a:r>
                        <a:rPr lang="en-US" sz="2000" b="0" i="0" kern="1200" dirty="0">
                          <a:solidFill>
                            <a:srgbClr val="B71B1C"/>
                          </a:solidFill>
                          <a:latin typeface="+mn-lt"/>
                          <a:ea typeface="+mn-ea"/>
                          <a:cs typeface="+mn-cs"/>
                        </a:rPr>
                        <a:t>expiration time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date of the resource.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getHeaderField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(int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the </a:t>
                      </a:r>
                      <a:r>
                        <a:rPr lang="en-US" sz="2000" b="0" i="0" kern="1200" dirty="0">
                          <a:solidFill>
                            <a:srgbClr val="B71B1C"/>
                          </a:solidFill>
                          <a:latin typeface="+mn-lt"/>
                          <a:ea typeface="+mn-ea"/>
                          <a:cs typeface="+mn-cs"/>
                        </a:rPr>
                        <a:t>value of specific index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718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getHeaderField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the </a:t>
                      </a:r>
                      <a:r>
                        <a:rPr lang="en-US" sz="2000" b="0" i="0" kern="1200" dirty="0">
                          <a:solidFill>
                            <a:srgbClr val="B71B1C"/>
                          </a:solidFill>
                          <a:latin typeface="+mn-lt"/>
                          <a:ea typeface="+mn-ea"/>
                          <a:cs typeface="+mn-cs"/>
                        </a:rPr>
                        <a:t>value of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header field whose name is </a:t>
                      </a:r>
                      <a:r>
                        <a:rPr lang="en-US" sz="2000" b="0" i="0" kern="1200" dirty="0">
                          <a:solidFill>
                            <a:srgbClr val="B71B1C"/>
                          </a:solidFill>
                          <a:latin typeface="+mn-lt"/>
                          <a:ea typeface="+mn-ea"/>
                          <a:cs typeface="+mn-cs"/>
                        </a:rPr>
                        <a:t>specified by field name.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736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dirty="0" err="1"/>
                        <a:t>getInputStream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sz="2000" dirty="0"/>
                        <a:t>throws </a:t>
                      </a:r>
                      <a:r>
                        <a:rPr lang="en-US" sz="20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input stream that reads from open connection. 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7418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dirty="0" err="1"/>
                        <a:t>getOutputStream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sz="2000" dirty="0"/>
                        <a:t>throws </a:t>
                      </a:r>
                      <a:r>
                        <a:rPr lang="en-US" sz="20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an output stream that writes into open connection.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917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1B-E0D5-4B8D-AC3D-49A6F2C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8514-A0FF-4B11-899B-ACAFBD7A1059}"/>
              </a:ext>
            </a:extLst>
          </p:cNvPr>
          <p:cNvSpPr/>
          <p:nvPr/>
        </p:nvSpPr>
        <p:spPr>
          <a:xfrm>
            <a:off x="268667" y="1207255"/>
            <a:ext cx="7037655" cy="5262979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//required for InetAddress Class </a:t>
            </a:r>
          </a:p>
          <a:p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java.io.*;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M Roman 12" panose="00000500000000000000" pitchFamily="50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java.util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.*;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M Roman 12" panose="00000500000000000000" pitchFamily="50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URLConnectionDemo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{  </a:t>
            </a:r>
          </a:p>
          <a:p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    public static void 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main(String[]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){  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 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       URL 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url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=new URL(</a:t>
            </a:r>
            <a:r>
              <a:rPr lang="en-US" sz="1400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“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https://www.w3schools.com/html/default.asp</a:t>
            </a:r>
            <a:r>
              <a:rPr lang="en-US" sz="1400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”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URLConnection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con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url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.openConnection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sz="1400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(“Date: “ + new Date(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con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.getDate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()));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sz="1400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(“Content-type: “ + 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con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.getContentType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());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sz="1400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(“Expiry: “ + 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con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.getExpiration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());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sz="1400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(“Length of content: “ + 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con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.getContentLength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());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         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if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con.getContentLength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()&gt;0){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    	int 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ch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    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InputStream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con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.getInputStream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    	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while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((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ch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in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.read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())!=-1) {                    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    	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System.out.print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((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char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</a:t>
            </a:r>
            <a:r>
              <a:rPr lang="en-US" sz="1400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ch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);    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   	    	} 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      }	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}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MalformedURLException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e) { 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sz="1400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(e);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}  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}  </a:t>
            </a:r>
          </a:p>
          <a:p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0F030-B490-41BA-B239-AF9B09460AD2}"/>
              </a:ext>
            </a:extLst>
          </p:cNvPr>
          <p:cNvSpPr txBox="1"/>
          <p:nvPr/>
        </p:nvSpPr>
        <p:spPr>
          <a:xfrm>
            <a:off x="268667" y="745590"/>
            <a:ext cx="117789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Write a program to display the details and page contents of your website.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DCA2DE-3677-4282-9F6D-0E7E1B2A7B7A}"/>
              </a:ext>
            </a:extLst>
          </p:cNvPr>
          <p:cNvGrpSpPr/>
          <p:nvPr/>
        </p:nvGrpSpPr>
        <p:grpSpPr>
          <a:xfrm>
            <a:off x="7380614" y="1241644"/>
            <a:ext cx="4592715" cy="3709300"/>
            <a:chOff x="1248790" y="5343525"/>
            <a:chExt cx="4592715" cy="37093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C0311D-7254-4729-9B09-61D26A34EC87}"/>
                </a:ext>
              </a:extLst>
            </p:cNvPr>
            <p:cNvSpPr/>
            <p:nvPr/>
          </p:nvSpPr>
          <p:spPr>
            <a:xfrm>
              <a:off x="1248790" y="5636505"/>
              <a:ext cx="4592715" cy="341632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175" cap="sq" cmpd="tri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M Roman 12" panose="00000500000000000000" pitchFamily="50" charset="0"/>
                  <a:cs typeface="Courier New" pitchFamily="49" charset="0"/>
                </a:rPr>
                <a:t>Date: Wed Jan 27 10:22:47 IST 2021</a:t>
              </a:r>
            </a:p>
            <a:p>
              <a:r>
                <a:rPr lang="en-US" sz="1200" dirty="0">
                  <a:latin typeface="LM Roman 12" panose="00000500000000000000" pitchFamily="50" charset="0"/>
                  <a:cs typeface="Courier New" pitchFamily="49" charset="0"/>
                </a:rPr>
                <a:t>Content-type: text/html</a:t>
              </a:r>
            </a:p>
            <a:p>
              <a:r>
                <a:rPr lang="en-US" sz="1200" dirty="0">
                  <a:latin typeface="LM Roman 12" panose="00000500000000000000" pitchFamily="50" charset="0"/>
                  <a:cs typeface="Courier New" pitchFamily="49" charset="0"/>
                </a:rPr>
                <a:t>Expiry: 1611737567000</a:t>
              </a:r>
            </a:p>
            <a:p>
              <a:r>
                <a:rPr lang="en-US" sz="1200" dirty="0">
                  <a:latin typeface="LM Roman 12" panose="00000500000000000000" pitchFamily="50" charset="0"/>
                  <a:cs typeface="Courier New" pitchFamily="49" charset="0"/>
                </a:rPr>
                <a:t>Length of content: 62188</a:t>
              </a:r>
            </a:p>
            <a:p>
              <a:endParaRPr lang="en-US" sz="1200" dirty="0">
                <a:latin typeface="LM Roman 12" panose="00000500000000000000" pitchFamily="50" charset="0"/>
                <a:cs typeface="Courier New" pitchFamily="49" charset="0"/>
              </a:endParaRPr>
            </a:p>
            <a:p>
              <a:r>
                <a:rPr lang="en-US" sz="1200" dirty="0">
                  <a:latin typeface="LM Roman 12" panose="00000500000000000000" pitchFamily="50" charset="0"/>
                  <a:cs typeface="Courier New" pitchFamily="49" charset="0"/>
                </a:rPr>
                <a:t>&lt;!DOCTYPE html&gt;</a:t>
              </a:r>
            </a:p>
            <a:p>
              <a:r>
                <a:rPr lang="en-US" sz="1200" dirty="0">
                  <a:latin typeface="LM Roman 12" panose="00000500000000000000" pitchFamily="50" charset="0"/>
                  <a:cs typeface="Courier New" pitchFamily="49" charset="0"/>
                </a:rPr>
                <a:t>&lt;html lang="</a:t>
              </a:r>
              <a:r>
                <a:rPr lang="en-US" sz="1200" dirty="0" err="1">
                  <a:latin typeface="LM Roman 12" panose="00000500000000000000" pitchFamily="50" charset="0"/>
                  <a:cs typeface="Courier New" pitchFamily="49" charset="0"/>
                </a:rPr>
                <a:t>en</a:t>
              </a:r>
              <a:r>
                <a:rPr lang="en-US" sz="1200" dirty="0">
                  <a:latin typeface="LM Roman 12" panose="00000500000000000000" pitchFamily="50" charset="0"/>
                  <a:cs typeface="Courier New" pitchFamily="49" charset="0"/>
                </a:rPr>
                <a:t>-US"&gt;</a:t>
              </a:r>
            </a:p>
            <a:p>
              <a:r>
                <a:rPr lang="en-US" sz="1200" dirty="0">
                  <a:latin typeface="LM Roman 12" panose="00000500000000000000" pitchFamily="50" charset="0"/>
                  <a:cs typeface="Courier New" pitchFamily="49" charset="0"/>
                </a:rPr>
                <a:t>&lt;head&gt;</a:t>
              </a:r>
            </a:p>
            <a:p>
              <a:r>
                <a:rPr lang="it-IT" sz="1200" dirty="0">
                  <a:latin typeface="LM Roman 12" panose="00000500000000000000" pitchFamily="50" charset="0"/>
                  <a:cs typeface="Courier New" pitchFamily="49" charset="0"/>
                </a:rPr>
                <a:t>&lt;title&gt;HTML Tutorial&lt;/title&gt;</a:t>
              </a:r>
            </a:p>
            <a:p>
              <a:r>
                <a:rPr lang="it-IT" sz="1200" dirty="0">
                  <a:latin typeface="LM Roman 12" panose="00000500000000000000" pitchFamily="50" charset="0"/>
                  <a:cs typeface="Courier New" pitchFamily="49" charset="0"/>
                </a:rPr>
                <a:t>&lt;meta charset="utf-8"&gt;</a:t>
              </a:r>
            </a:p>
            <a:p>
              <a:r>
                <a:rPr lang="it-IT" sz="1200" dirty="0">
                  <a:latin typeface="LM Roman 12" panose="00000500000000000000" pitchFamily="50" charset="0"/>
                  <a:cs typeface="Courier New" pitchFamily="49" charset="0"/>
                </a:rPr>
                <a:t>&lt;meta name="viewport" content="width=device-width, initial-scale=1"&gt;</a:t>
              </a:r>
            </a:p>
            <a:p>
              <a:r>
                <a:rPr lang="it-IT" sz="1200" dirty="0">
                  <a:latin typeface="LM Roman 12" panose="00000500000000000000" pitchFamily="50" charset="0"/>
                  <a:cs typeface="Courier New" pitchFamily="49" charset="0"/>
                </a:rPr>
                <a:t>...</a:t>
              </a:r>
            </a:p>
            <a:p>
              <a:r>
                <a:rPr lang="it-IT" sz="1200" dirty="0">
                  <a:latin typeface="LM Roman 12" panose="00000500000000000000" pitchFamily="50" charset="0"/>
                  <a:cs typeface="Courier New" pitchFamily="49" charset="0"/>
                </a:rPr>
                <a:t>...</a:t>
              </a:r>
            </a:p>
            <a:p>
              <a:r>
                <a:rPr lang="it-IT" sz="1200" dirty="0">
                  <a:latin typeface="LM Roman 12" panose="00000500000000000000" pitchFamily="50" charset="0"/>
                  <a:cs typeface="Courier New" pitchFamily="49" charset="0"/>
                </a:rPr>
                <a:t>...</a:t>
              </a:r>
            </a:p>
            <a:p>
              <a:r>
                <a:rPr lang="it-IT" sz="1200" dirty="0">
                  <a:latin typeface="LM Roman 12" panose="00000500000000000000" pitchFamily="50" charset="0"/>
                  <a:cs typeface="Courier New" pitchFamily="49" charset="0"/>
                </a:rPr>
                <a:t>&lt;![endif]--&gt;</a:t>
              </a:r>
            </a:p>
            <a:p>
              <a:r>
                <a:rPr lang="it-IT" sz="1200" dirty="0">
                  <a:latin typeface="LM Roman 12" panose="00000500000000000000" pitchFamily="50" charset="0"/>
                  <a:cs typeface="Courier New" pitchFamily="49" charset="0"/>
                </a:rPr>
                <a:t>&lt;/body&gt;</a:t>
              </a:r>
            </a:p>
            <a:p>
              <a:r>
                <a:rPr lang="it-IT" sz="1200" dirty="0">
                  <a:latin typeface="LM Roman 12" panose="00000500000000000000" pitchFamily="50" charset="0"/>
                  <a:cs typeface="Courier New" pitchFamily="49" charset="0"/>
                </a:rPr>
                <a:t>&lt;/html&gt;</a:t>
              </a:r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4ABD3C52-1993-4FD1-B5F4-DD6763CFB31F}"/>
                </a:ext>
              </a:extLst>
            </p:cNvPr>
            <p:cNvSpPr/>
            <p:nvPr/>
          </p:nvSpPr>
          <p:spPr>
            <a:xfrm>
              <a:off x="1248790" y="5343525"/>
              <a:ext cx="1261061" cy="29298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LM Roman 12" panose="00000500000000000000" pitchFamily="50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97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90078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Network Basics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Networking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InetAddress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URL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URLConnection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Client/Server architecture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Socket overview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TCP/IP client sockets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TCP/IP server sockets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Datagrams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DatagramsSocket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DatagramsPacket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6DCF-2BBD-4973-B287-F440E5FD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AE71-5E28-47EB-9546-188B2B0B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83545"/>
            <a:ext cx="11929641" cy="2172719"/>
          </a:xfrm>
        </p:spPr>
        <p:txBody>
          <a:bodyPr/>
          <a:lstStyle/>
          <a:p>
            <a:r>
              <a:rPr lang="en-US" dirty="0"/>
              <a:t>A Client-Server Architecture consists of two types of components: </a:t>
            </a:r>
            <a:r>
              <a:rPr lang="en-US" dirty="0">
                <a:solidFill>
                  <a:srgbClr val="B71B1C"/>
                </a:solidFill>
              </a:rPr>
              <a:t>clients</a:t>
            </a:r>
            <a:r>
              <a:rPr lang="en-US" dirty="0"/>
              <a:t> and </a:t>
            </a:r>
            <a:r>
              <a:rPr lang="en-US" dirty="0">
                <a:solidFill>
                  <a:srgbClr val="B71B1C"/>
                </a:solidFill>
              </a:rPr>
              <a:t>servers</a:t>
            </a:r>
            <a:r>
              <a:rPr lang="en-US" dirty="0"/>
              <a:t>.</a:t>
            </a:r>
          </a:p>
          <a:p>
            <a:r>
              <a:rPr lang="en-US" dirty="0"/>
              <a:t>A server component is </a:t>
            </a:r>
            <a:r>
              <a:rPr lang="en-US" dirty="0">
                <a:solidFill>
                  <a:srgbClr val="B71B1C"/>
                </a:solidFill>
              </a:rPr>
              <a:t>waiting for requests </a:t>
            </a:r>
            <a:r>
              <a:rPr lang="en-US" dirty="0"/>
              <a:t>from client components.</a:t>
            </a:r>
          </a:p>
          <a:p>
            <a:r>
              <a:rPr lang="en-US" dirty="0"/>
              <a:t>When a request is received, the server </a:t>
            </a:r>
            <a:r>
              <a:rPr lang="en-US" dirty="0">
                <a:solidFill>
                  <a:srgbClr val="B71B1C"/>
                </a:solidFill>
              </a:rPr>
              <a:t>processes the request</a:t>
            </a:r>
            <a:r>
              <a:rPr lang="en-US" dirty="0"/>
              <a:t>, and then </a:t>
            </a:r>
            <a:r>
              <a:rPr lang="en-US" dirty="0">
                <a:solidFill>
                  <a:srgbClr val="B71B1C"/>
                </a:solidFill>
              </a:rPr>
              <a:t>send a response </a:t>
            </a:r>
            <a:r>
              <a:rPr lang="en-US" dirty="0"/>
              <a:t>back to the client.</a:t>
            </a:r>
          </a:p>
          <a:p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3D2EAD-4079-4140-8C0B-C9CBED57A43F}"/>
              </a:ext>
            </a:extLst>
          </p:cNvPr>
          <p:cNvSpPr/>
          <p:nvPr/>
        </p:nvSpPr>
        <p:spPr>
          <a:xfrm>
            <a:off x="2506462" y="3574373"/>
            <a:ext cx="1905000" cy="1447800"/>
          </a:xfrm>
          <a:prstGeom prst="rect">
            <a:avLst/>
          </a:prstGeom>
          <a:solidFill>
            <a:schemeClr val="bg1"/>
          </a:solidFill>
          <a:ln w="28575">
            <a:solidFill>
              <a:srgbClr val="B71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E7768-4FF5-4869-8654-0A32C2220493}"/>
              </a:ext>
            </a:extLst>
          </p:cNvPr>
          <p:cNvSpPr/>
          <p:nvPr/>
        </p:nvSpPr>
        <p:spPr>
          <a:xfrm>
            <a:off x="7764262" y="3574373"/>
            <a:ext cx="1905000" cy="1447800"/>
          </a:xfrm>
          <a:prstGeom prst="rect">
            <a:avLst/>
          </a:prstGeom>
          <a:solidFill>
            <a:schemeClr val="bg1"/>
          </a:solidFill>
          <a:ln w="28575">
            <a:solidFill>
              <a:srgbClr val="B71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33CECD-51A3-4906-A667-3867CC6961B4}"/>
              </a:ext>
            </a:extLst>
          </p:cNvPr>
          <p:cNvSpPr/>
          <p:nvPr/>
        </p:nvSpPr>
        <p:spPr>
          <a:xfrm>
            <a:off x="4411462" y="3575856"/>
            <a:ext cx="8382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B71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E22400-D8DA-4816-B241-CD0BCB0908D7}"/>
              </a:ext>
            </a:extLst>
          </p:cNvPr>
          <p:cNvSpPr/>
          <p:nvPr/>
        </p:nvSpPr>
        <p:spPr>
          <a:xfrm>
            <a:off x="6926062" y="3575856"/>
            <a:ext cx="8382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B71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BA290E-CB62-48E1-B370-D1978024E92E}"/>
              </a:ext>
            </a:extLst>
          </p:cNvPr>
          <p:cNvCxnSpPr/>
          <p:nvPr/>
        </p:nvCxnSpPr>
        <p:spPr>
          <a:xfrm>
            <a:off x="5249662" y="3652056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BD367F-EFFC-42A5-B8AA-0E5977E84948}"/>
              </a:ext>
            </a:extLst>
          </p:cNvPr>
          <p:cNvCxnSpPr/>
          <p:nvPr/>
        </p:nvCxnSpPr>
        <p:spPr>
          <a:xfrm rot="10800000">
            <a:off x="5249662" y="3880656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B5BB8B-E01A-4A19-8378-C3D67B78FF74}"/>
              </a:ext>
            </a:extLst>
          </p:cNvPr>
          <p:cNvSpPr txBox="1"/>
          <p:nvPr/>
        </p:nvSpPr>
        <p:spPr>
          <a:xfrm>
            <a:off x="5478262" y="388065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29B82-93F3-4B88-97CA-0028DFD5F573}"/>
              </a:ext>
            </a:extLst>
          </p:cNvPr>
          <p:cNvSpPr txBox="1"/>
          <p:nvPr/>
        </p:nvSpPr>
        <p:spPr>
          <a:xfrm>
            <a:off x="5402062" y="327105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8" name="Rounded Rectangular Callout 13">
            <a:extLst>
              <a:ext uri="{FF2B5EF4-FFF2-40B4-BE49-F238E27FC236}">
                <a16:creationId xmlns:a16="http://schemas.microsoft.com/office/drawing/2014/main" id="{3F67F33E-CF13-477A-AE4B-C3FD18C3F91A}"/>
              </a:ext>
            </a:extLst>
          </p:cNvPr>
          <p:cNvSpPr/>
          <p:nvPr/>
        </p:nvSpPr>
        <p:spPr>
          <a:xfrm>
            <a:off x="3661297" y="2956264"/>
            <a:ext cx="1600200" cy="304800"/>
          </a:xfrm>
          <a:prstGeom prst="wedgeRoundRectCallout">
            <a:avLst>
              <a:gd name="adj1" fmla="val 24032"/>
              <a:gd name="adj2" fmla="val 133446"/>
              <a:gd name="adj3" fmla="val 16667"/>
            </a:avLst>
          </a:prstGeom>
          <a:noFill/>
          <a:ln w="28575">
            <a:solidFill>
              <a:srgbClr val="B71B1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Waits</a:t>
            </a:r>
          </a:p>
        </p:txBody>
      </p:sp>
      <p:cxnSp>
        <p:nvCxnSpPr>
          <p:cNvPr id="29" name="Curved Connector 12">
            <a:extLst>
              <a:ext uri="{FF2B5EF4-FFF2-40B4-BE49-F238E27FC236}">
                <a16:creationId xmlns:a16="http://schemas.microsoft.com/office/drawing/2014/main" id="{F7E08F8A-AE07-4351-B2CF-D6EC43472CAD}"/>
              </a:ext>
            </a:extLst>
          </p:cNvPr>
          <p:cNvCxnSpPr/>
          <p:nvPr/>
        </p:nvCxnSpPr>
        <p:spPr>
          <a:xfrm>
            <a:off x="4411461" y="4585063"/>
            <a:ext cx="3352800" cy="1588"/>
          </a:xfrm>
          <a:prstGeom prst="curvedConnector3">
            <a:avLst>
              <a:gd name="adj1" fmla="val 50000"/>
            </a:avLst>
          </a:prstGeom>
          <a:ln w="25400">
            <a:solidFill>
              <a:srgbClr val="B71B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 animBg="1"/>
      <p:bldP spid="23" grpId="0" animBg="1"/>
      <p:bldP spid="26" grpId="0"/>
      <p:bldP spid="27" grpId="0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6DCF-2BBD-4973-B287-F440E5FD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AE71-5E28-47EB-9546-188B2B0B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83545"/>
            <a:ext cx="11929641" cy="2066187"/>
          </a:xfrm>
        </p:spPr>
        <p:txBody>
          <a:bodyPr/>
          <a:lstStyle/>
          <a:p>
            <a:r>
              <a:rPr lang="en-US" i="1" dirty="0"/>
              <a:t>“A </a:t>
            </a:r>
            <a:r>
              <a:rPr lang="en-US" b="1" i="1" dirty="0"/>
              <a:t>socket</a:t>
            </a:r>
            <a:r>
              <a:rPr lang="en-US" i="1" dirty="0"/>
              <a:t> is one endpoint of a two-way communication link between two programs running on the network.”</a:t>
            </a:r>
          </a:p>
          <a:p>
            <a:r>
              <a:rPr lang="en-US" dirty="0"/>
              <a:t>A </a:t>
            </a:r>
            <a:r>
              <a:rPr lang="en-US" b="1" dirty="0"/>
              <a:t>Socket</a:t>
            </a:r>
            <a:r>
              <a:rPr lang="en-US" dirty="0"/>
              <a:t> is  combination of an IP address and a port number</a:t>
            </a:r>
            <a:r>
              <a:rPr lang="en-US" i="1" dirty="0"/>
              <a:t>.</a:t>
            </a:r>
          </a:p>
          <a:p>
            <a:r>
              <a:rPr lang="en-US" dirty="0"/>
              <a:t>A socket is bound to a port number so that the TCP layer can identify the application that data is destined to be sent to.</a:t>
            </a:r>
          </a:p>
          <a:p>
            <a:endParaRPr lang="en-IN" dirty="0"/>
          </a:p>
        </p:txBody>
      </p:sp>
      <p:pic>
        <p:nvPicPr>
          <p:cNvPr id="4" name="Picture 2" descr="Image result for define socket in networking">
            <a:extLst>
              <a:ext uri="{FF2B5EF4-FFF2-40B4-BE49-F238E27FC236}">
                <a16:creationId xmlns:a16="http://schemas.microsoft.com/office/drawing/2014/main" id="{242AFCED-28CF-4FA1-8552-FA81F562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860" y="2783731"/>
            <a:ext cx="7162800" cy="2378051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167C1C-68C0-4C3E-8536-542DB7EBDA11}"/>
              </a:ext>
            </a:extLst>
          </p:cNvPr>
          <p:cNvSpPr txBox="1">
            <a:spLocks/>
          </p:cNvSpPr>
          <p:nvPr/>
        </p:nvSpPr>
        <p:spPr>
          <a:xfrm>
            <a:off x="131180" y="5237825"/>
            <a:ext cx="11929641" cy="121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There are two kinds of TCP sockets in java. </a:t>
            </a:r>
          </a:p>
          <a:p>
            <a:r>
              <a:rPr lang="en-IN" dirty="0"/>
              <a:t>One is for server, and other is for client.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B71B1C"/>
                </a:solidFill>
              </a:rPr>
              <a:t>Socket</a:t>
            </a:r>
            <a:r>
              <a:rPr lang="en-IN" dirty="0"/>
              <a:t> class is for </a:t>
            </a:r>
            <a:r>
              <a:rPr lang="en-IN" dirty="0">
                <a:solidFill>
                  <a:srgbClr val="B71B1C"/>
                </a:solidFill>
              </a:rPr>
              <a:t>clients</a:t>
            </a:r>
            <a:r>
              <a:rPr lang="en-IN" dirty="0"/>
              <a:t>, and </a:t>
            </a:r>
            <a:r>
              <a:rPr lang="en-IN" dirty="0" err="1">
                <a:solidFill>
                  <a:srgbClr val="B71B1C"/>
                </a:solidFill>
              </a:rPr>
              <a:t>ServerSocket</a:t>
            </a:r>
            <a:r>
              <a:rPr lang="en-IN" dirty="0"/>
              <a:t> class is for </a:t>
            </a:r>
            <a:r>
              <a:rPr lang="en-IN" dirty="0">
                <a:solidFill>
                  <a:srgbClr val="B71B1C"/>
                </a:solidFill>
              </a:rPr>
              <a:t>server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28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95D1-3713-4094-A6A7-6ECC2FE6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Overview</a:t>
            </a:r>
          </a:p>
        </p:txBody>
      </p:sp>
      <p:sp>
        <p:nvSpPr>
          <p:cNvPr id="73" name="Content Placeholder 72">
            <a:extLst>
              <a:ext uri="{FF2B5EF4-FFF2-40B4-BE49-F238E27FC236}">
                <a16:creationId xmlns:a16="http://schemas.microsoft.com/office/drawing/2014/main" id="{8B54F036-0AF9-4C2C-B261-7D4BA86F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927818"/>
            <a:ext cx="6296335" cy="2678746"/>
          </a:xfrm>
        </p:spPr>
        <p:txBody>
          <a:bodyPr/>
          <a:lstStyle/>
          <a:p>
            <a:r>
              <a:rPr lang="en-US" sz="2400" dirty="0"/>
              <a:t>The server is just like any </a:t>
            </a:r>
            <a:r>
              <a:rPr lang="en-US" sz="2400" dirty="0">
                <a:solidFill>
                  <a:srgbClr val="B71B1C"/>
                </a:solidFill>
              </a:rPr>
              <a:t>ordinary program </a:t>
            </a:r>
            <a:r>
              <a:rPr lang="en-US" sz="2400" dirty="0"/>
              <a:t>running in a computer.</a:t>
            </a:r>
          </a:p>
          <a:p>
            <a:r>
              <a:rPr lang="en-US" sz="2400" dirty="0"/>
              <a:t>Each computer is </a:t>
            </a:r>
            <a:r>
              <a:rPr lang="en-US" sz="2400" dirty="0">
                <a:solidFill>
                  <a:srgbClr val="B71B1C"/>
                </a:solidFill>
              </a:rPr>
              <a:t>equipped with some ports</a:t>
            </a:r>
            <a:r>
              <a:rPr lang="en-US" sz="2400" dirty="0"/>
              <a:t>.</a:t>
            </a:r>
          </a:p>
          <a:p>
            <a:r>
              <a:rPr lang="en-US" dirty="0"/>
              <a:t>The server connects with port.</a:t>
            </a:r>
          </a:p>
          <a:p>
            <a:r>
              <a:rPr lang="en-US" dirty="0"/>
              <a:t>This process is called </a:t>
            </a:r>
            <a:r>
              <a:rPr lang="en-US" b="1" dirty="0"/>
              <a:t>binding</a:t>
            </a:r>
            <a:r>
              <a:rPr lang="en-US" dirty="0"/>
              <a:t> to a port.</a:t>
            </a:r>
          </a:p>
          <a:p>
            <a:r>
              <a:rPr lang="en-US" dirty="0"/>
              <a:t> The connection is called a server socket. 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7F2D91-C6AF-423B-A72B-34A8B7F28316}"/>
              </a:ext>
            </a:extLst>
          </p:cNvPr>
          <p:cNvSpPr/>
          <p:nvPr/>
        </p:nvSpPr>
        <p:spPr>
          <a:xfrm>
            <a:off x="8504807" y="1464816"/>
            <a:ext cx="1660125" cy="3187083"/>
          </a:xfrm>
          <a:prstGeom prst="rect">
            <a:avLst/>
          </a:prstGeom>
          <a:solidFill>
            <a:schemeClr val="bg1"/>
          </a:solidFill>
          <a:ln>
            <a:solidFill>
              <a:srgbClr val="B71B1C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98EAA-31BF-496B-817D-D34D10CF13C0}"/>
              </a:ext>
            </a:extLst>
          </p:cNvPr>
          <p:cNvSpPr/>
          <p:nvPr/>
        </p:nvSpPr>
        <p:spPr>
          <a:xfrm>
            <a:off x="9694415" y="1980706"/>
            <a:ext cx="319596" cy="2121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A6B85DC-8CC4-4D31-9CE8-31909C1492C1}"/>
              </a:ext>
            </a:extLst>
          </p:cNvPr>
          <p:cNvSpPr/>
          <p:nvPr/>
        </p:nvSpPr>
        <p:spPr>
          <a:xfrm>
            <a:off x="10337239" y="2299316"/>
            <a:ext cx="1723580" cy="648070"/>
          </a:xfrm>
          <a:prstGeom prst="wedgeEllipseCallout">
            <a:avLst>
              <a:gd name="adj1" fmla="val -68958"/>
              <a:gd name="adj2" fmla="val 419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Computer where server is running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7DF7745-61BB-421D-AF2E-F31FBB787E27}"/>
              </a:ext>
            </a:extLst>
          </p:cNvPr>
          <p:cNvSpPr/>
          <p:nvPr/>
        </p:nvSpPr>
        <p:spPr>
          <a:xfrm>
            <a:off x="8402714" y="1820910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069E96F-DCAC-48DC-9019-B296EBEB3C6A}"/>
              </a:ext>
            </a:extLst>
          </p:cNvPr>
          <p:cNvSpPr/>
          <p:nvPr/>
        </p:nvSpPr>
        <p:spPr>
          <a:xfrm>
            <a:off x="8402714" y="2268738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E036C0FD-983B-46FC-A2A5-7DAE8609CDC2}"/>
              </a:ext>
            </a:extLst>
          </p:cNvPr>
          <p:cNvSpPr/>
          <p:nvPr/>
        </p:nvSpPr>
        <p:spPr>
          <a:xfrm>
            <a:off x="8402714" y="2716566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3AF7E0AD-FFD1-4FA7-B92D-7DBF9BC8057D}"/>
              </a:ext>
            </a:extLst>
          </p:cNvPr>
          <p:cNvSpPr/>
          <p:nvPr/>
        </p:nvSpPr>
        <p:spPr>
          <a:xfrm>
            <a:off x="8402714" y="3164394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EBB696A5-94B3-46C2-8F1E-FE679A92D51D}"/>
              </a:ext>
            </a:extLst>
          </p:cNvPr>
          <p:cNvSpPr/>
          <p:nvPr/>
        </p:nvSpPr>
        <p:spPr>
          <a:xfrm>
            <a:off x="8402714" y="3613701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89FA4BAC-E65C-47C3-904E-7377ABF9F188}"/>
              </a:ext>
            </a:extLst>
          </p:cNvPr>
          <p:cNvSpPr/>
          <p:nvPr/>
        </p:nvSpPr>
        <p:spPr>
          <a:xfrm>
            <a:off x="8402714" y="4061529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3626D-0195-4ED3-89EC-B00225621CE4}"/>
              </a:ext>
            </a:extLst>
          </p:cNvPr>
          <p:cNvSpPr txBox="1"/>
          <p:nvPr/>
        </p:nvSpPr>
        <p:spPr>
          <a:xfrm rot="16445573">
            <a:off x="6964432" y="2328207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Ports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5314F3-DA06-4167-BE1D-72F2CAB17DCC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7555291" y="2037919"/>
            <a:ext cx="656454" cy="48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B7203A-F95B-4CD1-8764-B8A16C69E773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7555291" y="2409795"/>
            <a:ext cx="656454" cy="11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9ACF02-0B62-4DB3-A600-7904CAC345B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555291" y="2527200"/>
            <a:ext cx="718598" cy="20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8A59E2-F228-46F9-B2E2-0A0D6FCC9C1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555291" y="2527200"/>
            <a:ext cx="767424" cy="65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DF872A-3ADB-4FDA-A91B-3132CFD7044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555291" y="2527200"/>
            <a:ext cx="767424" cy="110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45B84B-99DD-48A9-A33C-551EBBA8B9A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555291" y="2527200"/>
            <a:ext cx="718598" cy="154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EF620D-A449-4A50-B978-648180CB194D}"/>
              </a:ext>
            </a:extLst>
          </p:cNvPr>
          <p:cNvCxnSpPr>
            <a:stCxn id="18" idx="0"/>
          </p:cNvCxnSpPr>
          <p:nvPr/>
        </p:nvCxnSpPr>
        <p:spPr>
          <a:xfrm>
            <a:off x="8806649" y="2364176"/>
            <a:ext cx="887766" cy="95437"/>
          </a:xfrm>
          <a:prstGeom prst="line">
            <a:avLst/>
          </a:prstGeom>
          <a:ln>
            <a:solidFill>
              <a:srgbClr val="B8474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Callout: Line 64">
            <a:extLst>
              <a:ext uri="{FF2B5EF4-FFF2-40B4-BE49-F238E27FC236}">
                <a16:creationId xmlns:a16="http://schemas.microsoft.com/office/drawing/2014/main" id="{824118EB-D559-4081-AA49-40B78AFD0EAD}"/>
              </a:ext>
            </a:extLst>
          </p:cNvPr>
          <p:cNvSpPr/>
          <p:nvPr/>
        </p:nvSpPr>
        <p:spPr>
          <a:xfrm>
            <a:off x="8402714" y="2255224"/>
            <a:ext cx="403935" cy="190875"/>
          </a:xfrm>
          <a:prstGeom prst="borderCallout1">
            <a:avLst/>
          </a:prstGeom>
          <a:solidFill>
            <a:srgbClr val="B84742"/>
          </a:solidFill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peech Bubble: Oval 68">
            <a:extLst>
              <a:ext uri="{FF2B5EF4-FFF2-40B4-BE49-F238E27FC236}">
                <a16:creationId xmlns:a16="http://schemas.microsoft.com/office/drawing/2014/main" id="{D63F769C-C4F0-4418-88A4-CA113B6EE7F8}"/>
              </a:ext>
            </a:extLst>
          </p:cNvPr>
          <p:cNvSpPr/>
          <p:nvPr/>
        </p:nvSpPr>
        <p:spPr>
          <a:xfrm>
            <a:off x="8796865" y="845119"/>
            <a:ext cx="1469899" cy="409102"/>
          </a:xfrm>
          <a:prstGeom prst="wedgeEllipseCallout">
            <a:avLst>
              <a:gd name="adj1" fmla="val -22546"/>
              <a:gd name="adj2" fmla="val 3228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Server Socket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33523B-B355-4F3E-97EE-E598962EE722}"/>
              </a:ext>
            </a:extLst>
          </p:cNvPr>
          <p:cNvSpPr/>
          <p:nvPr/>
        </p:nvSpPr>
        <p:spPr>
          <a:xfrm>
            <a:off x="468397" y="4361795"/>
            <a:ext cx="5959119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ss = new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(80)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2456EF-6AF5-41E5-876D-27763BC7BB56}"/>
              </a:ext>
            </a:extLst>
          </p:cNvPr>
          <p:cNvSpPr txBox="1"/>
          <p:nvPr/>
        </p:nvSpPr>
        <p:spPr>
          <a:xfrm>
            <a:off x="385160" y="3876863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The Java code for creating server in Network Programming: 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CE5B41-B3BA-40A0-8462-4240E94B9F00}"/>
              </a:ext>
            </a:extLst>
          </p:cNvPr>
          <p:cNvSpPr txBox="1"/>
          <p:nvPr/>
        </p:nvSpPr>
        <p:spPr>
          <a:xfrm>
            <a:off x="8452823" y="160578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1010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2C2861-7DAF-4703-AFB7-85015A353640}"/>
              </a:ext>
            </a:extLst>
          </p:cNvPr>
          <p:cNvSpPr txBox="1"/>
          <p:nvPr/>
        </p:nvSpPr>
        <p:spPr>
          <a:xfrm>
            <a:off x="8580521" y="2053871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80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DE682B-2C54-4C6A-90F1-FF016CFE4550}"/>
              </a:ext>
            </a:extLst>
          </p:cNvPr>
          <p:cNvSpPr txBox="1"/>
          <p:nvPr/>
        </p:nvSpPr>
        <p:spPr>
          <a:xfrm>
            <a:off x="8442663" y="25066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5566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00B43D-2321-431B-A5E9-2F0CEB681331}"/>
              </a:ext>
            </a:extLst>
          </p:cNvPr>
          <p:cNvSpPr txBox="1"/>
          <p:nvPr/>
        </p:nvSpPr>
        <p:spPr>
          <a:xfrm>
            <a:off x="8445135" y="2945837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1080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AF27AC-DE73-4130-A426-37B51F89D274}"/>
              </a:ext>
            </a:extLst>
          </p:cNvPr>
          <p:cNvSpPr txBox="1"/>
          <p:nvPr/>
        </p:nvSpPr>
        <p:spPr>
          <a:xfrm>
            <a:off x="8441111" y="339412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2010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67B8D1-8C44-4681-B297-1AF73BB7E179}"/>
              </a:ext>
            </a:extLst>
          </p:cNvPr>
          <p:cNvSpPr txBox="1"/>
          <p:nvPr/>
        </p:nvSpPr>
        <p:spPr>
          <a:xfrm>
            <a:off x="8434975" y="384669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3040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1CCE20B2-6824-494E-BEC5-7EE40D05B976}"/>
              </a:ext>
            </a:extLst>
          </p:cNvPr>
          <p:cNvSpPr/>
          <p:nvPr/>
        </p:nvSpPr>
        <p:spPr>
          <a:xfrm>
            <a:off x="7110622" y="938697"/>
            <a:ext cx="1469899" cy="409102"/>
          </a:xfrm>
          <a:prstGeom prst="wedgeEllipseCallout">
            <a:avLst>
              <a:gd name="adj1" fmla="val 45883"/>
              <a:gd name="adj2" fmla="val 1365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Port Number</a:t>
            </a:r>
          </a:p>
        </p:txBody>
      </p:sp>
    </p:spTree>
    <p:extLst>
      <p:ext uri="{BB962C8B-B14F-4D97-AF65-F5344CB8AC3E}">
        <p14:creationId xmlns:p14="http://schemas.microsoft.com/office/powerpoint/2010/main" val="26938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6" grpId="0"/>
      <p:bldP spid="65" grpId="0" animBg="1"/>
      <p:bldP spid="69" grpId="0" animBg="1"/>
      <p:bldP spid="70" grpId="0" animBg="1"/>
      <p:bldP spid="72" grpId="0"/>
      <p:bldP spid="26" grpId="0"/>
      <p:bldP spid="27" grpId="0"/>
      <p:bldP spid="29" grpId="0"/>
      <p:bldP spid="30" grpId="0"/>
      <p:bldP spid="32" grpId="0"/>
      <p:bldP spid="33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95D1-3713-4094-A6A7-6ECC2FE6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Overview</a:t>
            </a:r>
          </a:p>
        </p:txBody>
      </p:sp>
      <p:sp>
        <p:nvSpPr>
          <p:cNvPr id="73" name="Content Placeholder 72">
            <a:extLst>
              <a:ext uri="{FF2B5EF4-FFF2-40B4-BE49-F238E27FC236}">
                <a16:creationId xmlns:a16="http://schemas.microsoft.com/office/drawing/2014/main" id="{8B54F036-0AF9-4C2C-B261-7D4BA86F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927818"/>
            <a:ext cx="6296335" cy="44671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/>
              <a:t>Server is </a:t>
            </a:r>
            <a:r>
              <a:rPr lang="en-US" dirty="0">
                <a:solidFill>
                  <a:srgbClr val="B71B1C"/>
                </a:solidFill>
              </a:rPr>
              <a:t>waiting</a:t>
            </a:r>
            <a:r>
              <a:rPr lang="en-US" dirty="0"/>
              <a:t> </a:t>
            </a:r>
            <a:r>
              <a:rPr lang="en-US" dirty="0">
                <a:solidFill>
                  <a:srgbClr val="B71B1C"/>
                </a:solidFill>
              </a:rPr>
              <a:t>for client </a:t>
            </a:r>
            <a:r>
              <a:rPr lang="en-US" dirty="0"/>
              <a:t>machine to connect.</a:t>
            </a:r>
          </a:p>
          <a:p>
            <a:r>
              <a:rPr lang="en-US" dirty="0"/>
              <a:t>Now, client come </a:t>
            </a:r>
            <a:r>
              <a:rPr lang="en-US" dirty="0">
                <a:solidFill>
                  <a:srgbClr val="B71B1C"/>
                </a:solidFill>
              </a:rPr>
              <a:t>for communication </a:t>
            </a:r>
            <a:r>
              <a:rPr lang="en-US" dirty="0"/>
              <a:t>with server.</a:t>
            </a:r>
          </a:p>
          <a:p>
            <a:r>
              <a:rPr lang="en-US" dirty="0"/>
              <a:t>In the next step the client </a:t>
            </a:r>
            <a:r>
              <a:rPr lang="en-US" dirty="0">
                <a:solidFill>
                  <a:srgbClr val="B71B1C"/>
                </a:solidFill>
              </a:rPr>
              <a:t>connects to this port </a:t>
            </a:r>
            <a:r>
              <a:rPr lang="en-US" dirty="0"/>
              <a:t>of the server's computer. </a:t>
            </a:r>
          </a:p>
          <a:p>
            <a:r>
              <a:rPr lang="en-US" dirty="0"/>
              <a:t>The connection is called a (client) socket.</a:t>
            </a:r>
          </a:p>
          <a:p>
            <a:r>
              <a:rPr lang="en-US" dirty="0"/>
              <a:t>Now, connection is established between client and server.</a:t>
            </a:r>
          </a:p>
          <a:p>
            <a:r>
              <a:rPr lang="en-US" dirty="0"/>
              <a:t>Every time a client is found, its Socket is extracted, and the </a:t>
            </a:r>
            <a:r>
              <a:rPr lang="en-US" dirty="0">
                <a:solidFill>
                  <a:srgbClr val="B71B1C"/>
                </a:solidFill>
              </a:rPr>
              <a:t>loop again waits for the   next  client.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7F2D91-C6AF-423B-A72B-34A8B7F28316}"/>
              </a:ext>
            </a:extLst>
          </p:cNvPr>
          <p:cNvSpPr/>
          <p:nvPr/>
        </p:nvSpPr>
        <p:spPr>
          <a:xfrm>
            <a:off x="9348087" y="1444496"/>
            <a:ext cx="1660125" cy="3187083"/>
          </a:xfrm>
          <a:prstGeom prst="rect">
            <a:avLst/>
          </a:prstGeom>
          <a:solidFill>
            <a:schemeClr val="bg1"/>
          </a:solidFill>
          <a:ln>
            <a:solidFill>
              <a:srgbClr val="B71B1C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98EAA-31BF-496B-817D-D34D10CF13C0}"/>
              </a:ext>
            </a:extLst>
          </p:cNvPr>
          <p:cNvSpPr/>
          <p:nvPr/>
        </p:nvSpPr>
        <p:spPr>
          <a:xfrm>
            <a:off x="10537695" y="1960386"/>
            <a:ext cx="319596" cy="2121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7DF7745-61BB-421D-AF2E-F31FBB787E27}"/>
              </a:ext>
            </a:extLst>
          </p:cNvPr>
          <p:cNvSpPr/>
          <p:nvPr/>
        </p:nvSpPr>
        <p:spPr>
          <a:xfrm>
            <a:off x="9245994" y="1800590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E036C0FD-983B-46FC-A2A5-7DAE8609CDC2}"/>
              </a:ext>
            </a:extLst>
          </p:cNvPr>
          <p:cNvSpPr/>
          <p:nvPr/>
        </p:nvSpPr>
        <p:spPr>
          <a:xfrm>
            <a:off x="9245994" y="2696246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3AF7E0AD-FFD1-4FA7-B92D-7DBF9BC8057D}"/>
              </a:ext>
            </a:extLst>
          </p:cNvPr>
          <p:cNvSpPr/>
          <p:nvPr/>
        </p:nvSpPr>
        <p:spPr>
          <a:xfrm>
            <a:off x="9245994" y="3144074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EBB696A5-94B3-46C2-8F1E-FE679A92D51D}"/>
              </a:ext>
            </a:extLst>
          </p:cNvPr>
          <p:cNvSpPr/>
          <p:nvPr/>
        </p:nvSpPr>
        <p:spPr>
          <a:xfrm>
            <a:off x="9245994" y="3593381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89FA4BAC-E65C-47C3-904E-7377ABF9F188}"/>
              </a:ext>
            </a:extLst>
          </p:cNvPr>
          <p:cNvSpPr/>
          <p:nvPr/>
        </p:nvSpPr>
        <p:spPr>
          <a:xfrm>
            <a:off x="9245994" y="4041209"/>
            <a:ext cx="403935" cy="190875"/>
          </a:xfrm>
          <a:prstGeom prst="borderCallout1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EF620D-A449-4A50-B978-648180CB194D}"/>
              </a:ext>
            </a:extLst>
          </p:cNvPr>
          <p:cNvCxnSpPr>
            <a:cxnSpLocks/>
          </p:cNvCxnSpPr>
          <p:nvPr/>
        </p:nvCxnSpPr>
        <p:spPr>
          <a:xfrm>
            <a:off x="9634393" y="2376156"/>
            <a:ext cx="903302" cy="63137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633523B-B355-4F3E-97EE-E598962EE722}"/>
              </a:ext>
            </a:extLst>
          </p:cNvPr>
          <p:cNvSpPr/>
          <p:nvPr/>
        </p:nvSpPr>
        <p:spPr>
          <a:xfrm>
            <a:off x="385161" y="5745516"/>
            <a:ext cx="5959119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Socket sock = new Socket(“www.darshan.ac.in”,80);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2456EF-6AF5-41E5-876D-27763BC7BB56}"/>
              </a:ext>
            </a:extLst>
          </p:cNvPr>
          <p:cNvSpPr txBox="1"/>
          <p:nvPr/>
        </p:nvSpPr>
        <p:spPr>
          <a:xfrm>
            <a:off x="301924" y="537618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The Java code for creating socket at client side. </a:t>
            </a:r>
            <a:endParaRPr lang="en-IN" dirty="0"/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12F3B514-BE79-4328-99E9-BE5842B574E5}"/>
              </a:ext>
            </a:extLst>
          </p:cNvPr>
          <p:cNvSpPr/>
          <p:nvPr/>
        </p:nvSpPr>
        <p:spPr>
          <a:xfrm>
            <a:off x="9228281" y="2252121"/>
            <a:ext cx="421648" cy="190875"/>
          </a:xfrm>
          <a:prstGeom prst="accentBorderCallout1">
            <a:avLst/>
          </a:prstGeom>
          <a:solidFill>
            <a:srgbClr val="00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A1F387CA-9672-4332-98B4-353200090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1886" y="1781846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FC5792-84EF-4BD1-9DC6-357C2E17C275}"/>
              </a:ext>
            </a:extLst>
          </p:cNvPr>
          <p:cNvCxnSpPr>
            <a:cxnSpLocks/>
          </p:cNvCxnSpPr>
          <p:nvPr/>
        </p:nvCxnSpPr>
        <p:spPr>
          <a:xfrm>
            <a:off x="7998682" y="2347558"/>
            <a:ext cx="10786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436F35-FFE1-4523-83B5-07C886A50B33}"/>
              </a:ext>
            </a:extLst>
          </p:cNvPr>
          <p:cNvSpPr txBox="1"/>
          <p:nvPr/>
        </p:nvSpPr>
        <p:spPr>
          <a:xfrm>
            <a:off x="9299193" y="159932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1010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E9DC37-4E0A-44F3-A8E4-E8042899E8BB}"/>
              </a:ext>
            </a:extLst>
          </p:cNvPr>
          <p:cNvSpPr txBox="1"/>
          <p:nvPr/>
        </p:nvSpPr>
        <p:spPr>
          <a:xfrm>
            <a:off x="9437051" y="2057576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CC7307-4A4E-41D1-BFD1-99198094DAA1}"/>
              </a:ext>
            </a:extLst>
          </p:cNvPr>
          <p:cNvSpPr txBox="1"/>
          <p:nvPr/>
        </p:nvSpPr>
        <p:spPr>
          <a:xfrm>
            <a:off x="9299193" y="249002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5566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E8683C-D95B-4E6D-9FE6-A08CB9CB5442}"/>
              </a:ext>
            </a:extLst>
          </p:cNvPr>
          <p:cNvSpPr txBox="1"/>
          <p:nvPr/>
        </p:nvSpPr>
        <p:spPr>
          <a:xfrm>
            <a:off x="9311825" y="293938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1080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07DC81-4F4A-44EC-AF49-476165875A2F}"/>
              </a:ext>
            </a:extLst>
          </p:cNvPr>
          <p:cNvSpPr txBox="1"/>
          <p:nvPr/>
        </p:nvSpPr>
        <p:spPr>
          <a:xfrm>
            <a:off x="9307801" y="338767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2010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B947B9-0FA3-4787-A220-CBFE2611674F}"/>
              </a:ext>
            </a:extLst>
          </p:cNvPr>
          <p:cNvSpPr txBox="1"/>
          <p:nvPr/>
        </p:nvSpPr>
        <p:spPr>
          <a:xfrm>
            <a:off x="9301665" y="385040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3040</a:t>
            </a: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F7039A15-3028-4456-AC54-B7832194DD8C}"/>
              </a:ext>
            </a:extLst>
          </p:cNvPr>
          <p:cNvSpPr/>
          <p:nvPr/>
        </p:nvSpPr>
        <p:spPr>
          <a:xfrm>
            <a:off x="7758382" y="767306"/>
            <a:ext cx="1469899" cy="409102"/>
          </a:xfrm>
          <a:prstGeom prst="wedgeEllipseCallout">
            <a:avLst>
              <a:gd name="adj1" fmla="val -22546"/>
              <a:gd name="adj2" fmla="val 3228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9520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/>
      <p:bldP spid="8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2D1-FAB7-436F-838B-D38CF01D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TCP/IP socket setup at Client &amp;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7A8D-F084-46F8-B2E5-131C002D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6"/>
            <a:ext cx="11929641" cy="711200"/>
          </a:xfrm>
        </p:spPr>
        <p:txBody>
          <a:bodyPr/>
          <a:lstStyle/>
          <a:p>
            <a:r>
              <a:rPr lang="en-IN" dirty="0"/>
              <a:t>At server side, create server socket with some port number using </a:t>
            </a:r>
            <a:r>
              <a:rPr lang="en-IN" dirty="0" err="1"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r>
              <a:rPr lang="en-IN" dirty="0"/>
              <a:t> class of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java</a:t>
            </a:r>
            <a:r>
              <a:rPr lang="en-US" dirty="0"/>
              <a:t>.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net</a:t>
            </a:r>
            <a:r>
              <a:rPr lang="en-US" dirty="0"/>
              <a:t> package.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09667-5425-4B31-95A0-4A530A4AD379}"/>
              </a:ext>
            </a:extLst>
          </p:cNvPr>
          <p:cNvSpPr/>
          <p:nvPr/>
        </p:nvSpPr>
        <p:spPr>
          <a:xfrm>
            <a:off x="477519" y="1686251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ss=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(int port); 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73DA0D-EE61-490F-86DD-D478BD86394A}"/>
              </a:ext>
            </a:extLst>
          </p:cNvPr>
          <p:cNvSpPr txBox="1">
            <a:spLocks/>
          </p:cNvSpPr>
          <p:nvPr/>
        </p:nvSpPr>
        <p:spPr>
          <a:xfrm>
            <a:off x="131179" y="2167188"/>
            <a:ext cx="11929641" cy="880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Now, we should make the server wait till a client accepts connection, this is done using </a:t>
            </a:r>
            <a:r>
              <a:rPr lang="en-IN" dirty="0">
                <a:latin typeface="LM Roman 12" panose="00000500000000000000" pitchFamily="50" charset="0"/>
                <a:cs typeface="Courier New" pitchFamily="49" charset="0"/>
              </a:rPr>
              <a:t>accept()</a:t>
            </a:r>
            <a:r>
              <a:rPr lang="en-IN" dirty="0"/>
              <a:t> method.</a:t>
            </a:r>
          </a:p>
          <a:p>
            <a:r>
              <a:rPr lang="en-US" dirty="0"/>
              <a:t>This object is used to establish communication with the clients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6E091-063A-4EE2-8700-8C99E3E7A715}"/>
              </a:ext>
            </a:extLst>
          </p:cNvPr>
          <p:cNvSpPr/>
          <p:nvPr/>
        </p:nvSpPr>
        <p:spPr>
          <a:xfrm>
            <a:off x="477519" y="3444240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Socket s=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ss.accept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 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050363-8248-4B32-8C08-6722D6343CA5}"/>
              </a:ext>
            </a:extLst>
          </p:cNvPr>
          <p:cNvSpPr txBox="1">
            <a:spLocks/>
          </p:cNvSpPr>
          <p:nvPr/>
        </p:nvSpPr>
        <p:spPr>
          <a:xfrm>
            <a:off x="131179" y="4163549"/>
            <a:ext cx="11929641" cy="904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At client side, create socket with host name and port number using </a:t>
            </a:r>
            <a:r>
              <a:rPr lang="en-IN" dirty="0">
                <a:latin typeface="LM Roman 12" panose="00000500000000000000" pitchFamily="50" charset="0"/>
                <a:cs typeface="Courier New" pitchFamily="49" charset="0"/>
              </a:rPr>
              <a:t>Socket</a:t>
            </a:r>
            <a:r>
              <a:rPr lang="en-IN" dirty="0"/>
              <a:t> class.</a:t>
            </a:r>
          </a:p>
          <a:p>
            <a:r>
              <a:rPr lang="en-US" dirty="0"/>
              <a:t>Use following formats for creating a object of Socket class.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378E8-1F99-4A18-AD8D-B54E2EFDEC65}"/>
              </a:ext>
            </a:extLst>
          </p:cNvPr>
          <p:cNvSpPr/>
          <p:nvPr/>
        </p:nvSpPr>
        <p:spPr>
          <a:xfrm>
            <a:off x="477519" y="5121495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Socket s=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Socket(String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hostName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, int port); 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AE0DEF-C815-479C-8E04-984AFF8E01F7}"/>
              </a:ext>
            </a:extLst>
          </p:cNvPr>
          <p:cNvSpPr/>
          <p:nvPr/>
        </p:nvSpPr>
        <p:spPr>
          <a:xfrm>
            <a:off x="477519" y="5895993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Socket s=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Socket(InetAddress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ipAddress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, int port);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859CD-1B49-408E-AFFA-57AE123B7DB6}"/>
              </a:ext>
            </a:extLst>
          </p:cNvPr>
          <p:cNvSpPr txBox="1"/>
          <p:nvPr/>
        </p:nvSpPr>
        <p:spPr>
          <a:xfrm>
            <a:off x="3412146" y="5526661"/>
            <a:ext cx="51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76A193-8F6D-415A-913D-2C4996D7E12E}"/>
              </a:ext>
            </a:extLst>
          </p:cNvPr>
          <p:cNvCxnSpPr/>
          <p:nvPr/>
        </p:nvCxnSpPr>
        <p:spPr>
          <a:xfrm>
            <a:off x="131179" y="3992880"/>
            <a:ext cx="1206082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build="p"/>
      <p:bldP spid="8" grpId="0" animBg="1"/>
      <p:bldP spid="17" grpId="0" build="p"/>
      <p:bldP spid="18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9015-9069-4AEC-AE63-3FF7D1F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Sockets class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9C4C-F6F1-4A6D-8818-1B571E49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14940"/>
          </a:xfrm>
        </p:spPr>
        <p:txBody>
          <a:bodyPr/>
          <a:lstStyle/>
          <a:p>
            <a:r>
              <a:rPr lang="en-IN" dirty="0"/>
              <a:t>Socket defines several instance method.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8A05002-9D10-4EB3-B928-2C07186BCFB6}"/>
              </a:ext>
            </a:extLst>
          </p:cNvPr>
          <p:cNvGraphicFramePr>
            <a:graphicFrameLocks/>
          </p:cNvGraphicFramePr>
          <p:nvPr/>
        </p:nvGraphicFramePr>
        <p:xfrm>
          <a:off x="267809" y="1333962"/>
          <a:ext cx="11656381" cy="4038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2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InetAddress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getInetAddress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the address of the Socket object.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736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dirty="0" err="1"/>
                        <a:t>getPort</a:t>
                      </a:r>
                      <a:r>
                        <a:rPr lang="en-US" sz="2000" b="1" dirty="0"/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remote port to which the invoking Socket object is connected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7418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dirty="0" err="1"/>
                        <a:t>getLocalPort</a:t>
                      </a:r>
                      <a:r>
                        <a:rPr lang="en-US" sz="2000" b="1" dirty="0"/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local port number.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9174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dirty="0" err="1"/>
                        <a:t>getInputStream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sz="2000" dirty="0"/>
                        <a:t>throws </a:t>
                      </a:r>
                      <a:r>
                        <a:rPr lang="en-US" sz="20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input stream that reads(receive) data from this open connection. 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46644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dirty="0" err="1"/>
                        <a:t>getOutputStream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sz="2000" dirty="0"/>
                        <a:t>throws </a:t>
                      </a:r>
                      <a:r>
                        <a:rPr lang="en-US" sz="20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an output stream that writes(send) data to open connection.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57925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connect(</a:t>
                      </a:r>
                      <a:r>
                        <a:rPr lang="en-US" sz="2000" b="1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SocketAddress</a:t>
                      </a:r>
                      <a:r>
                        <a:rPr lang="en-US" sz="20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endpoint, int timeout)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Connects this socket to the server with a specified timeout value.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689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4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9015-9069-4AEC-AE63-3FF7D1F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(I/O) package in Java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4A6B-C4C3-4B2C-9547-E79CFEDE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132257"/>
          </a:xfrm>
        </p:spPr>
        <p:txBody>
          <a:bodyPr/>
          <a:lstStyle/>
          <a:p>
            <a:r>
              <a:rPr lang="en-US" dirty="0"/>
              <a:t>In Java, streams are the </a:t>
            </a:r>
            <a:r>
              <a:rPr lang="en-US" dirty="0">
                <a:solidFill>
                  <a:srgbClr val="B71B1C"/>
                </a:solidFill>
              </a:rPr>
              <a:t>sequence of data </a:t>
            </a:r>
            <a:r>
              <a:rPr lang="en-US" dirty="0"/>
              <a:t>that are </a:t>
            </a:r>
            <a:r>
              <a:rPr lang="en-US" dirty="0">
                <a:solidFill>
                  <a:srgbClr val="B71B1C"/>
                </a:solidFill>
              </a:rPr>
              <a:t>read</a:t>
            </a:r>
            <a:r>
              <a:rPr lang="en-US" dirty="0"/>
              <a:t> from the source and </a:t>
            </a:r>
            <a:r>
              <a:rPr lang="en-US" dirty="0">
                <a:solidFill>
                  <a:srgbClr val="B71B1C"/>
                </a:solidFill>
              </a:rPr>
              <a:t>written</a:t>
            </a:r>
            <a:r>
              <a:rPr lang="en-US" dirty="0"/>
              <a:t> to the destination.</a:t>
            </a:r>
          </a:p>
          <a:p>
            <a:r>
              <a:rPr lang="en-US" dirty="0"/>
              <a:t>The java.io package contains nearly every class you might ever need to </a:t>
            </a:r>
            <a:r>
              <a:rPr lang="en-US" dirty="0">
                <a:solidFill>
                  <a:srgbClr val="B71B1C"/>
                </a:solidFill>
              </a:rPr>
              <a:t>perform input and output (I/O) in Java.</a:t>
            </a:r>
          </a:p>
          <a:p>
            <a:r>
              <a:rPr lang="en-US" dirty="0"/>
              <a:t>There are two type of Streams</a:t>
            </a:r>
          </a:p>
          <a:p>
            <a:pPr lvl="1"/>
            <a:r>
              <a:rPr lang="en-US" dirty="0" err="1">
                <a:solidFill>
                  <a:srgbClr val="B71B1C"/>
                </a:solidFill>
                <a:latin typeface="LM Roman 12" panose="00000500000000000000" pitchFamily="50" charset="0"/>
              </a:rPr>
              <a:t>InPutStream</a:t>
            </a:r>
            <a:r>
              <a:rPr lang="en-US" dirty="0"/>
              <a:t> − The </a:t>
            </a:r>
            <a:r>
              <a:rPr lang="en-US" dirty="0" err="1"/>
              <a:t>InputStream</a:t>
            </a:r>
            <a:r>
              <a:rPr lang="en-US" dirty="0"/>
              <a:t> is used to </a:t>
            </a:r>
            <a:r>
              <a:rPr lang="en-US" dirty="0">
                <a:solidFill>
                  <a:srgbClr val="B71B1C"/>
                </a:solidFill>
              </a:rPr>
              <a:t>read data </a:t>
            </a:r>
            <a:r>
              <a:rPr lang="en-US" dirty="0"/>
              <a:t>from a source.</a:t>
            </a:r>
          </a:p>
          <a:p>
            <a:pPr lvl="1"/>
            <a:r>
              <a:rPr lang="en-US" dirty="0" err="1">
                <a:solidFill>
                  <a:srgbClr val="B71B1C"/>
                </a:solidFill>
                <a:latin typeface="LM Roman 12" panose="00000500000000000000" pitchFamily="50" charset="0"/>
              </a:rPr>
              <a:t>OutPutStream</a:t>
            </a:r>
            <a:r>
              <a:rPr lang="en-US" dirty="0"/>
              <a:t> − The </a:t>
            </a:r>
            <a:r>
              <a:rPr lang="en-US" dirty="0" err="1"/>
              <a:t>OutputStream</a:t>
            </a:r>
            <a:r>
              <a:rPr lang="en-US" dirty="0"/>
              <a:t> is used for </a:t>
            </a:r>
            <a:r>
              <a:rPr lang="en-US" dirty="0">
                <a:solidFill>
                  <a:srgbClr val="B71B1C"/>
                </a:solidFill>
              </a:rPr>
              <a:t>writing data </a:t>
            </a:r>
            <a:r>
              <a:rPr lang="en-US" dirty="0"/>
              <a:t>to a destination.</a:t>
            </a:r>
          </a:p>
          <a:p>
            <a:pPr lvl="1"/>
            <a:r>
              <a:rPr lang="en-US" dirty="0" err="1">
                <a:solidFill>
                  <a:srgbClr val="B71B1C"/>
                </a:solidFill>
                <a:latin typeface="LM Roman 12" panose="00000500000000000000" pitchFamily="50" charset="0"/>
              </a:rPr>
              <a:t>PrintStream</a:t>
            </a:r>
            <a:r>
              <a:rPr lang="en-US" dirty="0"/>
              <a:t> – it formats the primitive values as text</a:t>
            </a:r>
          </a:p>
          <a:p>
            <a:pPr lvl="1"/>
            <a:endParaRPr lang="en-IN" dirty="0"/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EFD93F2F-3223-49C4-881C-031A5A628411}"/>
              </a:ext>
            </a:extLst>
          </p:cNvPr>
          <p:cNvSpPr/>
          <p:nvPr/>
        </p:nvSpPr>
        <p:spPr>
          <a:xfrm>
            <a:off x="3781888" y="4534270"/>
            <a:ext cx="195309" cy="221942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481144AF-CAB2-4342-A851-C1A44B754EF3}"/>
              </a:ext>
            </a:extLst>
          </p:cNvPr>
          <p:cNvSpPr/>
          <p:nvPr/>
        </p:nvSpPr>
        <p:spPr>
          <a:xfrm>
            <a:off x="6562078" y="4534270"/>
            <a:ext cx="195309" cy="221942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6C2B19-1F5D-47F4-9024-00444CD77E1B}"/>
              </a:ext>
            </a:extLst>
          </p:cNvPr>
          <p:cNvGrpSpPr/>
          <p:nvPr/>
        </p:nvGrpSpPr>
        <p:grpSpPr>
          <a:xfrm>
            <a:off x="898124" y="4188041"/>
            <a:ext cx="914400" cy="1068288"/>
            <a:chOff x="898124" y="4188041"/>
            <a:chExt cx="914400" cy="1068288"/>
          </a:xfrm>
        </p:grpSpPr>
        <p:pic>
          <p:nvPicPr>
            <p:cNvPr id="4" name="Graphic 3" descr="Computer">
              <a:extLst>
                <a:ext uri="{FF2B5EF4-FFF2-40B4-BE49-F238E27FC236}">
                  <a16:creationId xmlns:a16="http://schemas.microsoft.com/office/drawing/2014/main" id="{2FF098C8-D253-4507-865C-F7C51A6A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8124" y="4188041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F55337-7203-4373-8C76-A724F2004EB4}"/>
                </a:ext>
              </a:extLst>
            </p:cNvPr>
            <p:cNvSpPr txBox="1"/>
            <p:nvPr/>
          </p:nvSpPr>
          <p:spPr>
            <a:xfrm>
              <a:off x="1040173" y="4948552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Server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58EFA9-55F8-4FB2-9E74-FBA064141728}"/>
              </a:ext>
            </a:extLst>
          </p:cNvPr>
          <p:cNvGrpSpPr/>
          <p:nvPr/>
        </p:nvGrpSpPr>
        <p:grpSpPr>
          <a:xfrm>
            <a:off x="8436745" y="4188041"/>
            <a:ext cx="914400" cy="1068288"/>
            <a:chOff x="8436745" y="4188041"/>
            <a:chExt cx="914400" cy="1068288"/>
          </a:xfrm>
        </p:grpSpPr>
        <p:pic>
          <p:nvPicPr>
            <p:cNvPr id="23" name="Graphic 22" descr="Computer">
              <a:extLst>
                <a:ext uri="{FF2B5EF4-FFF2-40B4-BE49-F238E27FC236}">
                  <a16:creationId xmlns:a16="http://schemas.microsoft.com/office/drawing/2014/main" id="{55E5D218-63AB-4E1B-9D86-42871F02E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6745" y="4188041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259069-DB8C-4DBB-93BA-27B8EFC454ED}"/>
                </a:ext>
              </a:extLst>
            </p:cNvPr>
            <p:cNvSpPr txBox="1"/>
            <p:nvPr/>
          </p:nvSpPr>
          <p:spPr>
            <a:xfrm>
              <a:off x="8578794" y="4948552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Client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EA3749A-20AA-48CE-B7E8-A7960DBB8CB2}"/>
              </a:ext>
            </a:extLst>
          </p:cNvPr>
          <p:cNvSpPr txBox="1"/>
          <p:nvPr/>
        </p:nvSpPr>
        <p:spPr>
          <a:xfrm>
            <a:off x="6326147" y="4948550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Socket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797F81-0A23-4B49-B241-9C1A180F3BDE}"/>
              </a:ext>
            </a:extLst>
          </p:cNvPr>
          <p:cNvSpPr txBox="1"/>
          <p:nvPr/>
        </p:nvSpPr>
        <p:spPr>
          <a:xfrm>
            <a:off x="3323139" y="494855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ServerSocket</a:t>
            </a:r>
            <a:endParaRPr lang="en-IN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C47F7-294A-4562-9009-14FC2A1E564E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812524" y="4645241"/>
            <a:ext cx="196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D0FB90-0D3A-4CCA-A0DD-904134E64D5B}"/>
              </a:ext>
            </a:extLst>
          </p:cNvPr>
          <p:cNvCxnSpPr>
            <a:stCxn id="5" idx="6"/>
            <a:endCxn id="24" idx="2"/>
          </p:cNvCxnSpPr>
          <p:nvPr/>
        </p:nvCxnSpPr>
        <p:spPr>
          <a:xfrm>
            <a:off x="3977197" y="4645241"/>
            <a:ext cx="2584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6B4E2-8F2C-4B0B-8F29-CF3D76571028}"/>
              </a:ext>
            </a:extLst>
          </p:cNvPr>
          <p:cNvCxnSpPr>
            <a:stCxn id="24" idx="6"/>
            <a:endCxn id="23" idx="1"/>
          </p:cNvCxnSpPr>
          <p:nvPr/>
        </p:nvCxnSpPr>
        <p:spPr>
          <a:xfrm>
            <a:off x="6757387" y="4645241"/>
            <a:ext cx="167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6BA0EDE-E771-441C-991B-92CE80589A61}"/>
              </a:ext>
            </a:extLst>
          </p:cNvPr>
          <p:cNvSpPr txBox="1"/>
          <p:nvPr/>
        </p:nvSpPr>
        <p:spPr>
          <a:xfrm>
            <a:off x="2116926" y="4405232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PrintStream</a:t>
            </a:r>
            <a:endParaRPr lang="en-IN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78903-AB8A-476A-AC04-23D307C87D64}"/>
              </a:ext>
            </a:extLst>
          </p:cNvPr>
          <p:cNvSpPr txBox="1"/>
          <p:nvPr/>
        </p:nvSpPr>
        <p:spPr>
          <a:xfrm>
            <a:off x="7034987" y="4411297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BufferedReader</a:t>
            </a:r>
            <a:endParaRPr lang="en-IN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E1D8C7-8EF6-4380-84F0-54D977AC9F0B}"/>
              </a:ext>
            </a:extLst>
          </p:cNvPr>
          <p:cNvSpPr txBox="1"/>
          <p:nvPr/>
        </p:nvSpPr>
        <p:spPr>
          <a:xfrm>
            <a:off x="3945099" y="4381798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OutputStream</a:t>
            </a:r>
            <a:endParaRPr lang="en-IN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AD401B-857F-4530-A4D8-30A14DA88DD1}"/>
              </a:ext>
            </a:extLst>
          </p:cNvPr>
          <p:cNvSpPr txBox="1"/>
          <p:nvPr/>
        </p:nvSpPr>
        <p:spPr>
          <a:xfrm>
            <a:off x="5720667" y="4405232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InputStream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1311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24" grpId="0" animBg="1"/>
      <p:bldP spid="26" grpId="0"/>
      <p:bldP spid="27" grpId="0"/>
      <p:bldP spid="31" grpId="0"/>
      <p:bldP spid="32" grpId="0"/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9015-9069-4AEC-AE63-3FF7D1F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Server That Sends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4A6B-C4C3-4B2C-9547-E79CFEDE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96396"/>
          </a:xfrm>
        </p:spPr>
        <p:txBody>
          <a:bodyPr/>
          <a:lstStyle/>
          <a:p>
            <a:r>
              <a:rPr lang="en-IN" dirty="0"/>
              <a:t>Create a server socket with port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735F8-53BD-4E61-A9EE-F7F67D23F859}"/>
              </a:ext>
            </a:extLst>
          </p:cNvPr>
          <p:cNvSpPr/>
          <p:nvPr/>
        </p:nvSpPr>
        <p:spPr>
          <a:xfrm>
            <a:off x="528319" y="1259841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ss=new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(8070); 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0360616-6762-47DD-97CD-332C63928007}"/>
              </a:ext>
            </a:extLst>
          </p:cNvPr>
          <p:cNvSpPr txBox="1">
            <a:spLocks/>
          </p:cNvSpPr>
          <p:nvPr/>
        </p:nvSpPr>
        <p:spPr>
          <a:xfrm>
            <a:off x="131180" y="1686562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Waiting for establish a connection with client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DAE18-A6EA-4223-A579-71615AE353C2}"/>
              </a:ext>
            </a:extLst>
          </p:cNvPr>
          <p:cNvSpPr/>
          <p:nvPr/>
        </p:nvSpPr>
        <p:spPr>
          <a:xfrm>
            <a:off x="528319" y="2082958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Socket s=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ss.accept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  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0C04494-706A-4857-9737-A0B2FC128F19}"/>
              </a:ext>
            </a:extLst>
          </p:cNvPr>
          <p:cNvSpPr txBox="1">
            <a:spLocks/>
          </p:cNvSpPr>
          <p:nvPr/>
        </p:nvSpPr>
        <p:spPr>
          <a:xfrm>
            <a:off x="131180" y="2509679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sending a data attach output stream to the server socket using </a:t>
            </a:r>
            <a:r>
              <a:rPr lang="en-IN" dirty="0" err="1">
                <a:latin typeface="LM Roman 12" panose="00000500000000000000" pitchFamily="50" charset="0"/>
              </a:rPr>
              <a:t>getOutputStream</a:t>
            </a:r>
            <a:r>
              <a:rPr lang="en-IN" dirty="0">
                <a:latin typeface="LM Roman 12" panose="00000500000000000000" pitchFamily="50" charset="0"/>
              </a:rPr>
              <a:t>() </a:t>
            </a:r>
            <a:r>
              <a:rPr lang="en-IN" dirty="0"/>
              <a:t>method.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A0B18-9680-425E-B036-D52D5A8A4E6A}"/>
              </a:ext>
            </a:extLst>
          </p:cNvPr>
          <p:cNvSpPr/>
          <p:nvPr/>
        </p:nvSpPr>
        <p:spPr>
          <a:xfrm>
            <a:off x="528317" y="3223201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OutputStream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obj=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s.getOutputStream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0775E8C-F5B9-4BC8-A4B5-6EAA32B30EA9}"/>
              </a:ext>
            </a:extLst>
          </p:cNvPr>
          <p:cNvSpPr txBox="1">
            <a:spLocks/>
          </p:cNvSpPr>
          <p:nvPr/>
        </p:nvSpPr>
        <p:spPr>
          <a:xfrm>
            <a:off x="131180" y="3614704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Create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PrintStream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/>
              <a:t>object to send data into the socket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21FD3-8AC2-4D16-BE12-F8F2465A30ED}"/>
              </a:ext>
            </a:extLst>
          </p:cNvPr>
          <p:cNvSpPr/>
          <p:nvPr/>
        </p:nvSpPr>
        <p:spPr>
          <a:xfrm>
            <a:off x="528319" y="4011100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PrintStream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ps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=new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PrintStream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(obj);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BA9A415-C207-4AE5-820A-DFAE214D6929}"/>
              </a:ext>
            </a:extLst>
          </p:cNvPr>
          <p:cNvSpPr txBox="1">
            <a:spLocks/>
          </p:cNvSpPr>
          <p:nvPr/>
        </p:nvSpPr>
        <p:spPr>
          <a:xfrm>
            <a:off x="131180" y="4424775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Call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print() </a:t>
            </a:r>
            <a:r>
              <a:rPr lang="en-US" dirty="0"/>
              <a:t>or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 </a:t>
            </a:r>
            <a:r>
              <a:rPr lang="en-US" dirty="0"/>
              <a:t>method to send data.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D918C-421F-4286-965A-DF4A99AB5829}"/>
              </a:ext>
            </a:extLst>
          </p:cNvPr>
          <p:cNvSpPr/>
          <p:nvPr/>
        </p:nvSpPr>
        <p:spPr>
          <a:xfrm>
            <a:off x="528319" y="4821171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ps.println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(str);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318F06C-60E4-40EC-B8D7-1AA879098781}"/>
              </a:ext>
            </a:extLst>
          </p:cNvPr>
          <p:cNvSpPr txBox="1">
            <a:spLocks/>
          </p:cNvSpPr>
          <p:nvPr/>
        </p:nvSpPr>
        <p:spPr>
          <a:xfrm>
            <a:off x="131180" y="5255166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Close the connection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D31BBD-1248-4A3B-9A28-25797AF31E7D}"/>
              </a:ext>
            </a:extLst>
          </p:cNvPr>
          <p:cNvSpPr/>
          <p:nvPr/>
        </p:nvSpPr>
        <p:spPr>
          <a:xfrm>
            <a:off x="528318" y="5624498"/>
            <a:ext cx="8178801" cy="923330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ss.close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 //close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s.close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 //close Socket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ps.close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 // //close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PrintStream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9015-9069-4AEC-AE63-3FF7D1F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Client That Receiving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4A6B-C4C3-4B2C-9547-E79CFEDE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96396"/>
          </a:xfrm>
        </p:spPr>
        <p:txBody>
          <a:bodyPr/>
          <a:lstStyle/>
          <a:p>
            <a:r>
              <a:rPr lang="en-IN" dirty="0"/>
              <a:t>Create a </a:t>
            </a:r>
            <a:r>
              <a:rPr lang="en-IN" dirty="0">
                <a:latin typeface="LM Roman 12" panose="00000500000000000000" pitchFamily="50" charset="0"/>
              </a:rPr>
              <a:t>Socket</a:t>
            </a:r>
            <a:r>
              <a:rPr lang="en-IN" dirty="0"/>
              <a:t> object with server address and port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735F8-53BD-4E61-A9EE-F7F67D23F859}"/>
              </a:ext>
            </a:extLst>
          </p:cNvPr>
          <p:cNvSpPr/>
          <p:nvPr/>
        </p:nvSpPr>
        <p:spPr>
          <a:xfrm>
            <a:off x="528319" y="1259841"/>
            <a:ext cx="875792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Socket s=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Socket(“localhost”,8070); 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0360616-6762-47DD-97CD-332C63928007}"/>
              </a:ext>
            </a:extLst>
          </p:cNvPr>
          <p:cNvSpPr txBox="1">
            <a:spLocks/>
          </p:cNvSpPr>
          <p:nvPr/>
        </p:nvSpPr>
        <p:spPr>
          <a:xfrm>
            <a:off x="131180" y="1686562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receiving data attach input stream to the socket, using </a:t>
            </a:r>
            <a:r>
              <a:rPr lang="en-IN" dirty="0" err="1">
                <a:latin typeface="LM Roman 12" panose="00000500000000000000" pitchFamily="50" charset="0"/>
              </a:rPr>
              <a:t>getInputStream</a:t>
            </a:r>
            <a:r>
              <a:rPr lang="en-IN" dirty="0">
                <a:latin typeface="LM Roman 12" panose="00000500000000000000" pitchFamily="50" charset="0"/>
              </a:rPr>
              <a:t>() </a:t>
            </a:r>
            <a:r>
              <a:rPr lang="en-IN" dirty="0"/>
              <a:t>method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DAE18-A6EA-4223-A579-71615AE353C2}"/>
              </a:ext>
            </a:extLst>
          </p:cNvPr>
          <p:cNvSpPr/>
          <p:nvPr/>
        </p:nvSpPr>
        <p:spPr>
          <a:xfrm>
            <a:off x="528319" y="2082958"/>
            <a:ext cx="875792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InputStream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inStr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s.getInputStream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0C04494-706A-4857-9737-A0B2FC128F19}"/>
              </a:ext>
            </a:extLst>
          </p:cNvPr>
          <p:cNvSpPr txBox="1">
            <a:spLocks/>
          </p:cNvSpPr>
          <p:nvPr/>
        </p:nvSpPr>
        <p:spPr>
          <a:xfrm>
            <a:off x="131180" y="2509679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To read the data from socket,  we can take the help of </a:t>
            </a:r>
            <a:r>
              <a:rPr lang="en-IN" dirty="0" err="1">
                <a:latin typeface="LM Roman 12" panose="00000500000000000000" pitchFamily="50" charset="0"/>
              </a:rPr>
              <a:t>BufferedReader</a:t>
            </a:r>
            <a:endParaRPr lang="en-IN" dirty="0">
              <a:latin typeface="LM Roman 12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A0B18-9680-425E-B036-D52D5A8A4E6A}"/>
              </a:ext>
            </a:extLst>
          </p:cNvPr>
          <p:cNvSpPr/>
          <p:nvPr/>
        </p:nvSpPr>
        <p:spPr>
          <a:xfrm>
            <a:off x="528319" y="2906075"/>
            <a:ext cx="875792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BufferedReader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br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=new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BufferedReader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(new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InputStreamReader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inStr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));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0775E8C-F5B9-4BC8-A4B5-6EAA32B30EA9}"/>
              </a:ext>
            </a:extLst>
          </p:cNvPr>
          <p:cNvSpPr txBox="1">
            <a:spLocks/>
          </p:cNvSpPr>
          <p:nvPr/>
        </p:nvSpPr>
        <p:spPr>
          <a:xfrm>
            <a:off x="131180" y="3370864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Reade data from </a:t>
            </a:r>
            <a:r>
              <a:rPr lang="en-IN" dirty="0" err="1">
                <a:latin typeface="LM Roman 12" panose="00000500000000000000" pitchFamily="50" charset="0"/>
              </a:rPr>
              <a:t>BufferedReader</a:t>
            </a:r>
            <a:r>
              <a:rPr lang="en-IN" dirty="0"/>
              <a:t> object using </a:t>
            </a:r>
            <a:r>
              <a:rPr lang="en-IN" dirty="0">
                <a:latin typeface="LM Roman 12" panose="00000500000000000000" pitchFamily="50" charset="0"/>
              </a:rPr>
              <a:t>read() </a:t>
            </a:r>
            <a:r>
              <a:rPr lang="en-IN" dirty="0"/>
              <a:t>or </a:t>
            </a:r>
            <a:r>
              <a:rPr lang="en-IN" dirty="0" err="1">
                <a:latin typeface="LM Roman 12" panose="00000500000000000000" pitchFamily="50" charset="0"/>
              </a:rPr>
              <a:t>readLine</a:t>
            </a:r>
            <a:r>
              <a:rPr lang="en-IN" dirty="0">
                <a:latin typeface="LM Roman 12" panose="00000500000000000000" pitchFamily="50" charset="0"/>
              </a:rPr>
              <a:t>() </a:t>
            </a:r>
            <a:r>
              <a:rPr lang="en-IN" dirty="0"/>
              <a:t>method.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21FD3-8AC2-4D16-BE12-F8F2465A30ED}"/>
              </a:ext>
            </a:extLst>
          </p:cNvPr>
          <p:cNvSpPr/>
          <p:nvPr/>
        </p:nvSpPr>
        <p:spPr>
          <a:xfrm>
            <a:off x="528319" y="3767260"/>
            <a:ext cx="875792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String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receivedMessage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br.readLine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318F06C-60E4-40EC-B8D7-1AA879098781}"/>
              </a:ext>
            </a:extLst>
          </p:cNvPr>
          <p:cNvSpPr txBox="1">
            <a:spLocks/>
          </p:cNvSpPr>
          <p:nvPr/>
        </p:nvSpPr>
        <p:spPr>
          <a:xfrm>
            <a:off x="131180" y="4226738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Close the connection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D31BBD-1248-4A3B-9A28-25797AF31E7D}"/>
              </a:ext>
            </a:extLst>
          </p:cNvPr>
          <p:cNvSpPr/>
          <p:nvPr/>
        </p:nvSpPr>
        <p:spPr>
          <a:xfrm>
            <a:off x="528318" y="4596070"/>
            <a:ext cx="8757921" cy="646331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br.close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 //close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BufferReader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s.close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 //close Socket</a:t>
            </a:r>
          </a:p>
        </p:txBody>
      </p:sp>
    </p:spTree>
    <p:extLst>
      <p:ext uri="{BB962C8B-B14F-4D97-AF65-F5344CB8AC3E}">
        <p14:creationId xmlns:p14="http://schemas.microsoft.com/office/powerpoint/2010/main" val="8102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  <p:bldP spid="5" grpId="0"/>
      <p:bldP spid="7" grpId="0" animBg="1"/>
      <p:bldP spid="8" grpId="0"/>
      <p:bldP spid="9" grpId="0" animBg="1"/>
      <p:bldP spid="10" grpId="0"/>
      <p:bldP spid="11" grpId="0" animBg="1"/>
      <p:bldP spid="14" grpId="0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1B-E0D5-4B8D-AC3D-49A6F2C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8514-A0FF-4B11-899B-ACAFBD7A1059}"/>
              </a:ext>
            </a:extLst>
          </p:cNvPr>
          <p:cNvSpPr/>
          <p:nvPr/>
        </p:nvSpPr>
        <p:spPr>
          <a:xfrm>
            <a:off x="268668" y="1391921"/>
            <a:ext cx="5661616" cy="481574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java.io.*;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class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MyServer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main(String[]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){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ss = new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(888);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Socket s =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ss.accept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OutputStream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obj =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s.getOutputStream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PrintStream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ps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PrintStream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(obj);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ps.println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(“Hello client”);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ss.close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//close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ServerSocket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s.close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//close Socket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ps.close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//close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Printstream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}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(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IOException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ex)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ex.printStackTrace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0F030-B490-41BA-B239-AF9B09460AD2}"/>
              </a:ext>
            </a:extLst>
          </p:cNvPr>
          <p:cNvSpPr txBox="1"/>
          <p:nvPr/>
        </p:nvSpPr>
        <p:spPr>
          <a:xfrm>
            <a:off x="268667" y="745590"/>
            <a:ext cx="1177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Write a program to create server for the purpose of sending message to the client and also write client side program, which accept all the strings sent by the server.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DCA2DE-3677-4282-9F6D-0E7E1B2A7B7A}"/>
              </a:ext>
            </a:extLst>
          </p:cNvPr>
          <p:cNvGrpSpPr/>
          <p:nvPr/>
        </p:nvGrpSpPr>
        <p:grpSpPr>
          <a:xfrm>
            <a:off x="6261717" y="5996098"/>
            <a:ext cx="3290656" cy="569979"/>
            <a:chOff x="1248790" y="5343525"/>
            <a:chExt cx="4592715" cy="56997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C0311D-7254-4729-9B09-61D26A34EC87}"/>
                </a:ext>
              </a:extLst>
            </p:cNvPr>
            <p:cNvSpPr/>
            <p:nvPr/>
          </p:nvSpPr>
          <p:spPr>
            <a:xfrm>
              <a:off x="1248790" y="5636505"/>
              <a:ext cx="4592715" cy="27699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175" cap="sq" cmpd="tri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M Roman 12" panose="00000500000000000000" pitchFamily="50" charset="0"/>
                  <a:cs typeface="Courier New" pitchFamily="49" charset="0"/>
                </a:rPr>
                <a:t>Message: Hello client</a:t>
              </a:r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4ABD3C52-1993-4FD1-B5F4-DD6763CFB31F}"/>
                </a:ext>
              </a:extLst>
            </p:cNvPr>
            <p:cNvSpPr/>
            <p:nvPr/>
          </p:nvSpPr>
          <p:spPr>
            <a:xfrm>
              <a:off x="1248790" y="5343525"/>
              <a:ext cx="1261061" cy="29298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LM Roman 12" panose="00000500000000000000" pitchFamily="50" charset="0"/>
                </a:rPr>
                <a:t>Output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3079838-D252-4721-80C5-9105836EF80D}"/>
              </a:ext>
            </a:extLst>
          </p:cNvPr>
          <p:cNvSpPr/>
          <p:nvPr/>
        </p:nvSpPr>
        <p:spPr>
          <a:xfrm>
            <a:off x="6261717" y="1378013"/>
            <a:ext cx="5661616" cy="4578754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java.io.*;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class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MyClient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main(String[]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){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Socket s=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Socket("localhost",888);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InputStream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inStr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s.getInputStream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BufferedReader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br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BufferedReader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InputStreamReader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inStr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	String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receivedMessage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br.readLine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(“Message: “+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receivedMessage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br.close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 //close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BufferReader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s.close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 //close Socket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}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(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IOException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ex)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	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ex.printStackTrace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9635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4DCF-5D07-49B7-B124-FA375136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6F12-EF79-458A-9B24-B710B58E9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95" y="1530013"/>
            <a:ext cx="11582971" cy="2362222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IN" dirty="0"/>
              <a:t>Represent </a:t>
            </a:r>
            <a:r>
              <a:rPr lang="en-IN" dirty="0">
                <a:solidFill>
                  <a:srgbClr val="C00000"/>
                </a:solidFill>
              </a:rPr>
              <a:t>interconnection of computing devices</a:t>
            </a:r>
            <a:r>
              <a:rPr lang="en-IN" dirty="0">
                <a:solidFill>
                  <a:srgbClr val="1D1B7D"/>
                </a:solidFill>
              </a:rPr>
              <a:t> </a:t>
            </a:r>
            <a:r>
              <a:rPr lang="en-IN" dirty="0"/>
              <a:t>either by using cable or wireless devices for resources sharing.</a:t>
            </a:r>
          </a:p>
          <a:p>
            <a:pPr>
              <a:buClr>
                <a:srgbClr val="C00000"/>
              </a:buClr>
            </a:pPr>
            <a:r>
              <a:rPr lang="en-IN" dirty="0"/>
              <a:t>In network, there may be several computers, some of them receiving the services and some providing services to other.</a:t>
            </a:r>
          </a:p>
          <a:p>
            <a:pPr>
              <a:buClr>
                <a:srgbClr val="C00000"/>
              </a:buClr>
            </a:pPr>
            <a:r>
              <a:rPr lang="en-IN" dirty="0"/>
              <a:t>The computer which </a:t>
            </a:r>
            <a:r>
              <a:rPr lang="en-IN" dirty="0">
                <a:solidFill>
                  <a:srgbClr val="C00000"/>
                </a:solidFill>
              </a:rPr>
              <a:t>receives service </a:t>
            </a:r>
            <a:r>
              <a:rPr lang="en-IN" dirty="0"/>
              <a:t>is called a </a:t>
            </a:r>
            <a:r>
              <a:rPr lang="en-IN" dirty="0">
                <a:solidFill>
                  <a:srgbClr val="C00000"/>
                </a:solidFill>
              </a:rPr>
              <a:t>client</a:t>
            </a:r>
            <a:r>
              <a:rPr lang="en-IN" dirty="0"/>
              <a:t>.</a:t>
            </a:r>
          </a:p>
          <a:p>
            <a:pPr>
              <a:buClr>
                <a:srgbClr val="C00000"/>
              </a:buClr>
            </a:pPr>
            <a:r>
              <a:rPr lang="en-IN" dirty="0"/>
              <a:t>The computer which </a:t>
            </a:r>
            <a:r>
              <a:rPr lang="en-IN" dirty="0">
                <a:solidFill>
                  <a:srgbClr val="C00000"/>
                </a:solidFill>
              </a:rPr>
              <a:t>provides the service </a:t>
            </a:r>
            <a:r>
              <a:rPr lang="en-IN" dirty="0"/>
              <a:t>is called </a:t>
            </a:r>
            <a:r>
              <a:rPr lang="en-IN" dirty="0">
                <a:solidFill>
                  <a:srgbClr val="C00000"/>
                </a:solidFill>
              </a:rPr>
              <a:t>server</a:t>
            </a:r>
            <a:r>
              <a:rPr lang="en-IN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69BCCA-72D2-444C-BD8F-4869FA2A9A25}"/>
              </a:ext>
            </a:extLst>
          </p:cNvPr>
          <p:cNvGrpSpPr/>
          <p:nvPr/>
        </p:nvGrpSpPr>
        <p:grpSpPr>
          <a:xfrm>
            <a:off x="357495" y="921568"/>
            <a:ext cx="9307470" cy="461665"/>
            <a:chOff x="286474" y="1091779"/>
            <a:chExt cx="9307470" cy="4616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C26F93-419A-4809-866F-8E5088257771}"/>
                </a:ext>
              </a:extLst>
            </p:cNvPr>
            <p:cNvSpPr/>
            <p:nvPr/>
          </p:nvSpPr>
          <p:spPr>
            <a:xfrm>
              <a:off x="286474" y="1091779"/>
              <a:ext cx="1832611" cy="461665"/>
            </a:xfrm>
            <a:prstGeom prst="rect">
              <a:avLst/>
            </a:prstGeom>
            <a:solidFill>
              <a:srgbClr val="B71B1C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 Network is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C3020C2-5AE0-4AB1-8FF6-9ABB22496E2A}"/>
                </a:ext>
              </a:extLst>
            </p:cNvPr>
            <p:cNvCxnSpPr/>
            <p:nvPr/>
          </p:nvCxnSpPr>
          <p:spPr>
            <a:xfrm>
              <a:off x="2107567" y="1553444"/>
              <a:ext cx="7486377" cy="0"/>
            </a:xfrm>
            <a:prstGeom prst="line">
              <a:avLst/>
            </a:prstGeom>
            <a:ln>
              <a:solidFill>
                <a:srgbClr val="B71B1C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10568F7-9908-4278-8D33-A2EFE8CF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4083288"/>
            <a:ext cx="5699834" cy="2442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2FCA24-7847-498C-B05C-DAEE1C9A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55" y="4083288"/>
            <a:ext cx="5699834" cy="24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6DCF-2BBD-4973-B287-F440E5FD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AE71-5E28-47EB-9546-188B2B0B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83545"/>
            <a:ext cx="11929641" cy="4347748"/>
          </a:xfrm>
        </p:spPr>
        <p:txBody>
          <a:bodyPr/>
          <a:lstStyle/>
          <a:p>
            <a:r>
              <a:rPr lang="en-US" dirty="0"/>
              <a:t>Datagrams are </a:t>
            </a:r>
            <a:r>
              <a:rPr lang="en-US" dirty="0">
                <a:solidFill>
                  <a:srgbClr val="B71B1C"/>
                </a:solidFill>
              </a:rPr>
              <a:t>bundles of information </a:t>
            </a:r>
            <a:r>
              <a:rPr lang="en-US" dirty="0"/>
              <a:t>passed between machines.</a:t>
            </a:r>
          </a:p>
          <a:p>
            <a:r>
              <a:rPr lang="en-US" dirty="0"/>
              <a:t>A datagram is an </a:t>
            </a:r>
            <a:r>
              <a:rPr lang="en-US" dirty="0">
                <a:solidFill>
                  <a:srgbClr val="B71B1C"/>
                </a:solidFill>
              </a:rPr>
              <a:t>independent, self-contained</a:t>
            </a:r>
            <a:r>
              <a:rPr lang="en-US" dirty="0"/>
              <a:t> message sent over the network whose arrival, arrival time, and content are </a:t>
            </a:r>
            <a:r>
              <a:rPr lang="en-US" dirty="0">
                <a:solidFill>
                  <a:srgbClr val="B71B1C"/>
                </a:solidFill>
              </a:rPr>
              <a:t>not guaranteed</a:t>
            </a:r>
            <a:r>
              <a:rPr lang="en-US" dirty="0"/>
              <a:t>.</a:t>
            </a:r>
          </a:p>
          <a:p>
            <a:r>
              <a:rPr lang="en-US" dirty="0"/>
              <a:t>Once the datagram has been released to its intended target, there is </a:t>
            </a:r>
            <a:r>
              <a:rPr lang="en-US" dirty="0">
                <a:solidFill>
                  <a:srgbClr val="B71B1C"/>
                </a:solidFill>
              </a:rPr>
              <a:t>no assurance </a:t>
            </a:r>
            <a:r>
              <a:rPr lang="en-US" dirty="0"/>
              <a:t>that it will </a:t>
            </a:r>
            <a:r>
              <a:rPr lang="en-US" dirty="0">
                <a:solidFill>
                  <a:srgbClr val="B71B1C"/>
                </a:solidFill>
              </a:rPr>
              <a:t>arrive</a:t>
            </a:r>
            <a:r>
              <a:rPr lang="en-US" dirty="0"/>
              <a:t> or even that someone will be there to catch it.</a:t>
            </a:r>
          </a:p>
          <a:p>
            <a:r>
              <a:rPr lang="en-US" dirty="0"/>
              <a:t>When the datagram is received, there is </a:t>
            </a:r>
            <a:r>
              <a:rPr lang="en-US" dirty="0">
                <a:solidFill>
                  <a:srgbClr val="B71B1C"/>
                </a:solidFill>
              </a:rPr>
              <a:t>no assurance </a:t>
            </a:r>
            <a:r>
              <a:rPr lang="en-US" dirty="0"/>
              <a:t>that it </a:t>
            </a:r>
            <a:r>
              <a:rPr lang="en-US" dirty="0">
                <a:solidFill>
                  <a:srgbClr val="B71B1C"/>
                </a:solidFill>
              </a:rPr>
              <a:t>hasn’t been damaged</a:t>
            </a:r>
            <a:r>
              <a:rPr lang="en-US" dirty="0"/>
              <a:t> in transit or that whoever sent it is still there to receive a response</a:t>
            </a:r>
          </a:p>
          <a:p>
            <a:r>
              <a:rPr lang="en-US" dirty="0"/>
              <a:t>Java implements datagrams on top of the </a:t>
            </a:r>
            <a:r>
              <a:rPr lang="en-US" dirty="0">
                <a:solidFill>
                  <a:srgbClr val="B71B1C"/>
                </a:solidFill>
              </a:rPr>
              <a:t>UDP</a:t>
            </a:r>
            <a:r>
              <a:rPr lang="en-US" dirty="0"/>
              <a:t> (User Datagram Protocol) protocol by using two classes: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DatagramPacket</a:t>
            </a:r>
            <a:r>
              <a:rPr lang="en-US" dirty="0"/>
              <a:t> object is the data container.</a:t>
            </a:r>
          </a:p>
          <a:p>
            <a:pPr lvl="1"/>
            <a:r>
              <a:rPr lang="en-US" dirty="0" err="1">
                <a:solidFill>
                  <a:srgbClr val="B71B1C"/>
                </a:solidFill>
              </a:rPr>
              <a:t>DatagramSocket</a:t>
            </a:r>
            <a:r>
              <a:rPr lang="en-US" dirty="0"/>
              <a:t> is the mechanism used to send or receive the </a:t>
            </a:r>
            <a:r>
              <a:rPr lang="en-US" dirty="0" err="1"/>
              <a:t>DatagramPackets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2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6DCF-2BBD-4973-B287-F440E5FD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DatagramSocket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AE71-5E28-47EB-9546-188B2B0B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83545"/>
            <a:ext cx="11929641" cy="1231686"/>
          </a:xfrm>
        </p:spPr>
        <p:txBody>
          <a:bodyPr/>
          <a:lstStyle/>
          <a:p>
            <a:r>
              <a:rPr lang="en-US" dirty="0" err="1">
                <a:latin typeface="LM Roman 12" panose="00000500000000000000" pitchFamily="50" charset="0"/>
              </a:rPr>
              <a:t>DatagramSocket</a:t>
            </a:r>
            <a:r>
              <a:rPr lang="en-US" dirty="0"/>
              <a:t> class represents a </a:t>
            </a:r>
            <a:r>
              <a:rPr lang="en-US" dirty="0">
                <a:solidFill>
                  <a:srgbClr val="B71B1C"/>
                </a:solidFill>
              </a:rPr>
              <a:t>connection-less socket </a:t>
            </a:r>
            <a:r>
              <a:rPr lang="en-US" dirty="0"/>
              <a:t>for </a:t>
            </a:r>
            <a:r>
              <a:rPr lang="en-US" dirty="0">
                <a:solidFill>
                  <a:srgbClr val="B71B1C"/>
                </a:solidFill>
              </a:rPr>
              <a:t>sending and receiving </a:t>
            </a:r>
            <a:r>
              <a:rPr lang="en-US" dirty="0"/>
              <a:t>datagram packets.</a:t>
            </a:r>
          </a:p>
          <a:p>
            <a:r>
              <a:rPr lang="en-US" dirty="0"/>
              <a:t>Use following formats for creating a object of </a:t>
            </a:r>
            <a:r>
              <a:rPr lang="en-US" dirty="0" err="1">
                <a:latin typeface="LM Roman 12" panose="00000500000000000000" pitchFamily="50" charset="0"/>
              </a:rPr>
              <a:t>DatagramSocket</a:t>
            </a:r>
            <a:r>
              <a:rPr lang="en-US" dirty="0"/>
              <a:t>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148B8-E211-4575-9483-0F8312C299A7}"/>
              </a:ext>
            </a:extLst>
          </p:cNvPr>
          <p:cNvSpPr/>
          <p:nvPr/>
        </p:nvSpPr>
        <p:spPr>
          <a:xfrm>
            <a:off x="550955" y="2066628"/>
            <a:ext cx="11220834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ds=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 throws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SocketException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; 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DF6D-DE23-4996-9150-98EF47F2350D}"/>
              </a:ext>
            </a:extLst>
          </p:cNvPr>
          <p:cNvSpPr/>
          <p:nvPr/>
        </p:nvSpPr>
        <p:spPr>
          <a:xfrm>
            <a:off x="550953" y="3293962"/>
            <a:ext cx="11220836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ds=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(int port) throws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SocketException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0E46D-E709-4DEC-9A99-9CE11308B780}"/>
              </a:ext>
            </a:extLst>
          </p:cNvPr>
          <p:cNvSpPr/>
          <p:nvPr/>
        </p:nvSpPr>
        <p:spPr>
          <a:xfrm>
            <a:off x="550952" y="4228241"/>
            <a:ext cx="11220837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ds=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(int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port,InetAddress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ipAddress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 throws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SocketException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77699E-1DCE-4113-85E4-1BC3A93F945F}"/>
              </a:ext>
            </a:extLst>
          </p:cNvPr>
          <p:cNvSpPr txBox="1">
            <a:spLocks/>
          </p:cNvSpPr>
          <p:nvPr/>
        </p:nvSpPr>
        <p:spPr>
          <a:xfrm>
            <a:off x="131176" y="2503482"/>
            <a:ext cx="11929641" cy="71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creates a datagram socket and </a:t>
            </a:r>
            <a:r>
              <a:rPr lang="en-US" dirty="0">
                <a:solidFill>
                  <a:srgbClr val="B71B1C"/>
                </a:solidFill>
              </a:rPr>
              <a:t>binds it with the available Port Number </a:t>
            </a:r>
            <a:r>
              <a:rPr lang="en-US" dirty="0"/>
              <a:t>on the localhost machine.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F92E2C-CAC9-46BD-8569-732A66DAFD76}"/>
              </a:ext>
            </a:extLst>
          </p:cNvPr>
          <p:cNvSpPr txBox="1">
            <a:spLocks/>
          </p:cNvSpPr>
          <p:nvPr/>
        </p:nvSpPr>
        <p:spPr>
          <a:xfrm>
            <a:off x="131178" y="3754948"/>
            <a:ext cx="11929641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creates a datagram socket and </a:t>
            </a:r>
            <a:r>
              <a:rPr lang="en-US" dirty="0">
                <a:solidFill>
                  <a:srgbClr val="B71B1C"/>
                </a:solidFill>
              </a:rPr>
              <a:t>binds it with the given Port </a:t>
            </a:r>
            <a:r>
              <a:rPr lang="en-US" dirty="0"/>
              <a:t>Number.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9DC3D3-6E9E-45F9-BAC0-F04C5C4FAEB5}"/>
              </a:ext>
            </a:extLst>
          </p:cNvPr>
          <p:cNvSpPr txBox="1">
            <a:spLocks/>
          </p:cNvSpPr>
          <p:nvPr/>
        </p:nvSpPr>
        <p:spPr>
          <a:xfrm>
            <a:off x="131176" y="4710412"/>
            <a:ext cx="11929641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1200" dirty="0"/>
              <a:t>it creates a datagram socket and </a:t>
            </a:r>
            <a:r>
              <a:rPr lang="en-US" sz="2400" kern="1200" dirty="0">
                <a:solidFill>
                  <a:srgbClr val="B71B1C"/>
                </a:solidFill>
              </a:rPr>
              <a:t>binds it with the specified port </a:t>
            </a:r>
            <a:r>
              <a:rPr lang="en-US" sz="2400" kern="1200" dirty="0"/>
              <a:t>number and host address.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27814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9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9015-9069-4AEC-AE63-3FF7D1F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DatagramSocket</a:t>
            </a:r>
            <a:r>
              <a:rPr lang="en-IN" dirty="0"/>
              <a:t> class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9C4C-F6F1-4A6D-8818-1B571E49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14940"/>
          </a:xfrm>
        </p:spPr>
        <p:txBody>
          <a:bodyPr/>
          <a:lstStyle/>
          <a:p>
            <a:r>
              <a:rPr lang="en-US" dirty="0" err="1">
                <a:latin typeface="LM Roman 12" panose="00000500000000000000" pitchFamily="50" charset="0"/>
              </a:rPr>
              <a:t>DatagramSocket</a:t>
            </a:r>
            <a:r>
              <a:rPr lang="en-IN" dirty="0"/>
              <a:t> defines several instance method.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8A05002-9D10-4EB3-B928-2C07186BCF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826493"/>
              </p:ext>
            </p:extLst>
          </p:nvPr>
        </p:nvGraphicFramePr>
        <p:xfrm>
          <a:off x="267809" y="1333962"/>
          <a:ext cx="11656381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2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InetAddress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getInetAddress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If the socket is connected, then the address is returned.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736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dirty="0" err="1"/>
                        <a:t>getPort</a:t>
                      </a:r>
                      <a:r>
                        <a:rPr lang="en-US" sz="2000" b="1" dirty="0"/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the port to which the socket is connected.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7418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dirty="0" err="1"/>
                        <a:t>getLocalPort</a:t>
                      </a:r>
                      <a:r>
                        <a:rPr lang="en-US" sz="2000" b="1" dirty="0"/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local port number.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9174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dirty="0" err="1"/>
                        <a:t>isBound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socket is bound to an address.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46644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</a:t>
                      </a:r>
                      <a:r>
                        <a:rPr lang="en-US" sz="20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dirty="0" err="1"/>
                        <a:t>isConnected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socket is connected to a server.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57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7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6DCF-2BBD-4973-B287-F440E5FD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AE71-5E28-47EB-9546-188B2B0B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83545"/>
            <a:ext cx="11929641" cy="1764386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/>
              <a:t> is a </a:t>
            </a:r>
            <a:r>
              <a:rPr lang="en-US" dirty="0">
                <a:solidFill>
                  <a:srgbClr val="B71B1C"/>
                </a:solidFill>
              </a:rPr>
              <a:t>message</a:t>
            </a:r>
            <a:r>
              <a:rPr lang="en-US" dirty="0"/>
              <a:t> that can be sent or received. </a:t>
            </a:r>
          </a:p>
          <a:p>
            <a:r>
              <a:rPr lang="en-US" dirty="0"/>
              <a:t>If you send multiple packet, it may </a:t>
            </a:r>
            <a:r>
              <a:rPr lang="en-US" dirty="0">
                <a:solidFill>
                  <a:srgbClr val="B71B1C"/>
                </a:solidFill>
              </a:rPr>
              <a:t>arrive</a:t>
            </a:r>
            <a:r>
              <a:rPr lang="en-US" dirty="0"/>
              <a:t> in </a:t>
            </a:r>
            <a:r>
              <a:rPr lang="en-US" dirty="0">
                <a:solidFill>
                  <a:srgbClr val="B71B1C"/>
                </a:solidFill>
              </a:rPr>
              <a:t>any order</a:t>
            </a:r>
            <a:r>
              <a:rPr lang="en-US" dirty="0"/>
              <a:t>. </a:t>
            </a:r>
          </a:p>
          <a:p>
            <a:r>
              <a:rPr lang="en-US" dirty="0"/>
              <a:t>Additionally, packet delivery is not guaranteed.</a:t>
            </a:r>
          </a:p>
          <a:p>
            <a:r>
              <a:rPr lang="en-US" dirty="0"/>
              <a:t>Use following formats for creating a object of </a:t>
            </a:r>
            <a:r>
              <a:rPr lang="en-US" dirty="0" err="1">
                <a:latin typeface="LM Roman 12" panose="00000500000000000000" pitchFamily="50" charset="0"/>
              </a:rPr>
              <a:t>DatagramPacket</a:t>
            </a:r>
            <a:r>
              <a:rPr lang="en-US" dirty="0"/>
              <a:t>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148B8-E211-4575-9483-0F8312C299A7}"/>
              </a:ext>
            </a:extLst>
          </p:cNvPr>
          <p:cNvSpPr/>
          <p:nvPr/>
        </p:nvSpPr>
        <p:spPr>
          <a:xfrm>
            <a:off x="550955" y="2617042"/>
            <a:ext cx="11090085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(byte data[ ],int size) 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DF6D-DE23-4996-9150-98EF47F2350D}"/>
              </a:ext>
            </a:extLst>
          </p:cNvPr>
          <p:cNvSpPr/>
          <p:nvPr/>
        </p:nvSpPr>
        <p:spPr>
          <a:xfrm>
            <a:off x="550954" y="3932247"/>
            <a:ext cx="11090086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(byte data[ ], int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offset,int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size)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0E46D-E709-4DEC-9A99-9CE11308B780}"/>
              </a:ext>
            </a:extLst>
          </p:cNvPr>
          <p:cNvSpPr/>
          <p:nvPr/>
        </p:nvSpPr>
        <p:spPr>
          <a:xfrm>
            <a:off x="550954" y="4801583"/>
            <a:ext cx="11345125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(byte data[ ], int size, InetAddress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ipAddress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, int port) 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77699E-1DCE-4113-85E4-1BC3A93F945F}"/>
              </a:ext>
            </a:extLst>
          </p:cNvPr>
          <p:cNvSpPr txBox="1">
            <a:spLocks/>
          </p:cNvSpPr>
          <p:nvPr/>
        </p:nvSpPr>
        <p:spPr>
          <a:xfrm>
            <a:off x="131176" y="3053896"/>
            <a:ext cx="11929641" cy="71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specifies a </a:t>
            </a:r>
            <a:r>
              <a:rPr lang="en-US" dirty="0">
                <a:solidFill>
                  <a:srgbClr val="B71B1C"/>
                </a:solidFill>
              </a:rPr>
              <a:t>buffer</a:t>
            </a:r>
            <a:r>
              <a:rPr lang="en-US" dirty="0"/>
              <a:t> that will receive data and the </a:t>
            </a:r>
            <a:r>
              <a:rPr lang="en-US" dirty="0">
                <a:solidFill>
                  <a:srgbClr val="B71B1C"/>
                </a:solidFill>
              </a:rPr>
              <a:t>size</a:t>
            </a:r>
            <a:r>
              <a:rPr lang="en-US" dirty="0"/>
              <a:t> of a packet.</a:t>
            </a:r>
          </a:p>
          <a:p>
            <a:r>
              <a:rPr lang="en-US" dirty="0"/>
              <a:t>It is used for receiving data over a </a:t>
            </a:r>
            <a:r>
              <a:rPr lang="en-US" dirty="0" err="1">
                <a:latin typeface="LM Roman 12" panose="00000500000000000000" pitchFamily="50" charset="0"/>
              </a:rPr>
              <a:t>DatagramSocket</a:t>
            </a:r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F92E2C-CAC9-46BD-8569-732A66DAFD76}"/>
              </a:ext>
            </a:extLst>
          </p:cNvPr>
          <p:cNvSpPr txBox="1">
            <a:spLocks/>
          </p:cNvSpPr>
          <p:nvPr/>
        </p:nvSpPr>
        <p:spPr>
          <a:xfrm>
            <a:off x="131175" y="4370690"/>
            <a:ext cx="11929641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an </a:t>
            </a:r>
            <a:r>
              <a:rPr lang="en-US" dirty="0">
                <a:solidFill>
                  <a:srgbClr val="B71B1C"/>
                </a:solidFill>
              </a:rPr>
              <a:t>offset into the buffer </a:t>
            </a:r>
            <a:r>
              <a:rPr lang="en-US" dirty="0"/>
              <a:t>at which data will be stored.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9DC3D3-6E9E-45F9-BAC0-F04C5C4FAEB5}"/>
              </a:ext>
            </a:extLst>
          </p:cNvPr>
          <p:cNvSpPr txBox="1">
            <a:spLocks/>
          </p:cNvSpPr>
          <p:nvPr/>
        </p:nvSpPr>
        <p:spPr>
          <a:xfrm>
            <a:off x="131175" y="5232475"/>
            <a:ext cx="11929641" cy="841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1200" dirty="0"/>
              <a:t>It’s transmits packets beginning at the specifies a target address and port, which are used by a </a:t>
            </a:r>
            <a:r>
              <a:rPr lang="en-US" dirty="0" err="1">
                <a:latin typeface="LM Roman 12" panose="00000500000000000000" pitchFamily="50" charset="0"/>
              </a:rPr>
              <a:t>DatagramSocket</a:t>
            </a:r>
            <a:r>
              <a:rPr lang="en-US" sz="2400" kern="1200" dirty="0"/>
              <a:t> to determine where the data in the packet will be sent.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72539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9" grpId="0" build="p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9015-9069-4AEC-AE63-3FF7D1F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</a:t>
            </a:r>
            <a:r>
              <a:rPr lang="en-IN" dirty="0" err="1"/>
              <a:t>DatagramPacket</a:t>
            </a:r>
            <a:r>
              <a:rPr lang="en-IN" dirty="0"/>
              <a:t> by </a:t>
            </a:r>
            <a:r>
              <a:rPr lang="en-IN" dirty="0" err="1"/>
              <a:t>DatagramSocket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4A6B-C4C3-4B2C-9547-E79CFEDE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96396"/>
          </a:xfrm>
        </p:spPr>
        <p:txBody>
          <a:bodyPr/>
          <a:lstStyle/>
          <a:p>
            <a:r>
              <a:rPr lang="en-IN" dirty="0"/>
              <a:t>Create a </a:t>
            </a:r>
            <a:r>
              <a:rPr lang="en-IN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IN" dirty="0"/>
              <a:t> object.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735F8-53BD-4E61-A9EE-F7F67D23F859}"/>
              </a:ext>
            </a:extLst>
          </p:cNvPr>
          <p:cNvSpPr/>
          <p:nvPr/>
        </p:nvSpPr>
        <p:spPr>
          <a:xfrm>
            <a:off x="528319" y="1259841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ds=new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(); 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0360616-6762-47DD-97CD-332C63928007}"/>
              </a:ext>
            </a:extLst>
          </p:cNvPr>
          <p:cNvSpPr txBox="1">
            <a:spLocks/>
          </p:cNvSpPr>
          <p:nvPr/>
        </p:nvSpPr>
        <p:spPr>
          <a:xfrm>
            <a:off x="131180" y="1686562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Create a </a:t>
            </a:r>
            <a:r>
              <a:rPr lang="en-IN" dirty="0">
                <a:latin typeface="LM Roman 12" panose="00000500000000000000" pitchFamily="50" charset="0"/>
                <a:cs typeface="Courier New" pitchFamily="49" charset="0"/>
              </a:rPr>
              <a:t>InetAddress</a:t>
            </a:r>
            <a:r>
              <a:rPr lang="en-IN" dirty="0"/>
              <a:t> object with </a:t>
            </a:r>
            <a:r>
              <a:rPr lang="en-IN" dirty="0" err="1"/>
              <a:t>reciver’s</a:t>
            </a:r>
            <a:r>
              <a:rPr lang="en-IN" dirty="0"/>
              <a:t> </a:t>
            </a:r>
            <a:r>
              <a:rPr lang="en-IN" dirty="0" err="1"/>
              <a:t>ip</a:t>
            </a:r>
            <a:r>
              <a:rPr lang="en-IN" dirty="0"/>
              <a:t> address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DAE18-A6EA-4223-A579-71615AE353C2}"/>
              </a:ext>
            </a:extLst>
          </p:cNvPr>
          <p:cNvSpPr/>
          <p:nvPr/>
        </p:nvSpPr>
        <p:spPr>
          <a:xfrm>
            <a:off x="528319" y="2082958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InetAddress 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= 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InetAddress.getByName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(“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Reciver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Address”);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0C04494-706A-4857-9737-A0B2FC128F19}"/>
              </a:ext>
            </a:extLst>
          </p:cNvPr>
          <p:cNvSpPr txBox="1">
            <a:spLocks/>
          </p:cNvSpPr>
          <p:nvPr/>
        </p:nvSpPr>
        <p:spPr>
          <a:xfrm>
            <a:off x="131180" y="2509678"/>
            <a:ext cx="11929641" cy="88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sending a data create </a:t>
            </a:r>
            <a:r>
              <a:rPr lang="en-IN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IN" dirty="0"/>
              <a:t> object and pass the data within constructure, </a:t>
            </a:r>
          </a:p>
          <a:p>
            <a:r>
              <a:rPr lang="en-IN" dirty="0"/>
              <a:t>Also specify the size of data, address of receiver with port 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A0B18-9680-425E-B036-D52D5A8A4E6A}"/>
              </a:ext>
            </a:extLst>
          </p:cNvPr>
          <p:cNvSpPr/>
          <p:nvPr/>
        </p:nvSpPr>
        <p:spPr>
          <a:xfrm>
            <a:off x="528318" y="3397928"/>
            <a:ext cx="10275806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(byte data[ ], int size, InetAddress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ipAddress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, int port)  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BA9A415-C207-4AE5-820A-DFAE214D6929}"/>
              </a:ext>
            </a:extLst>
          </p:cNvPr>
          <p:cNvSpPr txBox="1">
            <a:spLocks/>
          </p:cNvSpPr>
          <p:nvPr/>
        </p:nvSpPr>
        <p:spPr>
          <a:xfrm>
            <a:off x="131180" y="3855659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Call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send() </a:t>
            </a:r>
            <a:r>
              <a:rPr lang="en-US" dirty="0"/>
              <a:t>method of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/>
              <a:t> and pass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/>
              <a:t> into method.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D918C-421F-4286-965A-DF4A99AB5829}"/>
              </a:ext>
            </a:extLst>
          </p:cNvPr>
          <p:cNvSpPr/>
          <p:nvPr/>
        </p:nvSpPr>
        <p:spPr>
          <a:xfrm>
            <a:off x="528318" y="4322834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ds.send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);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318F06C-60E4-40EC-B8D7-1AA879098781}"/>
              </a:ext>
            </a:extLst>
          </p:cNvPr>
          <p:cNvSpPr txBox="1">
            <a:spLocks/>
          </p:cNvSpPr>
          <p:nvPr/>
        </p:nvSpPr>
        <p:spPr>
          <a:xfrm>
            <a:off x="131179" y="4775043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Close the connection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D31BBD-1248-4A3B-9A28-25797AF31E7D}"/>
              </a:ext>
            </a:extLst>
          </p:cNvPr>
          <p:cNvSpPr/>
          <p:nvPr/>
        </p:nvSpPr>
        <p:spPr>
          <a:xfrm>
            <a:off x="528318" y="5266896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ds.close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 //close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  <p:bldP spid="5" grpId="0"/>
      <p:bldP spid="7" grpId="0" animBg="1"/>
      <p:bldP spid="8" grpId="0" build="p"/>
      <p:bldP spid="9" grpId="0" animBg="1"/>
      <p:bldP spid="12" grpId="0"/>
      <p:bldP spid="13" grpId="0" animBg="1"/>
      <p:bldP spid="14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9015-9069-4AEC-AE63-3FF7D1F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Receiving</a:t>
            </a:r>
            <a:r>
              <a:rPr lang="en-IN" dirty="0"/>
              <a:t> </a:t>
            </a:r>
            <a:r>
              <a:rPr lang="en-IN" dirty="0" err="1"/>
              <a:t>DatagramPacket</a:t>
            </a:r>
            <a:r>
              <a:rPr lang="en-IN" dirty="0"/>
              <a:t> by </a:t>
            </a:r>
            <a:r>
              <a:rPr lang="en-IN" dirty="0" err="1"/>
              <a:t>DatagramSocket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4A6B-C4C3-4B2C-9547-E79CFEDE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96396"/>
          </a:xfrm>
        </p:spPr>
        <p:txBody>
          <a:bodyPr/>
          <a:lstStyle/>
          <a:p>
            <a:r>
              <a:rPr lang="en-IN" dirty="0"/>
              <a:t>Create a Datagram Socket object with specific port number.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735F8-53BD-4E61-A9EE-F7F67D23F859}"/>
              </a:ext>
            </a:extLst>
          </p:cNvPr>
          <p:cNvSpPr/>
          <p:nvPr/>
        </p:nvSpPr>
        <p:spPr>
          <a:xfrm>
            <a:off x="528319" y="1259841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ds=new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(int port);  </a:t>
            </a: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0360616-6762-47DD-97CD-332C63928007}"/>
              </a:ext>
            </a:extLst>
          </p:cNvPr>
          <p:cNvSpPr txBox="1">
            <a:spLocks/>
          </p:cNvSpPr>
          <p:nvPr/>
        </p:nvSpPr>
        <p:spPr>
          <a:xfrm>
            <a:off x="131180" y="1686562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Create a byte array for store a receive data, working like a buffer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DAE18-A6EA-4223-A579-71615AE353C2}"/>
              </a:ext>
            </a:extLst>
          </p:cNvPr>
          <p:cNvSpPr/>
          <p:nvPr/>
        </p:nvSpPr>
        <p:spPr>
          <a:xfrm>
            <a:off x="528319" y="2082958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byte[] buffer = new byte[1024];  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0C04494-706A-4857-9737-A0B2FC128F19}"/>
              </a:ext>
            </a:extLst>
          </p:cNvPr>
          <p:cNvSpPr txBox="1">
            <a:spLocks/>
          </p:cNvSpPr>
          <p:nvPr/>
        </p:nvSpPr>
        <p:spPr>
          <a:xfrm>
            <a:off x="131180" y="2509678"/>
            <a:ext cx="11929641" cy="727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receiving a data create Datagram Packet object and pass buffer and buffer size in 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A0B18-9680-425E-B036-D52D5A8A4E6A}"/>
              </a:ext>
            </a:extLst>
          </p:cNvPr>
          <p:cNvSpPr/>
          <p:nvPr/>
        </p:nvSpPr>
        <p:spPr>
          <a:xfrm>
            <a:off x="528318" y="3332671"/>
            <a:ext cx="10275806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 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(buffer,1024)  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BA9A415-C207-4AE5-820A-DFAE214D6929}"/>
              </a:ext>
            </a:extLst>
          </p:cNvPr>
          <p:cNvSpPr txBox="1">
            <a:spLocks/>
          </p:cNvSpPr>
          <p:nvPr/>
        </p:nvSpPr>
        <p:spPr>
          <a:xfrm>
            <a:off x="131180" y="3855659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Call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receive() </a:t>
            </a:r>
            <a:r>
              <a:rPr lang="en-US" dirty="0"/>
              <a:t>method of </a:t>
            </a:r>
            <a:r>
              <a:rPr lang="en-US" dirty="0" err="1"/>
              <a:t>DatagramSocket</a:t>
            </a:r>
            <a:r>
              <a:rPr lang="en-US" dirty="0"/>
              <a:t> and pass </a:t>
            </a:r>
            <a:r>
              <a:rPr lang="en-US" dirty="0" err="1"/>
              <a:t>DatagramPacket</a:t>
            </a:r>
            <a:r>
              <a:rPr lang="en-US" dirty="0"/>
              <a:t> into method.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D918C-421F-4286-965A-DF4A99AB5829}"/>
              </a:ext>
            </a:extLst>
          </p:cNvPr>
          <p:cNvSpPr/>
          <p:nvPr/>
        </p:nvSpPr>
        <p:spPr>
          <a:xfrm>
            <a:off x="528318" y="4322834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ds.receive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);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318F06C-60E4-40EC-B8D7-1AA879098781}"/>
              </a:ext>
            </a:extLst>
          </p:cNvPr>
          <p:cNvSpPr txBox="1">
            <a:spLocks/>
          </p:cNvSpPr>
          <p:nvPr/>
        </p:nvSpPr>
        <p:spPr>
          <a:xfrm>
            <a:off x="126836" y="5635627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Close the connection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D31BBD-1248-4A3B-9A28-25797AF31E7D}"/>
              </a:ext>
            </a:extLst>
          </p:cNvPr>
          <p:cNvSpPr/>
          <p:nvPr/>
        </p:nvSpPr>
        <p:spPr>
          <a:xfrm>
            <a:off x="528317" y="6072511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ds.close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 //close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EAE1B2FD-C543-493C-9C13-632ECE81AC1B}"/>
              </a:ext>
            </a:extLst>
          </p:cNvPr>
          <p:cNvSpPr txBox="1">
            <a:spLocks/>
          </p:cNvSpPr>
          <p:nvPr/>
        </p:nvSpPr>
        <p:spPr>
          <a:xfrm>
            <a:off x="131179" y="4717655"/>
            <a:ext cx="11929641" cy="39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Call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getData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 </a:t>
            </a:r>
            <a:r>
              <a:rPr lang="en-US" dirty="0"/>
              <a:t>method of </a:t>
            </a:r>
            <a:r>
              <a:rPr lang="en-US" dirty="0" err="1"/>
              <a:t>DatagramPacket</a:t>
            </a:r>
            <a:r>
              <a:rPr lang="en-US" dirty="0"/>
              <a:t> for reading data.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C07EA-2CA8-4009-B70C-D02EEFB330B2}"/>
              </a:ext>
            </a:extLst>
          </p:cNvPr>
          <p:cNvSpPr/>
          <p:nvPr/>
        </p:nvSpPr>
        <p:spPr>
          <a:xfrm>
            <a:off x="528317" y="5184830"/>
            <a:ext cx="8178801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String str =new String(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dp.getData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(),0,dp.getLength());</a:t>
            </a:r>
          </a:p>
        </p:txBody>
      </p:sp>
    </p:spTree>
    <p:extLst>
      <p:ext uri="{BB962C8B-B14F-4D97-AF65-F5344CB8AC3E}">
        <p14:creationId xmlns:p14="http://schemas.microsoft.com/office/powerpoint/2010/main" val="20000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  <p:bldP spid="5" grpId="0"/>
      <p:bldP spid="7" grpId="0" animBg="1"/>
      <p:bldP spid="8" grpId="0"/>
      <p:bldP spid="9" grpId="0" animBg="1"/>
      <p:bldP spid="12" grpId="0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1B-E0D5-4B8D-AC3D-49A6F2C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8514-A0FF-4B11-899B-ACAFBD7A1059}"/>
              </a:ext>
            </a:extLst>
          </p:cNvPr>
          <p:cNvSpPr/>
          <p:nvPr/>
        </p:nvSpPr>
        <p:spPr>
          <a:xfrm>
            <a:off x="6280064" y="1149311"/>
            <a:ext cx="5661616" cy="4578754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java.io.*;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class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UDPReceiver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main(String[]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ds =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(6666);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byte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buffer[] =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byte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[1024];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(buffer, 1024);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ds.receive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String str =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String(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dp.getData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(),0,dp.getLength());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sz="1400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("Receive: "+str);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ds.close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}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(Exception ex)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ex.printStackTrace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0F030-B490-41BA-B239-AF9B09460AD2}"/>
              </a:ext>
            </a:extLst>
          </p:cNvPr>
          <p:cNvSpPr txBox="1"/>
          <p:nvPr/>
        </p:nvSpPr>
        <p:spPr>
          <a:xfrm>
            <a:off x="268667" y="745590"/>
            <a:ext cx="1177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Write a program to create Sender and Receiver for connectionless communication.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DCA2DE-3677-4282-9F6D-0E7E1B2A7B7A}"/>
              </a:ext>
            </a:extLst>
          </p:cNvPr>
          <p:cNvGrpSpPr/>
          <p:nvPr/>
        </p:nvGrpSpPr>
        <p:grpSpPr>
          <a:xfrm>
            <a:off x="6280064" y="5827420"/>
            <a:ext cx="3107776" cy="569979"/>
            <a:chOff x="1248790" y="5343525"/>
            <a:chExt cx="4337472" cy="56997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C0311D-7254-4729-9B09-61D26A34EC87}"/>
                </a:ext>
              </a:extLst>
            </p:cNvPr>
            <p:cNvSpPr/>
            <p:nvPr/>
          </p:nvSpPr>
          <p:spPr>
            <a:xfrm>
              <a:off x="1248790" y="5636505"/>
              <a:ext cx="4337472" cy="27699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175" cap="sq" cmpd="tri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M Roman 12" panose="00000500000000000000" pitchFamily="50" charset="0"/>
                  <a:cs typeface="Courier New" pitchFamily="49" charset="0"/>
                </a:rPr>
                <a:t>Message: Message from Sender</a:t>
              </a:r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4ABD3C52-1993-4FD1-B5F4-DD6763CFB31F}"/>
                </a:ext>
              </a:extLst>
            </p:cNvPr>
            <p:cNvSpPr/>
            <p:nvPr/>
          </p:nvSpPr>
          <p:spPr>
            <a:xfrm>
              <a:off x="1248790" y="5343525"/>
              <a:ext cx="1261061" cy="29298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LM Roman 12" panose="00000500000000000000" pitchFamily="50" charset="0"/>
                </a:rPr>
                <a:t>Output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3079838-D252-4721-80C5-9105836EF80D}"/>
              </a:ext>
            </a:extLst>
          </p:cNvPr>
          <p:cNvSpPr/>
          <p:nvPr/>
        </p:nvSpPr>
        <p:spPr>
          <a:xfrm>
            <a:off x="165717" y="1118353"/>
            <a:ext cx="5661616" cy="4578754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java.io.*;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class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UDPSender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 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main(String[]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ds=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DatagramSocket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String str="Message from Sender";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InetAddress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InetAddress.getByName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("localhost");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new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DatagramPacket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str.getBytes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str.length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, 6666);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ds.send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dp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ds.close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LM Roman 12" panose="00000500000000000000" pitchFamily="50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} </a:t>
            </a:r>
            <a:r>
              <a:rPr lang="en-US" sz="1400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(Exception ex)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LM Roman 12" panose="00000500000000000000" pitchFamily="50" charset="0"/>
                <a:cs typeface="Courier New" pitchFamily="49" charset="0"/>
              </a:rPr>
              <a:t>ex.printStackTrace</a:t>
            </a: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7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3BF1-A92C-4428-AD55-7C3FA7D0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Questions: GTU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2B107F-0055-4BE1-8AA1-0A72903EA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52513"/>
              </p:ext>
            </p:extLst>
          </p:nvPr>
        </p:nvGraphicFramePr>
        <p:xfrm>
          <a:off x="304800" y="795292"/>
          <a:ext cx="11111885" cy="507707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9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204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What is Server Socket? Explain in detail with an example. </a:t>
                      </a:r>
                      <a:r>
                        <a:rPr lang="en-IN" sz="1800" u="none" strike="noStrike" dirty="0">
                          <a:effectLst/>
                        </a:rPr>
                        <a:t>Discuss the difference between the Socket and </a:t>
                      </a:r>
                      <a:r>
                        <a:rPr lang="en-IN" sz="1800" u="none" strike="noStrike" dirty="0" err="1">
                          <a:effectLst/>
                        </a:rPr>
                        <a:t>ServerSocket</a:t>
                      </a:r>
                      <a:r>
                        <a:rPr lang="en-IN" sz="1800" u="none" strike="noStrike" dirty="0">
                          <a:effectLst/>
                        </a:rPr>
                        <a:t> class.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[Win-16]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[Win-17]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[Sum-18]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What is Datagram Socket? Explain in detail with example.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[Win-16]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Write a TCP or UDP client and server program to do the following: </a:t>
                      </a:r>
                    </a:p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Client send</a:t>
                      </a:r>
                      <a:r>
                        <a:rPr lang="en-US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: Welcome to Gujarat Technological UNIVERSITY </a:t>
                      </a:r>
                    </a:p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Response from Server: </a:t>
                      </a:r>
                      <a:r>
                        <a:rPr lang="en-US" sz="1800" u="none" strike="noStrike" dirty="0" err="1">
                          <a:effectLst/>
                        </a:rPr>
                        <a:t>ytisrevinu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LACIGOLONHCEt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TARAJUg</a:t>
                      </a:r>
                      <a:r>
                        <a:rPr lang="en-US" sz="1800" u="none" strike="noStrike" dirty="0">
                          <a:effectLst/>
                        </a:rPr>
                        <a:t> TO </a:t>
                      </a:r>
                      <a:r>
                        <a:rPr lang="en-US" sz="1800" u="none" strike="noStrike" dirty="0" err="1">
                          <a:effectLst/>
                        </a:rPr>
                        <a:t>EMOCLEw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[Sum-16]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[Win-16]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[Win-18]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Write a client-server program using TCP or UDP where the client sends 10 numbers and server responds with the numbers in sorted order.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[Sum-16]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Write a TCP Client-Server program to get the Date &amp; Time details from Server on the Client request.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[Sum-15]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[Win-16]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[Sum-19]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Write a client server program using TCP where client sends two numbers and server responds with sum of them.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[Win-15]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[Win-17]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Write a client server program using TCP where client sends a string and server checks whether that string is palindrome or not and responds with appropriate message.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[Sum-17]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[Sum-18]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21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449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3BF1-A92C-4428-AD55-7C3FA7D0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Questions: GTU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41AF3B-FBF1-481D-93D8-53EBFBC9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70237"/>
              </p:ext>
            </p:extLst>
          </p:nvPr>
        </p:nvGraphicFramePr>
        <p:xfrm>
          <a:off x="169163" y="955929"/>
          <a:ext cx="11789057" cy="153792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1089">
                  <a:extLst>
                    <a:ext uri="{9D8B030D-6E8A-4147-A177-3AD203B41FA5}">
                      <a16:colId xmlns:a16="http://schemas.microsoft.com/office/drawing/2014/main" val="2897215086"/>
                    </a:ext>
                  </a:extLst>
                </a:gridCol>
                <a:gridCol w="9919661">
                  <a:extLst>
                    <a:ext uri="{9D8B030D-6E8A-4147-A177-3AD203B41FA5}">
                      <a16:colId xmlns:a16="http://schemas.microsoft.com/office/drawing/2014/main" val="2857152129"/>
                    </a:ext>
                  </a:extLst>
                </a:gridCol>
                <a:gridCol w="1278307">
                  <a:extLst>
                    <a:ext uri="{9D8B030D-6E8A-4147-A177-3AD203B41FA5}">
                      <a16:colId xmlns:a16="http://schemas.microsoft.com/office/drawing/2014/main" val="1106507098"/>
                    </a:ext>
                  </a:extLst>
                </a:gridCol>
              </a:tblGrid>
              <a:tr h="446483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Write a sample code for client send a “Hello” message to server. [4]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[Win-19]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39689"/>
                  </a:ext>
                </a:extLst>
              </a:tr>
              <a:tr h="461899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Write a client-server program using TCP sockets to echo the message send by the client.[7]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[Sum-19]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241266"/>
                  </a:ext>
                </a:extLst>
              </a:tr>
              <a:tr h="37445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Explain the following classes with their use.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URLConnection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class ii.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DatagramSocket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(iii)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DatagramPacket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class [3]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[Sum-19]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sz="1800" u="none" strike="noStrike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57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05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4DCF-5D07-49B7-B124-FA375136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6F12-EF79-458A-9B24-B710B58E9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IN" b="1" dirty="0"/>
              <a:t>IP Address :</a:t>
            </a:r>
            <a:r>
              <a:rPr lang="en-IN" dirty="0"/>
              <a:t> A unique identification number allotted to every device on a network. </a:t>
            </a:r>
          </a:p>
          <a:p>
            <a:pPr>
              <a:buClr>
                <a:srgbClr val="C00000"/>
              </a:buClr>
            </a:pPr>
            <a:r>
              <a:rPr lang="en-IN" b="1" dirty="0"/>
              <a:t>DNS (Domain Name Service) : </a:t>
            </a:r>
            <a:r>
              <a:rPr lang="en-IN" dirty="0"/>
              <a:t>A service on internet that </a:t>
            </a:r>
            <a:r>
              <a:rPr lang="en-IN" dirty="0">
                <a:solidFill>
                  <a:srgbClr val="C00000"/>
                </a:solidFill>
              </a:rPr>
              <a:t>maps the IP addresses</a:t>
            </a:r>
            <a:r>
              <a:rPr lang="en-IN" dirty="0"/>
              <a:t> with corresponding  </a:t>
            </a:r>
            <a:r>
              <a:rPr lang="en-IN" dirty="0">
                <a:solidFill>
                  <a:srgbClr val="C00000"/>
                </a:solidFill>
              </a:rPr>
              <a:t>website names</a:t>
            </a:r>
            <a:r>
              <a:rPr lang="en-IN" dirty="0"/>
              <a:t>.</a:t>
            </a:r>
          </a:p>
          <a:p>
            <a:pPr>
              <a:buClr>
                <a:srgbClr val="C00000"/>
              </a:buClr>
            </a:pPr>
            <a:r>
              <a:rPr lang="en-IN" b="1" dirty="0"/>
              <a:t>Port Number :  </a:t>
            </a:r>
            <a:r>
              <a:rPr lang="en-IN" dirty="0"/>
              <a:t>2 byte </a:t>
            </a:r>
            <a:r>
              <a:rPr lang="en-IN" dirty="0">
                <a:solidFill>
                  <a:srgbClr val="B71B1C"/>
                </a:solidFill>
              </a:rPr>
              <a:t>unique identification </a:t>
            </a:r>
            <a:r>
              <a:rPr lang="en-IN" dirty="0"/>
              <a:t>number for socket.</a:t>
            </a:r>
            <a:endParaRPr lang="en-IN" b="1" dirty="0"/>
          </a:p>
          <a:p>
            <a:pPr>
              <a:buClr>
                <a:srgbClr val="C00000"/>
              </a:buClr>
            </a:pPr>
            <a:r>
              <a:rPr lang="en-IN" b="1" dirty="0"/>
              <a:t>URL (Uniform Resource Locator): </a:t>
            </a:r>
            <a:r>
              <a:rPr lang="en-IN" dirty="0">
                <a:solidFill>
                  <a:srgbClr val="B71B1C"/>
                </a:solidFill>
              </a:rPr>
              <a:t>Global address </a:t>
            </a:r>
            <a:r>
              <a:rPr lang="en-IN" dirty="0"/>
              <a:t>of </a:t>
            </a:r>
            <a:r>
              <a:rPr lang="en-IN" dirty="0">
                <a:solidFill>
                  <a:srgbClr val="B71B1C"/>
                </a:solidFill>
              </a:rPr>
              <a:t>document</a:t>
            </a:r>
            <a:r>
              <a:rPr lang="en-IN" dirty="0"/>
              <a:t> and other </a:t>
            </a:r>
            <a:r>
              <a:rPr lang="en-IN" dirty="0">
                <a:solidFill>
                  <a:srgbClr val="B71B1C"/>
                </a:solidFill>
              </a:rPr>
              <a:t>resources</a:t>
            </a:r>
            <a:r>
              <a:rPr lang="en-IN" dirty="0"/>
              <a:t> on the world wide web.</a:t>
            </a:r>
            <a:endParaRPr lang="en-IN" b="1" dirty="0"/>
          </a:p>
          <a:p>
            <a:pPr>
              <a:buClr>
                <a:srgbClr val="C00000"/>
              </a:buClr>
            </a:pPr>
            <a:r>
              <a:rPr lang="en-IN" b="1" dirty="0"/>
              <a:t>TCP/IP: </a:t>
            </a:r>
            <a:r>
              <a:rPr lang="en-IN" dirty="0">
                <a:solidFill>
                  <a:srgbClr val="B71B1C"/>
                </a:solidFill>
              </a:rPr>
              <a:t>Connection oriented reliable protocol</a:t>
            </a:r>
            <a:r>
              <a:rPr lang="en-IN" dirty="0"/>
              <a:t>, highly suitable for transporting data reliably on a network.</a:t>
            </a:r>
          </a:p>
          <a:p>
            <a:pPr>
              <a:buClr>
                <a:srgbClr val="C00000"/>
              </a:buClr>
            </a:pPr>
            <a:r>
              <a:rPr lang="en-IN" b="1" dirty="0"/>
              <a:t>UDP: </a:t>
            </a:r>
            <a:r>
              <a:rPr lang="en-IN" dirty="0"/>
              <a:t>Transfers data in a </a:t>
            </a:r>
            <a:r>
              <a:rPr lang="en-IN" dirty="0">
                <a:solidFill>
                  <a:srgbClr val="B71B1C"/>
                </a:solidFill>
              </a:rPr>
              <a:t>connection less </a:t>
            </a:r>
            <a:r>
              <a:rPr lang="en-IN" dirty="0"/>
              <a:t>and unreliable manner</a:t>
            </a:r>
          </a:p>
        </p:txBody>
      </p:sp>
    </p:spTree>
    <p:extLst>
      <p:ext uri="{BB962C8B-B14F-4D97-AF65-F5344CB8AC3E}">
        <p14:creationId xmlns:p14="http://schemas.microsoft.com/office/powerpoint/2010/main" val="390141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301E-61EA-48B9-BF85-901BDFFD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</a:t>
            </a:r>
            <a:r>
              <a:rPr lang="en-US" dirty="0"/>
              <a:t>Programming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0FE2-4A65-4752-8FBD-A86B1EB4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 network programming refers to </a:t>
            </a:r>
            <a:r>
              <a:rPr lang="en-US" dirty="0">
                <a:solidFill>
                  <a:srgbClr val="B71B1C"/>
                </a:solidFill>
              </a:rPr>
              <a:t>writing programs </a:t>
            </a:r>
            <a:r>
              <a:rPr lang="en-US" dirty="0"/>
              <a:t>that execute across </a:t>
            </a:r>
            <a:r>
              <a:rPr lang="en-US" dirty="0">
                <a:solidFill>
                  <a:srgbClr val="B71B1C"/>
                </a:solidFill>
              </a:rPr>
              <a:t>multiple devices </a:t>
            </a:r>
            <a:r>
              <a:rPr lang="en-US" dirty="0"/>
              <a:t>(computers), in which the devices are all connected to each other using a network.</a:t>
            </a:r>
          </a:p>
          <a:p>
            <a:r>
              <a:rPr lang="en-US" dirty="0">
                <a:solidFill>
                  <a:srgbClr val="B71B1C"/>
                </a:solidFill>
              </a:rPr>
              <a:t>java.net </a:t>
            </a:r>
            <a:r>
              <a:rPr lang="en-US" dirty="0"/>
              <a:t>package provides many classes to deal with </a:t>
            </a:r>
            <a:r>
              <a:rPr lang="en-US" dirty="0">
                <a:solidFill>
                  <a:srgbClr val="B71B1C"/>
                </a:solidFill>
              </a:rPr>
              <a:t>networking applications </a:t>
            </a:r>
            <a:r>
              <a:rPr lang="en-US" dirty="0"/>
              <a:t>in Java</a:t>
            </a:r>
          </a:p>
          <a:p>
            <a:r>
              <a:rPr lang="en-US" dirty="0"/>
              <a:t>Here there are few classes </a:t>
            </a:r>
            <a:r>
              <a:rPr lang="en-US" dirty="0">
                <a:solidFill>
                  <a:srgbClr val="C00000"/>
                </a:solidFill>
              </a:rPr>
              <a:t>related to the connection </a:t>
            </a:r>
            <a:r>
              <a:rPr lang="en-US" dirty="0"/>
              <a:t>and then </a:t>
            </a:r>
            <a:r>
              <a:rPr lang="en-US" dirty="0">
                <a:solidFill>
                  <a:srgbClr val="C00000"/>
                </a:solidFill>
              </a:rPr>
              <a:t>identifying a connection</a:t>
            </a:r>
          </a:p>
          <a:p>
            <a:pPr lvl="1"/>
            <a:r>
              <a:rPr lang="en-IN" dirty="0">
                <a:latin typeface="LM Roman 12" panose="00000500000000000000" pitchFamily="50" charset="0"/>
              </a:rPr>
              <a:t>InetAddress</a:t>
            </a:r>
          </a:p>
          <a:p>
            <a:pPr lvl="1"/>
            <a:r>
              <a:rPr lang="en-IN" dirty="0">
                <a:latin typeface="LM Roman 12" panose="00000500000000000000" pitchFamily="50" charset="0"/>
              </a:rPr>
              <a:t>URL</a:t>
            </a:r>
          </a:p>
          <a:p>
            <a:pPr lvl="1"/>
            <a:r>
              <a:rPr lang="en-IN" dirty="0" err="1">
                <a:latin typeface="LM Roman 12" panose="00000500000000000000" pitchFamily="50" charset="0"/>
              </a:rPr>
              <a:t>URLConnection</a:t>
            </a:r>
            <a:endParaRPr lang="en-IN" dirty="0">
              <a:latin typeface="LM Roman 12" panose="00000500000000000000" pitchFamily="50" charset="0"/>
            </a:endParaRPr>
          </a:p>
          <a:p>
            <a:r>
              <a:rPr lang="en-IN" dirty="0"/>
              <a:t>For making a </a:t>
            </a:r>
            <a:r>
              <a:rPr lang="en-IN" dirty="0">
                <a:solidFill>
                  <a:srgbClr val="C00000"/>
                </a:solidFill>
              </a:rPr>
              <a:t>actually communication </a:t>
            </a:r>
            <a:r>
              <a:rPr lang="en-IN" dirty="0"/>
              <a:t>(sending and receiving data)</a:t>
            </a:r>
            <a:r>
              <a:rPr lang="en-US" dirty="0"/>
              <a:t> deal with few more classes like ,</a:t>
            </a:r>
            <a:endParaRPr lang="en-IN" dirty="0"/>
          </a:p>
          <a:p>
            <a:pPr lvl="1"/>
            <a:r>
              <a:rPr lang="en-IN" dirty="0">
                <a:latin typeface="LM Roman 12" panose="00000500000000000000" pitchFamily="50" charset="0"/>
              </a:rPr>
              <a:t>Socket</a:t>
            </a:r>
          </a:p>
          <a:p>
            <a:pPr lvl="1"/>
            <a:r>
              <a:rPr lang="en-IN" dirty="0" err="1">
                <a:latin typeface="LM Roman 12" panose="00000500000000000000" pitchFamily="50" charset="0"/>
              </a:rPr>
              <a:t>ServerSocket</a:t>
            </a:r>
            <a:endParaRPr lang="en-IN" dirty="0">
              <a:latin typeface="LM Roman 12" panose="00000500000000000000" pitchFamily="50" charset="0"/>
            </a:endParaRPr>
          </a:p>
          <a:p>
            <a:pPr lvl="1"/>
            <a:r>
              <a:rPr lang="en-IN" dirty="0" err="1">
                <a:latin typeface="LM Roman 12" panose="00000500000000000000" pitchFamily="50" charset="0"/>
              </a:rPr>
              <a:t>DatagramPacket</a:t>
            </a:r>
            <a:endParaRPr lang="en-IN" dirty="0">
              <a:latin typeface="LM Roman 12" panose="00000500000000000000" pitchFamily="50" charset="0"/>
            </a:endParaRPr>
          </a:p>
          <a:p>
            <a:pPr lvl="1"/>
            <a:r>
              <a:rPr lang="en-IN" dirty="0" err="1">
                <a:latin typeface="LM Roman 12" panose="00000500000000000000" pitchFamily="50" charset="0"/>
              </a:rPr>
              <a:t>DatagramSocket</a:t>
            </a:r>
            <a:endParaRPr lang="en-IN" dirty="0">
              <a:latin typeface="LM Roman 12" panose="00000500000000000000" pitchFamily="50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4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3A2A-0D60-4EF4-891B-CC348A5A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InetAddress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5F2A-5120-4D3A-95DA-63B4E783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20616"/>
          </a:xfrm>
        </p:spPr>
        <p:txBody>
          <a:bodyPr/>
          <a:lstStyle/>
          <a:p>
            <a:r>
              <a:rPr lang="en-IN" dirty="0">
                <a:latin typeface="LM Roman 12" panose="00000500000000000000" pitchFamily="50" charset="0"/>
              </a:rPr>
              <a:t>InetAddress</a:t>
            </a:r>
            <a:r>
              <a:rPr lang="en-IN" dirty="0"/>
              <a:t> class belong to the </a:t>
            </a:r>
            <a:r>
              <a:rPr lang="en-IN" dirty="0">
                <a:latin typeface="LM Roman 12" panose="00000500000000000000" pitchFamily="50" charset="0"/>
              </a:rPr>
              <a:t>java.net </a:t>
            </a:r>
            <a:r>
              <a:rPr lang="en-IN" dirty="0"/>
              <a:t>package.</a:t>
            </a:r>
          </a:p>
          <a:p>
            <a:r>
              <a:rPr lang="en-IN" dirty="0"/>
              <a:t>Using </a:t>
            </a:r>
            <a:r>
              <a:rPr lang="en-IN" dirty="0">
                <a:latin typeface="LM Roman 12" panose="00000500000000000000" pitchFamily="50" charset="0"/>
              </a:rPr>
              <a:t>InetAddress</a:t>
            </a:r>
            <a:r>
              <a:rPr lang="en-IN" dirty="0"/>
              <a:t> class, it is possible to </a:t>
            </a:r>
            <a:r>
              <a:rPr lang="en-IN" dirty="0">
                <a:solidFill>
                  <a:srgbClr val="B71B1C"/>
                </a:solidFill>
              </a:rPr>
              <a:t>know the IP Address of website / host name</a:t>
            </a:r>
          </a:p>
          <a:p>
            <a:r>
              <a:rPr lang="en-IN" dirty="0">
                <a:latin typeface="LM Roman 12" panose="00000500000000000000" pitchFamily="50" charset="0"/>
              </a:rPr>
              <a:t>InetAddress</a:t>
            </a:r>
            <a:r>
              <a:rPr lang="en-IN" dirty="0"/>
              <a:t> class is used to </a:t>
            </a:r>
            <a:r>
              <a:rPr lang="en-IN" dirty="0">
                <a:solidFill>
                  <a:srgbClr val="B71B1C"/>
                </a:solidFill>
              </a:rPr>
              <a:t>encapsulate</a:t>
            </a:r>
            <a:r>
              <a:rPr lang="en-IN" dirty="0"/>
              <a:t> both the numerical </a:t>
            </a:r>
            <a:r>
              <a:rPr lang="en-IN" dirty="0">
                <a:solidFill>
                  <a:srgbClr val="B71B1C"/>
                </a:solidFill>
              </a:rPr>
              <a:t>IP address </a:t>
            </a:r>
            <a:r>
              <a:rPr lang="en-IN" dirty="0"/>
              <a:t>and </a:t>
            </a:r>
            <a:r>
              <a:rPr lang="en-IN" dirty="0">
                <a:solidFill>
                  <a:srgbClr val="B71B1C"/>
                </a:solidFill>
              </a:rPr>
              <a:t>host name  </a:t>
            </a:r>
            <a:r>
              <a:rPr lang="en-IN" dirty="0"/>
              <a:t>for the address.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B6D32-77A0-4DC4-B8B8-C49A413602B0}"/>
              </a:ext>
            </a:extLst>
          </p:cNvPr>
          <p:cNvSpPr txBox="1"/>
          <p:nvPr/>
        </p:nvSpPr>
        <p:spPr>
          <a:xfrm>
            <a:off x="380501" y="2383950"/>
            <a:ext cx="647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Commonly used methods of </a:t>
            </a:r>
            <a:r>
              <a:rPr lang="en-US" sz="2000" b="1" dirty="0" err="1">
                <a:solidFill>
                  <a:schemeClr val="accent6"/>
                </a:solidFill>
              </a:rPr>
              <a:t>InetAddress</a:t>
            </a:r>
            <a:r>
              <a:rPr lang="en-US" sz="2000" b="1" dirty="0">
                <a:solidFill>
                  <a:schemeClr val="accent6"/>
                </a:solidFill>
              </a:rPr>
              <a:t> class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0DC401FC-84EE-4756-849F-0EB24D383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278827"/>
              </p:ext>
            </p:extLst>
          </p:nvPr>
        </p:nvGraphicFramePr>
        <p:xfrm>
          <a:off x="472559" y="2784060"/>
          <a:ext cx="1105065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62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static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InetAddress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getByName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(String host) </a:t>
                      </a: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throws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UnknownHostException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Determines the IP address of a given host's name.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static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InetAddress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getAllByName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(String host) </a:t>
                      </a: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throws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UnknownHostException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 returns an array of IP Addresses that a particular host name.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9253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static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InetAddress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getLocalHost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throws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UnknownHostException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the address of the local host.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String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getHostName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 returns the host name of the IP address.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public String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getHostAddress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it returns the IP address in string format. 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09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1B-E0D5-4B8D-AC3D-49A6F2C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InetAddress.getByName</a:t>
            </a:r>
            <a:r>
              <a:rPr lang="en-IN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B4915-F51F-454F-A225-4945AA29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858824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>
                <a:latin typeface="LM Roman 12" panose="00000500000000000000" pitchFamily="50" charset="0"/>
              </a:rPr>
              <a:t>getByName</a:t>
            </a:r>
            <a:r>
              <a:rPr lang="en-IN" dirty="0">
                <a:latin typeface="LM Roman 12" panose="00000500000000000000" pitchFamily="50" charset="0"/>
              </a:rPr>
              <a:t>() </a:t>
            </a:r>
            <a:r>
              <a:rPr lang="en-IN" dirty="0"/>
              <a:t>method takes </a:t>
            </a:r>
            <a:r>
              <a:rPr lang="en-IN" dirty="0">
                <a:solidFill>
                  <a:srgbClr val="B71B1C"/>
                </a:solidFill>
              </a:rPr>
              <a:t>host name (server name</a:t>
            </a:r>
            <a:r>
              <a:rPr lang="en-IN" dirty="0"/>
              <a:t>) and return </a:t>
            </a:r>
            <a:r>
              <a:rPr lang="en-IN" dirty="0">
                <a:latin typeface="LM Roman 12" panose="00000500000000000000" pitchFamily="50" charset="0"/>
              </a:rPr>
              <a:t>InetAddress</a:t>
            </a:r>
          </a:p>
          <a:p>
            <a:r>
              <a:rPr lang="en-IN" dirty="0"/>
              <a:t>Which is nothing but the IP address of the server.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8514-A0FF-4B11-899B-ACAFBD7A1059}"/>
              </a:ext>
            </a:extLst>
          </p:cNvPr>
          <p:cNvSpPr/>
          <p:nvPr/>
        </p:nvSpPr>
        <p:spPr>
          <a:xfrm>
            <a:off x="388399" y="1895998"/>
            <a:ext cx="11672422" cy="3139321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//required for InetAddress Class 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Address{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main(String[]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InetAddress 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InetAddress.getByName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“www.darshan.ac.in”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);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"IP: "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+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ip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);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UnknownHostException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e) {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(e);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41F647-C5C8-4A26-8510-D56001026E64}"/>
              </a:ext>
            </a:extLst>
          </p:cNvPr>
          <p:cNvGrpSpPr/>
          <p:nvPr/>
        </p:nvGrpSpPr>
        <p:grpSpPr>
          <a:xfrm>
            <a:off x="388399" y="5209048"/>
            <a:ext cx="8108393" cy="662312"/>
            <a:chOff x="388399" y="5343525"/>
            <a:chExt cx="8108393" cy="6623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650B9-B23C-421F-8102-D07FA2D85326}"/>
                </a:ext>
              </a:extLst>
            </p:cNvPr>
            <p:cNvSpPr/>
            <p:nvPr/>
          </p:nvSpPr>
          <p:spPr>
            <a:xfrm>
              <a:off x="399559" y="5636505"/>
              <a:ext cx="8097233" cy="36933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175" cap="sq" cmpd="tri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IP: www.darshan.ac.in/89.238.188.50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B78AFC3D-CCE9-4F14-A9D1-402B765DB05A}"/>
                </a:ext>
              </a:extLst>
            </p:cNvPr>
            <p:cNvSpPr/>
            <p:nvPr/>
          </p:nvSpPr>
          <p:spPr>
            <a:xfrm>
              <a:off x="388399" y="5343525"/>
              <a:ext cx="1261061" cy="29298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LM Roman 12" panose="00000500000000000000" pitchFamily="50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4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1B-E0D5-4B8D-AC3D-49A6F2C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InetAddress.getAllByName</a:t>
            </a:r>
            <a:r>
              <a:rPr lang="en-IN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B4915-F51F-454F-A225-4945AA29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858824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>
                <a:latin typeface="LM Roman 12" panose="00000500000000000000" pitchFamily="50" charset="0"/>
              </a:rPr>
              <a:t>getAllByName</a:t>
            </a:r>
            <a:r>
              <a:rPr lang="en-IN" dirty="0">
                <a:latin typeface="LM Roman 12" panose="00000500000000000000" pitchFamily="50" charset="0"/>
              </a:rPr>
              <a:t>() </a:t>
            </a:r>
            <a:r>
              <a:rPr lang="en-IN" dirty="0"/>
              <a:t>method returns an </a:t>
            </a:r>
            <a:r>
              <a:rPr lang="en-IN" dirty="0">
                <a:solidFill>
                  <a:srgbClr val="B71B1C"/>
                </a:solidFill>
              </a:rPr>
              <a:t>array</a:t>
            </a:r>
            <a:r>
              <a:rPr lang="en-IN" dirty="0"/>
              <a:t> of </a:t>
            </a:r>
            <a:r>
              <a:rPr lang="en-IN" dirty="0" err="1">
                <a:latin typeface="LM Roman 12" panose="00000500000000000000" pitchFamily="50" charset="0"/>
              </a:rPr>
              <a:t>InetAddresses</a:t>
            </a:r>
            <a:r>
              <a:rPr lang="en-IN" dirty="0"/>
              <a:t> that represent </a:t>
            </a:r>
            <a:r>
              <a:rPr lang="en-IN" dirty="0">
                <a:solidFill>
                  <a:srgbClr val="B71B1C"/>
                </a:solidFill>
              </a:rPr>
              <a:t>all of the address </a:t>
            </a:r>
            <a:r>
              <a:rPr lang="en-IN" dirty="0"/>
              <a:t>that a particular host name.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8514-A0FF-4B11-899B-ACAFBD7A1059}"/>
              </a:ext>
            </a:extLst>
          </p:cNvPr>
          <p:cNvSpPr/>
          <p:nvPr/>
        </p:nvSpPr>
        <p:spPr>
          <a:xfrm>
            <a:off x="388398" y="1582340"/>
            <a:ext cx="11672422" cy="3693319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//required for InetAddress Class 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Address{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main(String[]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InetAddress 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addressList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[ ]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InetAddress.getAllByName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“wixnets.com”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);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for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int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=0;i&lt;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addressList.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length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;i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++){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         		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LM Roman 12" panose="00000500000000000000" pitchFamily="50" charset="0"/>
                <a:cs typeface="Courier New" pitchFamily="49" charset="0"/>
              </a:rPr>
              <a:t>addressList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[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]);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     	       }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UnknownHostException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e) {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(e);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41F647-C5C8-4A26-8510-D56001026E64}"/>
              </a:ext>
            </a:extLst>
          </p:cNvPr>
          <p:cNvGrpSpPr/>
          <p:nvPr/>
        </p:nvGrpSpPr>
        <p:grpSpPr>
          <a:xfrm>
            <a:off x="388398" y="5350887"/>
            <a:ext cx="8108393" cy="1216310"/>
            <a:chOff x="388399" y="5343525"/>
            <a:chExt cx="8108393" cy="12163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650B9-B23C-421F-8102-D07FA2D85326}"/>
                </a:ext>
              </a:extLst>
            </p:cNvPr>
            <p:cNvSpPr/>
            <p:nvPr/>
          </p:nvSpPr>
          <p:spPr>
            <a:xfrm>
              <a:off x="399559" y="5636505"/>
              <a:ext cx="8097233" cy="92333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175" cap="sq" cmpd="tri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wixnets.com/104.18.48.113</a:t>
              </a:r>
            </a:p>
            <a:p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wixnets.com/172.67.198.137</a:t>
              </a:r>
            </a:p>
            <a:p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wixnets.com/104.18.49.113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B78AFC3D-CCE9-4F14-A9D1-402B765DB05A}"/>
                </a:ext>
              </a:extLst>
            </p:cNvPr>
            <p:cNvSpPr/>
            <p:nvPr/>
          </p:nvSpPr>
          <p:spPr>
            <a:xfrm>
              <a:off x="388399" y="5343525"/>
              <a:ext cx="1261061" cy="29298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LM Roman 12" panose="00000500000000000000" pitchFamily="50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0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1B-E0D5-4B8D-AC3D-49A6F2C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InetAddress.getLocalHost</a:t>
            </a:r>
            <a:r>
              <a:rPr lang="en-IN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B4915-F51F-454F-A225-4945AA29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858824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>
                <a:latin typeface="LM Roman 12" panose="00000500000000000000" pitchFamily="50" charset="0"/>
              </a:rPr>
              <a:t>getLocalHost</a:t>
            </a:r>
            <a:r>
              <a:rPr lang="en-IN" dirty="0">
                <a:latin typeface="LM Roman 12" panose="00000500000000000000" pitchFamily="50" charset="0"/>
              </a:rPr>
              <a:t>() </a:t>
            </a:r>
            <a:r>
              <a:rPr lang="en-IN" dirty="0"/>
              <a:t>method takes </a:t>
            </a:r>
            <a:r>
              <a:rPr lang="en-IN" dirty="0">
                <a:solidFill>
                  <a:srgbClr val="B71B1C"/>
                </a:solidFill>
              </a:rPr>
              <a:t>local host name </a:t>
            </a:r>
            <a:r>
              <a:rPr lang="en-IN" dirty="0"/>
              <a:t>and return </a:t>
            </a:r>
            <a:r>
              <a:rPr lang="en-IN" dirty="0">
                <a:latin typeface="LM Roman 12" panose="00000500000000000000" pitchFamily="50" charset="0"/>
              </a:rPr>
              <a:t>InetAddress</a:t>
            </a:r>
          </a:p>
          <a:p>
            <a:r>
              <a:rPr lang="en-IN" dirty="0"/>
              <a:t>Which is IP address and name of your current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8514-A0FF-4B11-899B-ACAFBD7A1059}"/>
              </a:ext>
            </a:extLst>
          </p:cNvPr>
          <p:cNvSpPr/>
          <p:nvPr/>
        </p:nvSpPr>
        <p:spPr>
          <a:xfrm>
            <a:off x="388399" y="1895998"/>
            <a:ext cx="11672422" cy="3139321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import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java.net.*;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//required for InetAddress Class 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Address{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static void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main(String[]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args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){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try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{</a:t>
            </a:r>
          </a:p>
          <a:p>
            <a:pPr lvl="3"/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InetAddress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localhost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InetAddress.getLocalHost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pPr lvl="3"/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LocalHost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: ”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+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localhost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catch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UnknownHostException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e) {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   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LM Roman 12" panose="00000500000000000000" pitchFamily="50" charset="0"/>
                <a:cs typeface="Courier New" pitchFamily="49" charset="0"/>
              </a:rPr>
              <a:t>out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.println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(e);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}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97836E-8B5D-4336-AA75-73CDA9ECFFAA}"/>
              </a:ext>
            </a:extLst>
          </p:cNvPr>
          <p:cNvGrpSpPr/>
          <p:nvPr/>
        </p:nvGrpSpPr>
        <p:grpSpPr>
          <a:xfrm>
            <a:off x="388399" y="5209048"/>
            <a:ext cx="8097233" cy="662312"/>
            <a:chOff x="388399" y="5258968"/>
            <a:chExt cx="8097233" cy="6623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650B9-B23C-421F-8102-D07FA2D85326}"/>
                </a:ext>
              </a:extLst>
            </p:cNvPr>
            <p:cNvSpPr/>
            <p:nvPr/>
          </p:nvSpPr>
          <p:spPr>
            <a:xfrm>
              <a:off x="388399" y="5551948"/>
              <a:ext cx="8097233" cy="36933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175" cap="sq" cmpd="tri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LM Roman 12" panose="00000500000000000000" pitchFamily="50" charset="0"/>
                  <a:cs typeface="Courier New" pitchFamily="49" charset="0"/>
                </a:rPr>
                <a:t>LocalHost: LAPTOP-NB4I63VB/10.254.3.79</a:t>
              </a: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F20FBAFB-B220-455C-9D78-E18DA2054E87}"/>
                </a:ext>
              </a:extLst>
            </p:cNvPr>
            <p:cNvSpPr/>
            <p:nvPr/>
          </p:nvSpPr>
          <p:spPr>
            <a:xfrm>
              <a:off x="388399" y="5258968"/>
              <a:ext cx="1261061" cy="29298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LM Roman 12" panose="00000500000000000000" pitchFamily="50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2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4662</Words>
  <Application>Microsoft Office PowerPoint</Application>
  <PresentationFormat>Widescreen</PresentationFormat>
  <Paragraphs>619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Roboto Condensed Light</vt:lpstr>
      <vt:lpstr>LM Roman 12</vt:lpstr>
      <vt:lpstr>Wingdings</vt:lpstr>
      <vt:lpstr>Arial</vt:lpstr>
      <vt:lpstr>Wingdings 3</vt:lpstr>
      <vt:lpstr>Roboto Condensed</vt:lpstr>
      <vt:lpstr>Calibri</vt:lpstr>
      <vt:lpstr>Office Theme</vt:lpstr>
      <vt:lpstr>Unit-1  Java Networking</vt:lpstr>
      <vt:lpstr>PowerPoint Presentation</vt:lpstr>
      <vt:lpstr>Network Basics</vt:lpstr>
      <vt:lpstr>Networking Terminology</vt:lpstr>
      <vt:lpstr>Network Programming </vt:lpstr>
      <vt:lpstr>InetAddress</vt:lpstr>
      <vt:lpstr>InetAddress.getByName()</vt:lpstr>
      <vt:lpstr>InetAddress.getAllByName()</vt:lpstr>
      <vt:lpstr>InetAddress.getLocalHost()</vt:lpstr>
      <vt:lpstr>InetAddress: getHostName()</vt:lpstr>
      <vt:lpstr>InetAddress: getHostAddress()</vt:lpstr>
      <vt:lpstr>Program</vt:lpstr>
      <vt:lpstr>URL</vt:lpstr>
      <vt:lpstr>URL</vt:lpstr>
      <vt:lpstr>URL class methods</vt:lpstr>
      <vt:lpstr>Program</vt:lpstr>
      <vt:lpstr>URLConnection</vt:lpstr>
      <vt:lpstr>URLConnection class methods</vt:lpstr>
      <vt:lpstr>Program</vt:lpstr>
      <vt:lpstr>Client – Server Architecture</vt:lpstr>
      <vt:lpstr>Socket Overview</vt:lpstr>
      <vt:lpstr>Socket Overview</vt:lpstr>
      <vt:lpstr>Socket Overview</vt:lpstr>
      <vt:lpstr>TCP/IP socket setup at Client &amp; Server side</vt:lpstr>
      <vt:lpstr>Sockets class method</vt:lpstr>
      <vt:lpstr>(I/O) package in Java</vt:lpstr>
      <vt:lpstr>Creating a Server That Sends Data</vt:lpstr>
      <vt:lpstr>Creating a Client That Receiving Data</vt:lpstr>
      <vt:lpstr>Program</vt:lpstr>
      <vt:lpstr>Datagrams</vt:lpstr>
      <vt:lpstr>DatagramSocket</vt:lpstr>
      <vt:lpstr>DatagramSocket class method</vt:lpstr>
      <vt:lpstr>DatagramPacket</vt:lpstr>
      <vt:lpstr>Sending DatagramPacket by DatagramSocket</vt:lpstr>
      <vt:lpstr>Receiving DatagramPacket by DatagramSocket</vt:lpstr>
      <vt:lpstr>Program</vt:lpstr>
      <vt:lpstr>Important Questions: GTU</vt:lpstr>
      <vt:lpstr>Important Questions: GTU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758</cp:revision>
  <dcterms:created xsi:type="dcterms:W3CDTF">2020-05-01T05:09:15Z</dcterms:created>
  <dcterms:modified xsi:type="dcterms:W3CDTF">2021-03-16T12:09:27Z</dcterms:modified>
</cp:coreProperties>
</file>