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34"/>
  </p:notesMasterIdLst>
  <p:handoutMasterIdLst>
    <p:handoutMasterId r:id="rId135"/>
  </p:handoutMasterIdLst>
  <p:sldIdLst>
    <p:sldId id="257" r:id="rId2"/>
    <p:sldId id="659" r:id="rId3"/>
    <p:sldId id="652" r:id="rId4"/>
    <p:sldId id="474" r:id="rId5"/>
    <p:sldId id="475" r:id="rId6"/>
    <p:sldId id="637" r:id="rId7"/>
    <p:sldId id="476" r:id="rId8"/>
    <p:sldId id="638" r:id="rId9"/>
    <p:sldId id="477" r:id="rId10"/>
    <p:sldId id="478" r:id="rId11"/>
    <p:sldId id="479" r:id="rId12"/>
    <p:sldId id="480" r:id="rId13"/>
    <p:sldId id="639" r:id="rId14"/>
    <p:sldId id="481" r:id="rId15"/>
    <p:sldId id="653" r:id="rId16"/>
    <p:sldId id="482" r:id="rId17"/>
    <p:sldId id="483" r:id="rId18"/>
    <p:sldId id="640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642" r:id="rId37"/>
    <p:sldId id="641" r:id="rId38"/>
    <p:sldId id="501" r:id="rId39"/>
    <p:sldId id="502" r:id="rId40"/>
    <p:sldId id="503" r:id="rId41"/>
    <p:sldId id="504" r:id="rId42"/>
    <p:sldId id="506" r:id="rId43"/>
    <p:sldId id="505" r:id="rId44"/>
    <p:sldId id="507" r:id="rId45"/>
    <p:sldId id="508" r:id="rId46"/>
    <p:sldId id="509" r:id="rId47"/>
    <p:sldId id="510" r:id="rId48"/>
    <p:sldId id="511" r:id="rId49"/>
    <p:sldId id="513" r:id="rId50"/>
    <p:sldId id="512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24" r:id="rId62"/>
    <p:sldId id="654" r:id="rId63"/>
    <p:sldId id="643" r:id="rId64"/>
    <p:sldId id="644" r:id="rId65"/>
    <p:sldId id="645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  <p:sldId id="533" r:id="rId75"/>
    <p:sldId id="534" r:id="rId76"/>
    <p:sldId id="535" r:id="rId77"/>
    <p:sldId id="536" r:id="rId78"/>
    <p:sldId id="537" r:id="rId79"/>
    <p:sldId id="538" r:id="rId80"/>
    <p:sldId id="539" r:id="rId81"/>
    <p:sldId id="540" r:id="rId82"/>
    <p:sldId id="541" r:id="rId83"/>
    <p:sldId id="647" r:id="rId84"/>
    <p:sldId id="646" r:id="rId85"/>
    <p:sldId id="660" r:id="rId86"/>
    <p:sldId id="543" r:id="rId87"/>
    <p:sldId id="544" r:id="rId88"/>
    <p:sldId id="545" r:id="rId89"/>
    <p:sldId id="546" r:id="rId90"/>
    <p:sldId id="547" r:id="rId91"/>
    <p:sldId id="548" r:id="rId92"/>
    <p:sldId id="550" r:id="rId93"/>
    <p:sldId id="551" r:id="rId94"/>
    <p:sldId id="552" r:id="rId95"/>
    <p:sldId id="553" r:id="rId96"/>
    <p:sldId id="554" r:id="rId97"/>
    <p:sldId id="661" r:id="rId98"/>
    <p:sldId id="648" r:id="rId99"/>
    <p:sldId id="649" r:id="rId100"/>
    <p:sldId id="662" r:id="rId101"/>
    <p:sldId id="556" r:id="rId102"/>
    <p:sldId id="557" r:id="rId103"/>
    <p:sldId id="558" r:id="rId104"/>
    <p:sldId id="559" r:id="rId105"/>
    <p:sldId id="560" r:id="rId106"/>
    <p:sldId id="561" r:id="rId107"/>
    <p:sldId id="562" r:id="rId108"/>
    <p:sldId id="563" r:id="rId109"/>
    <p:sldId id="564" r:id="rId110"/>
    <p:sldId id="565" r:id="rId111"/>
    <p:sldId id="566" r:id="rId112"/>
    <p:sldId id="567" r:id="rId113"/>
    <p:sldId id="568" r:id="rId114"/>
    <p:sldId id="569" r:id="rId115"/>
    <p:sldId id="570" r:id="rId116"/>
    <p:sldId id="571" r:id="rId117"/>
    <p:sldId id="572" r:id="rId118"/>
    <p:sldId id="573" r:id="rId119"/>
    <p:sldId id="663" r:id="rId120"/>
    <p:sldId id="650" r:id="rId121"/>
    <p:sldId id="651" r:id="rId122"/>
    <p:sldId id="666" r:id="rId123"/>
    <p:sldId id="575" r:id="rId124"/>
    <p:sldId id="576" r:id="rId125"/>
    <p:sldId id="577" r:id="rId126"/>
    <p:sldId id="578" r:id="rId127"/>
    <p:sldId id="579" r:id="rId128"/>
    <p:sldId id="580" r:id="rId129"/>
    <p:sldId id="665" r:id="rId130"/>
    <p:sldId id="658" r:id="rId131"/>
    <p:sldId id="656" r:id="rId132"/>
    <p:sldId id="657" r:id="rId133"/>
  </p:sldIdLst>
  <p:sldSz cx="12192000" cy="6858000"/>
  <p:notesSz cx="6858000" cy="9144000"/>
  <p:embeddedFontLst>
    <p:embeddedFont>
      <p:font typeface="Open Sans" panose="020B0606030504020204" pitchFamily="34" charset="0"/>
      <p:regular r:id="rId136"/>
      <p:bold r:id="rId137"/>
      <p:italic r:id="rId138"/>
      <p:boldItalic r:id="rId139"/>
    </p:embeddedFont>
    <p:embeddedFont>
      <p:font typeface="Open Sans Extrabold" panose="020B0906030804020204" pitchFamily="34" charset="0"/>
      <p:bold r:id="rId140"/>
      <p:boldItalic r:id="rId141"/>
    </p:embeddedFont>
    <p:embeddedFont>
      <p:font typeface="Roboto Condensed Light" panose="02000000000000000000" pitchFamily="2" charset="0"/>
      <p:regular r:id="rId142"/>
      <p:italic r:id="rId143"/>
    </p:embeddedFont>
    <p:embeddedFont>
      <p:font typeface="Roboto Condensed" panose="02000000000000000000" pitchFamily="2" charset="0"/>
      <p:regular r:id="rId144"/>
      <p:bold r:id="rId145"/>
      <p:italic r:id="rId146"/>
      <p:boldItalic r:id="rId147"/>
    </p:embeddedFont>
    <p:embeddedFont>
      <p:font typeface="Roboto Mono Thin" pitchFamily="2" charset="0"/>
      <p:regular r:id="rId148"/>
      <p:italic r:id="rId149"/>
    </p:embeddedFont>
    <p:embeddedFont>
      <p:font typeface="Segoe UI Black" panose="020B0A02040204020203" pitchFamily="34" charset="0"/>
      <p:bold r:id="rId150"/>
      <p:boldItalic r:id="rId151"/>
    </p:embeddedFont>
    <p:embeddedFont>
      <p:font typeface="Calibri" panose="020F0502020204030204" pitchFamily="34" charset="0"/>
      <p:regular r:id="rId152"/>
      <p:bold r:id="rId153"/>
      <p:italic r:id="rId154"/>
      <p:boldItalic r:id="rId155"/>
    </p:embeddedFont>
    <p:embeddedFont>
      <p:font typeface="Open Sans Semibold" panose="020B0706030804020204" pitchFamily="34" charset="0"/>
      <p:bold r:id="rId156"/>
      <p:boldItalic r:id="rId157"/>
    </p:embeddedFont>
    <p:embeddedFont>
      <p:font typeface="Shruti" panose="020B0502040204020203" pitchFamily="34" charset="0"/>
      <p:regular r:id="rId158"/>
      <p:bold r:id="rId159"/>
    </p:embeddedFont>
    <p:embeddedFont>
      <p:font typeface="Wingdings 3" panose="05040102010807070707" pitchFamily="18" charset="2"/>
      <p:regular r:id="rId160"/>
    </p:embeddedFont>
    <p:embeddedFont>
      <p:font typeface="Wingdings 2" panose="05020102010507070707" pitchFamily="18" charset="2"/>
      <p:regular r:id="rId1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K6l4liSSCX7D/BOtZckhg==" hashData="lgn90uJm0qHXIzB8OmvPOZVHHtoL7QnBlfJdIdFR/jFRGMe+hddnNR8SluRBXOXksgdcMocxQnEAwTrYm1YnD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BBA"/>
    <a:srgbClr val="9900CC"/>
    <a:srgbClr val="CC99FF"/>
    <a:srgbClr val="5430AA"/>
    <a:srgbClr val="D1C7E8"/>
    <a:srgbClr val="660066"/>
    <a:srgbClr val="301B9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3.fntdata"/><Relationship Id="rId159" Type="http://schemas.openxmlformats.org/officeDocument/2006/relationships/font" Target="fonts/font24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4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25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font" Target="fonts/font4.fntdata"/><Relationship Id="rId85" Type="http://schemas.openxmlformats.org/officeDocument/2006/relationships/slide" Target="slides/slide84.xml"/><Relationship Id="rId150" Type="http://schemas.openxmlformats.org/officeDocument/2006/relationships/font" Target="fonts/font15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5.fntdata"/><Relationship Id="rId145" Type="http://schemas.openxmlformats.org/officeDocument/2006/relationships/font" Target="fonts/font10.fntdata"/><Relationship Id="rId16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51" Type="http://schemas.openxmlformats.org/officeDocument/2006/relationships/font" Target="fonts/font16.fntdata"/><Relationship Id="rId156" Type="http://schemas.openxmlformats.org/officeDocument/2006/relationships/font" Target="fonts/font21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6.fntdata"/><Relationship Id="rId14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1.fntdata"/><Relationship Id="rId157" Type="http://schemas.openxmlformats.org/officeDocument/2006/relationships/font" Target="fonts/font2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7.fntdata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2.fntdata"/><Relationship Id="rId158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1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8.fntdata"/><Relationship Id="rId148" Type="http://schemas.openxmlformats.org/officeDocument/2006/relationships/font" Target="fonts/font13.fntdata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font" Target="fonts/font19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9.fntdata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155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F486-125C-41F5-A1DE-4318DC070685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E041-0DB7-4E88-8E56-0A5F2B195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2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2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5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DAD instruction adds the contents (16bit) of the specified register pair with that of HL pair. This instruction takes 10 T states including </a:t>
            </a:r>
            <a:r>
              <a:rPr lang="en-US" dirty="0" err="1" smtClean="0"/>
              <a:t>opcode</a:t>
            </a:r>
            <a:r>
              <a:rPr lang="en-US" dirty="0" smtClean="0"/>
              <a:t> fetch. The </a:t>
            </a:r>
            <a:r>
              <a:rPr lang="en-US" dirty="0" err="1" smtClean="0"/>
              <a:t>opcode</a:t>
            </a:r>
            <a:r>
              <a:rPr lang="en-US" dirty="0" smtClean="0"/>
              <a:t> fetch cycle takes 4 T states and the remaining 6 T states, divided into two machine cycles,  are for the instruction execution. During these 6 T (two machine cycles) states no bus operations are performed. Hence they are called bus idle machine cycles. During this ALE, RD </a:t>
            </a:r>
            <a:r>
              <a:rPr lang="en-US" dirty="0" err="1" smtClean="0"/>
              <a:t>etc</a:t>
            </a:r>
            <a:r>
              <a:rPr lang="en-US" dirty="0" smtClean="0"/>
              <a:t> are not activated.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6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9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2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3-byte instruction, the second byte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 the low-order address and the third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 specifies the high-order address.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3-byte instruction, the second byte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 the low-order address and the third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 specifies the high-order address.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3-byte instruction, the second byte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 the low-order address and the third</a:t>
            </a:r>
          </a:p>
          <a:p>
            <a:pPr marL="3429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 specifies the high-order address.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678244" y="180778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16"/>
          <p:cNvSpPr txBox="1">
            <a:spLocks/>
          </p:cNvSpPr>
          <p:nvPr userDrawn="1"/>
        </p:nvSpPr>
        <p:spPr>
          <a:xfrm>
            <a:off x="4775200" y="6475413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65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16702" y="1173719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swati.sharma@darshan.ac.in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(O) 9727747317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Swati R Sharma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 smtClean="0"/>
              <a:t>Microprocessor and Interfacing </a:t>
            </a:r>
            <a:r>
              <a:rPr lang="en-IN" b="1" dirty="0" smtClean="0">
                <a:ea typeface="Roboto Mono Thin" pitchFamily="2" charset="0"/>
              </a:rPr>
              <a:t>(MPI)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184135" y="417835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4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  <p:sldLayoutId id="214748369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iny.cc/aopcodes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Unit-4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Assembly </a:t>
            </a:r>
            <a:r>
              <a:rPr lang="en-IN" dirty="0"/>
              <a:t>Language Programming </a:t>
            </a:r>
            <a:r>
              <a:rPr lang="en-IN" dirty="0" smtClean="0"/>
              <a:t>Basics</a:t>
            </a:r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IN" sz="2400" b="0" dirty="0" smtClean="0"/>
              <a:t>PART-I: 8085 Instruction Set</a:t>
            </a:r>
            <a:r>
              <a:rPr lang="en-IN" sz="5400" dirty="0"/>
              <a:t/>
            </a:r>
            <a:br>
              <a:rPr lang="en-IN" sz="5400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swati.sharma@darshan.ac.in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(O)</a:t>
            </a:r>
            <a:r>
              <a:rPr lang="en-IN" dirty="0"/>
              <a:t>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smtClean="0"/>
              <a:t> Swati </a:t>
            </a:r>
            <a:r>
              <a:rPr lang="en-IN" dirty="0" smtClean="0"/>
              <a:t>R Sharma</a:t>
            </a:r>
            <a:endParaRPr lang="en-IN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Microprocessor and Interfacing</a:t>
            </a:r>
          </a:p>
          <a:p>
            <a:r>
              <a:rPr lang="en-US" dirty="0" smtClean="0">
                <a:latin typeface="+mj-lt"/>
              </a:rPr>
              <a:t>(MPI)</a:t>
            </a:r>
          </a:p>
          <a:p>
            <a:r>
              <a:rPr lang="en-US" dirty="0" smtClean="0">
                <a:latin typeface="+mj-lt"/>
              </a:rPr>
              <a:t>GTU # 3160712</a:t>
            </a:r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Assembly language </a:t>
            </a:r>
            <a:r>
              <a:rPr lang="en-US" altLang="en-US" dirty="0"/>
              <a:t>instructions usually are made up of several fields. </a:t>
            </a:r>
            <a:endParaRPr lang="en-US" altLang="en-US" dirty="0" smtClean="0"/>
          </a:p>
          <a:p>
            <a:r>
              <a:rPr lang="en-US" altLang="en-US" dirty="0" smtClean="0"/>
              <a:t>Each field </a:t>
            </a:r>
            <a:r>
              <a:rPr lang="en-US" altLang="en-US" dirty="0"/>
              <a:t>specifies different </a:t>
            </a:r>
            <a:r>
              <a:rPr lang="en-US" altLang="en-US" dirty="0" smtClean="0"/>
              <a:t>information. </a:t>
            </a:r>
          </a:p>
          <a:p>
            <a:pPr marL="0" indent="0">
              <a:buNone/>
            </a:pPr>
            <a:r>
              <a:rPr lang="en-US" altLang="en-US" dirty="0" smtClean="0"/>
              <a:t>     The </a:t>
            </a:r>
            <a:r>
              <a:rPr lang="en-US" altLang="en-US" dirty="0"/>
              <a:t>major two fields are: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en-US" b="1" dirty="0" smtClean="0">
                <a:solidFill>
                  <a:srgbClr val="673BBA"/>
                </a:solidFill>
              </a:rPr>
              <a:t>Opcode</a:t>
            </a:r>
            <a:r>
              <a:rPr lang="en-US" altLang="en-US" dirty="0" smtClean="0">
                <a:solidFill>
                  <a:srgbClr val="673BBA"/>
                </a:solidFill>
              </a:rPr>
              <a:t>: Op</a:t>
            </a:r>
            <a:r>
              <a:rPr lang="en-US" altLang="en-US" dirty="0" smtClean="0"/>
              <a:t>eration </a:t>
            </a:r>
            <a:r>
              <a:rPr lang="en-US" altLang="en-US" dirty="0">
                <a:solidFill>
                  <a:srgbClr val="673BBA"/>
                </a:solidFill>
              </a:rPr>
              <a:t>code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smtClean="0"/>
              <a:t>that specifies operation </a:t>
            </a:r>
            <a:r>
              <a:rPr lang="en-US" altLang="en-US" dirty="0"/>
              <a:t>to be performed. </a:t>
            </a:r>
          </a:p>
          <a:p>
            <a:pPr marL="857250" lvl="2" indent="0">
              <a:buNone/>
            </a:pPr>
            <a:r>
              <a:rPr lang="en-US" altLang="en-US" sz="2000" dirty="0"/>
              <a:t>Each operation has its unique </a:t>
            </a:r>
            <a:r>
              <a:rPr lang="en-US" altLang="en-US" sz="2000" b="1" dirty="0" err="1"/>
              <a:t>opcode</a:t>
            </a:r>
            <a:r>
              <a:rPr lang="en-US" altLang="en-US" sz="2000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en-US" b="1" dirty="0" smtClean="0">
                <a:solidFill>
                  <a:srgbClr val="673BBA"/>
                </a:solidFill>
              </a:rPr>
              <a:t>Operands</a:t>
            </a:r>
            <a:r>
              <a:rPr lang="en-US" altLang="en-US" dirty="0" smtClean="0">
                <a:solidFill>
                  <a:srgbClr val="673BBA"/>
                </a:solidFill>
              </a:rPr>
              <a:t>:  </a:t>
            </a:r>
            <a:r>
              <a:rPr lang="en-US" altLang="en-US" dirty="0"/>
              <a:t>F</a:t>
            </a:r>
            <a:r>
              <a:rPr lang="en-US" altLang="en-US" dirty="0" smtClean="0"/>
              <a:t>ields </a:t>
            </a:r>
            <a:r>
              <a:rPr lang="en-US" altLang="en-US" dirty="0"/>
              <a:t>which </a:t>
            </a:r>
            <a:r>
              <a:rPr lang="en-US" altLang="en-US" dirty="0" smtClean="0"/>
              <a:t>specify, </a:t>
            </a:r>
            <a:r>
              <a:rPr lang="en-US" altLang="en-US" dirty="0"/>
              <a:t>where to get the source and destination operands for the operation specified by the </a:t>
            </a:r>
            <a:r>
              <a:rPr lang="en-US" altLang="en-US" b="1" dirty="0" err="1"/>
              <a:t>opcode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45318" y="324433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Logical &amp; Bit Manipulation Instructions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94273"/>
              </p:ext>
            </p:extLst>
          </p:nvPr>
        </p:nvGraphicFramePr>
        <p:xfrm>
          <a:off x="2289414" y="639571"/>
          <a:ext cx="7613173" cy="5069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8764"/>
                <a:gridCol w="1057555"/>
                <a:gridCol w="5066853"/>
                <a:gridCol w="1090001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CMP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Compare register or memory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CPI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Compare immediate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ANA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Logical AND register or memory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ANI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AND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XRA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Exclusive OR register or memory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6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XRI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Exclusive OR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7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ORA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OR register or memory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8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ORI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OR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9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RLC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left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10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RRC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right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11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RAL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left through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12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RAR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right through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13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CMA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Complement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14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CMC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Complement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15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STC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Set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CMP: Compare register/memory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28656"/>
              </p:ext>
            </p:extLst>
          </p:nvPr>
        </p:nvGraphicFramePr>
        <p:xfrm>
          <a:off x="1690715" y="98643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465"/>
              </p:ext>
            </p:extLst>
          </p:nvPr>
        </p:nvGraphicFramePr>
        <p:xfrm>
          <a:off x="1689964" y="1700113"/>
          <a:ext cx="8648702" cy="38925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CMP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operand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(register or memory) is compared with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Both contents are preserved. The result of the comparison is shown by setting the flags: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&lt; (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set(1).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= (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zero flag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set(1).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&gt; (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zero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flags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reset(0).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2286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CMP B</a:t>
                      </a:r>
                    </a:p>
                    <a:p>
                      <a:pPr marL="2286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CMP M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0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CPI: Compare immediate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434930"/>
              </p:ext>
            </p:extLst>
          </p:nvPr>
        </p:nvGraphicFramePr>
        <p:xfrm>
          <a:off x="1772400" y="111894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95073"/>
              </p:ext>
            </p:extLst>
          </p:nvPr>
        </p:nvGraphicFramePr>
        <p:xfrm>
          <a:off x="1771649" y="1817218"/>
          <a:ext cx="8648702" cy="35420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CPI	 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 	 data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second byte data is compared with the contents of the accumulator.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values being compared remain unchanged. The result of the comparison is shown by setting the flags: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&lt; data: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set(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= data: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zero flag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set(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(A) &gt; data: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zero flags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reset(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CPI 89H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ANA: AND register/memory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31205"/>
              </p:ext>
            </p:extLst>
          </p:nvPr>
        </p:nvGraphicFramePr>
        <p:xfrm>
          <a:off x="1758752" y="1068317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54307"/>
              </p:ext>
            </p:extLst>
          </p:nvPr>
        </p:nvGraphicFramePr>
        <p:xfrm>
          <a:off x="1758001" y="1765496"/>
          <a:ext cx="8648702" cy="35420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ANA	 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 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logically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ANDed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contents of the operand 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),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address is specified by 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 is reset. AC is 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B</a:t>
                      </a:r>
                      <a:endParaRPr lang="en-US" sz="1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M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5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ANI: AND immediate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90465"/>
              </p:ext>
            </p:extLst>
          </p:nvPr>
        </p:nvGraphicFramePr>
        <p:xfrm>
          <a:off x="1827194" y="1454577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70229"/>
              </p:ext>
            </p:extLst>
          </p:nvPr>
        </p:nvGraphicFramePr>
        <p:xfrm>
          <a:off x="1826443" y="2147633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ANI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logically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ANDed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(operand)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 is reset. AC is 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 02H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ORA: OR register/memory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356993"/>
              </p:ext>
            </p:extLst>
          </p:nvPr>
        </p:nvGraphicFramePr>
        <p:xfrm>
          <a:off x="1827213" y="144874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10859"/>
              </p:ext>
            </p:extLst>
          </p:nvPr>
        </p:nvGraphicFramePr>
        <p:xfrm>
          <a:off x="1828800" y="2147633"/>
          <a:ext cx="8648702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ORA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logically ORed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contents of the operand 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),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address is specified by 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CY and AC are reset.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 B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 M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ORI: OR immediate with accumulator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57002"/>
              </p:ext>
            </p:extLst>
          </p:nvPr>
        </p:nvGraphicFramePr>
        <p:xfrm>
          <a:off x="1827213" y="143510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95271"/>
              </p:ext>
            </p:extLst>
          </p:nvPr>
        </p:nvGraphicFramePr>
        <p:xfrm>
          <a:off x="1828800" y="2133985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ORI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logically ORed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(operand)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 is reset. AC is 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 02H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XRA: Exclusive OR register/memory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38744"/>
              </p:ext>
            </p:extLst>
          </p:nvPr>
        </p:nvGraphicFramePr>
        <p:xfrm>
          <a:off x="1772400" y="1464101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88209"/>
              </p:ext>
            </p:extLst>
          </p:nvPr>
        </p:nvGraphicFramePr>
        <p:xfrm>
          <a:off x="1772400" y="2162147"/>
          <a:ext cx="8647200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668"/>
                <a:gridCol w="4875954"/>
                <a:gridCol w="1866578"/>
              </a:tblGrid>
              <a:tr h="3171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XRA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Exclusive ORed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contents of the operand (register or memory),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address is specified by 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CY and AC are reset.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XRA B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XRA M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XRI: Exclusive OR immediate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89728"/>
              </p:ext>
            </p:extLst>
          </p:nvPr>
        </p:nvGraphicFramePr>
        <p:xfrm>
          <a:off x="1833267" y="1464102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69949"/>
              </p:ext>
            </p:extLst>
          </p:nvPr>
        </p:nvGraphicFramePr>
        <p:xfrm>
          <a:off x="1832516" y="2162147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XRI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Exclusive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Ored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(operand) and the result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 are modified to reflect the result of the operation.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 is reset. AC is set.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XRI 02H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RLC: Rotate accumulator left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07875"/>
              </p:ext>
            </p:extLst>
          </p:nvPr>
        </p:nvGraphicFramePr>
        <p:xfrm>
          <a:off x="1822861" y="1448295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80460"/>
              </p:ext>
            </p:extLst>
          </p:nvPr>
        </p:nvGraphicFramePr>
        <p:xfrm>
          <a:off x="1822110" y="2147633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RLC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binary bit of the accumulator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rotated left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position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placed in the position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well as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flag(CY)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modified according to 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P, AC are not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RLC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3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Fields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4806"/>
              </p:ext>
            </p:extLst>
          </p:nvPr>
        </p:nvGraphicFramePr>
        <p:xfrm>
          <a:off x="3962400" y="1245737"/>
          <a:ext cx="385776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416"/>
                <a:gridCol w="221535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673BBA"/>
                          </a:solidFill>
                        </a:rPr>
                        <a:t>Opcode</a:t>
                      </a:r>
                      <a:endParaRPr lang="en-US" sz="2000" b="1" dirty="0">
                        <a:solidFill>
                          <a:srgbClr val="673BBA"/>
                        </a:solidFill>
                      </a:endParaRPr>
                    </a:p>
                  </a:txBody>
                  <a:tcPr marL="283449" marR="283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Operand 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283449" marR="283449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256642"/>
              </p:ext>
            </p:extLst>
          </p:nvPr>
        </p:nvGraphicFramePr>
        <p:xfrm>
          <a:off x="3962400" y="1642110"/>
          <a:ext cx="3848102" cy="1310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8300"/>
                <a:gridCol w="220980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673BBA"/>
                          </a:solidFill>
                        </a:rPr>
                        <a:t>MOV</a:t>
                      </a:r>
                      <a:endParaRPr lang="en-US" sz="2000" b="0" dirty="0">
                        <a:solidFill>
                          <a:srgbClr val="673BB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Rd,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Rs</a:t>
                      </a:r>
                      <a:endParaRPr lang="en-US" sz="2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M, 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</a:rPr>
                        <a:t>Rs</a:t>
                      </a:r>
                      <a:endParaRPr lang="en-US" sz="2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R, M</a:t>
                      </a: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67400" y="2425752"/>
            <a:ext cx="4572000" cy="410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3581401"/>
            <a:ext cx="2863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000" dirty="0">
                <a:sym typeface="Symbol" panose="05050102010706020507" pitchFamily="18" charset="2"/>
              </a:rPr>
              <a:t> Destination Register</a:t>
            </a:r>
          </a:p>
          <a:p>
            <a:r>
              <a:rPr lang="en-US" sz="2000" dirty="0" err="1"/>
              <a:t>R</a:t>
            </a:r>
            <a:r>
              <a:rPr lang="en-US" sz="2000" baseline="-25000" dirty="0" err="1"/>
              <a:t>s</a:t>
            </a:r>
            <a:r>
              <a:rPr lang="en-US" sz="2000" baseline="-25000" dirty="0"/>
              <a:t>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sz="2000" dirty="0">
                <a:sym typeface="Symbol" panose="05050102010706020507" pitchFamily="18" charset="2"/>
              </a:rPr>
              <a:t>Source Register</a:t>
            </a:r>
          </a:p>
          <a:p>
            <a:r>
              <a:rPr lang="en-US" sz="2000" dirty="0">
                <a:sym typeface="Symbol" panose="05050102010706020507" pitchFamily="18" charset="2"/>
              </a:rPr>
              <a:t>M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000" dirty="0">
                <a:sym typeface="Symbol" panose="05050102010706020507" pitchFamily="18" charset="2"/>
              </a:rPr>
              <a:t> Memory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6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Logical Instruction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41560"/>
              </p:ext>
            </p:extLst>
          </p:nvPr>
        </p:nvGraphicFramePr>
        <p:xfrm>
          <a:off x="3429000" y="22301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47307"/>
              </p:ext>
            </p:extLst>
          </p:nvPr>
        </p:nvGraphicFramePr>
        <p:xfrm>
          <a:off x="3429000" y="26009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RLC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81891"/>
              </p:ext>
            </p:extLst>
          </p:nvPr>
        </p:nvGraphicFramePr>
        <p:xfrm>
          <a:off x="34290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1500" y="29718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62400" y="278638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48200" y="282956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48300" y="2831465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72200" y="2831465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53250" y="282956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34300" y="282448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496300" y="283337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260096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Curved Right Arrow 29"/>
          <p:cNvSpPr/>
          <p:nvPr/>
        </p:nvSpPr>
        <p:spPr>
          <a:xfrm>
            <a:off x="3019425" y="2831465"/>
            <a:ext cx="304800" cy="902335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28084"/>
              </p:ext>
            </p:extLst>
          </p:nvPr>
        </p:nvGraphicFramePr>
        <p:xfrm>
          <a:off x="5905500" y="3733799"/>
          <a:ext cx="6858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991600" y="2963545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4600" y="1981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5618" y="3681332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Rotate the accumulator left</a:t>
            </a:r>
          </a:p>
        </p:txBody>
      </p:sp>
    </p:spTree>
    <p:extLst>
      <p:ext uri="{BB962C8B-B14F-4D97-AF65-F5344CB8AC3E}">
        <p14:creationId xmlns:p14="http://schemas.microsoft.com/office/powerpoint/2010/main" val="15938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26 0 L -0.00026 0.00023 C -0.00495 -0.00116 -0.00977 -0.00347 -0.01445 -0.00394 C -0.01914 -0.00417 -0.02357 -0.00347 -0.02799 -0.00255 C -0.02943 -0.00231 -0.03529 0.00116 -0.03698 0.00278 C -0.03815 0.00394 -0.03893 0.00556 -0.0401 0.00671 C -0.04141 0.00833 -0.0431 0.00926 -0.0444 0.01065 C -0.04818 0.01389 -0.04818 0.01458 -0.0513 0.01852 C -0.05482 0.03056 -0.05052 0.01574 -0.05482 0.0331 C -0.0569 0.04144 -0.05612 0.03495 -0.0569 0.04352 C -0.0569 0.05 -0.0569 0.05671 -0.05651 0.06319 C -0.05612 0.06736 -0.05482 0.07106 -0.05417 0.075 C -0.05326 0.08079 -0.05247 0.08657 -0.0513 0.09213 C -0.05104 0.09352 -0.05065 0.09491 -0.05052 0.09606 C -0.05026 0.09838 -0.05052 0.10069 -0.04987 0.10278 C -0.04896 0.10532 -0.0474 0.10718 -0.04583 0.10926 C -0.0444 0.11227 -0.0431 0.11551 -0.04141 0.11852 C -0.04049 0.1206 -0.03893 0.12269 -0.03776 0.125 C -0.03568 0.12917 -0.03424 0.13495 -0.03164 0.13819 C -0.03073 0.13958 -0.02982 0.14074 -0.02878 0.14213 C -0.02786 0.14375 -0.02747 0.14606 -0.02643 0.14745 C -0.02305 0.15255 -0.01497 0.1588 -0.01146 0.16204 C -0.00964 0.16366 -0.00729 0.16435 -0.00547 0.16713 C -0.00078 0.17546 -0.00104 0.17685 0.00365 0.18032 C 0.0138 0.18773 0.00977 0.1831 0.02591 0.18958 C 0.02943 0.19097 0.03294 0.19306 0.03646 0.19491 L 0.04336 0.20278 C 0.04466 0.2044 0.04583 0.20648 0.04792 0.20671 C 0.05273 0.20764 0.05768 0.20764 0.06263 0.2081 C 0.06445 0.20833 0.06576 0.2088 0.06719 0.20926 C 0.07292 0.21157 0.07865 0.21412 0.08464 0.21597 C 0.08945 0.21736 0.0944 0.21759 0.09935 0.21852 C 0.10794 0.22222 0.10182 0.22014 0.11966 0.21852 C 0.1237 0.21806 0.12773 0.21759 0.13177 0.21713 C 0.1362 0.21597 0.14076 0.21481 0.14518 0.21319 C 0.14818 0.21227 0.15065 0.21042 0.15352 0.20926 C 0.15846 0.20764 0.17422 0.20694 0.17604 0.20671 C 0.19154 0.20116 0.16927 0.20856 0.21276 0.20394 C 0.21419 0.20394 0.21563 0.20162 0.21719 0.20139 C 0.22227 0.20023 0.22773 0.20046 0.23281 0.2 C 0.23698 0.19884 0.24102 0.19792 0.24479 0.19606 C 0.24596 0.1956 0.24688 0.19398 0.24792 0.19352 C 0.25586 0.18981 0.25612 0.19144 0.2638 0.18958 C 0.26628 0.18889 0.26862 0.1875 0.27122 0.18704 C 0.27474 0.18588 0.27865 0.18519 0.28242 0.18426 C 0.3013 0.1794 0.28438 0.18333 0.29818 0.18032 C 0.30117 0.17685 0.29987 0.17755 0.3043 0.17639 C 0.30846 0.17523 0.31719 0.17292 0.32201 0.17245 C 0.32865 0.17176 0.33516 0.17153 0.3418 0.17106 C 0.36914 0.15903 0.34271 0.16991 0.41302 0.16713 C 0.41667 0.1669 0.42474 0.16019 0.42643 0.15926 C 0.42721 0.1588 0.42799 0.15856 0.42878 0.1581 C 0.43073 0.15648 0.43255 0.15394 0.43464 0.15278 C 0.43672 0.15139 0.4388 0.15046 0.44076 0.14884 C 0.44167 0.14792 0.44271 0.14583 0.44375 0.14491 C 0.44544 0.14282 0.44714 0.14144 0.44909 0.13958 C 0.45013 0.13727 0.45091 0.13519 0.45208 0.1331 C 0.4526 0.13171 0.45365 0.13056 0.45417 0.12894 C 0.45521 0.12662 0.45625 0.12384 0.45742 0.12106 C 0.45599 0.10532 0.4582 0.1044 0.45365 0.09745 C 0.45273 0.0963 0.45208 0.09583 0.4513 0.09491 C 0.44974 0.08634 0.45182 0.0956 0.44818 0.08704 C 0.44753 0.08542 0.44714 0.08333 0.44674 0.08171 C 0.44518 0.0669 0.44714 0.07917 0.4444 0.06991 C 0.44349 0.06667 0.44388 0.06458 0.44232 0.06204 C 0.44128 0.06065 0.44036 0.06019 0.43919 0.05926 L 0.43776 0.05417 " pathEditMode="relative" rAng="0" ptsTypes="AAAAAAAAAAAAAA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1081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92 0 L -0.01992 0 C -0.02513 0.00301 -0.03008 0.00648 -0.03516 0.00972 C -0.04323 0.01435 -0.05117 0.01782 -0.05885 0.02315 C -0.06784 0.02894 -0.075 0.03588 -0.08281 0.04329 C -0.08672 0.05486 -0.08385 0.04468 -0.08594 0.06134 C -0.08633 0.06319 -0.08711 0.06458 -0.08724 0.06644 C -0.09023 0.08657 -0.08594 0.0662 -0.09023 0.08657 C -0.08919 0.09676 -0.08854 0.10139 -0.08594 0.11319 C -0.08372 0.12384 -0.08281 0.13565 -0.07852 0.14491 C -0.07604 0.15023 -0.07422 0.15671 -0.07083 0.16157 C -0.06862 0.16481 -0.06523 0.16574 -0.06224 0.16829 C -0.05977 0.17037 -0.05716 0.17245 -0.05456 0.175 C -0.05104 0.17847 -0.04766 0.18333 -0.04375 0.18657 C -0.04193 0.18819 -0.03945 0.18843 -0.03724 0.19005 C -0.03477 0.19144 -0.03216 0.19329 -0.02956 0.19491 C -0.02839 0.19676 -0.02708 0.19954 -0.02526 0.20139 C -0.02279 0.20417 -0.01966 0.20556 -0.01654 0.2081 C -0.01406 0.21019 -0.01172 0.21273 -0.00911 0.21481 C -0.00742 0.2162 -0.00547 0.21667 -0.00365 0.21829 C 0.00951 0.22824 -0.00195 0.22222 0.01146 0.22824 C 0.01315 0.22986 0.0151 0.23148 0.01693 0.23333 C 0.01914 0.23542 0.02096 0.23843 0.02344 0.24005 C 0.02865 0.24306 0.03841 0.24398 0.04414 0.24514 L 0.15039 0.24329 C 0.1526 0.24306 0.15456 0.24213 0.1569 0.24167 L 0.18177 0.23657 C 0.18281 0.23542 0.18411 0.23449 0.1849 0.23333 C 0.18581 0.23194 0.18607 0.22917 0.18724 0.22824 C 0.18867 0.22685 0.19076 0.22708 0.19258 0.22662 C 0.1944 0.225 0.19596 0.22292 0.19805 0.22153 C 0.2 0.22014 0.20469 0.21829 0.20469 0.21852 " pathEditMode="relative" rAng="0" ptsTypes="AAAAAAAAAAAAAAAAAAAAAAAAAAAAAAAA"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224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9" grpId="0"/>
      <p:bldP spid="29" grpId="1"/>
      <p:bldP spid="29" grpId="2"/>
      <p:bldP spid="30" grpId="0" animBg="1"/>
      <p:bldP spid="35" grpId="0"/>
      <p:bldP spid="36" grpId="0"/>
      <p:bldP spid="3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RRC: Rotate accumulator right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242241"/>
              </p:ext>
            </p:extLst>
          </p:nvPr>
        </p:nvGraphicFramePr>
        <p:xfrm>
          <a:off x="1829551" y="143378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50981"/>
              </p:ext>
            </p:extLst>
          </p:nvPr>
        </p:nvGraphicFramePr>
        <p:xfrm>
          <a:off x="1828800" y="2128582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RRC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binary bit of the accumulator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rotated right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position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placed in the position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well as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flag(CY).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modified according to bit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P, AC are not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RRC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RRC: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47308"/>
              </p:ext>
            </p:extLst>
          </p:nvPr>
        </p:nvGraphicFramePr>
        <p:xfrm>
          <a:off x="2971800" y="15443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17641"/>
              </p:ext>
            </p:extLst>
          </p:nvPr>
        </p:nvGraphicFramePr>
        <p:xfrm>
          <a:off x="29718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94609"/>
              </p:ext>
            </p:extLst>
          </p:nvPr>
        </p:nvGraphicFramePr>
        <p:xfrm>
          <a:off x="29718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53823"/>
              </p:ext>
            </p:extLst>
          </p:nvPr>
        </p:nvGraphicFramePr>
        <p:xfrm>
          <a:off x="5562600" y="3703955"/>
          <a:ext cx="6858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57400" y="129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3" name="Curved Left Arrow 2"/>
          <p:cNvSpPr/>
          <p:nvPr/>
        </p:nvSpPr>
        <p:spPr>
          <a:xfrm>
            <a:off x="9096375" y="2042796"/>
            <a:ext cx="400050" cy="947419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0" y="22860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213106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2885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43400" y="21336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400" y="229616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05400" y="214122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48400" y="22885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67400" y="21336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0400" y="22885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9400" y="21336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72400" y="22885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91400" y="21336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34400" y="22885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153400" y="21336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34400" y="191389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34400" y="19177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87218" y="3025140"/>
            <a:ext cx="3242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Rotate the accumulator right</a:t>
            </a:r>
          </a:p>
        </p:txBody>
      </p:sp>
    </p:spTree>
    <p:extLst>
      <p:ext uri="{BB962C8B-B14F-4D97-AF65-F5344CB8AC3E}">
        <p14:creationId xmlns:p14="http://schemas.microsoft.com/office/powerpoint/2010/main" val="9349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432 1.48148E-6 L 0.01432 1.48148E-6 C 0.01758 0.00162 0.02044 0.00417 0.02383 0.00602 C 0.025 0.00694 0.02643 0.00694 0.02799 0.00787 C 0.03529 0.0125 0.02669 0.00926 0.03424 0.01597 C 0.03542 0.01713 0.03685 0.0169 0.03841 0.01759 C 0.04193 0.01991 0.0457 0.02407 0.04883 0.02754 L 0.05195 0.03079 C 0.05391 0.04004 0.05156 0.03148 0.05612 0.04051 C 0.05755 0.04375 0.06029 0.05046 0.06029 0.05069 C 0.06055 0.05532 0.06081 0.06018 0.06133 0.06504 C 0.06159 0.0669 0.0625 0.06805 0.0625 0.06991 C 0.0625 0.07708 0.06198 0.08403 0.06133 0.09097 C 0.06107 0.09282 0.06094 0.09491 0.06029 0.09606 C 0.05911 0.09768 0.05716 0.09792 0.05612 0.09954 C 0.05482 0.10069 0.0543 0.10301 0.05286 0.10417 C 0.0513 0.10532 0.04948 0.10486 0.04766 0.10602 C 0.04492 0.10671 0.04193 0.10741 0.03945 0.10926 C 0.02956 0.11504 0.03672 0.11134 0.0207 0.11574 C 0.00469 0.11991 0.03151 0.1162 -0.00651 0.11898 L -0.08685 0.11736 C -0.08906 0.11713 -0.08906 0.11597 -0.08997 0.11574 C -0.09245 0.11481 -0.09401 0.11435 -0.09622 0.11389 C -0.10638 0.11435 -0.11641 0.11458 -0.12643 0.11574 C -0.12786 0.11574 -0.12995 0.11667 -0.13047 0.11736 C -0.1401 0.11991 -0.1349 0.11782 -0.14206 0.1206 C -0.14492 0.12153 -0.14766 0.12315 -0.15039 0.12407 C -0.15729 0.12523 -0.18372 0.12662 -0.18698 0.12708 C -0.21732 0.13657 -0.1776 0.12454 -0.20781 0.13217 C -0.20898 0.13241 -0.20977 0.13356 -0.21094 0.13379 C -0.21927 0.13449 -0.22747 0.13472 -0.23594 0.13565 C -0.2431 0.13472 -0.25065 0.13449 -0.25781 0.13379 C -0.26341 0.13287 -0.26901 0.13125 -0.27448 0.13032 C -0.27904 0.12963 -0.28359 0.1294 -0.28802 0.12893 C -0.29154 0.12801 -0.29505 0.12731 -0.29844 0.12708 C -0.32174 0.125 -0.3625 0.1243 -0.3819 0.12407 C -0.38906 0.12338 -0.40677 0.12245 -0.41536 0.1206 C -0.4168 0.12014 -0.41797 0.11921 -0.4194 0.11898 C -0.42266 0.11805 -0.42578 0.11759 -0.42878 0.11736 C -0.43698 0.11296 -0.42826 0.11713 -0.44557 0.11389 C -0.44948 0.11319 -0.45065 0.11157 -0.45391 0.10926 C -0.4543 0.10602 -0.45508 0.10254 -0.45508 0.09954 C -0.45482 0.09514 -0.45443 0.09097 -0.45286 0.08796 C -0.45065 0.08287 -0.44687 0.08125 -0.44349 0.07963 C -0.44284 0.07824 -0.44193 0.07662 -0.44141 0.07477 C -0.44076 0.07268 -0.44076 0.07037 -0.44036 0.06805 C -0.43984 0.06481 -0.43906 0.0618 -0.43828 0.05833 C -0.43789 0.05625 -0.43685 0.05 -0.43516 0.04861 C -0.43464 0.04792 -0.43516 0.05069 -0.43516 0.05185 " pathEditMode="relative" rAng="0" ptsTypes="AAAAA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99 -2.96296E-6 L 0.00299 0.00023 C 0.00964 0.00023 0.01615 0.00047 0.02279 0.00093 C 0.02357 0.00116 0.02474 0.00185 0.02578 0.00209 C 0.02747 0.00255 0.0293 0.00278 0.03125 0.00324 L 0.0349 0.00533 C 0.03542 0.00579 0.03607 0.00625 0.03659 0.00648 C 0.03971 0.00787 0.03841 0.00718 0.04089 0.0088 C 0.04141 0.00996 0.04232 0.01088 0.04284 0.01204 C 0.04336 0.0132 0.04349 0.01459 0.04401 0.01551 C 0.0444 0.01644 0.04518 0.0169 0.0457 0.0176 C 0.05182 0.03426 0.04557 0.0169 0.04948 0.02894 C 0.04987 0.0301 0.05026 0.03102 0.05052 0.03241 C 0.05234 0.03912 0.05169 0.03866 0.05247 0.04607 C 0.0526 0.04723 0.05286 0.04838 0.05299 0.04954 C 0.05339 0.05093 0.05352 0.05232 0.05365 0.05394 C 0.05391 0.05764 0.05378 0.06158 0.0543 0.06528 C 0.05456 0.06667 0.05573 0.06736 0.05625 0.06852 C 0.05664 0.06945 0.05664 0.07084 0.05703 0.07199 C 0.05664 0.07431 0.05599 0.0838 0.0556 0.08681 C 0.05547 0.08797 0.05495 0.08912 0.05495 0.09005 C 0.05469 0.09167 0.05456 0.09306 0.0543 0.09468 C 0.05391 0.09769 0.05339 0.1044 0.05247 0.10695 C 0.04961 0.11505 0.05065 0.11135 0.0487 0.11806 C 0.04857 0.12107 0.04857 0.12361 0.04818 0.12616 C 0.04792 0.12963 0.04792 0.1331 0.04766 0.13635 C 0.0474 0.13866 0.04674 0.14098 0.04635 0.14329 L 0.0457 0.14653 C 0.04557 0.14769 0.04544 0.14885 0.04518 0.15 C 0.04505 0.15139 0.04479 0.15301 0.0444 0.1544 C 0.04427 0.15625 0.04427 0.1581 0.04401 0.16019 C 0.04375 0.16135 0.04375 0.1625 0.04336 0.16343 C 0.04284 0.16482 0.04206 0.16574 0.04141 0.1669 C 0.04089 0.1706 0.04036 0.175 0.03854 0.17709 C 0.03607 0.18033 0.03542 0.18079 0.03294 0.18611 C 0.03177 0.18912 0.03047 0.1926 0.02878 0.19514 C 0.02813 0.19584 0.02747 0.19653 0.02695 0.19723 C 0.02396 0.20533 0.02747 0.19537 0.02383 0.20533 C 0.02344 0.20648 0.02305 0.20764 0.02279 0.20857 C 0.02201 0.21019 0.02135 0.21181 0.0207 0.21343 C 0.02044 0.21435 0.02005 0.21574 0.01953 0.21667 C 0.01758 0.2206 0.0181 0.21783 0.01602 0.22014 C 0.01471 0.22153 0.01367 0.22315 0.01211 0.22477 L 0.01055 0.22685 C 0.00977 0.22755 0.00924 0.22871 0.00859 0.22917 C 0.00781 0.2294 0.00729 0.22986 0.00677 0.23033 C 0.00586 0.23056 0.00508 0.23079 0.00443 0.23125 C 0.00339 0.23195 0.0026 0.2331 0.00195 0.23357 C 0.00026 0.23449 -0.00156 0.23473 -0.00286 0.23588 C -0.00404 0.23658 -0.00508 0.23727 -0.00599 0.23797 C -0.00872 0.23982 -0.00937 0.23889 -0.01211 0.24167 C -0.01302 0.24236 -0.0138 0.24306 -0.01458 0.24375 C -0.0151 0.24422 -0.01576 0.24445 -0.01641 0.24491 C -0.01745 0.24584 -0.01823 0.24746 -0.0194 0.24815 C -0.02018 0.24885 -0.02122 0.24885 -0.02201 0.24931 C -0.02279 0.25 -0.02396 0.2507 -0.02487 0.25162 C -0.02747 0.25394 -0.0306 0.25672 -0.03281 0.25973 C -0.03385 0.26088 -0.03451 0.26227 -0.03542 0.2632 C -0.03841 0.26644 -0.03685 0.26435 -0.03945 0.26644 C -0.04049 0.26713 -0.04128 0.26806 -0.04206 0.26875 C -0.04271 0.26922 -0.04323 0.26922 -0.04375 0.26991 C -0.04453 0.27037 -0.04505 0.27153 -0.04557 0.27199 C -0.04648 0.27269 -0.0474 0.27269 -0.04805 0.27315 C -0.04935 0.27385 -0.05169 0.27547 -0.05169 0.2757 C -0.05234 0.27639 -0.05286 0.27778 -0.05365 0.27894 C -0.0543 0.27986 -0.05794 0.28079 -0.05859 0.28125 C -0.05977 0.28172 -0.06094 0.28264 -0.06211 0.28334 C -0.06289 0.2838 -0.06328 0.28426 -0.06406 0.28449 C -0.06484 0.28496 -0.06562 0.28496 -0.06641 0.28565 C -0.06732 0.28611 -0.06797 0.28727 -0.06888 0.28773 C -0.06966 0.28843 -0.07044 0.28843 -0.07135 0.28889 C -0.07214 0.28959 -0.07279 0.29051 -0.0737 0.29121 C -0.07435 0.29167 -0.075 0.2919 -0.07552 0.29236 C -0.07643 0.29283 -0.07708 0.29375 -0.07799 0.29445 C -0.08151 0.29746 -0.07917 0.29306 -0.08464 0.30047 C -0.08529 0.30116 -0.08594 0.30209 -0.08646 0.30278 C -0.08763 0.30371 -0.08984 0.3044 -0.09076 0.30486 C -0.09206 0.30556 -0.09323 0.30648 -0.0944 0.30718 C -0.09518 0.30764 -0.09609 0.30787 -0.09687 0.30834 C -0.09753 0.30857 -0.09805 0.30903 -0.0987 0.30949 C -0.10039 0.31019 -0.10195 0.31088 -0.10352 0.31158 C -0.10443 0.31204 -0.10534 0.3125 -0.10586 0.31273 C -0.1069 0.3132 -0.1082 0.3132 -0.10898 0.31389 C -0.11628 0.31783 -0.10729 0.31482 -0.11641 0.31713 C -0.11706 0.3176 -0.11771 0.31783 -0.11823 0.31852 C -0.11888 0.31898 -0.11927 0.32037 -0.12005 0.32084 C -0.12161 0.32176 -0.12331 0.32199 -0.12487 0.32292 C -0.1263 0.32361 -0.12734 0.32431 -0.12865 0.32523 C -0.12969 0.32593 -0.13073 0.32685 -0.13164 0.32732 C -0.13255 0.32801 -0.13372 0.32801 -0.13477 0.32848 C -0.13555 0.32894 -0.13633 0.3294 -0.13711 0.32963 C -0.14388 0.33172 -0.14544 0.33172 -0.15182 0.33287 C -0.15247 0.33334 -0.15339 0.33357 -0.15417 0.33403 C -0.15495 0.33426 -0.15547 0.33496 -0.15612 0.33519 C -0.16198 0.33611 -0.16784 0.33658 -0.1737 0.33797 C -0.17904 0.33704 -0.18437 0.33681 -0.18945 0.33635 C -0.19049 0.33611 -0.19154 0.33542 -0.19271 0.33519 C -0.19453 0.33473 -0.19622 0.33449 -0.19805 0.33403 C -0.19961 0.33334 -0.20143 0.33241 -0.20299 0.33195 C -0.20404 0.33125 -0.20547 0.33125 -0.20664 0.33079 C -0.20794 0.3301 -0.20898 0.32871 -0.21042 0.32848 C -0.22005 0.32662 -0.21393 0.32755 -0.22878 0.32639 C -0.22943 0.32593 -0.23073 0.32639 -0.23125 0.32523 C -0.23138 0.32431 -0.23073 0.32292 -0.23047 0.32176 C -0.23034 0.32037 -0.23047 0.31898 -0.23047 0.31713 " pathEditMode="relative" rAng="0" ptsTypes="AAAAAAAAAAAAAAAAAAAAAAAAAAAAAAAAAAAAAAAAAAAAAAAAAAAAAAAAAAAAAAAAAAAAAAAAAAAAAAAAAAAAAAAAAAAAAAAAAAAAAAAAA">
                                      <p:cBhvr>
                                        <p:cTn id="7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31" grpId="0"/>
      <p:bldP spid="32" grpId="0"/>
      <p:bldP spid="37" grpId="0"/>
      <p:bldP spid="39" grpId="0"/>
      <p:bldP spid="41" grpId="0"/>
      <p:bldP spid="43" grpId="0"/>
      <p:bldP spid="45" grpId="0"/>
      <p:bldP spid="47" grpId="0"/>
      <p:bldP spid="47" grpId="1"/>
      <p:bldP spid="48" grpId="0"/>
      <p:bldP spid="48" grpId="1"/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RAL: Rotate accumulator left through carry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064196"/>
              </p:ext>
            </p:extLst>
          </p:nvPr>
        </p:nvGraphicFramePr>
        <p:xfrm>
          <a:off x="1827193" y="145045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95876"/>
              </p:ext>
            </p:extLst>
          </p:nvPr>
        </p:nvGraphicFramePr>
        <p:xfrm>
          <a:off x="1826442" y="2147633"/>
          <a:ext cx="8648702" cy="28409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RAL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binary bit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rotated left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position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through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and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placed in the least significant position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modified according to 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P, AC are not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RAL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RAL: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5755"/>
              </p:ext>
            </p:extLst>
          </p:nvPr>
        </p:nvGraphicFramePr>
        <p:xfrm>
          <a:off x="3429000" y="16205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82045"/>
              </p:ext>
            </p:extLst>
          </p:nvPr>
        </p:nvGraphicFramePr>
        <p:xfrm>
          <a:off x="3429000" y="19913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43584"/>
              </p:ext>
            </p:extLst>
          </p:nvPr>
        </p:nvGraphicFramePr>
        <p:xfrm>
          <a:off x="3429000" y="2362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1500" y="23622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62400" y="217678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48200" y="221996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48300" y="2221865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72200" y="2221865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53250" y="221996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34300" y="221488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496300" y="2223770"/>
            <a:ext cx="457200" cy="3708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199136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Curved Right Arrow 29"/>
          <p:cNvSpPr/>
          <p:nvPr/>
        </p:nvSpPr>
        <p:spPr>
          <a:xfrm>
            <a:off x="3019425" y="2221865"/>
            <a:ext cx="304800" cy="902335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87314"/>
              </p:ext>
            </p:extLst>
          </p:nvPr>
        </p:nvGraphicFramePr>
        <p:xfrm>
          <a:off x="5905500" y="3124199"/>
          <a:ext cx="6858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514600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14501" y="3882776"/>
            <a:ext cx="460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Rotate the accumulator left through carry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3495039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72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5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07407E-6 L 0.11875 -4.07407E-6 C 0.17188 -4.07407E-6 0.23711 -0.04583 0.2375 -0.08263 L 0.2375 -0.16504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1.85185E-6 L 6.25E-7 0.00023 C -0.00482 0.00324 -0.00925 0.00671 -0.0138 0.00995 C -0.02122 0.01458 -0.02878 0.01805 -0.03581 0.02338 C -0.04401 0.02916 -0.05065 0.03611 -0.05794 0.04352 C -0.06146 0.05532 -0.05885 0.04491 -0.06068 0.0618 C -0.06094 0.06366 -0.06172 0.06504 -0.06185 0.0669 C -0.06458 0.08704 -0.06068 0.06666 -0.06458 0.08704 C -0.0638 0.09722 -0.06302 0.10208 -0.06068 0.11389 C -0.05885 0.12477 -0.05781 0.13657 -0.05378 0.14583 C -0.05169 0.15139 -0.04987 0.15787 -0.04688 0.16273 C -0.04466 0.16597 -0.04167 0.1669 -0.03893 0.16944 C -0.03659 0.17153 -0.03425 0.17361 -0.03177 0.17616 C -0.02852 0.17963 -0.02552 0.18449 -0.02201 0.18773 C -0.02018 0.18935 -0.01797 0.18958 -0.01589 0.1912 C -0.0138 0.19259 -0.01133 0.19444 -0.00898 0.19606 C -0.00781 0.19815 -0.00664 0.20092 -0.00508 0.20278 C -0.0026 0.20555 0.00039 0.20694 0.00312 0.20949 C 0.00534 0.21157 0.00755 0.21412 0.01003 0.2162 C 0.01146 0.21759 0.01341 0.21805 0.01497 0.21967 C 0.02708 0.22963 0.01641 0.22361 0.02878 0.22963 C 0.0306 0.23125 0.03216 0.23287 0.03385 0.23472 C 0.03594 0.2368 0.03763 0.23981 0.03984 0.24143 C 0.04479 0.24444 0.05352 0.24537 0.05872 0.24676 L 0.15651 0.24467 C 0.15859 0.24444 0.16055 0.24352 0.16263 0.24305 L 0.18542 0.23796 C 0.18646 0.2368 0.18763 0.23588 0.18828 0.23472 C 0.18906 0.23333 0.18932 0.23055 0.19036 0.22963 C 0.1918 0.22824 0.19362 0.22847 0.19531 0.22801 C 0.197 0.22639 0.19857 0.2243 0.20026 0.22291 C 0.20234 0.22153 0.20664 0.21967 0.20664 0.21991 " pathEditMode="relative" rAng="0" ptsTypes="AAAAAAAAAAAAAAAAAAAAAAAAAAAAAAAA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9" grpId="0"/>
      <p:bldP spid="29" grpId="1"/>
      <p:bldP spid="30" grpId="0" animBg="1"/>
      <p:bldP spid="36" grpId="0"/>
      <p:bldP spid="31" grpId="0"/>
      <p:bldP spid="32" grpId="0"/>
      <p:bldP spid="32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RAR: Rotate accumulator right through carry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4051"/>
              </p:ext>
            </p:extLst>
          </p:nvPr>
        </p:nvGraphicFramePr>
        <p:xfrm>
          <a:off x="1827194" y="145045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25864"/>
              </p:ext>
            </p:extLst>
          </p:nvPr>
        </p:nvGraphicFramePr>
        <p:xfrm>
          <a:off x="1826443" y="2147633"/>
          <a:ext cx="8648702" cy="28409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latin typeface="+mn-lt"/>
                        </a:rPr>
                        <a:t>RAR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binary bit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rotated right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 position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through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placed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and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placed in the most significant position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modified according to bit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kern="1200" baseline="-25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S, Z, P, AC are not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+mn-lt"/>
                        </a:rPr>
                        <a:t>RAR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RAR: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76349"/>
              </p:ext>
            </p:extLst>
          </p:nvPr>
        </p:nvGraphicFramePr>
        <p:xfrm>
          <a:off x="2971800" y="16967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75946"/>
              </p:ext>
            </p:extLst>
          </p:nvPr>
        </p:nvGraphicFramePr>
        <p:xfrm>
          <a:off x="2971800" y="2067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39026"/>
              </p:ext>
            </p:extLst>
          </p:nvPr>
        </p:nvGraphicFramePr>
        <p:xfrm>
          <a:off x="2971800" y="2438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30853"/>
              </p:ext>
            </p:extLst>
          </p:nvPr>
        </p:nvGraphicFramePr>
        <p:xfrm>
          <a:off x="5562600" y="3856355"/>
          <a:ext cx="6858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574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3" name="Curved Left Arrow 2"/>
          <p:cNvSpPr/>
          <p:nvPr/>
        </p:nvSpPr>
        <p:spPr>
          <a:xfrm>
            <a:off x="9096375" y="2195196"/>
            <a:ext cx="400050" cy="947419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0" y="24384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228346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4409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43400" y="22860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400" y="244856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05400" y="229362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48400" y="24409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67400" y="22860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0400" y="24409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9400" y="22860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72400" y="24409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91400" y="22860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34400" y="244094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153400" y="2286000"/>
            <a:ext cx="304800" cy="3073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34400" y="206629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34400" y="207010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07100" y="3190240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Rotate the accumulator right through carry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3100" y="4237990"/>
            <a:ext cx="3048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41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5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4.81481E-6 L -0.10468 -4.81481E-6 C -0.15182 -4.81481E-6 -0.20976 -0.07175 -0.20976 -0.13032 L -0.20976 -0.26087 " pathEditMode="relative" rAng="10800000" ptsTypes="AAAA"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07 4.81481E-6 L 0.00507 0.00023 C 0.01172 0.00023 0.01823 0.00046 0.02487 0.00092 C 0.02565 0.00115 0.02682 0.00185 0.02786 0.00208 C 0.02955 0.00254 0.03138 0.00277 0.03333 0.00324 L 0.03698 0.00532 C 0.0375 0.00578 0.03815 0.00625 0.03867 0.00648 C 0.04179 0.00787 0.04049 0.00717 0.04297 0.00879 C 0.04349 0.00995 0.0444 0.01087 0.04492 0.01203 C 0.04544 0.01319 0.04557 0.01458 0.04609 0.0155 C 0.04648 0.01643 0.04726 0.01689 0.04778 0.01759 C 0.0539 0.03425 0.04765 0.01689 0.05156 0.02893 C 0.05195 0.03009 0.05234 0.03101 0.0526 0.0324 C 0.05442 0.03912 0.05377 0.03865 0.05455 0.04583 C 0.05468 0.04699 0.05494 0.04814 0.05507 0.0493 C 0.05547 0.05069 0.0556 0.05208 0.05573 0.0537 C 0.05599 0.0574 0.05586 0.06134 0.05638 0.06504 C 0.05664 0.06643 0.05781 0.06712 0.05833 0.06828 C 0.05872 0.06921 0.05872 0.0706 0.05911 0.07175 C 0.05872 0.07407 0.05807 0.08356 0.05768 0.08634 C 0.05755 0.0875 0.05703 0.08865 0.05703 0.08958 C 0.05677 0.0912 0.05664 0.09259 0.05638 0.09421 C 0.05599 0.09722 0.05547 0.10393 0.05455 0.10648 C 0.05169 0.11458 0.05273 0.11087 0.05078 0.11759 C 0.05065 0.1206 0.05065 0.12314 0.05026 0.12569 C 0.05 0.12893 0.05 0.1324 0.04974 0.13564 C 0.04948 0.13796 0.04882 0.14027 0.04843 0.14259 L 0.04778 0.14583 C 0.04765 0.14699 0.04752 0.14814 0.04726 0.1493 C 0.04713 0.15069 0.04687 0.15231 0.04648 0.1537 C 0.04635 0.15555 0.04635 0.1574 0.04609 0.15949 C 0.04583 0.16064 0.04583 0.1618 0.04544 0.16273 C 0.04492 0.16412 0.04414 0.16504 0.04349 0.1662 C 0.04297 0.16967 0.04244 0.17407 0.04062 0.17615 C 0.03815 0.17939 0.0375 0.17986 0.03502 0.18518 C 0.03385 0.18819 0.03255 0.19166 0.03086 0.19421 C 0.03021 0.1949 0.02955 0.1956 0.02903 0.19629 C 0.02604 0.20439 0.02955 0.19444 0.02591 0.20439 C 0.02552 0.20555 0.02513 0.20671 0.02487 0.20763 C 0.02409 0.20925 0.02343 0.21064 0.02278 0.21226 C 0.02252 0.21319 0.02213 0.21458 0.02161 0.2155 C 0.01966 0.21944 0.02018 0.21666 0.0181 0.21898 C 0.01679 0.22037 0.01575 0.22199 0.01419 0.22361 L 0.01263 0.22569 C 0.01185 0.22638 0.01132 0.22754 0.01067 0.228 C 0.00989 0.22824 0.00937 0.2287 0.00885 0.22916 C 0.00794 0.22939 0.00716 0.22962 0.00651 0.23009 C 0.00547 0.23078 0.00468 0.23194 0.00403 0.2324 C 0.00234 0.23333 0.00052 0.23356 -0.00078 0.23472 C -0.00196 0.23541 -0.003 0.23611 -0.00391 0.2368 C -0.00664 0.23865 -0.00729 0.23773 -0.01003 0.2405 C -0.01094 0.2412 -0.01172 0.24189 -0.0125 0.24259 C -0.01302 0.24305 -0.01368 0.24328 -0.01433 0.24375 C -0.01537 0.24467 -0.01615 0.24629 -0.01732 0.24699 C -0.0181 0.24768 -0.01914 0.24768 -0.01993 0.24814 C -0.02071 0.24884 -0.02188 0.24953 -0.02279 0.25046 C -0.02539 0.25254 -0.02852 0.25532 -0.03073 0.25833 C -0.03177 0.25949 -0.03243 0.26087 -0.03334 0.2618 C -0.03633 0.26504 -0.03477 0.26296 -0.03737 0.26504 C -0.03841 0.26574 -0.0392 0.26666 -0.03998 0.26736 C -0.04063 0.26782 -0.04115 0.26782 -0.04167 0.26851 C -0.04245 0.26898 -0.04297 0.27013 -0.04349 0.2706 C -0.0444 0.27129 -0.04532 0.27129 -0.04597 0.27175 C -0.04727 0.27245 -0.04961 0.27407 -0.04961 0.2743 C -0.05026 0.275 -0.05078 0.27638 -0.05157 0.27754 C -0.05222 0.27847 -0.05586 0.27939 -0.05651 0.27986 C -0.05769 0.28032 -0.05886 0.28125 -0.06003 0.28194 C -0.06081 0.2824 -0.0612 0.28287 -0.06198 0.2831 C -0.06276 0.28356 -0.06354 0.28356 -0.06433 0.28425 C -0.06524 0.28472 -0.06589 0.28587 -0.0668 0.28634 C -0.06758 0.28703 -0.06836 0.28703 -0.06927 0.2875 C -0.07006 0.28819 -0.07071 0.28912 -0.07162 0.28981 C -0.07227 0.29027 -0.07292 0.2905 -0.07344 0.29097 C -0.07435 0.29143 -0.075 0.29236 -0.07591 0.29305 C -0.07943 0.29583 -0.07709 0.29166 -0.08256 0.29884 C -0.08321 0.29953 -0.08386 0.30046 -0.08438 0.30115 C -0.08555 0.30208 -0.08776 0.30277 -0.08868 0.30324 C -0.08998 0.30393 -0.09115 0.30486 -0.09232 0.30555 C -0.0931 0.30601 -0.09401 0.30625 -0.09479 0.30671 C -0.09545 0.30694 -0.09597 0.3074 -0.09662 0.30787 C -0.09831 0.30856 -0.09987 0.30925 -0.10144 0.30995 C -0.10235 0.31041 -0.10326 0.31087 -0.10378 0.31111 C -0.10482 0.31157 -0.10612 0.31157 -0.1069 0.31226 C -0.1142 0.31643 -0.10521 0.31319 -0.11433 0.3155 C -0.11498 0.31597 -0.11563 0.31643 -0.11615 0.31689 C -0.1168 0.31736 -0.11719 0.31875 -0.11797 0.31921 C -0.11953 0.32013 -0.12123 0.32037 -0.12279 0.32129 C -0.12422 0.32199 -0.12526 0.32268 -0.12657 0.32361 C -0.12761 0.3243 -0.12865 0.32523 -0.12956 0.32569 C -0.13047 0.32638 -0.13164 0.32638 -0.13269 0.32685 C -0.13347 0.32731 -0.13425 0.32777 -0.13503 0.328 C -0.1418 0.33009 -0.14336 0.33009 -0.14974 0.33125 C -0.15039 0.33171 -0.15131 0.33194 -0.15209 0.3324 C -0.15287 0.33263 -0.15339 0.33333 -0.15404 0.33356 C -0.1599 0.33449 -0.16576 0.33495 -0.17162 0.33611 C -0.17696 0.33541 -0.18229 0.33518 -0.18737 0.33472 C -0.18841 0.33449 -0.18946 0.33379 -0.19063 0.33356 C -0.19245 0.3331 -0.19414 0.33287 -0.19597 0.3324 C -0.19753 0.33171 -0.19935 0.33078 -0.20091 0.33032 C -0.20196 0.32962 -0.20339 0.32962 -0.20456 0.32916 C -0.20586 0.32847 -0.2069 0.32708 -0.20834 0.32685 C -0.21797 0.325 -0.21185 0.32592 -0.2267 0.32476 C -0.22735 0.3243 -0.22865 0.32476 -0.22917 0.32361 C -0.2293 0.32268 -0.22865 0.32129 -0.22839 0.32013 C -0.22826 0.31875 -0.22839 0.31736 -0.22839 0.3155 " pathEditMode="relative" rAng="0" ptsTypes="AAAAAAAAAAAAAAAAAAAAAAAAAAAAAAAAAAAAAAAAAAAAAAAAAAAAAAAAAAAAAAAAAAAAAAAAAAAAAAAAAAAAAAAAAAAAAAAAAAAAAAAAA">
                                      <p:cBhvr>
                                        <p:cTn id="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31" grpId="0"/>
      <p:bldP spid="32" grpId="0"/>
      <p:bldP spid="37" grpId="0"/>
      <p:bldP spid="39" grpId="0"/>
      <p:bldP spid="41" grpId="0"/>
      <p:bldP spid="43" grpId="0"/>
      <p:bldP spid="45" grpId="0"/>
      <p:bldP spid="47" grpId="0"/>
      <p:bldP spid="48" grpId="0"/>
      <p:bldP spid="48" grpId="1"/>
      <p:bldP spid="18" grpId="0"/>
      <p:bldP spid="28" grpId="0"/>
      <p:bldP spid="28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CMA: Complement accumulator 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220706"/>
              </p:ext>
            </p:extLst>
          </p:nvPr>
        </p:nvGraphicFramePr>
        <p:xfrm>
          <a:off x="1839128" y="1432419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38497"/>
              </p:ext>
            </p:extLst>
          </p:nvPr>
        </p:nvGraphicFramePr>
        <p:xfrm>
          <a:off x="1838377" y="2147634"/>
          <a:ext cx="8648702" cy="900367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latin typeface="+mn-lt"/>
                        </a:rPr>
                        <a:t>CMA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complemented. No flags are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+mn-lt"/>
                        </a:rPr>
                        <a:t>CMA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95600" y="4047871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406906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867275" y="4168133"/>
            <a:ext cx="381000" cy="20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06766" y="4084454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CMA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10042" y="4040583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2A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8608" y="4887034"/>
            <a:ext cx="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0 0 1 0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54701" y="4887034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1 0 1 0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8608" y="5253691"/>
            <a:ext cx="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1 1 0 1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01803" y="5253691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0 1 0 1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36343" y="5657839"/>
            <a:ext cx="636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D </a:t>
            </a:r>
            <a:r>
              <a:rPr lang="en-US" sz="2000" b="1" dirty="0" smtClean="0"/>
              <a:t>  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95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04792 -2.59259E-6 C 0.0698 -2.59259E-6 0.09584 0.02986 0.09584 0.05625 L 0.09584 0.11528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277 L -0.0987 -0.00277 C -0.14297 -0.00277 -0.19766 -0.06666 -0.19766 -0.11898 L -0.19766 -0.23588 " pathEditMode="relative" rAng="10800000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3" grpId="0" animBg="1"/>
      <p:bldP spid="5" grpId="0"/>
      <p:bldP spid="6" grpId="0"/>
      <p:bldP spid="6" grpId="1"/>
      <p:bldP spid="12" grpId="0"/>
      <p:bldP spid="13" grpId="0"/>
      <p:bldP spid="14" grpId="0"/>
      <p:bldP spid="15" grpId="0"/>
      <p:bldP spid="16" grpId="0"/>
      <p:bldP spid="16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Logical Instruction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47193"/>
              </p:ext>
            </p:extLst>
          </p:nvPr>
        </p:nvGraphicFramePr>
        <p:xfrm>
          <a:off x="1828800" y="1447645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69658"/>
              </p:ext>
            </p:extLst>
          </p:nvPr>
        </p:nvGraphicFramePr>
        <p:xfrm>
          <a:off x="1828800" y="2146686"/>
          <a:ext cx="8648702" cy="900367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latin typeface="+mn-lt"/>
                        </a:rPr>
                        <a:t>CMC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complemented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No other flags are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+mn-lt"/>
                        </a:rPr>
                        <a:t>CMC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6140" y="103302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CMC: </a:t>
            </a:r>
            <a:r>
              <a:rPr lang="en-US" sz="2000" dirty="0"/>
              <a:t>Complement Carry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3185574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STC: </a:t>
            </a:r>
            <a:r>
              <a:rPr lang="en-US" sz="2000" dirty="0"/>
              <a:t>Set Carry</a:t>
            </a:r>
          </a:p>
        </p:txBody>
      </p:sp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51161"/>
              </p:ext>
            </p:extLst>
          </p:nvPr>
        </p:nvGraphicFramePr>
        <p:xfrm>
          <a:off x="1828798" y="3581400"/>
          <a:ext cx="8648699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399"/>
                <a:gridCol w="990599"/>
                <a:gridCol w="4876802"/>
                <a:gridCol w="1866899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41599"/>
              </p:ext>
            </p:extLst>
          </p:nvPr>
        </p:nvGraphicFramePr>
        <p:xfrm>
          <a:off x="1828800" y="4278635"/>
          <a:ext cx="8648702" cy="900367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latin typeface="+mn-lt"/>
                        </a:rPr>
                        <a:t>STC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 flag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set(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No other flags are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+mn-lt"/>
                        </a:rPr>
                        <a:t>STC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45318" y="324433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Logical &amp; Bit Manipulation Instructions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9414" y="639571"/>
          <a:ext cx="7613173" cy="5069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8764"/>
                <a:gridCol w="1057555"/>
                <a:gridCol w="5066853"/>
                <a:gridCol w="1090001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CMP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Compare register or memory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CPI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Compare immediate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ANA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Logical AND register or memory with accumulator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ANI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AND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XRA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Exclusive OR register or memory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6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XRI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Exclusive OR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7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ORA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OR register or memory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8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ORI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Logical OR immediate with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9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RLC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left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10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RRC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right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11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RAL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left through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12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RAR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Rotate accumulator right through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13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CMA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Complement accumulator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14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CMC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Complement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15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STC</a:t>
                      </a:r>
                      <a:endParaRPr lang="en-IN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Set carry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Translating Languages</a:t>
            </a:r>
            <a:endParaRPr lang="en-US" dirty="0">
              <a:latin typeface="+mn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09800" y="1296988"/>
            <a:ext cx="6478588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English:</a:t>
            </a:r>
            <a:r>
              <a:rPr lang="en-US" altLang="en-US" sz="2100" dirty="0">
                <a:latin typeface="+mn-lt"/>
              </a:rPr>
              <a:t> Sum of A and B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9800" y="2439988"/>
            <a:ext cx="5181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High-Level Language:</a:t>
            </a:r>
            <a:r>
              <a:rPr lang="en-US" altLang="en-US" sz="2100" dirty="0">
                <a:latin typeface="+mn-lt"/>
              </a:rPr>
              <a:t> A + B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09801" y="3863976"/>
            <a:ext cx="3425825" cy="186050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Assembly Language:</a:t>
            </a:r>
          </a:p>
          <a:p>
            <a:pPr>
              <a:spcBef>
                <a:spcPct val="30000"/>
              </a:spcBef>
              <a:buNone/>
            </a:pPr>
            <a:r>
              <a:rPr lang="en-US" altLang="en-US" sz="2100" dirty="0">
                <a:latin typeface="+mn-lt"/>
              </a:rPr>
              <a:t>MVI A,02</a:t>
            </a:r>
          </a:p>
          <a:p>
            <a:pPr>
              <a:spcBef>
                <a:spcPct val="30000"/>
              </a:spcBef>
              <a:buNone/>
            </a:pPr>
            <a:r>
              <a:rPr lang="en-US" altLang="en-US" sz="2100" dirty="0">
                <a:latin typeface="+mn-lt"/>
              </a:rPr>
              <a:t>MVI B,03</a:t>
            </a:r>
          </a:p>
          <a:p>
            <a:pPr>
              <a:spcBef>
                <a:spcPct val="30000"/>
              </a:spcBef>
              <a:buNone/>
            </a:pPr>
            <a:r>
              <a:rPr lang="en-US" altLang="en-US" sz="2100" dirty="0">
                <a:latin typeface="+mn-lt"/>
              </a:rPr>
              <a:t>ADD B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86564" y="3863976"/>
            <a:ext cx="2586037" cy="205440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137160" bIns="137160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Machine Language: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1001 1011 0010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1001 1001 0011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100" dirty="0">
                <a:solidFill>
                  <a:schemeClr val="tx2"/>
                </a:solidFill>
                <a:latin typeface="+mn-lt"/>
              </a:rPr>
              <a:t>1011 0011 0010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252914" y="1989139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ar-SA" altLang="en-US" sz="1800">
              <a:latin typeface="+mn-lt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252914" y="3198813"/>
            <a:ext cx="346075" cy="347472"/>
          </a:xfrm>
          <a:prstGeom prst="downArrow">
            <a:avLst>
              <a:gd name="adj1" fmla="val 49537"/>
              <a:gd name="adj2" fmla="val 58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ar-SA" altLang="en-US" sz="1800">
              <a:latin typeface="+mn-lt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6200000">
            <a:off x="6096001" y="4843464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ar-SA" altLang="en-US" sz="1800">
              <a:latin typeface="+mn-lt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059364" y="3141664"/>
            <a:ext cx="4954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A statement in a high-level language is translated typically into several machine-level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518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  <a:solidFill>
            <a:srgbClr val="CC99FF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1997129" y="3285278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0BB5"/>
                </a:solidFill>
              </a:rPr>
              <a:t>Control Instructions</a:t>
            </a:r>
            <a:endParaRPr lang="en-US" b="1" dirty="0">
              <a:solidFill>
                <a:srgbClr val="130BB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5813" y="2371914"/>
          <a:ext cx="5540375" cy="21141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0195"/>
                <a:gridCol w="769620"/>
                <a:gridCol w="3461837"/>
                <a:gridCol w="1018723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NOP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No operation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HLT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Halt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DI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Disable interrupts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EI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Enable interrupts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RIM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Read interrupt mask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6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SIM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Set interrupt mask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</a:t>
            </a:r>
            <a:r>
              <a:rPr lang="en-US" dirty="0" smtClean="0"/>
              <a:t>Instructions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74538"/>
              </p:ext>
            </p:extLst>
          </p:nvPr>
        </p:nvGraphicFramePr>
        <p:xfrm>
          <a:off x="1761332" y="96491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1259"/>
              </p:ext>
            </p:extLst>
          </p:nvPr>
        </p:nvGraphicFramePr>
        <p:xfrm>
          <a:off x="1760581" y="1670149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NOP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operation is performed. The instruction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fetched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decoded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However no operation is executed.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used to increase processing time of execution.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+mn-lt"/>
                        </a:rPr>
                        <a:t>1 CPU cycle is "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wasted</a:t>
                      </a:r>
                      <a:r>
                        <a:rPr lang="en-US" sz="2000" dirty="0" smtClean="0">
                          <a:latin typeface="+mn-lt"/>
                        </a:rPr>
                        <a:t>" to execute a NOP instruction.</a:t>
                      </a:r>
                      <a:endParaRPr lang="en-US" sz="2000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NOP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36485"/>
              </p:ext>
            </p:extLst>
          </p:nvPr>
        </p:nvGraphicFramePr>
        <p:xfrm>
          <a:off x="1760581" y="4159671"/>
          <a:ext cx="8648702" cy="14389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HLT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finishes executing the current instruction and stops further execution. An interrupt or reset is necessary to exit from the halt state.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HLT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</a:t>
            </a:r>
            <a:r>
              <a:rPr lang="en-US" dirty="0" smtClean="0"/>
              <a:t>Instructions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308109"/>
              </p:ext>
            </p:extLst>
          </p:nvPr>
        </p:nvGraphicFramePr>
        <p:xfrm>
          <a:off x="1754982" y="108044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1685"/>
              </p:ext>
            </p:extLst>
          </p:nvPr>
        </p:nvGraphicFramePr>
        <p:xfrm>
          <a:off x="1754231" y="1779333"/>
          <a:ext cx="8648702" cy="14389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DI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Disable Interrupt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interrupt enable flip-flop is reset and all the interrupts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except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TRAP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disabled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No flags are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28138"/>
              </p:ext>
            </p:extLst>
          </p:nvPr>
        </p:nvGraphicFramePr>
        <p:xfrm>
          <a:off x="1754231" y="3219228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EI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Enable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Interrupt</a:t>
                      </a:r>
                      <a:endParaRPr lang="en-US" sz="2000" b="1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interrupt enable flip-flop is set and all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interrupts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enabled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flags are affected.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instruction is necessary to re enable the interrupts (except TRAP).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SIM: Set Interrupt Mask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97184"/>
              </p:ext>
            </p:extLst>
          </p:nvPr>
        </p:nvGraphicFramePr>
        <p:xfrm>
          <a:off x="1825582" y="144874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45580"/>
              </p:ext>
            </p:extLst>
          </p:nvPr>
        </p:nvGraphicFramePr>
        <p:xfrm>
          <a:off x="1824831" y="2147633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SIM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is a multipurpose instruction used to :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interrupts 7.5, 6.5, 5.5 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serial data input bit.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instruction loads eight bits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the following interpretations.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+mn-lt"/>
                        </a:rPr>
                        <a:t>SIM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SIM Instruction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16979"/>
              </p:ext>
            </p:extLst>
          </p:nvPr>
        </p:nvGraphicFramePr>
        <p:xfrm>
          <a:off x="2971800" y="17940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28268"/>
              </p:ext>
            </p:extLst>
          </p:nvPr>
        </p:nvGraphicFramePr>
        <p:xfrm>
          <a:off x="2971800" y="216490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093" y="10996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8174" y="2164908"/>
            <a:ext cx="73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M5.5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3022" y="2164908"/>
            <a:ext cx="6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1972" y="2166266"/>
            <a:ext cx="6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M7.5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149" y="2164908"/>
            <a:ext cx="6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45208" y="2164361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R7.5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2216" y="21649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8151" y="2152260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52470" y="2152260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SOD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7746228" y="1574027"/>
            <a:ext cx="349207" cy="226853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9855" y="2933292"/>
            <a:ext cx="4171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 set mask for RST7.5,RST 6.5, RST5.5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Interrupt Masked if bit=1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28482" y="2533693"/>
            <a:ext cx="7447" cy="2414630"/>
          </a:xfrm>
          <a:prstGeom prst="straightConnector1">
            <a:avLst/>
          </a:prstGeom>
          <a:ln w="22225">
            <a:solidFill>
              <a:srgbClr val="130B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0606" y="4949831"/>
            <a:ext cx="4616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0BB5"/>
                </a:solidFill>
              </a:rPr>
              <a:t>Mask Set Enable</a:t>
            </a:r>
            <a:r>
              <a:rPr lang="en-US" sz="2000" dirty="0">
                <a:solidFill>
                  <a:srgbClr val="130BB5"/>
                </a:solidFill>
              </a:rPr>
              <a:t>: if 0, bits 0-2 are ignored</a:t>
            </a:r>
          </a:p>
          <a:p>
            <a:r>
              <a:rPr lang="en-US" sz="2000" dirty="0">
                <a:solidFill>
                  <a:srgbClr val="130BB5"/>
                </a:solidFill>
              </a:rPr>
              <a:t>		if 1, mask is set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31022" y="2533693"/>
            <a:ext cx="340778" cy="304800"/>
          </a:xfrm>
          <a:prstGeom prst="straightConnector1">
            <a:avLst/>
          </a:prstGeom>
          <a:ln w="22225">
            <a:solidFill>
              <a:srgbClr val="130B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0" y="2720981"/>
            <a:ext cx="227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0BB5"/>
                </a:solidFill>
              </a:rPr>
              <a:t>Serial Output Data</a:t>
            </a:r>
          </a:p>
          <a:p>
            <a:r>
              <a:rPr lang="en-US" sz="2000" dirty="0">
                <a:solidFill>
                  <a:srgbClr val="130BB5"/>
                </a:solidFill>
              </a:rPr>
              <a:t>It is used to transmit o/p bits.</a:t>
            </a:r>
          </a:p>
          <a:p>
            <a:r>
              <a:rPr lang="en-US" sz="2000" dirty="0">
                <a:solidFill>
                  <a:srgbClr val="130BB5"/>
                </a:solidFill>
              </a:rPr>
              <a:t>Ignored if D</a:t>
            </a:r>
            <a:r>
              <a:rPr lang="en-US" sz="2000" baseline="-25000" dirty="0">
                <a:solidFill>
                  <a:srgbClr val="130BB5"/>
                </a:solidFill>
              </a:rPr>
              <a:t>6</a:t>
            </a:r>
            <a:r>
              <a:rPr lang="en-US" sz="2000" dirty="0">
                <a:solidFill>
                  <a:srgbClr val="130BB5"/>
                </a:solidFill>
              </a:rPr>
              <a:t>=0</a:t>
            </a:r>
          </a:p>
          <a:p>
            <a:endParaRPr lang="en-US" sz="2000" dirty="0">
              <a:solidFill>
                <a:srgbClr val="130BB5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32840" y="2538391"/>
            <a:ext cx="5960" cy="26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3832" y="2764161"/>
            <a:ext cx="17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Reset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RST 7.5 if D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8698" y="3866647"/>
            <a:ext cx="234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Serial Data Enable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If D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=1; bit D</a:t>
            </a:r>
            <a:r>
              <a:rPr lang="en-US" sz="2000" baseline="-25000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is output to SOD Latch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149934" y="2531148"/>
            <a:ext cx="5280" cy="1341849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5632840" y="1336230"/>
            <a:ext cx="1453760" cy="828132"/>
          </a:xfrm>
          <a:prstGeom prst="arc">
            <a:avLst>
              <a:gd name="adj1" fmla="val 10752338"/>
              <a:gd name="adj2" fmla="val 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3302456" y="1468965"/>
            <a:ext cx="801853" cy="745387"/>
          </a:xfrm>
          <a:prstGeom prst="arc">
            <a:avLst>
              <a:gd name="adj1" fmla="val 10752338"/>
              <a:gd name="adj2" fmla="val 14911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9" grpId="0"/>
      <p:bldP spid="21" grpId="0"/>
      <p:bldP spid="23" grpId="0"/>
      <p:bldP spid="25" grpId="0"/>
      <p:bldP spid="3" grpId="0" animBg="1"/>
      <p:bldP spid="2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SIM Instruction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18775"/>
              </p:ext>
            </p:extLst>
          </p:nvPr>
        </p:nvGraphicFramePr>
        <p:xfrm>
          <a:off x="2971800" y="14681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37241"/>
              </p:ext>
            </p:extLst>
          </p:nvPr>
        </p:nvGraphicFramePr>
        <p:xfrm>
          <a:off x="2971800" y="18389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6455" y="1828800"/>
            <a:ext cx="14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Accumulator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8174" y="1838960"/>
            <a:ext cx="73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3022" y="1838960"/>
            <a:ext cx="6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1972" y="1840318"/>
            <a:ext cx="69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M7.5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3149" y="1838960"/>
            <a:ext cx="6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45208" y="1838413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R7.5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2216" y="183896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8151" y="182631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52470" y="1826312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6455" y="2527758"/>
            <a:ext cx="71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1:  </a:t>
            </a:r>
            <a:r>
              <a:rPr lang="en-US" dirty="0"/>
              <a:t>MVI A,08H</a:t>
            </a:r>
          </a:p>
          <a:p>
            <a:r>
              <a:rPr lang="en-US" dirty="0"/>
              <a:t>	    SIM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93491"/>
              </p:ext>
            </p:extLst>
          </p:nvPr>
        </p:nvGraphicFramePr>
        <p:xfrm>
          <a:off x="3048000" y="30683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85371"/>
              </p:ext>
            </p:extLst>
          </p:nvPr>
        </p:nvGraphicFramePr>
        <p:xfrm>
          <a:off x="304800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RIM: Read Interrupt Mask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58581"/>
              </p:ext>
            </p:extLst>
          </p:nvPr>
        </p:nvGraphicFramePr>
        <p:xfrm>
          <a:off x="1772400" y="87459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875956"/>
                <a:gridCol w="1866576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69293"/>
              </p:ext>
            </p:extLst>
          </p:nvPr>
        </p:nvGraphicFramePr>
        <p:xfrm>
          <a:off x="1771649" y="1573479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876801"/>
                <a:gridCol w="1866902"/>
              </a:tblGrid>
              <a:tr h="900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RIM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is a multipurpose instruction used to 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status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interrupts 7.5, 6.5, 5.5 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serial data input bit.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reads eight bits from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following interpretations.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+mn-lt"/>
                        </a:rPr>
                        <a:t>RIM</a:t>
                      </a:r>
                      <a:endParaRPr lang="en-US" sz="18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35049"/>
              </p:ext>
            </p:extLst>
          </p:nvPr>
        </p:nvGraphicFramePr>
        <p:xfrm>
          <a:off x="2913019" y="368825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15700"/>
              </p:ext>
            </p:extLst>
          </p:nvPr>
        </p:nvGraphicFramePr>
        <p:xfrm>
          <a:off x="2913019" y="40590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74781" y="338919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A:Accumulator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19" y="40590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37419" y="40590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5419" y="40604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4368" y="40590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2251" y="405909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63435" y="405909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14619" y="405758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1657" y="405758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SID</a:t>
            </a:r>
          </a:p>
        </p:txBody>
      </p:sp>
      <p:sp>
        <p:nvSpPr>
          <p:cNvPr id="30" name="Right Brace 29"/>
          <p:cNvSpPr/>
          <p:nvPr/>
        </p:nvSpPr>
        <p:spPr>
          <a:xfrm rot="5400000">
            <a:off x="7716000" y="3439662"/>
            <a:ext cx="304800" cy="228123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6356" y="4706693"/>
            <a:ext cx="286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 read interrupt mask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Interrupt Masked if bit=1</a:t>
            </a:r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6361068" y="4428429"/>
            <a:ext cx="0" cy="986151"/>
          </a:xfrm>
          <a:prstGeom prst="straightConnector1">
            <a:avLst/>
          </a:prstGeom>
          <a:ln w="22225">
            <a:solidFill>
              <a:srgbClr val="130B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00593" y="5559821"/>
            <a:ext cx="461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30BB5"/>
                </a:solidFill>
              </a:rPr>
              <a:t>Interrupt Enable Flag: 1=enable; 0=disable</a:t>
            </a:r>
          </a:p>
        </p:txBody>
      </p:sp>
      <p:sp>
        <p:nvSpPr>
          <p:cNvPr id="39" name="Right Brace 38"/>
          <p:cNvSpPr/>
          <p:nvPr/>
        </p:nvSpPr>
        <p:spPr>
          <a:xfrm rot="5400000">
            <a:off x="4668000" y="3439662"/>
            <a:ext cx="304800" cy="228123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76384" y="4667361"/>
            <a:ext cx="3384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 identify pending interrupts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1=pending interrupt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0=no pending interrupt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684419" y="4426920"/>
            <a:ext cx="228600" cy="257674"/>
          </a:xfrm>
          <a:prstGeom prst="straightConnector1">
            <a:avLst/>
          </a:prstGeom>
          <a:ln w="22225">
            <a:solidFill>
              <a:srgbClr val="130B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87603" y="4615169"/>
            <a:ext cx="137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30BB5"/>
                </a:solidFill>
              </a:rPr>
              <a:t>To receive</a:t>
            </a:r>
          </a:p>
          <a:p>
            <a:r>
              <a:rPr lang="en-US" sz="2000" dirty="0">
                <a:solidFill>
                  <a:srgbClr val="130BB5"/>
                </a:solidFill>
              </a:rPr>
              <a:t> serial data</a:t>
            </a:r>
          </a:p>
        </p:txBody>
      </p:sp>
    </p:spTree>
    <p:extLst>
      <p:ext uri="{BB962C8B-B14F-4D97-AF65-F5344CB8AC3E}">
        <p14:creationId xmlns:p14="http://schemas.microsoft.com/office/powerpoint/2010/main" val="9549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7" grpId="0"/>
      <p:bldP spid="39" grpId="0" animBg="1"/>
      <p:bldP spid="40" grpId="0"/>
      <p:bldP spid="4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1997129" y="3285278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0BB5"/>
                </a:solidFill>
              </a:rPr>
              <a:t>Control Instructions</a:t>
            </a:r>
            <a:endParaRPr lang="en-US" b="1" dirty="0">
              <a:solidFill>
                <a:srgbClr val="130BB5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39928"/>
              </p:ext>
            </p:extLst>
          </p:nvPr>
        </p:nvGraphicFramePr>
        <p:xfrm>
          <a:off x="3325813" y="2371914"/>
          <a:ext cx="5540375" cy="21141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0195"/>
                <a:gridCol w="769620"/>
                <a:gridCol w="3461837"/>
                <a:gridCol w="1018723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NOP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No operation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2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HLT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Halt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DI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Disable interrupts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EI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Enable interrupts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RIM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Read interrupt mask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6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SIM</a:t>
                      </a:r>
                      <a:endParaRPr lang="en-IN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Set interrupt mask</a:t>
                      </a:r>
                      <a:endParaRPr lang="en-IN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 Byte</a:t>
                      </a:r>
                      <a:endParaRPr lang="en-IN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Advantages of High-Level Languages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79886"/>
              </p:ext>
            </p:extLst>
          </p:nvPr>
        </p:nvGraphicFramePr>
        <p:xfrm>
          <a:off x="581706" y="863600"/>
          <a:ext cx="8115198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47"/>
                <a:gridCol w="6155055"/>
                <a:gridCol w="760391"/>
                <a:gridCol w="703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SIM and RIM instructions of the 8085 microprocessor.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Functions of following instructions: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RAL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LDAX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Explain the Functions of following instructions: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RLC  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LHLD 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SBB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523450"/>
              </p:ext>
            </p:extLst>
          </p:nvPr>
        </p:nvGraphicFramePr>
        <p:xfrm>
          <a:off x="131763" y="863600"/>
          <a:ext cx="10087058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264"/>
                <a:gridCol w="8553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Book:</a:t>
                      </a:r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Microprocessor Architecture, Programming, and Applications with the 8085, Ramesh S. </a:t>
                      </a:r>
                      <a:r>
                        <a:rPr lang="en-US" sz="2000" kern="1200" dirty="0" err="1" smtClean="0"/>
                        <a:t>Gaonkar</a:t>
                      </a:r>
                      <a:r>
                        <a:rPr lang="en-US" sz="2000" kern="1200" dirty="0" smtClean="0"/>
                        <a:t> Pub: </a:t>
                      </a:r>
                      <a:r>
                        <a:rPr lang="en-US" sz="2000" kern="1200" dirty="0" err="1" smtClean="0"/>
                        <a:t>Penram</a:t>
                      </a:r>
                      <a:r>
                        <a:rPr lang="en-US" sz="2000" kern="1200" dirty="0" smtClean="0"/>
                        <a:t> International</a:t>
                      </a:r>
                      <a:endParaRPr lang="en-IN" sz="20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/>
                        <a:t>Mobile Application</a:t>
                      </a:r>
                      <a:endParaRPr lang="en-IN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8085 and 8086 Microprocessor </a:t>
                      </a:r>
                      <a:r>
                        <a:rPr lang="en-US" sz="2000" b="0" i="1" dirty="0" err="1" smtClean="0"/>
                        <a:t>Opcodes</a:t>
                      </a:r>
                      <a:r>
                        <a:rPr lang="en-US" sz="2000" b="0" i="1" dirty="0" smtClean="0"/>
                        <a:t> app from Play Store: </a:t>
                      </a:r>
                      <a:r>
                        <a:rPr lang="en-US" sz="2000" b="0" i="1" dirty="0" smtClean="0">
                          <a:hlinkClick r:id="rId2"/>
                        </a:rPr>
                        <a:t>http://tiny.cc/aopcodes</a:t>
                      </a:r>
                      <a:endParaRPr lang="en-IN" sz="2000" b="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6" y="75037"/>
            <a:ext cx="561128" cy="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Thank You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673BBA"/>
                </a:solidFill>
              </a:rPr>
              <a:t>Program development is faster</a:t>
            </a:r>
          </a:p>
          <a:p>
            <a:pPr lvl="1"/>
            <a:r>
              <a:rPr lang="en-US" altLang="en-US" dirty="0"/>
              <a:t>High-level statements: fewer instructions to </a:t>
            </a:r>
            <a:r>
              <a:rPr lang="en-US" altLang="en-US" dirty="0" smtClean="0"/>
              <a:t>code.</a:t>
            </a:r>
            <a:endParaRPr lang="en-US" altLang="en-US" dirty="0"/>
          </a:p>
          <a:p>
            <a:r>
              <a:rPr lang="en-US" altLang="en-US" dirty="0">
                <a:solidFill>
                  <a:srgbClr val="673BBA"/>
                </a:solidFill>
              </a:rPr>
              <a:t>Program maintenance is easier</a:t>
            </a:r>
          </a:p>
          <a:p>
            <a:pPr lvl="1"/>
            <a:r>
              <a:rPr lang="en-US" altLang="en-US" dirty="0" smtClean="0"/>
              <a:t>As Higher Level Language contains fewer instruction code.</a:t>
            </a:r>
          </a:p>
          <a:p>
            <a:r>
              <a:rPr lang="en-US" altLang="en-US" dirty="0">
                <a:solidFill>
                  <a:srgbClr val="673BBA"/>
                </a:solidFill>
              </a:rPr>
              <a:t>Programs are portable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/>
              <a:t>few machine-dependent </a:t>
            </a:r>
            <a:r>
              <a:rPr lang="en-US" altLang="en-US" dirty="0" smtClean="0"/>
              <a:t>details.</a:t>
            </a:r>
          </a:p>
          <a:p>
            <a:pPr lvl="1"/>
            <a:r>
              <a:rPr lang="en-US" altLang="en-US" dirty="0" smtClean="0"/>
              <a:t>Can be used with little or no modifications on different machines.</a:t>
            </a:r>
          </a:p>
          <a:p>
            <a:pPr lvl="1"/>
            <a:r>
              <a:rPr lang="en-US" altLang="en-US" dirty="0" smtClean="0"/>
              <a:t>Compiler </a:t>
            </a:r>
            <a:r>
              <a:rPr lang="en-US" altLang="en-US" dirty="0"/>
              <a:t>translates to the target machine </a:t>
            </a:r>
            <a:r>
              <a:rPr lang="en-US" altLang="en-US" dirty="0" smtClean="0"/>
              <a:t>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to Learn Assembly Language?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to Learn </a:t>
            </a:r>
            <a:r>
              <a:rPr lang="en-US" altLang="en-US" dirty="0"/>
              <a:t>Assembly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673BBA"/>
                </a:solidFill>
              </a:rPr>
              <a:t>Accessibility to system hardware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Assembly Language is useful for implementing system software.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It is also </a:t>
            </a:r>
            <a:r>
              <a:rPr lang="en-US" altLang="en-US" dirty="0"/>
              <a:t>useful for small embedded system </a:t>
            </a:r>
            <a:r>
              <a:rPr lang="en-US" altLang="en-US" dirty="0" smtClean="0"/>
              <a:t>applications.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673BBA"/>
                </a:solidFill>
              </a:rPr>
              <a:t>Space and Time efficiency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Understanding sources of program </a:t>
            </a:r>
            <a:r>
              <a:rPr lang="en-US" altLang="en-US" dirty="0" smtClean="0"/>
              <a:t>efficiency</a:t>
            </a:r>
            <a:r>
              <a:rPr lang="en-US" alt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Tuning program performance.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Writing compact </a:t>
            </a:r>
            <a:r>
              <a:rPr lang="en-US" altLang="en-US" dirty="0" smtClean="0"/>
              <a:t>code.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73BBA"/>
                </a:solidFill>
              </a:rPr>
              <a:t>It is helpful for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ompiler </a:t>
            </a:r>
            <a:r>
              <a:rPr lang="en-US" dirty="0"/>
              <a:t>writing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microcontrollers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evice </a:t>
            </a:r>
            <a:r>
              <a:rPr lang="en-US" dirty="0"/>
              <a:t>drivers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ow-level </a:t>
            </a:r>
            <a:r>
              <a:rPr lang="en-US" dirty="0"/>
              <a:t>numeric routines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9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to Learn Assembly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Writing assembly programs gives the computer </a:t>
            </a:r>
            <a:r>
              <a:rPr lang="en-US" altLang="en-US" dirty="0" smtClean="0"/>
              <a:t>designer, deep </a:t>
            </a:r>
            <a:r>
              <a:rPr lang="en-US" altLang="en-US" dirty="0"/>
              <a:t>understanding of the instruction set and how to </a:t>
            </a:r>
            <a:r>
              <a:rPr lang="en-US" altLang="en-US" dirty="0" smtClean="0"/>
              <a:t>design. 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To be able to write </a:t>
            </a:r>
            <a:r>
              <a:rPr lang="en-US" altLang="en-US" dirty="0">
                <a:solidFill>
                  <a:srgbClr val="673BBA"/>
                </a:solidFill>
              </a:rPr>
              <a:t>compilers </a:t>
            </a:r>
            <a:r>
              <a:rPr lang="en-US" altLang="en-US" dirty="0"/>
              <a:t>for </a:t>
            </a:r>
            <a:r>
              <a:rPr lang="en-US" altLang="en-US" dirty="0" smtClean="0">
                <a:solidFill>
                  <a:srgbClr val="673BBA"/>
                </a:solidFill>
              </a:rPr>
              <a:t>HLL </a:t>
            </a:r>
            <a:r>
              <a:rPr lang="en-US" altLang="en-US" dirty="0" smtClean="0"/>
              <a:t>(Higher Level Language), </a:t>
            </a:r>
            <a:r>
              <a:rPr lang="en-US" altLang="en-US" dirty="0"/>
              <a:t>we need to be expert with the machine language. Assembly programming provides </a:t>
            </a:r>
            <a:r>
              <a:rPr lang="en-US" altLang="en-US" dirty="0" smtClean="0"/>
              <a:t>such experience.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Assembly Language Programming Tools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Assembly Language Programming </a:t>
            </a:r>
            <a:r>
              <a:rPr lang="en-US" alt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Assembler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Linker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Debugger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141158"/>
              </p:ext>
            </p:extLst>
          </p:nvPr>
        </p:nvGraphicFramePr>
        <p:xfrm>
          <a:off x="2057401" y="1137362"/>
          <a:ext cx="8211403" cy="3509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777"/>
                <a:gridCol w="5346959"/>
                <a:gridCol w="1718667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Microprocessor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Architecture  and Operations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Microprocessor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 Language Programming Basics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Assembly Language Programs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Subroutines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Interfacing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58537" y="2732550"/>
            <a:ext cx="8211403" cy="36549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An </a:t>
            </a:r>
            <a:r>
              <a:rPr lang="en-US" altLang="en-US" dirty="0">
                <a:solidFill>
                  <a:srgbClr val="673BBA"/>
                </a:solidFill>
              </a:rPr>
              <a:t>assembler </a:t>
            </a:r>
            <a:r>
              <a:rPr lang="en-US" altLang="en-US" dirty="0"/>
              <a:t>is a program that converts </a:t>
            </a:r>
            <a:r>
              <a:rPr lang="en-US" altLang="en-US" dirty="0" smtClean="0">
                <a:solidFill>
                  <a:srgbClr val="673BBA"/>
                </a:solidFill>
              </a:rPr>
              <a:t>programs </a:t>
            </a:r>
            <a:r>
              <a:rPr lang="en-US" altLang="en-US" dirty="0"/>
              <a:t>written in </a:t>
            </a:r>
            <a:r>
              <a:rPr lang="en-US" altLang="en-US" dirty="0">
                <a:solidFill>
                  <a:srgbClr val="673BBA"/>
                </a:solidFill>
              </a:rPr>
              <a:t>assembly language </a:t>
            </a:r>
            <a:r>
              <a:rPr lang="en-US" altLang="en-US" dirty="0"/>
              <a:t>into </a:t>
            </a:r>
            <a:r>
              <a:rPr lang="en-US" altLang="en-US" dirty="0">
                <a:solidFill>
                  <a:srgbClr val="673BBA"/>
                </a:solidFill>
              </a:rPr>
              <a:t>object </a:t>
            </a:r>
            <a:r>
              <a:rPr lang="en-US" altLang="en-US" dirty="0" smtClean="0">
                <a:solidFill>
                  <a:srgbClr val="673BBA"/>
                </a:solidFill>
              </a:rPr>
              <a:t>files</a:t>
            </a:r>
            <a:r>
              <a:rPr lang="en-US" altLang="en-US" dirty="0">
                <a:solidFill>
                  <a:srgbClr val="673BBA"/>
                </a:solidFill>
              </a:rPr>
              <a:t>(</a:t>
            </a:r>
            <a:r>
              <a:rPr lang="en-US" altLang="en-US" dirty="0" smtClean="0">
                <a:solidFill>
                  <a:srgbClr val="673BBA"/>
                </a:solidFill>
              </a:rPr>
              <a:t>machine language).</a:t>
            </a:r>
            <a:endParaRPr lang="en-US" altLang="en-US" dirty="0">
              <a:solidFill>
                <a:srgbClr val="673BBA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/>
              <a:t>Popular assemblers have emerged over the years for the Intel family of processors. These include …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TASM (Turbo Assembler from Borland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lvl="1">
              <a:spcBef>
                <a:spcPct val="50000"/>
              </a:spcBef>
            </a:pPr>
            <a:r>
              <a:rPr lang="en-US" altLang="en-US" dirty="0"/>
              <a:t>NASM </a:t>
            </a:r>
            <a:r>
              <a:rPr lang="en-US" altLang="en-US" dirty="0" smtClean="0"/>
              <a:t>(Net wide </a:t>
            </a:r>
            <a:r>
              <a:rPr lang="en-US" altLang="en-US" dirty="0"/>
              <a:t>Assembler for both Windows </a:t>
            </a:r>
            <a:r>
              <a:rPr lang="en-US" altLang="en-US" dirty="0" smtClean="0"/>
              <a:t>and </a:t>
            </a:r>
            <a:r>
              <a:rPr lang="en-US" altLang="en-US" dirty="0"/>
              <a:t>Linux), and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GNU assembler distributed by the free software </a:t>
            </a:r>
            <a:r>
              <a:rPr lang="en-US" altLang="en-US" dirty="0" smtClean="0"/>
              <a:t>foundation.</a:t>
            </a:r>
            <a:endParaRPr lang="en-US" alt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A </a:t>
            </a:r>
            <a:r>
              <a:rPr lang="en-US" altLang="en-US" dirty="0"/>
              <a:t>linker </a:t>
            </a:r>
            <a:r>
              <a:rPr lang="en-US" altLang="en-US" dirty="0" smtClean="0"/>
              <a:t>program is required </a:t>
            </a:r>
            <a:r>
              <a:rPr lang="en-US" altLang="en-US" dirty="0"/>
              <a:t>to produce executable </a:t>
            </a:r>
            <a:r>
              <a:rPr lang="en-US" altLang="en-US" dirty="0" smtClean="0"/>
              <a:t>files.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/>
              <a:t>It combines </a:t>
            </a:r>
            <a:r>
              <a:rPr lang="en-US" altLang="en-US" dirty="0" smtClean="0"/>
              <a:t>program's </a:t>
            </a:r>
            <a:r>
              <a:rPr lang="en-US" altLang="en-US" dirty="0">
                <a:solidFill>
                  <a:srgbClr val="673BBA"/>
                </a:solidFill>
              </a:rPr>
              <a:t>object file</a:t>
            </a:r>
            <a:r>
              <a:rPr lang="en-US" altLang="en-US" b="1" dirty="0">
                <a:solidFill>
                  <a:srgbClr val="673BBA"/>
                </a:solidFill>
              </a:rPr>
              <a:t> </a:t>
            </a:r>
            <a:r>
              <a:rPr lang="en-US" altLang="en-US" dirty="0"/>
              <a:t>created by the assembler with other object files and </a:t>
            </a:r>
            <a:r>
              <a:rPr lang="en-US" altLang="en-US" dirty="0">
                <a:solidFill>
                  <a:srgbClr val="673BBA"/>
                </a:solidFill>
              </a:rPr>
              <a:t>link libraries</a:t>
            </a:r>
            <a:r>
              <a:rPr lang="en-US" altLang="en-US" dirty="0"/>
              <a:t>, </a:t>
            </a:r>
            <a:r>
              <a:rPr lang="en-US" altLang="en-US" dirty="0" smtClean="0"/>
              <a:t>to produces </a:t>
            </a:r>
            <a:r>
              <a:rPr lang="en-US" altLang="en-US" dirty="0"/>
              <a:t>a single </a:t>
            </a:r>
            <a:r>
              <a:rPr lang="en-US" altLang="en-US" dirty="0">
                <a:solidFill>
                  <a:srgbClr val="673BBA"/>
                </a:solidFill>
              </a:rPr>
              <a:t>executable </a:t>
            </a:r>
            <a:r>
              <a:rPr lang="en-US" altLang="en-US" dirty="0" smtClean="0">
                <a:solidFill>
                  <a:srgbClr val="673BBA"/>
                </a:solidFill>
              </a:rPr>
              <a:t>program.</a:t>
            </a:r>
            <a:endParaRPr lang="en-US" altLang="en-US" dirty="0">
              <a:solidFill>
                <a:srgbClr val="673BB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Assembly Language Programming Tools</a:t>
            </a:r>
            <a:endParaRPr lang="en-US" dirty="0"/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2293938" y="4984751"/>
            <a:ext cx="8064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A project may consist of multiple source files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73BBA"/>
                </a:solidFill>
                <a:latin typeface="+mn-lt"/>
              </a:rPr>
              <a:t>Assembler </a:t>
            </a:r>
            <a:r>
              <a:rPr lang="en-US" altLang="en-US" sz="2000" dirty="0">
                <a:latin typeface="+mn-lt"/>
              </a:rPr>
              <a:t>translates each source file separately into an object file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673BBA"/>
                </a:solidFill>
                <a:latin typeface="+mn-lt"/>
              </a:rPr>
              <a:t>Linker </a:t>
            </a:r>
            <a:r>
              <a:rPr lang="en-US" altLang="en-US" sz="2000" dirty="0">
                <a:latin typeface="+mn-lt"/>
              </a:rPr>
              <a:t>links all object files together with link libraries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578186" y="1039693"/>
            <a:ext cx="3026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Assemble and Link Process</a:t>
            </a:r>
            <a:endParaRPr lang="en-US" sz="2000" b="1" dirty="0"/>
          </a:p>
        </p:txBody>
      </p: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2351088" y="1355725"/>
            <a:ext cx="7950200" cy="3397250"/>
            <a:chOff x="412" y="745"/>
            <a:chExt cx="5008" cy="2140"/>
          </a:xfrm>
        </p:grpSpPr>
        <p:sp>
          <p:nvSpPr>
            <p:cNvPr id="93" name="AutoShape 5"/>
            <p:cNvSpPr>
              <a:spLocks noChangeArrowheads="1"/>
            </p:cNvSpPr>
            <p:nvPr/>
          </p:nvSpPr>
          <p:spPr bwMode="auto">
            <a:xfrm>
              <a:off x="3642" y="2341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ar-SA" altLang="en-US" sz="1800">
                <a:latin typeface="+mn-lt"/>
              </a:endParaRPr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auto">
            <a:xfrm>
              <a:off x="3606" y="2305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ar-SA" altLang="en-US" sz="1800">
                <a:latin typeface="+mn-lt"/>
              </a:endParaRPr>
            </a:p>
          </p:txBody>
        </p:sp>
        <p:sp>
          <p:nvSpPr>
            <p:cNvPr id="95" name="AutoShape 7"/>
            <p:cNvSpPr>
              <a:spLocks noChangeArrowheads="1"/>
            </p:cNvSpPr>
            <p:nvPr/>
          </p:nvSpPr>
          <p:spPr bwMode="auto">
            <a:xfrm>
              <a:off x="3570" y="2269"/>
              <a:ext cx="653" cy="435"/>
            </a:xfrm>
            <a:prstGeom prst="roundRect">
              <a:avLst>
                <a:gd name="adj" fmla="val 16667"/>
              </a:avLst>
            </a:prstGeom>
            <a:solidFill>
              <a:srgbClr val="FFBA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ar-SA" altLang="en-US" sz="1800">
                <a:latin typeface="+mn-lt"/>
              </a:endParaRPr>
            </a:p>
          </p:txBody>
        </p:sp>
        <p:grpSp>
          <p:nvGrpSpPr>
            <p:cNvPr id="96" name="Group 8"/>
            <p:cNvGrpSpPr>
              <a:grpSpLocks/>
            </p:cNvGrpSpPr>
            <p:nvPr/>
          </p:nvGrpSpPr>
          <p:grpSpPr bwMode="auto">
            <a:xfrm>
              <a:off x="412" y="745"/>
              <a:ext cx="653" cy="616"/>
              <a:chOff x="993" y="1471"/>
              <a:chExt cx="653" cy="616"/>
            </a:xfrm>
          </p:grpSpPr>
          <p:sp>
            <p:nvSpPr>
              <p:cNvPr id="132" name="AutoShape 9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ar-SA" altLang="en-US" sz="1800">
                  <a:latin typeface="+mn-lt"/>
                </a:endParaRPr>
              </a:p>
            </p:txBody>
          </p:sp>
          <p:sp>
            <p:nvSpPr>
              <p:cNvPr id="133" name="Text Box 10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+mn-lt"/>
                  </a:rPr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+mn-lt"/>
                  </a:rPr>
                  <a:t>File</a:t>
                </a:r>
              </a:p>
            </p:txBody>
          </p:sp>
        </p:grpSp>
        <p:grpSp>
          <p:nvGrpSpPr>
            <p:cNvPr id="97" name="Group 11"/>
            <p:cNvGrpSpPr>
              <a:grpSpLocks/>
            </p:cNvGrpSpPr>
            <p:nvPr/>
          </p:nvGrpSpPr>
          <p:grpSpPr bwMode="auto">
            <a:xfrm>
              <a:off x="412" y="1507"/>
              <a:ext cx="653" cy="616"/>
              <a:chOff x="993" y="1471"/>
              <a:chExt cx="653" cy="616"/>
            </a:xfrm>
          </p:grpSpPr>
          <p:sp>
            <p:nvSpPr>
              <p:cNvPr id="130" name="AutoShape 12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ar-SA" altLang="en-US" sz="1800">
                  <a:latin typeface="+mn-lt"/>
                </a:endParaRPr>
              </a:p>
            </p:txBody>
          </p:sp>
          <p:sp>
            <p:nvSpPr>
              <p:cNvPr id="131" name="Text Box 13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File</a:t>
                </a:r>
              </a:p>
            </p:txBody>
          </p:sp>
        </p:grpSp>
        <p:grpSp>
          <p:nvGrpSpPr>
            <p:cNvPr id="98" name="Group 14"/>
            <p:cNvGrpSpPr>
              <a:grpSpLocks/>
            </p:cNvGrpSpPr>
            <p:nvPr/>
          </p:nvGrpSpPr>
          <p:grpSpPr bwMode="auto">
            <a:xfrm>
              <a:off x="412" y="2269"/>
              <a:ext cx="653" cy="616"/>
              <a:chOff x="993" y="1471"/>
              <a:chExt cx="653" cy="616"/>
            </a:xfrm>
          </p:grpSpPr>
          <p:sp>
            <p:nvSpPr>
              <p:cNvPr id="128" name="AutoShape 15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ar-SA" altLang="en-US" sz="1800">
                  <a:latin typeface="+mn-lt"/>
                </a:endParaRPr>
              </a:p>
            </p:txBody>
          </p:sp>
          <p:sp>
            <p:nvSpPr>
              <p:cNvPr id="129" name="Text Box 16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Source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File</a:t>
                </a:r>
              </a:p>
            </p:txBody>
          </p:sp>
        </p:grpSp>
        <p:grpSp>
          <p:nvGrpSpPr>
            <p:cNvPr id="99" name="Group 17"/>
            <p:cNvGrpSpPr>
              <a:grpSpLocks/>
            </p:cNvGrpSpPr>
            <p:nvPr/>
          </p:nvGrpSpPr>
          <p:grpSpPr bwMode="auto">
            <a:xfrm>
              <a:off x="1065" y="745"/>
              <a:ext cx="2105" cy="616"/>
              <a:chOff x="1646" y="1471"/>
              <a:chExt cx="2105" cy="616"/>
            </a:xfrm>
          </p:grpSpPr>
          <p:sp>
            <p:nvSpPr>
              <p:cNvPr id="122" name="Line 18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9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>
                    <a:latin typeface="+mn-lt"/>
                  </a:rPr>
                  <a:t>Assembler</a:t>
                </a:r>
              </a:p>
            </p:txBody>
          </p:sp>
          <p:grpSp>
            <p:nvGrpSpPr>
              <p:cNvPr id="124" name="Group 20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126" name="AutoShape 21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ar-SA" altLang="en-US" sz="1800">
                    <a:latin typeface="+mn-lt"/>
                  </a:endParaRPr>
                </a:p>
              </p:txBody>
            </p:sp>
            <p:sp>
              <p:nvSpPr>
                <p:cNvPr id="1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+mn-lt"/>
                    </a:rPr>
                    <a:t>Object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+mn-lt"/>
                    </a:rPr>
                    <a:t>File</a:t>
                  </a:r>
                </a:p>
              </p:txBody>
            </p:sp>
          </p:grpSp>
          <p:sp>
            <p:nvSpPr>
              <p:cNvPr id="125" name="Line 23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106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1392" y="1652"/>
              <a:ext cx="798" cy="36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Assembler</a:t>
              </a:r>
            </a:p>
          </p:txBody>
        </p:sp>
        <p:grpSp>
          <p:nvGrpSpPr>
            <p:cNvPr id="102" name="Group 26"/>
            <p:cNvGrpSpPr>
              <a:grpSpLocks/>
            </p:cNvGrpSpPr>
            <p:nvPr/>
          </p:nvGrpSpPr>
          <p:grpSpPr bwMode="auto">
            <a:xfrm>
              <a:off x="2517" y="1507"/>
              <a:ext cx="653" cy="616"/>
              <a:chOff x="993" y="1471"/>
              <a:chExt cx="653" cy="616"/>
            </a:xfrm>
          </p:grpSpPr>
          <p:sp>
            <p:nvSpPr>
              <p:cNvPr id="120" name="AutoShape 27"/>
              <p:cNvSpPr>
                <a:spLocks noChangeArrowheads="1"/>
              </p:cNvSpPr>
              <p:nvPr/>
            </p:nvSpPr>
            <p:spPr bwMode="auto">
              <a:xfrm flipV="1">
                <a:off x="993" y="1471"/>
                <a:ext cx="653" cy="616"/>
              </a:xfrm>
              <a:prstGeom prst="flowChartPunchedTap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ar-SA" altLang="en-US" sz="1800">
                  <a:latin typeface="+mn-lt"/>
                </a:endParaRPr>
              </a:p>
            </p:txBody>
          </p:sp>
          <p:sp>
            <p:nvSpPr>
              <p:cNvPr id="121" name="Text Box 28"/>
              <p:cNvSpPr txBox="1">
                <a:spLocks noChangeArrowheads="1"/>
              </p:cNvSpPr>
              <p:nvPr/>
            </p:nvSpPr>
            <p:spPr bwMode="auto">
              <a:xfrm>
                <a:off x="1029" y="1616"/>
                <a:ext cx="572" cy="2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Object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File</a:t>
                </a:r>
              </a:p>
            </p:txBody>
          </p:sp>
        </p:grp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>
              <a:off x="219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" name="Group 30"/>
            <p:cNvGrpSpPr>
              <a:grpSpLocks/>
            </p:cNvGrpSpPr>
            <p:nvPr/>
          </p:nvGrpSpPr>
          <p:grpSpPr bwMode="auto">
            <a:xfrm>
              <a:off x="1065" y="2269"/>
              <a:ext cx="2105" cy="616"/>
              <a:chOff x="1646" y="1471"/>
              <a:chExt cx="2105" cy="616"/>
            </a:xfrm>
          </p:grpSpPr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1646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32"/>
              <p:cNvSpPr txBox="1">
                <a:spLocks noChangeArrowheads="1"/>
              </p:cNvSpPr>
              <p:nvPr/>
            </p:nvSpPr>
            <p:spPr bwMode="auto">
              <a:xfrm>
                <a:off x="1973" y="1616"/>
                <a:ext cx="798" cy="3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latin typeface="+mn-lt"/>
                  </a:rPr>
                  <a:t>Assembler</a:t>
                </a:r>
              </a:p>
            </p:txBody>
          </p:sp>
          <p:grpSp>
            <p:nvGrpSpPr>
              <p:cNvPr id="116" name="Group 33"/>
              <p:cNvGrpSpPr>
                <a:grpSpLocks/>
              </p:cNvGrpSpPr>
              <p:nvPr/>
            </p:nvGrpSpPr>
            <p:grpSpPr bwMode="auto">
              <a:xfrm>
                <a:off x="3098" y="1471"/>
                <a:ext cx="653" cy="616"/>
                <a:chOff x="993" y="1471"/>
                <a:chExt cx="653" cy="616"/>
              </a:xfrm>
            </p:grpSpPr>
            <p:sp>
              <p:nvSpPr>
                <p:cNvPr id="118" name="AutoShape 34"/>
                <p:cNvSpPr>
                  <a:spLocks noChangeArrowheads="1"/>
                </p:cNvSpPr>
                <p:nvPr/>
              </p:nvSpPr>
              <p:spPr bwMode="auto">
                <a:xfrm flipV="1">
                  <a:off x="993" y="1471"/>
                  <a:ext cx="653" cy="616"/>
                </a:xfrm>
                <a:prstGeom prst="flowChartPunchedTap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ar-SA" altLang="en-US" sz="1800">
                    <a:latin typeface="+mn-lt"/>
                  </a:endParaRPr>
                </a:p>
              </p:txBody>
            </p:sp>
            <p:sp>
              <p:nvSpPr>
                <p:cNvPr id="11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029" y="1616"/>
                  <a:ext cx="572" cy="29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+mn-lt"/>
                    </a:rPr>
                    <a:t>Object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+mn-lt"/>
                    </a:rPr>
                    <a:t>File</a:t>
                  </a:r>
                </a:p>
              </p:txBody>
            </p:sp>
          </p:grp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771" y="1797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Line 37"/>
            <p:cNvSpPr>
              <a:spLocks noChangeShapeType="1"/>
            </p:cNvSpPr>
            <p:nvPr/>
          </p:nvSpPr>
          <p:spPr bwMode="auto">
            <a:xfrm>
              <a:off x="3170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3497" y="1652"/>
              <a:ext cx="798" cy="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+mn-lt"/>
                </a:rPr>
                <a:t>Linker</a:t>
              </a:r>
            </a:p>
          </p:txBody>
        </p:sp>
        <p:sp>
          <p:nvSpPr>
            <p:cNvPr id="107" name="AutoShape 39"/>
            <p:cNvSpPr>
              <a:spLocks noChangeArrowheads="1"/>
            </p:cNvSpPr>
            <p:nvPr/>
          </p:nvSpPr>
          <p:spPr bwMode="auto">
            <a:xfrm flipV="1">
              <a:off x="4622" y="1507"/>
              <a:ext cx="798" cy="616"/>
            </a:xfrm>
            <a:prstGeom prst="flowChartPunchedTap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ar-SA" altLang="en-US" sz="1800">
                <a:latin typeface="+mn-lt"/>
              </a:endParaRPr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4658" y="1688"/>
              <a:ext cx="72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Executable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File</a:t>
              </a: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4295" y="183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3170" y="1216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43"/>
            <p:cNvSpPr>
              <a:spLocks noChangeShapeType="1"/>
            </p:cNvSpPr>
            <p:nvPr/>
          </p:nvSpPr>
          <p:spPr bwMode="auto">
            <a:xfrm flipV="1">
              <a:off x="3170" y="2014"/>
              <a:ext cx="32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V="1">
              <a:off x="3896" y="2015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 Box 45"/>
            <p:cNvSpPr txBox="1">
              <a:spLocks noChangeArrowheads="1"/>
            </p:cNvSpPr>
            <p:nvPr/>
          </p:nvSpPr>
          <p:spPr bwMode="auto">
            <a:xfrm>
              <a:off x="3606" y="2342"/>
              <a:ext cx="580" cy="290"/>
            </a:xfrm>
            <a:prstGeom prst="rect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+mn-lt"/>
                </a:rPr>
                <a:t>Link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+mn-lt"/>
                </a:rPr>
                <a:t>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8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800"/>
              </a:spcBef>
            </a:pPr>
            <a:r>
              <a:rPr lang="en-US" altLang="en-US" dirty="0" smtClean="0"/>
              <a:t>Allows </a:t>
            </a:r>
            <a:r>
              <a:rPr lang="en-US" altLang="en-US" dirty="0"/>
              <a:t>you to </a:t>
            </a:r>
            <a:r>
              <a:rPr lang="en-US" altLang="en-US" dirty="0">
                <a:solidFill>
                  <a:srgbClr val="673BBA"/>
                </a:solidFill>
              </a:rPr>
              <a:t>trace </a:t>
            </a:r>
            <a:r>
              <a:rPr lang="en-US" altLang="en-US" dirty="0"/>
              <a:t>the execution of a </a:t>
            </a:r>
            <a:r>
              <a:rPr lang="en-US" altLang="en-US" dirty="0" smtClean="0"/>
              <a:t>program.</a:t>
            </a:r>
            <a:endParaRPr lang="en-US" altLang="en-US" dirty="0"/>
          </a:p>
          <a:p>
            <a:pPr marL="347472" indent="-347472">
              <a:spcBef>
                <a:spcPts val="800"/>
              </a:spcBef>
            </a:pPr>
            <a:r>
              <a:rPr lang="en-US" altLang="en-US" dirty="0"/>
              <a:t>Allows you to view </a:t>
            </a:r>
            <a:r>
              <a:rPr lang="en-US" altLang="en-US" dirty="0">
                <a:solidFill>
                  <a:srgbClr val="673BBA"/>
                </a:solidFill>
              </a:rPr>
              <a:t>code, memory, </a:t>
            </a:r>
            <a:r>
              <a:rPr lang="en-US" altLang="en-US" dirty="0" smtClean="0">
                <a:solidFill>
                  <a:srgbClr val="673BBA"/>
                </a:solidFill>
              </a:rPr>
              <a:t>registers </a:t>
            </a:r>
            <a:r>
              <a:rPr lang="en-US" altLang="en-US" dirty="0"/>
              <a:t>etc.</a:t>
            </a:r>
          </a:p>
          <a:p>
            <a:pPr marL="347472" indent="-347472">
              <a:spcBef>
                <a:spcPts val="800"/>
              </a:spcBef>
            </a:pPr>
            <a:r>
              <a:rPr lang="en-US" altLang="en-US" b="1" dirty="0"/>
              <a:t>Example</a:t>
            </a:r>
            <a:r>
              <a:rPr lang="en-US" altLang="en-US" dirty="0"/>
              <a:t>: </a:t>
            </a:r>
            <a:r>
              <a:rPr lang="en-US" altLang="en-US" dirty="0" err="1" smtClean="0"/>
              <a:t>WinDbg</a:t>
            </a:r>
            <a:r>
              <a:rPr lang="en-US" altLang="en-US" dirty="0"/>
              <a:t>, GDB - the GNU </a:t>
            </a:r>
            <a:r>
              <a:rPr lang="en-US" altLang="en-US" dirty="0" smtClean="0"/>
              <a:t>debugger,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Allows to </a:t>
            </a:r>
            <a:r>
              <a:rPr lang="en-US" altLang="en-US" dirty="0"/>
              <a:t>create assembly language </a:t>
            </a:r>
            <a:r>
              <a:rPr lang="en-US" altLang="en-US" dirty="0">
                <a:solidFill>
                  <a:srgbClr val="673BBA"/>
                </a:solidFill>
              </a:rPr>
              <a:t>source </a:t>
            </a:r>
            <a:r>
              <a:rPr lang="en-US" altLang="en-US" dirty="0" smtClean="0">
                <a:solidFill>
                  <a:srgbClr val="673BBA"/>
                </a:solidFill>
              </a:rPr>
              <a:t>files.</a:t>
            </a:r>
            <a:endParaRPr lang="en-US" altLang="en-US" dirty="0">
              <a:solidFill>
                <a:srgbClr val="673BBA"/>
              </a:solidFill>
            </a:endParaRPr>
          </a:p>
          <a:p>
            <a:r>
              <a:rPr lang="en-US" altLang="en-US" dirty="0"/>
              <a:t>Some editors provide syntax highlighting features and can be customized as </a:t>
            </a:r>
            <a:r>
              <a:rPr lang="en-US" altLang="en-US" dirty="0" smtClean="0"/>
              <a:t>per </a:t>
            </a:r>
            <a:r>
              <a:rPr lang="en-US" altLang="en-US" dirty="0"/>
              <a:t>programming </a:t>
            </a:r>
            <a:r>
              <a:rPr lang="en-US" altLang="en-US" dirty="0" smtClean="0"/>
              <a:t>environment.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7" y="2481366"/>
            <a:ext cx="7029550" cy="3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</a:t>
            </a:r>
            <a:br>
              <a:rPr lang="en-US" dirty="0" smtClean="0"/>
            </a:br>
            <a:r>
              <a:rPr lang="en-US" dirty="0" smtClean="0"/>
              <a:t>8085 Instructions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8085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instruction is a </a:t>
            </a:r>
            <a:r>
              <a:rPr lang="en-US" b="1" dirty="0"/>
              <a:t>binary pattern </a:t>
            </a:r>
            <a:r>
              <a:rPr lang="en-US" dirty="0"/>
              <a:t>designed inside </a:t>
            </a:r>
            <a:r>
              <a:rPr lang="en-US" dirty="0" smtClean="0"/>
              <a:t>a microprocessor </a:t>
            </a:r>
            <a:r>
              <a:rPr lang="en-US" dirty="0"/>
              <a:t>to perform a specific function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instruction is represented by an </a:t>
            </a:r>
            <a:r>
              <a:rPr lang="en-US" dirty="0">
                <a:solidFill>
                  <a:srgbClr val="0000FF"/>
                </a:solidFill>
              </a:rPr>
              <a:t>8-bit</a:t>
            </a:r>
            <a:r>
              <a:rPr lang="en-US" dirty="0"/>
              <a:t> binary value called </a:t>
            </a:r>
            <a:r>
              <a:rPr lang="en-US" b="1" dirty="0">
                <a:solidFill>
                  <a:srgbClr val="0000FF"/>
                </a:solidFill>
              </a:rPr>
              <a:t>Op-Code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entire group of instructions that a microprocessor supports is </a:t>
            </a:r>
            <a:r>
              <a:rPr lang="en-US" dirty="0" smtClean="0"/>
              <a:t>known as an </a:t>
            </a:r>
            <a:r>
              <a:rPr lang="en-US" b="1" dirty="0" smtClean="0">
                <a:solidFill>
                  <a:srgbClr val="0000FF"/>
                </a:solidFill>
              </a:rPr>
              <a:t>Instruction </a:t>
            </a:r>
            <a:r>
              <a:rPr lang="en-US" b="1" dirty="0">
                <a:solidFill>
                  <a:srgbClr val="0000FF"/>
                </a:solidFill>
              </a:rPr>
              <a:t>Set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8085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Instruction Set</a:t>
            </a:r>
          </a:p>
          <a:p>
            <a:pPr lvl="1"/>
            <a:r>
              <a:rPr lang="en-US" dirty="0"/>
              <a:t>It is the set of instructions that the microprocessor </a:t>
            </a:r>
            <a:r>
              <a:rPr lang="en-US" dirty="0" smtClean="0"/>
              <a:t>can understand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Opcode</a:t>
            </a:r>
          </a:p>
          <a:p>
            <a:pPr lvl="1"/>
            <a:r>
              <a:rPr lang="en-US" dirty="0"/>
              <a:t>Known as </a:t>
            </a:r>
            <a:r>
              <a:rPr lang="en-US" dirty="0" smtClean="0">
                <a:solidFill>
                  <a:srgbClr val="0000FF"/>
                </a:solidFill>
              </a:rPr>
              <a:t>Operation Code.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required field contains the </a:t>
            </a:r>
            <a:r>
              <a:rPr lang="en-US" dirty="0">
                <a:solidFill>
                  <a:srgbClr val="0000FF"/>
                </a:solidFill>
              </a:rPr>
              <a:t>mnemonic operation code </a:t>
            </a:r>
            <a:r>
              <a:rPr lang="en-US" dirty="0"/>
              <a:t>for the </a:t>
            </a:r>
            <a:r>
              <a:rPr lang="en-US" dirty="0" smtClean="0"/>
              <a:t>8085 instruction.</a:t>
            </a:r>
          </a:p>
          <a:p>
            <a:pPr marL="0" indent="0">
              <a:buNone/>
            </a:pPr>
            <a:r>
              <a:rPr lang="en-US" b="1" dirty="0" smtClean="0"/>
              <a:t>Operand</a:t>
            </a:r>
          </a:p>
          <a:p>
            <a:pPr lvl="1"/>
            <a:r>
              <a:rPr lang="en-US" dirty="0"/>
              <a:t>The operand field identifies the data to be operated on by the specified </a:t>
            </a:r>
            <a:r>
              <a:rPr lang="en-US" dirty="0" err="1">
                <a:solidFill>
                  <a:srgbClr val="0000FF"/>
                </a:solidFill>
              </a:rPr>
              <a:t>opcode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instructions require </a:t>
            </a:r>
            <a:r>
              <a:rPr lang="en-US" dirty="0" smtClean="0"/>
              <a:t>no operands, while others </a:t>
            </a:r>
            <a:r>
              <a:rPr lang="en-US" dirty="0"/>
              <a:t>require one or two operands.</a:t>
            </a:r>
          </a:p>
          <a:p>
            <a:pPr marL="0" indent="0" algn="ctr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MVI    D</a:t>
            </a:r>
            <a:r>
              <a:rPr lang="en-US" dirty="0"/>
              <a:t>, </a:t>
            </a:r>
            <a:r>
              <a:rPr lang="en-US" dirty="0" smtClean="0"/>
              <a:t> 8BH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25353" y="5294855"/>
            <a:ext cx="704850" cy="365760"/>
          </a:xfrm>
          <a:prstGeom prst="round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8450" y="5291127"/>
            <a:ext cx="103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34979" y="5294855"/>
            <a:ext cx="1019175" cy="365760"/>
          </a:xfrm>
          <a:prstGeom prst="roundRect">
            <a:avLst/>
          </a:prstGeom>
          <a:solidFill>
            <a:srgbClr val="00B050">
              <a:alpha val="24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2375" y="529112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9146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8085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Terms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33603" y="1681798"/>
          <a:ext cx="6095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2"/>
                <a:gridCol w="443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b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8085 8-bit</a:t>
                      </a:r>
                      <a:r>
                        <a:rPr lang="en-US" baseline="0" dirty="0" smtClean="0"/>
                        <a:t> register (A, B, C, D, E, H, 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33601" y="3165158"/>
          <a:ext cx="6095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2"/>
                <a:gridCol w="443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sz="1800" kern="1200" baseline="-250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kern="1200" baseline="-250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Pair (BC, DE, HL)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33602" y="2052638"/>
          <a:ext cx="6095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2"/>
                <a:gridCol w="443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133602" y="2423478"/>
          <a:ext cx="6095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2"/>
                <a:gridCol w="443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baseline="-25000" dirty="0" err="1" smtClean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Source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33601" y="2794318"/>
          <a:ext cx="60959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2"/>
                <a:gridCol w="443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Destination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4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685252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5430AA"/>
                </a:solidFill>
              </a:defRPr>
            </a:lvl1pPr>
            <a:lvl2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  <a:defRPr sz="2400">
                <a:solidFill>
                  <a:srgbClr val="424242"/>
                </a:solidFill>
              </a:defRPr>
            </a:lvl2pPr>
          </a:lstStyle>
          <a:p>
            <a:r>
              <a:rPr lang="en-US" dirty="0"/>
              <a:t>Topics to be covered</a:t>
            </a:r>
          </a:p>
          <a:p>
            <a:pPr lvl="1"/>
            <a:r>
              <a:rPr lang="en-US" dirty="0"/>
              <a:t>Assembly Language Programming Basics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Hierarchy of Languages 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24242"/>
                </a:solidFill>
              </a:rPr>
              <a:t>Compilers and Assemblers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424242"/>
                </a:solidFill>
              </a:rPr>
              <a:t>Instructions and Machine Language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424242"/>
                </a:solidFill>
              </a:rPr>
              <a:t>Advantages of High-Level Languages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424242"/>
                </a:solidFill>
              </a:rPr>
              <a:t>Why to Learn Assembly Language?</a:t>
            </a:r>
          </a:p>
          <a:p>
            <a:pPr lvl="1"/>
            <a:r>
              <a:rPr lang="en-US" altLang="en-US" dirty="0"/>
              <a:t>Assembly Language Programming </a:t>
            </a:r>
            <a:r>
              <a:rPr lang="en-US" altLang="en-US" dirty="0" smtClean="0"/>
              <a:t>Tools</a:t>
            </a:r>
          </a:p>
          <a:p>
            <a:pPr lvl="1"/>
            <a:r>
              <a:rPr lang="en-US" dirty="0"/>
              <a:t>Classification </a:t>
            </a:r>
            <a:r>
              <a:rPr lang="en-US" dirty="0" smtClean="0"/>
              <a:t>of 8085 Instructions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424242"/>
                </a:solidFill>
              </a:rPr>
              <a:t>Based on Byte Size</a:t>
            </a:r>
          </a:p>
          <a:p>
            <a:pPr marL="1200150" lvl="2" indent="-285750">
              <a:lnSpc>
                <a:spcPct val="150000"/>
              </a:lnSpc>
              <a:buClr>
                <a:srgbClr val="673BBA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424242"/>
                </a:solidFill>
              </a:rPr>
              <a:t>Based on Function</a:t>
            </a:r>
          </a:p>
          <a:p>
            <a:pPr lvl="1"/>
            <a:endParaRPr lang="en-US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One-byte Instruction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46723"/>
              </p:ext>
            </p:extLst>
          </p:nvPr>
        </p:nvGraphicFramePr>
        <p:xfrm>
          <a:off x="1743348" y="1750705"/>
          <a:ext cx="8753204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301"/>
                <a:gridCol w="2188301"/>
                <a:gridCol w="2188301"/>
                <a:gridCol w="218830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Instruction</a:t>
                      </a:r>
                      <a:endParaRPr lang="en-US" sz="2000" b="1" dirty="0"/>
                    </a:p>
                  </a:txBody>
                  <a:tcPr marL="124471" marR="12447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Binary Code</a:t>
                      </a:r>
                      <a:endParaRPr lang="en-US" sz="2000" b="1" dirty="0"/>
                    </a:p>
                  </a:txBody>
                  <a:tcPr marL="124471" marR="12447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Hexa</a:t>
                      </a:r>
                      <a:r>
                        <a:rPr lang="en-US" sz="2000" b="1" baseline="0" dirty="0" smtClean="0"/>
                        <a:t> Code</a:t>
                      </a:r>
                      <a:endParaRPr lang="en-US" sz="2000" b="1" dirty="0"/>
                    </a:p>
                  </a:txBody>
                  <a:tcPr marL="124471" marR="12447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Opcode </a:t>
                      </a:r>
                      <a:endParaRPr lang="en-US" sz="2000" b="1" dirty="0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 marL="124471" marR="124471"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624063"/>
              </p:ext>
            </p:extLst>
          </p:nvPr>
        </p:nvGraphicFramePr>
        <p:xfrm>
          <a:off x="1738312" y="254508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C,A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0100 1111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4FH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360077"/>
              </p:ext>
            </p:extLst>
          </p:nvPr>
        </p:nvGraphicFramePr>
        <p:xfrm>
          <a:off x="1738312" y="294132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1000 0000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9056"/>
              </p:ext>
            </p:extLst>
          </p:nvPr>
        </p:nvGraphicFramePr>
        <p:xfrm>
          <a:off x="1738312" y="3337242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0010 1111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2FH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43062" y="1082675"/>
            <a:ext cx="895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One-byte</a:t>
            </a:r>
            <a:r>
              <a:rPr lang="en-US" sz="2000" dirty="0"/>
              <a:t> instructions includes </a:t>
            </a:r>
            <a:r>
              <a:rPr lang="en-US" sz="2000" b="1" dirty="0"/>
              <a:t>Opcode</a:t>
            </a:r>
            <a:r>
              <a:rPr lang="en-US" sz="2000" dirty="0"/>
              <a:t> and </a:t>
            </a:r>
            <a:r>
              <a:rPr lang="en-US" sz="2000" b="1" dirty="0"/>
              <a:t>Operand</a:t>
            </a:r>
            <a:r>
              <a:rPr lang="en-US" sz="2000" dirty="0"/>
              <a:t> in the same byte.</a:t>
            </a:r>
          </a:p>
        </p:txBody>
      </p:sp>
    </p:spTree>
    <p:extLst>
      <p:ext uri="{BB962C8B-B14F-4D97-AF65-F5344CB8AC3E}">
        <p14:creationId xmlns:p14="http://schemas.microsoft.com/office/powerpoint/2010/main" val="4394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one-byte Instructions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52600" y="1066800"/>
          <a:ext cx="8670218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338"/>
                <a:gridCol w="1645920"/>
                <a:gridCol w="533400"/>
                <a:gridCol w="1645920"/>
                <a:gridCol w="533400"/>
                <a:gridCol w="1645920"/>
                <a:gridCol w="53340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dest</a:t>
                      </a:r>
                      <a:r>
                        <a:rPr lang="en-US" baseline="0" dirty="0" smtClean="0"/>
                        <a:t>.,</a:t>
                      </a:r>
                      <a:r>
                        <a:rPr lang="en-US" baseline="0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SBB 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LDAX R</a:t>
                      </a:r>
                      <a:r>
                        <a:rPr lang="en-US" baseline="-25000" dirty="0" smtClean="0"/>
                        <a:t>P </a:t>
                      </a:r>
                      <a:r>
                        <a:rPr lang="en-US" baseline="0" dirty="0" smtClean="0"/>
                        <a:t>(B/D)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INR </a:t>
                      </a:r>
                      <a:r>
                        <a:rPr lang="en-US" baseline="0" dirty="0" smtClean="0"/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CMC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INX R</a:t>
                      </a:r>
                      <a:r>
                        <a:rPr lang="en-US" baseline="-25000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XCHG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DCR </a:t>
                      </a:r>
                      <a:r>
                        <a:rPr lang="en-US" baseline="0" dirty="0" smtClean="0"/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RST 0-7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DCX R</a:t>
                      </a:r>
                      <a:r>
                        <a:rPr lang="en-US" baseline="-25000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CMP R/M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XTHL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R/M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R</a:t>
                      </a:r>
                      <a:r>
                        <a:rPr lang="en-US" baseline="-25000" dirty="0" smtClean="0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XRA R/M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POP 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P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 R/M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ADD R/M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ADC R/M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RRC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DAD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SUB R/M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Two-byte Instruction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58736"/>
              </p:ext>
            </p:extLst>
          </p:nvPr>
        </p:nvGraphicFramePr>
        <p:xfrm>
          <a:off x="1742198" y="2132841"/>
          <a:ext cx="87624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600"/>
                <a:gridCol w="2190600"/>
                <a:gridCol w="2190600"/>
                <a:gridCol w="2190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Instruction</a:t>
                      </a:r>
                      <a:endParaRPr lang="en-US" sz="2000" b="1" dirty="0"/>
                    </a:p>
                  </a:txBody>
                  <a:tcPr marL="124471" marR="12447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Binary Code</a:t>
                      </a:r>
                      <a:endParaRPr lang="en-US" sz="2000" b="1" dirty="0"/>
                    </a:p>
                  </a:txBody>
                  <a:tcPr marL="124471" marR="12447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Hexa</a:t>
                      </a:r>
                      <a:r>
                        <a:rPr lang="en-US" sz="2000" b="1" baseline="0" dirty="0" smtClean="0"/>
                        <a:t> Code</a:t>
                      </a:r>
                      <a:endParaRPr lang="en-US" sz="2000" b="1" dirty="0"/>
                    </a:p>
                  </a:txBody>
                  <a:tcPr marL="124471" marR="12447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Opcode </a:t>
                      </a:r>
                      <a:endParaRPr lang="en-US" sz="2000" b="1" dirty="0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 marL="124471" marR="124471"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1738312" y="292608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MVI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A,32H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0011 1110</a:t>
                      </a:r>
                    </a:p>
                    <a:p>
                      <a:pPr algn="ctr"/>
                      <a:r>
                        <a:rPr lang="en-US" sz="2000" dirty="0" smtClean="0"/>
                        <a:t>0011 0010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3E: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 32: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Byte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/>
          </p:nvPr>
        </p:nvGraphicFramePr>
        <p:xfrm>
          <a:off x="1738312" y="362712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MVI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B,F2H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0011 1110</a:t>
                      </a:r>
                    </a:p>
                    <a:p>
                      <a:pPr algn="ctr"/>
                      <a:r>
                        <a:rPr lang="en-US" sz="2000" dirty="0" smtClean="0"/>
                        <a:t>1111 0010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3E: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 F2: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/>
          </p:nvPr>
        </p:nvGraphicFramePr>
        <p:xfrm>
          <a:off x="1738312" y="432816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0AH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1101 1011</a:t>
                      </a:r>
                    </a:p>
                    <a:p>
                      <a:pPr algn="ctr"/>
                      <a:r>
                        <a:rPr lang="en-US" sz="2000" dirty="0" smtClean="0"/>
                        <a:t>0000 1010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DB: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0A: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Byte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66875" y="994896"/>
            <a:ext cx="8786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>
                <a:solidFill>
                  <a:srgbClr val="0000FF"/>
                </a:solidFill>
              </a:rPr>
              <a:t>two-byte</a:t>
            </a:r>
            <a:r>
              <a:rPr lang="en-US" sz="2000" dirty="0"/>
              <a:t> instruction,</a:t>
            </a:r>
          </a:p>
          <a:p>
            <a:r>
              <a:rPr lang="en-US" sz="2000" dirty="0"/>
              <a:t>	</a:t>
            </a: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Byte </a:t>
            </a:r>
            <a:r>
              <a:rPr lang="en-US" sz="2000" dirty="0"/>
              <a:t>: Specifies </a:t>
            </a:r>
            <a:r>
              <a:rPr lang="en-US" sz="2000" dirty="0">
                <a:solidFill>
                  <a:srgbClr val="0000FF"/>
                </a:solidFill>
              </a:rPr>
              <a:t>Opcode</a:t>
            </a:r>
          </a:p>
          <a:p>
            <a:r>
              <a:rPr lang="en-US" sz="2000" dirty="0"/>
              <a:t>	</a:t>
            </a: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Byte</a:t>
            </a:r>
            <a:r>
              <a:rPr lang="en-US" sz="2000" dirty="0"/>
              <a:t>: Specifies </a:t>
            </a:r>
            <a:r>
              <a:rPr lang="en-US" sz="2000" dirty="0">
                <a:solidFill>
                  <a:srgbClr val="0000FF"/>
                </a:solidFill>
              </a:rPr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14666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two-byte Instructions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69466" y="1066800"/>
          <a:ext cx="3852582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3303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MVI 	destination,8-bit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OUT 	8-bit port address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     	8-bit port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 	8-bit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 	8-bit data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 	8-bit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SBI 	</a:t>
                      </a:r>
                      <a:r>
                        <a:rPr lang="en-US" dirty="0" smtClean="0"/>
                        <a:t>8-bit data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CPI 	</a:t>
                      </a:r>
                      <a:r>
                        <a:rPr lang="en-US" dirty="0" smtClean="0"/>
                        <a:t>8-bit data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ANI 	</a:t>
                      </a:r>
                      <a:r>
                        <a:rPr lang="en-US" dirty="0" smtClean="0"/>
                        <a:t>8-bit data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XRI 	</a:t>
                      </a:r>
                      <a:r>
                        <a:rPr lang="en-US" dirty="0" smtClean="0"/>
                        <a:t>8-bit data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ORI 	</a:t>
                      </a:r>
                      <a:r>
                        <a:rPr lang="en-US" dirty="0" smtClean="0"/>
                        <a:t>8-bit data</a:t>
                      </a:r>
                      <a:endParaRPr lang="en-US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Three-byte Instruction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09773"/>
              </p:ext>
            </p:extLst>
          </p:nvPr>
        </p:nvGraphicFramePr>
        <p:xfrm>
          <a:off x="1754918" y="2664887"/>
          <a:ext cx="87624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600"/>
                <a:gridCol w="2190600"/>
                <a:gridCol w="2190600"/>
                <a:gridCol w="2190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Instruction</a:t>
                      </a:r>
                      <a:endParaRPr lang="en-US" sz="2000" b="1" dirty="0"/>
                    </a:p>
                  </a:txBody>
                  <a:tcPr marL="124471" marR="12447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Binary Code</a:t>
                      </a:r>
                      <a:endParaRPr lang="en-US" sz="2000" b="1" dirty="0"/>
                    </a:p>
                  </a:txBody>
                  <a:tcPr marL="124471" marR="12447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Hexa</a:t>
                      </a:r>
                      <a:r>
                        <a:rPr lang="en-US" sz="2000" b="1" baseline="0" dirty="0" smtClean="0"/>
                        <a:t> Code</a:t>
                      </a:r>
                      <a:endParaRPr lang="en-US" sz="2000" b="1" dirty="0"/>
                    </a:p>
                  </a:txBody>
                  <a:tcPr marL="124471" marR="12447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Opcode </a:t>
                      </a:r>
                      <a:endParaRPr lang="en-US" sz="2000" b="1" dirty="0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 marL="124471" marR="124471"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907040"/>
              </p:ext>
            </p:extLst>
          </p:nvPr>
        </p:nvGraphicFramePr>
        <p:xfrm>
          <a:off x="1752600" y="3464480"/>
          <a:ext cx="8763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2050H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0011 1010</a:t>
                      </a:r>
                    </a:p>
                    <a:p>
                      <a:pPr algn="ctr"/>
                      <a:r>
                        <a:rPr lang="en-US" sz="2000" dirty="0" smtClean="0"/>
                        <a:t>0101 0000</a:t>
                      </a:r>
                    </a:p>
                    <a:p>
                      <a:pPr algn="ctr"/>
                      <a:r>
                        <a:rPr lang="en-US" sz="2000" dirty="0" smtClean="0"/>
                        <a:t>0010 0000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3A: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50: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Byte</a:t>
                      </a:r>
                    </a:p>
                    <a:p>
                      <a:pPr algn="ctr"/>
                      <a:r>
                        <a:rPr lang="en-US" sz="2000" dirty="0" smtClean="0"/>
                        <a:t>20: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44783"/>
              </p:ext>
            </p:extLst>
          </p:nvPr>
        </p:nvGraphicFramePr>
        <p:xfrm>
          <a:off x="1752600" y="4470320"/>
          <a:ext cx="876300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2085H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1100 0011</a:t>
                      </a:r>
                    </a:p>
                    <a:p>
                      <a:pPr algn="ctr"/>
                      <a:r>
                        <a:rPr lang="en-US" sz="2000" dirty="0" smtClean="0"/>
                        <a:t>1000 0101</a:t>
                      </a:r>
                    </a:p>
                    <a:p>
                      <a:pPr algn="ctr"/>
                      <a:r>
                        <a:rPr lang="en-US" sz="2000" dirty="0" smtClean="0"/>
                        <a:t>0010 0000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C3: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85: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Byte</a:t>
                      </a:r>
                    </a:p>
                    <a:p>
                      <a:pPr algn="ctr"/>
                      <a:r>
                        <a:rPr lang="en-US" sz="2000" dirty="0" smtClean="0"/>
                        <a:t>20: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baseline="0" dirty="0" smtClean="0"/>
                        <a:t> Byte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25743" y="1076975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>
                <a:solidFill>
                  <a:srgbClr val="0000FF"/>
                </a:solidFill>
              </a:rPr>
              <a:t>three-byte </a:t>
            </a:r>
            <a:r>
              <a:rPr lang="en-US" sz="2000" dirty="0"/>
              <a:t>instruction,</a:t>
            </a:r>
          </a:p>
          <a:p>
            <a:r>
              <a:rPr lang="en-US" sz="2000" dirty="0"/>
              <a:t>	</a:t>
            </a: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Byte</a:t>
            </a:r>
            <a:r>
              <a:rPr lang="en-US" sz="2000" dirty="0"/>
              <a:t>:  Specifies </a:t>
            </a:r>
            <a:r>
              <a:rPr lang="en-US" sz="2000" dirty="0">
                <a:solidFill>
                  <a:srgbClr val="0000FF"/>
                </a:solidFill>
              </a:rPr>
              <a:t>Opcode</a:t>
            </a:r>
          </a:p>
          <a:p>
            <a:r>
              <a:rPr lang="en-US" sz="2000" dirty="0"/>
              <a:t>	</a:t>
            </a: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Byte</a:t>
            </a:r>
            <a:r>
              <a:rPr lang="en-US" sz="2000" dirty="0"/>
              <a:t>: Specifies </a:t>
            </a:r>
            <a:r>
              <a:rPr lang="en-US" sz="2000" dirty="0">
                <a:solidFill>
                  <a:srgbClr val="0000FF"/>
                </a:solidFill>
              </a:rPr>
              <a:t>lower order 8-bit address</a:t>
            </a:r>
          </a:p>
          <a:p>
            <a:r>
              <a:rPr lang="en-US" sz="2000" dirty="0"/>
              <a:t>	</a:t>
            </a: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Byte</a:t>
            </a:r>
            <a:r>
              <a:rPr lang="en-US" sz="2000" dirty="0"/>
              <a:t>: Specifies </a:t>
            </a:r>
            <a:r>
              <a:rPr lang="en-US" sz="2000" dirty="0">
                <a:solidFill>
                  <a:srgbClr val="0000FF"/>
                </a:solidFill>
              </a:rPr>
              <a:t>higher order 8-bit address</a:t>
            </a:r>
          </a:p>
        </p:txBody>
      </p:sp>
    </p:spTree>
    <p:extLst>
      <p:ext uri="{BB962C8B-B14F-4D97-AF65-F5344CB8AC3E}">
        <p14:creationId xmlns:p14="http://schemas.microsoft.com/office/powerpoint/2010/main" val="28093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three-byte Instructions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9422" y="1066800"/>
          <a:ext cx="6093159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2499567"/>
                <a:gridCol w="548640"/>
                <a:gridCol w="2496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Instruction 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Instruction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LDA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JPE 	16-bit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LXI 	</a:t>
                      </a:r>
                      <a:r>
                        <a:rPr lang="en-US" baseline="0" dirty="0" err="1" smtClean="0"/>
                        <a:t>R</a:t>
                      </a:r>
                      <a:r>
                        <a:rPr lang="en-US" baseline="-25000" dirty="0" err="1" smtClean="0"/>
                        <a:t>p</a:t>
                      </a:r>
                      <a:r>
                        <a:rPr lang="en-US" baseline="0" dirty="0" smtClean="0"/>
                        <a:t>, 16-bit data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JPO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LHLD 	16-bit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STA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SHLD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CNC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JMP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JC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JNC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CZ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JP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CNZ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JM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CPE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JZ 	16-bit address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CPO 	</a:t>
                      </a:r>
                      <a:r>
                        <a:rPr lang="en-US" baseline="0" dirty="0" smtClean="0"/>
                        <a:t>16-bit address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JNZ 	16-bit address</a:t>
                      </a:r>
                      <a:endParaRPr lang="en-US" baseline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Exam Questions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394471"/>
              </p:ext>
            </p:extLst>
          </p:nvPr>
        </p:nvGraphicFramePr>
        <p:xfrm>
          <a:off x="263524" y="1156885"/>
          <a:ext cx="11514494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74"/>
                <a:gridCol w="9669798"/>
                <a:gridCol w="803621"/>
                <a:gridCol w="641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functions of following instructions of 8085 – state the bytes occupied, number of Machine cycle required and T-States 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LXI H, 2050H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MOV B,A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STA 5050H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ADD 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the functions of following instructions of 8085 – state its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bytes occupied, number of Machine cycle required and T-states.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MOV A,M 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LXI H,1000H </a:t>
                      </a:r>
                    </a:p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DAA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Explain One byte, Two byte, Three byte instruction.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  <a:solidFill>
            <a:srgbClr val="CC99FF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Instructions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Transfer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 </a:t>
            </a:r>
            <a:r>
              <a:rPr lang="en-US" dirty="0"/>
              <a:t>copy data from </a:t>
            </a:r>
            <a:r>
              <a:rPr lang="en-US" dirty="0">
                <a:solidFill>
                  <a:srgbClr val="673BBA"/>
                </a:solidFill>
              </a:rPr>
              <a:t>source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673BBA"/>
                </a:solidFill>
              </a:rPr>
              <a:t>destination</a:t>
            </a:r>
            <a:r>
              <a:rPr lang="en-US" dirty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copying, the contents of </a:t>
            </a:r>
            <a:r>
              <a:rPr lang="en-US" dirty="0">
                <a:solidFill>
                  <a:srgbClr val="673BBA"/>
                </a:solidFill>
              </a:rPr>
              <a:t>source </a:t>
            </a:r>
            <a:r>
              <a:rPr lang="en-US" dirty="0" smtClean="0"/>
              <a:t>is not modified.</a:t>
            </a:r>
          </a:p>
          <a:p>
            <a:r>
              <a:rPr lang="en-US" dirty="0"/>
              <a:t>Data Transfer </a:t>
            </a:r>
            <a:r>
              <a:rPr lang="en-US" dirty="0" smtClean="0"/>
              <a:t>Instructions do not affect the </a:t>
            </a:r>
            <a:r>
              <a:rPr lang="en-US" dirty="0" smtClean="0">
                <a:solidFill>
                  <a:srgbClr val="673BBA"/>
                </a:solidFill>
              </a:rPr>
              <a:t>flags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Languages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MOV: Move data from source to destination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0331"/>
              </p:ext>
            </p:extLst>
          </p:nvPr>
        </p:nvGraphicFramePr>
        <p:xfrm>
          <a:off x="1815420" y="1586956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190275"/>
                <a:gridCol w="2552257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6455"/>
              </p:ext>
            </p:extLst>
          </p:nvPr>
        </p:nvGraphicFramePr>
        <p:xfrm>
          <a:off x="1814286" y="2280376"/>
          <a:ext cx="8648702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191001"/>
                <a:gridCol w="255270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MOV</a:t>
                      </a:r>
                      <a:r>
                        <a:rPr lang="en-US" sz="2000" dirty="0" smtClean="0">
                          <a:effectLst/>
                        </a:rPr>
                        <a:t>      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rgbClr val="008000"/>
                          </a:solidFill>
                          <a:effectLst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rgbClr val="008000"/>
                          </a:solidFill>
                          <a:effectLst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</a:rPr>
                        <a:t>s</a:t>
                      </a:r>
                      <a:endParaRPr lang="en-US" sz="2000" baseline="-25000" dirty="0" smtClean="0">
                        <a:solidFill>
                          <a:srgbClr val="008000"/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MOV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      M, 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MOV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      R, 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instruction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copies</a:t>
                      </a:r>
                      <a:r>
                        <a:rPr lang="en-US" sz="2000" dirty="0">
                          <a:effectLst/>
                        </a:rPr>
                        <a:t> the contents of the source register into the destination </a:t>
                      </a:r>
                      <a:r>
                        <a:rPr lang="en-US" sz="2000" dirty="0" smtClean="0">
                          <a:effectLst/>
                        </a:rPr>
                        <a:t>register.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Contents </a:t>
                      </a:r>
                      <a:r>
                        <a:rPr lang="en-US" sz="2000" dirty="0">
                          <a:effectLst/>
                        </a:rPr>
                        <a:t>of the source register </a:t>
                      </a:r>
                      <a:r>
                        <a:rPr lang="en-US" sz="2000" dirty="0" smtClean="0">
                          <a:effectLst/>
                        </a:rPr>
                        <a:t>is not </a:t>
                      </a:r>
                      <a:r>
                        <a:rPr lang="en-US" sz="2000" dirty="0">
                          <a:effectLst/>
                        </a:rPr>
                        <a:t>altered.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If </a:t>
                      </a:r>
                      <a:r>
                        <a:rPr lang="en-US" sz="2000" dirty="0">
                          <a:effectLst/>
                        </a:rPr>
                        <a:t>one of the operands is a </a:t>
                      </a:r>
                      <a:r>
                        <a:rPr lang="en-US" sz="2000" dirty="0" smtClean="0">
                          <a:effectLst/>
                        </a:rPr>
                        <a:t>memory, </a:t>
                      </a:r>
                      <a:r>
                        <a:rPr lang="en-US" sz="2000" dirty="0">
                          <a:effectLst/>
                        </a:rPr>
                        <a:t>its location is specified by the contents of the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</a:rPr>
                        <a:t>HL</a:t>
                      </a:r>
                      <a:r>
                        <a:rPr lang="en-US" sz="2000" dirty="0">
                          <a:effectLst/>
                        </a:rPr>
                        <a:t> registers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one-byte</a:t>
                      </a:r>
                      <a:r>
                        <a:rPr lang="en-US" sz="2000" dirty="0" smtClean="0"/>
                        <a:t> instruction.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MOV B, C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;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sym typeface="Symbol" panose="05050102010706020507" pitchFamily="18" charset="2"/>
                        </a:rPr>
                        <a:t>C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MOV B, M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;B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sym typeface="Symbol" panose="05050102010706020507" pitchFamily="18" charset="2"/>
                        </a:rPr>
                        <a:t>M[HL]</a:t>
                      </a:r>
                      <a:endParaRPr lang="en-US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MOV M, B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sym typeface="Symbol" panose="05050102010706020507" pitchFamily="18" charset="2"/>
                        </a:rPr>
                        <a:t>M[HL]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MVI: Load 8-bit to Register/Memory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61374"/>
              </p:ext>
            </p:extLst>
          </p:nvPr>
        </p:nvGraphicFramePr>
        <p:xfrm>
          <a:off x="1827193" y="161010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3961715"/>
                <a:gridCol w="2780817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37887"/>
              </p:ext>
            </p:extLst>
          </p:nvPr>
        </p:nvGraphicFramePr>
        <p:xfrm>
          <a:off x="1826442" y="2300294"/>
          <a:ext cx="8648702" cy="28409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3962401"/>
                <a:gridCol w="278130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MVI</a:t>
                      </a:r>
                      <a:r>
                        <a:rPr lang="en-US" sz="2000" dirty="0" smtClean="0">
                          <a:effectLst/>
                          <a:latin typeface="+mn-lt"/>
                        </a:rPr>
                        <a:t> 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R, Data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M, Data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is stored in the destination register or memory. </a:t>
                      </a:r>
                      <a:endParaRPr lang="en-US" sz="2000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operand is a memory location, its location is specified by the contents of the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registers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Two-byte</a:t>
                      </a:r>
                      <a:r>
                        <a:rPr lang="en-US" sz="2000" dirty="0" smtClean="0">
                          <a:latin typeface="+mn-lt"/>
                        </a:rPr>
                        <a:t> instruction.</a:t>
                      </a:r>
                      <a:endParaRPr lang="en-US" sz="2000" b="0" dirty="0" smtClean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MVI B,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57H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B12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MVI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M, 12H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  <a:r>
                        <a:rPr lang="en-US" sz="20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M[HL]12</a:t>
                      </a:r>
                      <a:endParaRPr lang="en-US" sz="2000" b="0" dirty="0" smtClean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Example: LDA 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0" y="2286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2590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2895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800" y="3200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480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480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2809875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2800" y="2809874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3267076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2800" y="3267075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0" y="3724276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0" y="3724275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2352674"/>
            <a:ext cx="1066800" cy="466725"/>
          </a:xfrm>
          <a:prstGeom prst="rect">
            <a:avLst/>
          </a:prstGeom>
          <a:solidFill>
            <a:srgbClr val="C9FFC9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8800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2775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2667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2775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9079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775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53376" y="1835188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183518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95900" y="1153924"/>
            <a:ext cx="1600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ea typeface="Calibri" panose="020F0502020204030204" pitchFamily="34" charset="0"/>
                <a:cs typeface="Shruti" panose="020B0502040204020203" pitchFamily="34" charset="0"/>
              </a:rPr>
              <a:t>LDA 2050H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0" y="22437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0" y="25507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0" y="28532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63050" y="31798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69400" y="3466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71940" y="376413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59240" y="40683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2051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4000" y="44089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2052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12224" y="3771839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0D</a:t>
            </a:r>
          </a:p>
        </p:txBody>
      </p:sp>
    </p:spTree>
    <p:extLst>
      <p:ext uri="{BB962C8B-B14F-4D97-AF65-F5344CB8AC3E}">
        <p14:creationId xmlns:p14="http://schemas.microsoft.com/office/powerpoint/2010/main" val="21522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1FFFF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2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85185E-6 L 1.11022E-16 0.00023 C -0.00312 0.00046 -0.00638 0.00046 -0.00937 0.00139 C -0.01029 0.00139 -0.01094 0.00255 -0.01172 0.00278 C -0.01602 0.00347 -0.02005 0.00371 -0.02422 0.00417 L -0.13659 0.00278 C -0.13737 0.00255 -0.13815 0.00162 -0.13893 0.00139 C -0.14115 0.00046 -0.14857 -0.00092 -0.15052 -0.00139 C -0.15221 -0.00185 -0.15365 -0.00254 -0.15521 -0.00278 C -0.15937 -0.00393 -0.16367 -0.00463 -0.16771 -0.00555 C -0.16953 -0.00602 -0.17148 -0.00625 -0.17318 -0.00694 C -0.17695 -0.00856 -0.1806 -0.01041 -0.18411 -0.0125 C -0.18724 -0.01435 -0.19062 -0.01551 -0.19349 -0.01782 C -0.19505 -0.01944 -0.19701 -0.02153 -0.19896 -0.02199 C -0.20078 -0.02268 -0.20247 -0.02291 -0.20443 -0.02338 C -0.20521 -0.0243 -0.20599 -0.02546 -0.20677 -0.02616 C -0.21367 -0.03241 -0.20273 -0.02014 -0.21289 -0.03032 C -0.21406 -0.03148 -0.21497 -0.03356 -0.21602 -0.03449 C -0.21719 -0.03541 -0.21836 -0.03541 -0.21914 -0.03588 C -0.22031 -0.03657 -0.22148 -0.0375 -0.22227 -0.03842 C -0.22396 -0.04028 -0.22513 -0.04329 -0.22695 -0.04398 C -0.22799 -0.04444 -0.22917 -0.04491 -0.23008 -0.04537 C -0.23125 -0.04629 -0.23216 -0.04768 -0.2332 -0.04815 C -0.23633 -0.04954 -0.24258 -0.05092 -0.24258 -0.05069 C -0.24492 -0.05301 -0.24714 -0.05532 -0.24961 -0.05648 C -0.25586 -0.05972 -0.2513 -0.05625 -0.25664 -0.05903 C -0.26484 -0.06389 -0.25716 -0.05949 -0.26289 -0.06458 C -0.26979 -0.07083 -0.26406 -0.06481 -0.26992 -0.06875 C -0.27109 -0.06967 -0.27187 -0.07106 -0.27305 -0.07153 C -0.27461 -0.07245 -0.27617 -0.07245 -0.27773 -0.07291 C -0.28086 -0.0743 -0.27969 -0.07477 -0.28307 -0.07708 C -0.28424 -0.07754 -0.28542 -0.07778 -0.2862 -0.07824 C -0.28776 -0.07916 -0.28893 -0.08032 -0.2901 -0.08102 C -0.29206 -0.08217 -0.29401 -0.08287 -0.29557 -0.08379 C -0.29701 -0.08472 -0.29818 -0.08588 -0.29948 -0.08657 C -0.30104 -0.08773 -0.30273 -0.08819 -0.30417 -0.08935 C -0.30521 -0.09028 -0.30638 -0.0912 -0.30729 -0.09213 C -0.3082 -0.09305 -0.30885 -0.09444 -0.30964 -0.09491 C -0.31198 -0.09676 -0.31445 -0.09722 -0.31667 -0.09884 C -0.31836 -0.10046 -0.32201 -0.10393 -0.3237 -0.1044 C -0.33177 -0.10764 -0.33034 -0.1037 -0.33854 -0.10856 C -0.3401 -0.10949 -0.34167 -0.11065 -0.34323 -0.11134 C -0.34635 -0.11296 -0.35052 -0.11366 -0.35326 -0.11412 C -0.3599 -0.11782 -0.34974 -0.11227 -0.36263 -0.1169 C -0.36432 -0.11759 -0.36576 -0.11852 -0.36732 -0.11944 C -0.3681 -0.11991 -0.36888 -0.12083 -0.36966 -0.12083 C -0.37565 -0.12176 -0.38177 -0.12199 -0.38763 -0.12361 C -0.3888 -0.12407 -0.38971 -0.12477 -0.39076 -0.125 C -0.39206 -0.12569 -0.39336 -0.12616 -0.39466 -0.12639 C -0.4 -0.12801 -0.39909 -0.12708 -0.40326 -0.12916 C -0.40716 -0.13125 -0.40404 -0.12986 -0.40794 -0.13333 C -0.4099 -0.13541 -0.41185 -0.13773 -0.41419 -0.13866 C -0.41497 -0.13912 -0.41576 -0.13958 -0.41654 -0.14004 C -0.41732 -0.14097 -0.41797 -0.14213 -0.41875 -0.14282 C -0.42344 -0.14768 -0.42044 -0.14375 -0.42422 -0.14838 C -0.42539 -0.14977 -0.4263 -0.15162 -0.42734 -0.15254 C -0.42865 -0.15393 -0.43008 -0.1544 -0.43125 -0.15532 C -0.43242 -0.15625 -0.43333 -0.15741 -0.43437 -0.1581 C -0.43516 -0.15856 -0.43607 -0.15879 -0.43672 -0.15926 C -0.43789 -0.16018 -0.4388 -0.16134 -0.43984 -0.16204 C -0.4431 -0.16435 -0.44466 -0.16504 -0.44766 -0.1662 C -0.44844 -0.16713 -0.44922 -0.16829 -0.45 -0.16898 C -0.45078 -0.16967 -0.45182 -0.16944 -0.45234 -0.17037 C -0.45299 -0.17153 -0.4526 -0.17361 -0.45312 -0.17454 C -0.45469 -0.17801 -0.45599 -0.17708 -0.45781 -0.1787 C -0.45872 -0.1794 -0.45937 -0.18055 -0.46016 -0.18125 C -0.46094 -0.18194 -0.46185 -0.18217 -0.4625 -0.18264 C -0.46862 -0.18819 -0.46133 -0.18333 -0.46719 -0.1868 C -0.46901 -0.19653 -0.46875 -0.19236 -0.46875 -0.19907 " pathEditMode="relative" rAng="0" ptsTypes="AAAAA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LDA: Load Accumulator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49982"/>
              </p:ext>
            </p:extLst>
          </p:nvPr>
        </p:nvGraphicFramePr>
        <p:xfrm>
          <a:off x="1836625" y="1603829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88235"/>
              </p:ext>
            </p:extLst>
          </p:nvPr>
        </p:nvGraphicFramePr>
        <p:xfrm>
          <a:off x="1835874" y="2294890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LDA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16-bit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a memory location, specified by a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the operand, is copied to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The contents of the source is not altered.</a:t>
                      </a: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Three-byte</a:t>
                      </a:r>
                      <a:r>
                        <a:rPr lang="en-US" sz="2000" dirty="0" smtClean="0">
                          <a:latin typeface="+mn-lt"/>
                        </a:rPr>
                        <a:t> instruction.</a:t>
                      </a:r>
                      <a:endParaRPr lang="en-US" sz="2000" b="0" dirty="0" smtClean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LDA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 2050H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LDA 0006H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LDAX: Load the accumulator indirect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948902"/>
              </p:ext>
            </p:extLst>
          </p:nvPr>
        </p:nvGraphicFramePr>
        <p:xfrm>
          <a:off x="1819232" y="1603375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33606"/>
              </p:ext>
            </p:extLst>
          </p:nvPr>
        </p:nvGraphicFramePr>
        <p:xfrm>
          <a:off x="1818481" y="2294890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LDAX       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2000" baseline="-25000" dirty="0" smtClean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-25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(B/D)</a:t>
                      </a:r>
                      <a:endParaRPr lang="en-US" sz="2000" baseline="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a memory location, specified by a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16-bit address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the operand, is copied to the accumulator.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The contents of the source is not altered.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LDAX B </a:t>
                      </a:r>
                      <a:r>
                        <a:rPr lang="pt-BR" sz="20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; </a:t>
                      </a:r>
                      <a:r>
                        <a:rPr lang="pt-BR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A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M[BC]</a:t>
                      </a:r>
                      <a:endParaRPr lang="pt-BR" sz="2000" b="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LDAX D </a:t>
                      </a:r>
                      <a:r>
                        <a:rPr lang="pt-BR" sz="20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; </a:t>
                      </a:r>
                      <a:r>
                        <a:rPr lang="pt-BR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A</a:t>
                      </a:r>
                      <a:r>
                        <a:rPr lang="en-US" sz="2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M[DE]</a:t>
                      </a:r>
                      <a:endParaRPr lang="en-US" sz="2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Example: LDAX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2286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800" y="2590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4800" y="2895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3200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480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2809875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2809874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3267076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3267075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3724276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3724275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2352674"/>
            <a:ext cx="1066800" cy="466725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775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2667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2775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9079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2775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3376" y="1809690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1809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49835" y="934303"/>
            <a:ext cx="2292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ea typeface="Calibri" panose="020F0502020204030204" pitchFamily="34" charset="0"/>
                <a:cs typeface="Shruti" panose="020B0502040204020203" pitchFamily="34" charset="0"/>
              </a:rPr>
              <a:t>LDAX B </a:t>
            </a:r>
            <a:r>
              <a:rPr lang="pt-BR" sz="2000" dirty="0">
                <a:ea typeface="Calibri" panose="020F0502020204030204" pitchFamily="34" charset="0"/>
                <a:cs typeface="Shruti" panose="020B0502040204020203" pitchFamily="34" charset="0"/>
              </a:rPr>
              <a:t>; </a:t>
            </a:r>
            <a:r>
              <a:rPr lang="pt-BR" sz="2000" i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Shruti" panose="020B0502040204020203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M[BC]</a:t>
            </a:r>
            <a:endParaRPr lang="pt-BR" sz="2000" i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3525" y="224375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53525" y="25530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53525" y="28623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53525" y="31716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53525" y="34809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53525" y="37902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3525" y="40996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53525" y="44089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2224" y="377761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0D</a:t>
            </a:r>
          </a:p>
        </p:txBody>
      </p:sp>
    </p:spTree>
    <p:extLst>
      <p:ext uri="{BB962C8B-B14F-4D97-AF65-F5344CB8AC3E}">
        <p14:creationId xmlns:p14="http://schemas.microsoft.com/office/powerpoint/2010/main" val="16622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0"/>
                            </p:stCondLst>
                            <p:childTnLst>
                              <p:par>
                                <p:cTn id="7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10"/>
                            </p:stCondLst>
                            <p:childTnLst>
                              <p:par>
                                <p:cTn id="8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1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20"/>
                            </p:stCondLst>
                            <p:childTnLst>
                              <p:par>
                                <p:cTn id="94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2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2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2.22222E-6 L -0.46875 -0.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7" grpId="0"/>
      <p:bldP spid="2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LXI: Load the immediate register pair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85173"/>
              </p:ext>
            </p:extLst>
          </p:nvPr>
        </p:nvGraphicFramePr>
        <p:xfrm>
          <a:off x="1818466" y="1628259"/>
          <a:ext cx="8647200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0"/>
                <a:gridCol w="1218990"/>
                <a:gridCol w="4114087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86414"/>
              </p:ext>
            </p:extLst>
          </p:nvPr>
        </p:nvGraphicFramePr>
        <p:xfrm>
          <a:off x="1817715" y="2318705"/>
          <a:ext cx="8648703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133600"/>
                <a:gridCol w="41148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LXI	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16-bit 	       Data</a:t>
                      </a:r>
                      <a:endParaRPr lang="en-US" sz="2000" baseline="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instruction loads immediate       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16-bit data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into register pair.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93080" y="4486275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9880" y="4486275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3080" y="4953002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59880" y="4953002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93080" y="541992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59880" y="541992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93080" y="4014560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5880" y="40502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5880" y="451958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9747" y="497678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36159" y="54291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5730" y="54291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99586" y="348534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6480" y="2313805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LXI H, 2034H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7128" y="54445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742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1FFFF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STA: Store Accumulator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22242"/>
              </p:ext>
            </p:extLst>
          </p:nvPr>
        </p:nvGraphicFramePr>
        <p:xfrm>
          <a:off x="1843882" y="1621119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00807"/>
              </p:ext>
            </p:extLst>
          </p:nvPr>
        </p:nvGraphicFramePr>
        <p:xfrm>
          <a:off x="1843131" y="2313940"/>
          <a:ext cx="8648702" cy="10883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STA	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16-bit 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copied into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 location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specified by the operand.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STA  0002H</a:t>
                      </a:r>
                      <a:endParaRPr lang="en-US" sz="2000" b="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8610600" y="2316190"/>
            <a:ext cx="762000" cy="367347"/>
          </a:xfrm>
          <a:prstGeom prst="roundRect">
            <a:avLst/>
          </a:prstGeom>
          <a:solidFill>
            <a:srgbClr val="66FFFF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80293" y="277864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16-bit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53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STAX</a:t>
            </a:r>
            <a:r>
              <a:rPr lang="en-US" sz="3600" dirty="0"/>
              <a:t>: Store Accumulator Indirect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370357"/>
              </p:ext>
            </p:extLst>
          </p:nvPr>
        </p:nvGraphicFramePr>
        <p:xfrm>
          <a:off x="1829551" y="130356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24548"/>
              </p:ext>
            </p:extLst>
          </p:nvPr>
        </p:nvGraphicFramePr>
        <p:xfrm>
          <a:off x="1828800" y="1995233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STAX	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copied into memory location specified by the contents of the operand 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 pair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 The contents of the accumulator is not altered.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STAX B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;M[BC]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A</a:t>
                      </a:r>
                      <a:endParaRPr lang="en-US" sz="2000" b="0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5064087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06408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0" y="5521288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5521287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5978488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5978487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460688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46280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50973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2775" y="506408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2667" y="552128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775" y="5537716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9079" y="596890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775" y="6026051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20686" y="387019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39847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42895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4594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48991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52039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24800" y="55087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58135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4800" y="6118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9301" y="3824807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39425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0" y="42495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0" y="45520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3050" y="48785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0" y="51651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0" y="54628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9240" y="57671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0" y="610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43972" y="5508759"/>
            <a:ext cx="509628" cy="258398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5621" y="465885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1436" y="548300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199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2.77556E-17 0.00023 C 0.00339 0.00162 0.00664 0.00301 0.01003 0.00532 C 0.02409 0.01366 -0.01419 -0.00116 0.02682 0.01481 C 0.03359 0.01759 0.04089 0.01921 0.04792 0.02176 C 0.05534 0.02431 0.0625 0.02731 0.07005 0.02986 C 0.08477 0.03472 0.09701 0.03634 0.11185 0.04213 C 0.14596 0.05556 0.12448 0.05093 0.16146 0.06806 C 0.17122 0.07245 0.18073 0.07662 0.19076 0.07894 C 0.20547 0.08241 0.23568 0.08588 0.23568 0.08611 L 0.29232 0.0831 C 0.29844 0.08264 0.30443 0.08148 0.31055 0.08171 C 0.32305 0.08194 0.33555 0.08356 0.34844 0.08449 L 0.37344 0.08588 C 0.3849 0.08981 0.36693 0.0831 0.38451 0.0912 C 0.38711 0.09236 0.38971 0.09306 0.39258 0.09398 C 0.39701 0.09537 0.39857 0.0956 0.40365 0.09676 C 0.40781 0.09977 0.40938 0.10116 0.41458 0.10231 C 0.41927 0.10301 0.42409 0.10301 0.42878 0.10347 C 0.43008 0.10486 0.43125 0.10648 0.43281 0.10764 C 0.43555 0.10995 0.43711 0.10995 0.43984 0.11181 C 0.44336 0.11412 0.44453 0.11574 0.44844 0.11597 C 0.45495 0.11597 0.46172 0.11597 0.46836 0.11597 " pathEditMode="relative" rAng="0" ptsTypes="AAAAAAAAAAAAAAAAAAAAAAA">
                                      <p:cBhvr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578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3" grpId="0"/>
      <p:bldP spid="3" grpId="1"/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LHLD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2286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800" y="2590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4800" y="2895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3200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480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2809875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280987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3267076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3267076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371948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371948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235267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775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2667" y="330038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2775" y="3299102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9079" y="37527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2775" y="37527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34854" y="1745706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8082" y="174570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8250" y="8890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a typeface="Calibri" panose="020F0502020204030204" pitchFamily="34" charset="0"/>
                <a:cs typeface="Shruti" panose="020B0502040204020203" pitchFamily="34" charset="0"/>
              </a:rPr>
              <a:t>LHLD </a:t>
            </a:r>
            <a:r>
              <a:rPr lang="pt-BR" sz="2000" b="1" dirty="0">
                <a:ea typeface="Calibri" panose="020F0502020204030204" pitchFamily="34" charset="0"/>
                <a:cs typeface="Shruti" panose="020B0502040204020203" pitchFamily="34" charset="0"/>
              </a:rPr>
              <a:t>0006H</a:t>
            </a:r>
            <a:endParaRPr lang="pt-BR" sz="2000" b="1" i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4000" y="22437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0" y="25507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0" y="28532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3050" y="31798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0" y="3466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0" y="37641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9240" y="40683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0" y="44089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9969998" y="3878582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5476" y="989147"/>
            <a:ext cx="890232" cy="381000"/>
          </a:xfrm>
          <a:prstGeom prst="rect">
            <a:avLst/>
          </a:prstGeom>
          <a:solidFill>
            <a:srgbClr val="66FF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121140" y="3737848"/>
            <a:ext cx="708660" cy="381000"/>
          </a:xfrm>
          <a:prstGeom prst="rect">
            <a:avLst/>
          </a:prstGeom>
          <a:solidFill>
            <a:srgbClr val="66FF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12224" y="377282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0D</a:t>
            </a:r>
          </a:p>
        </p:txBody>
      </p:sp>
      <p:sp>
        <p:nvSpPr>
          <p:cNvPr id="45" name="Right Arrow 44"/>
          <p:cNvSpPr/>
          <p:nvPr/>
        </p:nvSpPr>
        <p:spPr>
          <a:xfrm rot="10800000">
            <a:off x="9992858" y="4179334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0" y="4038600"/>
            <a:ext cx="708660" cy="381000"/>
          </a:xfrm>
          <a:prstGeom prst="rect">
            <a:avLst/>
          </a:prstGeom>
          <a:solidFill>
            <a:srgbClr val="66FF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29299" y="408849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321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11022E-16 0.01181 L 1.11022E-16 0.01181 C -0.00326 0.01389 -0.00716 0.01528 -0.00977 0.01806 C -0.01133 0.01968 -0.01172 0.02223 -0.01224 0.02454 C -0.01328 0.02871 -0.01367 0.03334 -0.01458 0.03773 C -0.0151 0.03936 -0.01523 0.04098 -0.01602 0.0426 C -0.01654 0.04422 -0.01771 0.04561 -0.01836 0.04746 C -0.01927 0.05 -0.01966 0.05301 -0.02083 0.05556 C -0.02279 0.06019 -0.02799 0.06875 -0.02799 0.06898 C -0.03151 0.08241 -0.02513 0.05973 -0.03776 0.08496 C -0.03854 0.08658 -0.03893 0.08843 -0.0401 0.08982 C -0.05026 0.10162 -0.04375 0.09306 -0.05078 0.09792 C -0.05234 0.09861 -0.05339 0.10047 -0.05469 0.10116 C -0.05664 0.10255 -0.0612 0.10371 -0.06302 0.1044 C -0.07227 0.10787 -0.0599 0.1051 -0.07747 0.10764 C -0.09271 0.11273 -0.07383 0.10625 -0.08607 0.11111 C -0.08763 0.11158 -0.08932 0.11181 -0.09089 0.1125 C -0.09336 0.11366 -0.09557 0.11551 -0.09818 0.11574 L -0.11029 0.11783 L -0.20703 0.11574 C -0.20898 0.11574 -0.21094 0.11482 -0.21289 0.11436 C -0.23021 0.11065 -0.21576 0.11459 -0.22969 0.11111 C -0.23203 0.11042 -0.23398 0.10973 -0.23607 0.10949 C -0.23724 0.10903 -0.23828 0.10787 -0.23945 0.10764 C -0.24349 0.10672 -0.24753 0.10672 -0.25169 0.10625 C -0.26042 0.10209 -0.25651 0.10348 -0.26367 0.10116 C -0.26849 0.09699 -0.26771 0.09699 -0.27461 0.09491 C -0.27734 0.09375 -0.28477 0.09121 -0.28672 0.08982 C -0.28958 0.08704 -0.29258 0.08449 -0.29505 0.08172 C -0.29635 0.0801 -0.29727 0.07801 -0.29883 0.07686 C -0.30091 0.075 -0.30391 0.075 -0.30599 0.07361 C -0.31419 0.06806 -0.30755 0.07199 -0.31576 0.06875 C -0.31823 0.0676 -0.32305 0.06551 -0.32305 0.06574 C -0.32409 0.06412 -0.32552 0.06366 -0.32643 0.06204 C -0.32982 0.05764 -0.33021 0.04861 -0.3362 0.04746 L -0.34479 0.04584 C -0.34766 0.04445 -0.34961 0.04398 -0.35195 0.04098 C -0.36016 0.0301 -0.34831 0.04144 -0.35807 0.03264 C -0.36497 0.01875 -0.35573 0.03542 -0.36419 0.02639 C -0.37187 0.01806 -0.36094 0.02385 -0.37005 0.01991 C -0.37161 0.01644 -0.37409 0.01366 -0.37487 0.00996 C -0.37539 0.00834 -0.37539 0.00648 -0.37617 0.0051 C -0.37865 0.00116 -0.38008 0.00162 -0.3832 0.00162 " pathEditMode="relative" rAng="0" ptsTypes="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9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088 L -6.25E-7 -0.00857 C -0.00573 -0.00741 -0.01146 -0.00741 -0.01706 -0.00533 C -0.03685 0.00254 -0.01992 -0.00116 -0.03021 0.00509 C -0.03177 0.00648 -0.03333 0.00671 -0.03516 0.00717 C -0.03711 0.00926 -0.03893 0.01203 -0.04101 0.01435 C -0.04219 0.01504 -0.04362 0.01481 -0.04466 0.01574 C -0.05651 0.02731 -0.0332 0.01574 -0.06042 0.03148 C -0.06549 0.03449 -0.06849 0.03634 -0.07357 0.04027 C -0.07604 0.04259 -0.07865 0.04467 -0.08073 0.04722 C -0.08659 0.05393 -0.08516 0.05671 -0.09297 0.06157 C -0.09518 0.06273 -0.09766 0.0625 -0.1 0.06342 C -0.11237 0.07523 -0.09206 0.05602 -0.10976 0.07014 C -0.11146 0.07176 -0.11276 0.07407 -0.11458 0.07546 C -0.11549 0.07615 -0.11706 0.07615 -0.11823 0.07754 C -0.12018 0.0787 -0.122 0.08102 -0.12409 0.08217 C -0.12526 0.0831 -0.12643 0.08379 -0.12773 0.08426 C -0.13099 0.08564 -0.1375 0.08773 -0.1375 0.08819 C -0.13945 0.09051 -0.14101 0.09444 -0.14349 0.09629 C -0.14674 0.09953 -0.15404 0.10092 -0.15781 0.10185 C -0.16836 0.10787 -0.16276 0.10555 -0.17956 0.10694 C -0.18841 0.10787 -0.19726 0.1081 -0.20599 0.10856 C -0.20872 0.10902 -0.21172 0.10972 -0.21445 0.11064 C -0.21562 0.11088 -0.21693 0.11273 -0.2181 0.11273 C -0.22448 0.11273 -0.23086 0.11111 -0.23737 0.11064 L -0.25898 0.10856 C -0.26016 0.10764 -0.26146 0.10648 -0.26263 0.10532 C -0.26432 0.10347 -0.26562 0.10139 -0.26745 0.10023 C -0.27344 0.09514 -0.275 0.09514 -0.28073 0.09282 C -0.29128 0.07754 -0.27943 0.09305 -0.29154 0.08217 C -0.30378 0.07176 -0.29258 0.07801 -0.30117 0.07338 C -0.30234 0.07245 -0.30365 0.07176 -0.30482 0.07014 C -0.30612 0.06852 -0.3069 0.0662 -0.30833 0.06504 C -0.30976 0.06365 -0.31172 0.06389 -0.31328 0.06342 C -0.31523 0.06157 -0.31732 0.05995 -0.31914 0.05764 C -0.32057 0.05625 -0.32135 0.05393 -0.32279 0.05277 C -0.32435 0.05092 -0.32604 0.05046 -0.3276 0.04907 C -0.32891 0.04791 -0.32995 0.04629 -0.33125 0.0456 C -0.33516 0.04328 -0.34896 0.04236 -0.35052 0.04236 C -0.35247 0.04074 -0.35443 0.03981 -0.35651 0.03865 C -0.36081 0.03657 -0.36536 0.03588 -0.36979 0.03495 C -0.37109 0.03449 -0.37226 0.03379 -0.37344 0.0331 C -0.37539 0.03264 -0.37734 0.03217 -0.37943 0.03148 C -0.38633 0.02986 -0.39154 0.02939 -0.3987 0.02824 C -0.39987 0.02731 -0.40117 0.02708 -0.40221 0.02639 C -0.40351 0.02546 -0.40456 0.02361 -0.40586 0.02291 C -0.40781 0.02152 -0.4099 0.02152 -0.41185 0.02106 C -0.43034 0.01481 -0.41419 0.01805 -0.44323 0.01574 C -0.44896 0.01296 -0.45078 0.01389 -0.45404 0.00717 C -0.45508 0.00486 -0.45573 0.00231 -0.45651 3.33333E-6 C -0.45768 -0.00417 -0.45755 -0.00741 -0.46003 -0.01065 C -0.46146 -0.01204 -0.46341 -0.01273 -0.46497 -0.01412 C -0.4707 -0.03959 -0.46393 -0.00741 -0.46849 -0.03866 C -0.46901 -0.0419 -0.47083 -0.04838 -0.47083 -0.04815 " pathEditMode="relative" rAng="0" ptsTypes="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7" grpId="0" animBg="1"/>
      <p:bldP spid="27" grpId="1" animBg="1"/>
      <p:bldP spid="29" grpId="0" animBg="1"/>
      <p:bldP spid="44" grpId="0" animBg="1"/>
      <p:bldP spid="44" grpId="1" animBg="1"/>
      <p:bldP spid="32" grpId="0"/>
      <p:bldP spid="45" grpId="0" animBg="1"/>
      <p:bldP spid="46" grpId="0" animBg="1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ular Callout 34"/>
          <p:cNvSpPr/>
          <p:nvPr/>
        </p:nvSpPr>
        <p:spPr>
          <a:xfrm>
            <a:off x="6527608" y="2683906"/>
            <a:ext cx="2819400" cy="3505200"/>
          </a:xfrm>
          <a:prstGeom prst="wedgeRoundRectCallout">
            <a:avLst>
              <a:gd name="adj1" fmla="val -60061"/>
              <a:gd name="adj2" fmla="val -46877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Assembly language is a low-level programming language designed for a specific type of processor.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symbolic names to represent operations, registers and memory locations.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Languages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03408" y="5044281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3408" y="4312444"/>
            <a:ext cx="2819400" cy="457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Micro Program Control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3408" y="959644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3408" y="1712119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Level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3408" y="2464594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Assembly Language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3408" y="3212306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Machine Language</a:t>
            </a:r>
          </a:p>
        </p:txBody>
      </p:sp>
      <p:cxnSp>
        <p:nvCxnSpPr>
          <p:cNvPr id="12" name="Straight Connector 11"/>
          <p:cNvCxnSpPr>
            <a:stCxn id="8" idx="2"/>
            <a:endCxn id="9" idx="0"/>
          </p:cNvCxnSpPr>
          <p:nvPr/>
        </p:nvCxnSpPr>
        <p:spPr>
          <a:xfrm>
            <a:off x="4813108" y="1416845"/>
            <a:ext cx="0" cy="29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3108" y="2169320"/>
            <a:ext cx="0" cy="29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13108" y="2917032"/>
            <a:ext cx="0" cy="29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94058" y="4749007"/>
            <a:ext cx="0" cy="29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4813108" y="3669506"/>
            <a:ext cx="0" cy="6429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17658" y="4021932"/>
            <a:ext cx="3352800" cy="1845469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945958" y="2312193"/>
            <a:ext cx="769620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3109" y="188095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Independent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0472" y="233124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Specific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1597" y="1880950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5869" y="2316956"/>
            <a:ext cx="20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6718108" y="3474244"/>
            <a:ext cx="2476500" cy="2393156"/>
          </a:xfrm>
          <a:prstGeom prst="wedgeRoundRectCallout">
            <a:avLst>
              <a:gd name="adj1" fmla="val -67564"/>
              <a:gd name="adj2" fmla="val -47611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Native to a processor: executed directly by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Instructions consist of binary code: 1s and 0s</a:t>
            </a:r>
          </a:p>
        </p:txBody>
      </p:sp>
      <p:sp>
        <p:nvSpPr>
          <p:cNvPr id="26" name="Vertical Scroll 25"/>
          <p:cNvSpPr/>
          <p:nvPr/>
        </p:nvSpPr>
        <p:spPr>
          <a:xfrm>
            <a:off x="1441258" y="2818608"/>
            <a:ext cx="1619250" cy="1722437"/>
          </a:xfrm>
          <a:prstGeom prst="verticalScroll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1100 1011</a:t>
            </a:r>
          </a:p>
          <a:p>
            <a:r>
              <a:rPr lang="en-US" dirty="0">
                <a:solidFill>
                  <a:schemeClr val="tx1"/>
                </a:solidFill>
              </a:rPr>
              <a:t>1100 1110</a:t>
            </a:r>
          </a:p>
          <a:p>
            <a:r>
              <a:rPr lang="en-US" dirty="0">
                <a:solidFill>
                  <a:schemeClr val="tx1"/>
                </a:solidFill>
              </a:rPr>
              <a:t>0100 1111</a:t>
            </a:r>
          </a:p>
        </p:txBody>
      </p:sp>
      <p:cxnSp>
        <p:nvCxnSpPr>
          <p:cNvPr id="29" name="Straight Arrow Connector 28"/>
          <p:cNvCxnSpPr>
            <a:stCxn id="26" idx="3"/>
            <a:endCxn id="11" idx="1"/>
          </p:cNvCxnSpPr>
          <p:nvPr/>
        </p:nvCxnSpPr>
        <p:spPr>
          <a:xfrm flipV="1">
            <a:off x="2858102" y="3440906"/>
            <a:ext cx="545306" cy="2389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Vertical Scroll 31"/>
          <p:cNvSpPr/>
          <p:nvPr/>
        </p:nvSpPr>
        <p:spPr>
          <a:xfrm>
            <a:off x="410323" y="2808288"/>
            <a:ext cx="1809463" cy="1722437"/>
          </a:xfrm>
          <a:prstGeom prst="verticalScroll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 BL,05h</a:t>
            </a:r>
          </a:p>
          <a:p>
            <a:r>
              <a:rPr lang="en-US" dirty="0">
                <a:solidFill>
                  <a:schemeClr val="tx1"/>
                </a:solidFill>
              </a:rPr>
              <a:t>ADD CL</a:t>
            </a:r>
          </a:p>
          <a:p>
            <a:r>
              <a:rPr lang="en-US" dirty="0">
                <a:solidFill>
                  <a:schemeClr val="tx1"/>
                </a:solidFill>
              </a:rPr>
              <a:t>MUL BH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3710" y="2722006"/>
            <a:ext cx="1401079" cy="5942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3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3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3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3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3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3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21" grpId="0"/>
      <p:bldP spid="22" grpId="0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LHLD: Load H and L registers direct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99032"/>
              </p:ext>
            </p:extLst>
          </p:nvPr>
        </p:nvGraphicFramePr>
        <p:xfrm>
          <a:off x="1836625" y="1603829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Instruction</a:t>
                      </a: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05049"/>
              </p:ext>
            </p:extLst>
          </p:nvPr>
        </p:nvGraphicFramePr>
        <p:xfrm>
          <a:off x="1835874" y="2301395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LHLD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instruction copies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 location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pointed out by the address into register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copies the contents of the next memory location into register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The contents of source memory locations is not altered.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LHLD 2050H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LHLD 0006H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SHLD: Store H and L registers direct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522768"/>
              </p:ext>
            </p:extLst>
          </p:nvPr>
        </p:nvGraphicFramePr>
        <p:xfrm>
          <a:off x="1829079" y="1650075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0619"/>
              </p:ext>
            </p:extLst>
          </p:nvPr>
        </p:nvGraphicFramePr>
        <p:xfrm>
          <a:off x="1829079" y="2322186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SHLD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16-bit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register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stored in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memory location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specified by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16-bit address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the operand and 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 is stored into the next memory location 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incrementing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operand.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SHLD 0002H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549119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549119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9079" y="55245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2775" y="55245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7838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8642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2508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2684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2508" y="55398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91400" y="50515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91400" y="5356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91400" y="56611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10600" y="50093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10600" y="53163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10600" y="56188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58" name="Right Arrow 57"/>
          <p:cNvSpPr/>
          <p:nvPr/>
        </p:nvSpPr>
        <p:spPr>
          <a:xfrm rot="10800000">
            <a:off x="9296401" y="5460079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91400" y="59659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10600" y="595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5213" y="4596017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71" name="Right Arrow 70"/>
          <p:cNvSpPr/>
          <p:nvPr/>
        </p:nvSpPr>
        <p:spPr>
          <a:xfrm rot="10800000">
            <a:off x="9296401" y="5764879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4.16667E-6 0.00023 C 0.00625 0.00602 0.01237 0.0125 0.01941 0.01782 C 0.0211 0.01921 0.0224 0.0206 0.02435 0.02176 C 0.02618 0.02292 0.02826 0.02361 0.03047 0.0243 C 0.03685 0.02616 0.04323 0.0287 0.05 0.0294 C 0.06615 0.03125 0.08269 0.03125 0.09883 0.03241 L 0.14792 0.0294 C 0.15118 0.02917 0.1543 0.02847 0.15769 0.02801 C 0.16355 0.02754 0.1698 0.02731 0.17605 0.02685 L 0.19323 0.0243 C 0.19675 0.02361 0.20039 0.02384 0.20417 0.02292 C 0.20586 0.02268 0.20743 0.02129 0.20912 0.02037 C 0.21146 0.01875 0.21355 0.0162 0.21641 0.01528 C 0.21797 0.01504 0.21967 0.01481 0.22123 0.01412 C 0.22357 0.01296 0.23685 0.00671 0.24193 0.00254 C 0.2599 -0.01204 0.23529 0.00509 0.26654 -0.01412 C 0.26901 -0.01597 0.27396 -0.01921 0.27396 -0.01875 C 0.27774 -0.02755 0.27409 -0.02269 0.28243 -0.02685 C 0.2836 -0.02755 0.28477 -0.02894 0.28607 -0.02963 C 0.29167 -0.03264 0.29154 -0.03171 0.29714 -0.03357 C 0.29831 -0.0338 0.29948 -0.03449 0.30079 -0.03472 C 0.31081 -0.03542 0.32097 -0.03565 0.33125 -0.03565 C 0.3349 -0.03565 0.33868 -0.03565 0.34245 -0.03565 " pathEditMode="relative" rAng="0" ptsTypes="AAAAAAAAAAAAAAAAAAAAAA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.01297 L -1.04167E-6 0.0132 C 0.00143 0.01759 0.00274 0.02153 0.00469 0.02593 C 0.00534 0.02732 0.00651 0.02871 0.00703 0.03033 C 0.00781 0.03148 0.00755 0.0331 0.00846 0.03449 C 0.00977 0.03681 0.01484 0.04167 0.01693 0.04306 C 0.01849 0.04422 0.02044 0.04468 0.02175 0.04584 C 0.02331 0.04699 0.02409 0.04884 0.02552 0.05023 C 0.02748 0.05162 0.03828 0.05672 0.03893 0.05718 C 0.04102 0.05857 0.04297 0.06042 0.04518 0.06158 C 0.04609 0.06227 0.04753 0.06227 0.0487 0.06297 C 0.05039 0.06366 0.05195 0.06505 0.05352 0.06597 C 0.06289 0.06968 0.06289 0.06991 0.0707 0.07153 C 0.0737 0.07315 0.0763 0.07477 0.07943 0.0757 C 0.09284 0.08056 0.10534 0.07917 0.11953 0.08009 L 0.14284 0.08195 C 0.21276 0.07593 0.12682 0.08218 0.30547 0.07709 C 0.3069 0.07709 0.30794 0.07593 0.30925 0.0757 C 0.31237 0.07477 0.31576 0.07477 0.31901 0.07454 C 0.32826 0.07084 0.33815 0.06759 0.34701 0.06297 C 0.35964 0.05625 0.3543 0.05857 0.36302 0.05602 C 0.36419 0.0544 0.36511 0.05255 0.36667 0.05162 C 0.3681 0.05047 0.37005 0.0507 0.37149 0.05023 C 0.37526 0.04884 0.37891 0.04746 0.38268 0.04584 C 0.38594 0.04422 0.38932 0.04329 0.39245 0.04167 C 0.39492 0.04005 0.39688 0.03681 0.39974 0.03588 C 0.40547 0.03334 0.40208 0.03472 0.40951 0.03148 C 0.41029 0.03033 0.41081 0.02847 0.41198 0.02732 C 0.41302 0.02639 0.41471 0.02709 0.4155 0.02593 C 0.41771 0.02338 0.41888 0.02037 0.42044 0.01759 C 0.42123 0.01597 0.42305 0.01551 0.42422 0.01459 C 0.43307 0.00509 0.42774 0.00579 0.43412 0.00579 " pathEditMode="relative" rAng="0" ptsTypes="AAAAAAAAAAAAAAAAAAAAAAAAAAAAAAAA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6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  <p:bldP spid="19" grpId="1"/>
      <p:bldP spid="42" grpId="0" animBg="1"/>
      <p:bldP spid="43" grpId="0" animBg="1"/>
      <p:bldP spid="44" grpId="0" animBg="1"/>
      <p:bldP spid="50" grpId="0"/>
      <p:bldP spid="51" grpId="0"/>
      <p:bldP spid="52" grpId="0"/>
      <p:bldP spid="58" grpId="0" animBg="1"/>
      <p:bldP spid="58" grpId="1" animBg="1"/>
      <p:bldP spid="64" grpId="0" animBg="1"/>
      <p:bldP spid="65" grpId="0"/>
      <p:bldP spid="66" grpId="0"/>
      <p:bldP spid="7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XCHG: Exchange H and L with D and 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59183"/>
              </p:ext>
            </p:extLst>
          </p:nvPr>
        </p:nvGraphicFramePr>
        <p:xfrm>
          <a:off x="1822667" y="1644991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69612"/>
              </p:ext>
            </p:extLst>
          </p:nvPr>
        </p:nvGraphicFramePr>
        <p:xfrm>
          <a:off x="1828800" y="2308538"/>
          <a:ext cx="8648702" cy="14389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XCHG     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register H are exchanged with the contents of register D, and the contents of register L are exchanged with the contents of register E.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XCHG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0" y="4800602"/>
            <a:ext cx="1066800" cy="466725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rgbClr val="130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4800602"/>
            <a:ext cx="1066800" cy="466725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rgbClr val="130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272059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52800" y="5272059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2667" y="483390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2775" y="4832628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9079" y="528631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2775" y="5286315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72987" y="4876802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39787" y="4876801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72987" y="5334001"/>
            <a:ext cx="1066800" cy="466725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rgbClr val="130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39787" y="5334001"/>
            <a:ext cx="1066800" cy="466725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rgbClr val="130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12860" y="48713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9762" y="4870072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12860" y="534822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32946" y="534822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L</a:t>
            </a:r>
          </a:p>
        </p:txBody>
      </p:sp>
      <p:cxnSp>
        <p:nvCxnSpPr>
          <p:cNvPr id="6" name="Straight Connector 5"/>
          <p:cNvCxnSpPr>
            <a:stCxn id="23" idx="3"/>
            <a:endCxn id="42" idx="1"/>
          </p:cNvCxnSpPr>
          <p:nvPr/>
        </p:nvCxnSpPr>
        <p:spPr>
          <a:xfrm flipV="1">
            <a:off x="4850874" y="5071408"/>
            <a:ext cx="1961987" cy="414963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3"/>
            <a:endCxn id="44" idx="1"/>
          </p:cNvCxnSpPr>
          <p:nvPr/>
        </p:nvCxnSpPr>
        <p:spPr>
          <a:xfrm>
            <a:off x="4842814" y="5033964"/>
            <a:ext cx="1970047" cy="51431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6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2" grpId="0"/>
      <p:bldP spid="23" grpId="0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SPHL: Copy H and L registers to stack pointer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06464"/>
              </p:ext>
            </p:extLst>
          </p:nvPr>
        </p:nvGraphicFramePr>
        <p:xfrm>
          <a:off x="1829079" y="1656099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31723"/>
              </p:ext>
            </p:extLst>
          </p:nvPr>
        </p:nvGraphicFramePr>
        <p:xfrm>
          <a:off x="1828800" y="2322186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SPHL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instruction loads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registers into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stack pointer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register, the contents of H register provide the high-order address and the contents of L register provide the low-order address. The contents of the H and L registers are not altered.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SPHL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5495986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5495985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9079" y="54864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2775" y="554354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53400" y="5485194"/>
            <a:ext cx="19812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10600" y="5143439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SP (16)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54354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7838" y="55409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8642" y="55420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2508" y="55409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36929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3.7037E-6 L 0.13542 0.04005 C 0.16393 0.04908 0.20625 0.05394 0.25065 0.05394 C 0.3013 0.05394 0.34154 0.04908 0.37005 0.04005 L 0.50573 -3.7037E-6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86" y="26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12188 0.04005 C 0.14753 0.04907 0.18581 0.05394 0.22578 0.05394 C 0.27123 0.05394 0.30755 0.04907 0.33321 0.04005 L 0.45534 -7.40741E-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4" grpId="0" animBg="1"/>
      <p:bldP spid="15" grpId="0"/>
      <p:bldP spid="6" grpId="0" build="allAtOnce"/>
      <p:bldP spid="16" grpId="0" build="allAtOnce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XTHL: Exchange H and L with top of stack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366395"/>
              </p:ext>
            </p:extLst>
          </p:nvPr>
        </p:nvGraphicFramePr>
        <p:xfrm>
          <a:off x="1829079" y="1653105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81124"/>
              </p:ext>
            </p:extLst>
          </p:nvPr>
        </p:nvGraphicFramePr>
        <p:xfrm>
          <a:off x="1828800" y="2322186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 XTHL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 is exchanged with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stack location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pointed out by contents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The contents of the H register are exchanged with the next stack location 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SP+1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XTHL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49086" y="549598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15886" y="5495985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2165" y="54864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5861" y="554354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0937" y="55589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7037" y="55332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39972" y="50515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39972" y="5356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9972" y="56611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9172" y="50093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9172" y="53163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9172" y="56188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7844973" y="5460079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9972" y="59659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9172" y="595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63785" y="4596017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73417" y="5345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32" name="Right Arrow 31"/>
          <p:cNvSpPr/>
          <p:nvPr/>
        </p:nvSpPr>
        <p:spPr>
          <a:xfrm rot="10800000">
            <a:off x="7844973" y="5764879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3417" y="5650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1693" y="5296560"/>
            <a:ext cx="51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81693" y="5641140"/>
            <a:ext cx="51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9086" y="458908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8810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3.7037E-6 L -0.00365 0.00023 C -0.00208 0.00069 0.01172 0.00532 0.01406 0.00648 C 0.01523 0.00717 0.01575 0.00926 0.01719 0.00949 C 0.02213 0.01088 0.02721 0.01064 0.03229 0.01134 C 0.03463 0.01226 0.03711 0.01365 0.03971 0.01458 C 0.04206 0.01527 0.04453 0.01551 0.04713 0.01597 C 0.06588 0.02083 0.05156 0.01805 0.06953 0.02106 L 0.12083 0.01921 C 0.12187 0.01921 0.12278 0.01805 0.12396 0.01782 C 0.12526 0.01689 0.12682 0.01666 0.12812 0.01597 C 0.1306 0.01504 0.13307 0.01365 0.13568 0.01273 C 0.14049 0.01157 0.15052 0.00949 0.15052 0.00972 C 0.15195 0.00856 0.15325 0.0074 0.15482 0.00648 C 0.16146 0.00231 0.16966 0.0037 0.17617 0.00324 L 0.20924 0.00162 C 0.21015 0.00046 0.21133 -0.00093 0.2125 -0.00162 C 0.22448 -0.00926 0.22747 -0.0088 0.24127 -0.01436 C 0.24479 -0.01574 0.24831 -0.01829 0.25195 -0.01922 C 0.2556 -0.02014 0.28646 -0.02246 0.28711 -0.02246 C 0.30351 -0.03056 0.27969 -0.01945 0.30846 -0.02709 C 0.30976 -0.02755 0.31042 -0.0301 0.31172 -0.03033 C 0.31875 -0.03125 0.32591 -0.03033 0.33346 -0.03033 L 0.33346 -0.0301 " pathEditMode="relative" rAng="0" ptsTypes="AAAAAAAAAAAAAAAAAAAAAA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0.00024 C -0.00052 0.00278 -0.00065 0.00556 -0.00091 0.00857 C -0.0013 0.00949 -0.0013 0.01065 -0.00169 0.01135 C -0.00248 0.01227 -0.00339 0.01274 -0.00417 0.0132 C -0.00456 0.01459 -0.00521 0.01598 -0.00599 0.01713 C -0.00677 0.01852 -0.00755 0.01968 -0.00834 0.02107 C -0.00886 0.02176 -0.00925 0.02292 -0.0099 0.02385 C -0.01185 0.02686 -0.01341 0.02987 -0.0155 0.03264 C -0.01628 0.03357 -0.01745 0.03449 -0.01797 0.03542 C -0.0237 0.04537 -0.01459 0.03287 -0.02188 0.04306 C -0.02344 0.04537 -0.02552 0.04723 -0.02735 0.04908 C -0.0293 0.05024 -0.03112 0.05139 -0.03307 0.05278 C -0.03867 0.05672 -0.03386 0.0551 -0.04024 0.05672 C -0.04141 0.05741 -0.04245 0.05787 -0.04362 0.05857 C -0.04662 0.06019 -0.05013 0.06158 -0.05313 0.0625 C -0.05508 0.06274 -0.06537 0.06412 -0.06693 0.06436 C -0.07044 0.06482 -0.07396 0.06551 -0.07722 0.06621 C -0.07995 0.0669 -0.08268 0.06737 -0.08529 0.06829 C -0.08815 0.06899 -0.09115 0.07037 -0.09401 0.07107 C -0.09701 0.07153 -0.09987 0.07153 -0.10287 0.07223 C -0.10716 0.07269 -0.11628 0.07385 -0.12136 0.075 C -0.12292 0.07524 -0.12448 0.0757 -0.12643 0.07616 C -0.1457 0.0757 -0.16524 0.0757 -0.1849 0.075 C -0.18724 0.075 -0.18893 0.07315 -0.19128 0.07315 C -0.1961 0.07223 -0.19896 0.07223 -0.20326 0.07107 C -0.2125 0.06899 -0.19753 0.07153 -0.21445 0.06829 C -0.2168 0.06783 -0.21953 0.0676 -0.22188 0.06737 C -0.23034 0.06459 -0.22318 0.06667 -0.24115 0.06551 C -0.24492 0.06505 -0.24857 0.06482 -0.25248 0.06436 C -0.2582 0.06274 -0.25313 0.06389 -0.26029 0.0625 C -0.26172 0.06204 -0.26289 0.06158 -0.26432 0.06158 C -0.27591 0.06088 -0.28737 0.06088 -0.29883 0.06065 C -0.30378 0.06019 -0.31172 0.06135 -0.31732 0.05857 C -0.31862 0.05787 -0.31953 0.05718 -0.32057 0.05672 C -0.32214 0.05602 -0.32539 0.05487 -0.32539 0.0551 C -0.32774 0.05278 -0.33021 0.05139 -0.33177 0.04908 C -0.33399 0.04514 -0.33255 0.04676 -0.33594 0.04422 C -0.3375 0.04121 -0.33763 0.04144 -0.33802 0.03843 C -0.33802 0.0382 -0.33802 0.03774 -0.33802 0.0375 " pathEditMode="relative" rAng="0" ptsTypes="AAAAAAAAAAAAAAAAAAAAAAAAAAAAAAAAAAAAAAAA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37 L -0.00208 0.00394 C 0.00287 0.00486 0.00807 0.00579 0.01328 0.00764 C 0.02448 0.01157 0.0168 0.01042 0.0237 0.01389 C 0.02865 0.01644 0.03073 0.01644 0.0362 0.01806 C 0.03789 0.01875 0.03958 0.01944 0.04128 0.02014 C 0.06537 0.04444 0.04636 0.02778 0.10794 0.02431 C 0.11315 0.02407 0.11823 0.02292 0.12357 0.02222 L 0.26185 0.02639 C 0.27188 0.02708 0.2918 0.03264 0.2918 0.0331 L 0.41172 0.03056 C 0.41289 0.03056 0.41406 0.02847 0.41471 0.02639 C 0.41745 0.01921 0.41628 0.01667 0.4181 0.00972 C 0.4181 0.00926 0.4181 0.01111 0.4181 0.01181 " pathEditMode="relative" rAng="0" ptsTypes="AAAAAAAAA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145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1.875E-6 0.00069 L -0.04323 -0.00116 C -0.04597 -0.00162 -0.04896 -0.00394 -0.05169 -0.00394 C -0.07057 -0.00487 -0.10169 -0.00602 -0.12279 -0.00834 C -0.13177 -0.01019 -0.14063 -0.01204 -0.15 -0.01343 C -0.15195 -0.01412 -0.15391 -0.01436 -0.15573 -0.01436 L -0.18919 -0.01945 L -0.21328 -0.02709 C -0.21511 -0.02732 -0.2168 -0.02778 -0.21849 -0.02778 C -0.23334 -0.02963 -0.25065 -0.02987 -0.26563 -0.03311 C -0.27057 -0.0338 -0.27539 -0.03565 -0.28021 -0.03658 C -0.2849 -0.0375 -0.32292 -0.0419 -0.33685 -0.0426 L -0.36914 -0.04329 C -0.37643 -0.04306 -0.38373 -0.04306 -0.39076 -0.04144 C -0.39193 -0.04144 -0.39297 -0.03936 -0.39388 -0.03774 C -0.39479 -0.03681 -0.3957 -0.03542 -0.39649 -0.0338 C -0.39701 -0.0338 -0.39766 -0.03357 -0.39805 -0.03311 C -0.3987 -0.03195 -0.39909 -0.03149 -0.39961 -0.03056 C -0.40365 -0.0257 -0.40482 -0.02755 -0.41055 -0.02709 C -0.41198 -0.02477 -0.41354 -0.02338 -0.41472 -0.02061 C -0.41524 -0.02014 -0.41472 -0.01737 -0.41524 -0.01713 C -0.41745 -0.01621 -0.41979 -0.01713 -0.42188 -0.01713 " pathEditMode="relative" rAng="0" ptsTypes="AAAAAAAAAAAAAAAAAAAAAAA">
                                      <p:cBhvr>
                                        <p:cTn id="7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5" grpId="1"/>
      <p:bldP spid="20" grpId="0"/>
      <p:bldP spid="20" grpId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7" grpId="1" animBg="1"/>
      <p:bldP spid="28" grpId="0" animBg="1"/>
      <p:bldP spid="29" grpId="0"/>
      <p:bldP spid="30" grpId="0"/>
      <p:bldP spid="31" grpId="0"/>
      <p:bldP spid="31" grpId="1"/>
      <p:bldP spid="32" grpId="0" animBg="1"/>
      <p:bldP spid="33" grpId="0"/>
      <p:bldP spid="34" grpId="0"/>
      <p:bldP spid="34" grpId="1"/>
      <p:bldP spid="35" grpId="0"/>
      <p:bldP spid="35" grpId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Example: PUSH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6750" y="3451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8286750" y="37561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6750" y="40609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6750" y="43657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86750" y="46705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86750" y="49753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86750" y="52801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86750" y="5584959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952875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3952874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4423523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23522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4894170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4894169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3482227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3516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3986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775" y="3952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2667" y="4410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2775" y="4426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9079" y="4857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2775" y="4914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829550" y="3605902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6407" y="3398522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86751" y="2988408"/>
            <a:ext cx="121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01471" y="298840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97808" y="950546"/>
            <a:ext cx="3996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B</a:t>
            </a:r>
          </a:p>
          <a:p>
            <a:r>
              <a:rPr lang="en-US" dirty="0"/>
              <a:t>SP &lt;- SP-1</a:t>
            </a:r>
          </a:p>
          <a:p>
            <a:r>
              <a:rPr lang="en-US" dirty="0"/>
              <a:t>SP &lt;- B 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;transfer high order bit to TOS </a:t>
            </a:r>
          </a:p>
          <a:p>
            <a:r>
              <a:rPr lang="en-US" dirty="0"/>
              <a:t>SP &lt;- SP-1</a:t>
            </a:r>
          </a:p>
          <a:p>
            <a:r>
              <a:rPr lang="en-US" dirty="0"/>
              <a:t>SP &lt;- 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	;transfer low order bit to TOS 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505950" y="34091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5950" y="37161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05950" y="40186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0" y="43451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05950" y="46317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05950" y="49022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21190" y="52337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05950" y="5574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805493" y="3944429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72350" y="3737049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805493" y="4192139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72350" y="3984759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27477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29" grpId="1"/>
      <p:bldP spid="30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3" grpId="1"/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PUSH: Push the register pair onto the stack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23979"/>
              </p:ext>
            </p:extLst>
          </p:nvPr>
        </p:nvGraphicFramePr>
        <p:xfrm>
          <a:off x="1772400" y="833953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80366"/>
              </p:ext>
            </p:extLst>
          </p:nvPr>
        </p:nvGraphicFramePr>
        <p:xfrm>
          <a:off x="1771649" y="1503913"/>
          <a:ext cx="8648702" cy="38925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130BB5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register pair designated in the operand are copied onto the stack in the following sequence.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SP register is decremented and the contents of the high order register (B, D, H) are copied into that location.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SP register is decremented again and the contents of the low-order register (C,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E, L) are copied to that location.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 B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Example: POP Instruction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2286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800" y="2590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4800" y="2895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3200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80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480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2480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480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2809875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2809874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3280523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3280522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3751170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3751169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2339227"/>
            <a:ext cx="1066800" cy="466725"/>
          </a:xfrm>
          <a:prstGeom prst="rect">
            <a:avLst/>
          </a:prstGeom>
          <a:solidFill>
            <a:srgbClr val="A3FFA3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775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2667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2775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9079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2775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2440543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34457" y="223316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05804" y="1809690"/>
            <a:ext cx="113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3200" y="1809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8958" y="4649112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 B</a:t>
            </a:r>
          </a:p>
          <a:p>
            <a:r>
              <a:rPr lang="en-US" dirty="0"/>
              <a:t>C &lt;- SP 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transfer to low order bit from TOS </a:t>
            </a:r>
            <a:endParaRPr lang="en-US" dirty="0"/>
          </a:p>
          <a:p>
            <a:r>
              <a:rPr lang="en-US" dirty="0"/>
              <a:t>SP &lt;- SP+1</a:t>
            </a:r>
          </a:p>
          <a:p>
            <a:endParaRPr lang="en-US" dirty="0"/>
          </a:p>
          <a:p>
            <a:r>
              <a:rPr lang="en-US" dirty="0"/>
              <a:t>B &lt;- SP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	; transfer to high order bit from TOS </a:t>
            </a:r>
            <a:endParaRPr lang="en-US" dirty="0"/>
          </a:p>
          <a:p>
            <a:r>
              <a:rPr lang="en-US" dirty="0"/>
              <a:t>SP &lt;- SP+1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0" y="22437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0" y="25507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0" y="28532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3050" y="31798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0" y="3466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0" y="37369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9240" y="40683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0" y="44089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43543" y="2779070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257169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443543" y="3026780"/>
            <a:ext cx="4572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10400" y="281940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20428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/>
      <p:bldP spid="43" grpId="0"/>
      <p:bldP spid="43" grpId="1"/>
      <p:bldP spid="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POP: </a:t>
            </a:r>
            <a:r>
              <a:rPr lang="en-US" dirty="0"/>
              <a:t>Pop off stack to the register pair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03568"/>
              </p:ext>
            </p:extLst>
          </p:nvPr>
        </p:nvGraphicFramePr>
        <p:xfrm>
          <a:off x="1829935" y="1401354"/>
          <a:ext cx="8647201" cy="614228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130BB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200" b="0" dirty="0">
                        <a:solidFill>
                          <a:srgbClr val="130B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200" b="0" dirty="0"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75148"/>
              </p:ext>
            </p:extLst>
          </p:nvPr>
        </p:nvGraphicFramePr>
        <p:xfrm>
          <a:off x="1828800" y="1995233"/>
          <a:ext cx="8648702" cy="35420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130BB5"/>
                          </a:solidFill>
                          <a:latin typeface="+mn-lt"/>
                          <a:ea typeface="+mn-ea"/>
                          <a:cs typeface="+mn-cs"/>
                        </a:rPr>
                        <a:t>POP 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memory location pointed out by the stack pointer register are copied to the low-order register (C, E, L) of the operand.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stack pointer is incremented by 1 and the contents of that memory location are copied to the high-order register (B, D, H) of the operand.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stack pointer register is again incremented by 1.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 B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3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OUT: Output from Accumulator to 8-bit port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73665"/>
              </p:ext>
            </p:extLst>
          </p:nvPr>
        </p:nvGraphicFramePr>
        <p:xfrm>
          <a:off x="1772400" y="1646367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54097"/>
              </p:ext>
            </p:extLst>
          </p:nvPr>
        </p:nvGraphicFramePr>
        <p:xfrm>
          <a:off x="1771649" y="2322186"/>
          <a:ext cx="8648702" cy="10883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OUT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 	port 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accumulator are copied into the I/O port specified by the operand.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 0AH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Compilers and Assemblers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IN: Input data to accumulator from with 8-bit port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41133"/>
              </p:ext>
            </p:extLst>
          </p:nvPr>
        </p:nvGraphicFramePr>
        <p:xfrm>
          <a:off x="1772400" y="1641928"/>
          <a:ext cx="8647201" cy="684332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807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</a:tr>
              <a:tr h="229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13" marR="73013" marT="13349" marB="13349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5453"/>
              </p:ext>
            </p:extLst>
          </p:nvPr>
        </p:nvGraphicFramePr>
        <p:xfrm>
          <a:off x="1771649" y="2322186"/>
          <a:ext cx="8648702" cy="108839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IN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 	port 	address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input port designated in the operand are read and loaded into the accumulator.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0AH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5243"/>
              </p:ext>
            </p:extLst>
          </p:nvPr>
        </p:nvGraphicFramePr>
        <p:xfrm>
          <a:off x="1828801" y="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19576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MOV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Dst,Src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73923"/>
              </p:ext>
            </p:extLst>
          </p:nvPr>
        </p:nvGraphicFramePr>
        <p:xfrm>
          <a:off x="1828802" y="399619"/>
          <a:ext cx="8648701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5"/>
                <a:gridCol w="3000375"/>
                <a:gridCol w="4229101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MVI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(R/M), 8-bit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8-bit to Register/Memory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81813"/>
              </p:ext>
            </p:extLst>
          </p:nvPr>
        </p:nvGraphicFramePr>
        <p:xfrm>
          <a:off x="1828801" y="79923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LDA       16-bit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8599"/>
              </p:ext>
            </p:extLst>
          </p:nvPr>
        </p:nvGraphicFramePr>
        <p:xfrm>
          <a:off x="1828801" y="1198857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LDAX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(B/D)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accumulator 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90997"/>
              </p:ext>
            </p:extLst>
          </p:nvPr>
        </p:nvGraphicFramePr>
        <p:xfrm>
          <a:off x="1828801" y="479542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PUSH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the register pair onto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6162"/>
              </p:ext>
            </p:extLst>
          </p:nvPr>
        </p:nvGraphicFramePr>
        <p:xfrm>
          <a:off x="1828801" y="159847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LXI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, 16-bit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register pair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63022"/>
              </p:ext>
            </p:extLst>
          </p:nvPr>
        </p:nvGraphicFramePr>
        <p:xfrm>
          <a:off x="1828801" y="1998095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STA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16-bit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1872"/>
              </p:ext>
            </p:extLst>
          </p:nvPr>
        </p:nvGraphicFramePr>
        <p:xfrm>
          <a:off x="1828801" y="239771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STAX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Accumulator 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93489"/>
              </p:ext>
            </p:extLst>
          </p:nvPr>
        </p:nvGraphicFramePr>
        <p:xfrm>
          <a:off x="1828801" y="2797333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smtClean="0"/>
                        <a:t>LHLD     16-bit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H and L registers 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16844"/>
              </p:ext>
            </p:extLst>
          </p:nvPr>
        </p:nvGraphicFramePr>
        <p:xfrm>
          <a:off x="1828801" y="319695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SHLD     16-bit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H and L registers 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39257"/>
              </p:ext>
            </p:extLst>
          </p:nvPr>
        </p:nvGraphicFramePr>
        <p:xfrm>
          <a:off x="1828801" y="3596571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XCHG    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Exchange H and L with D and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88558"/>
              </p:ext>
            </p:extLst>
          </p:nvPr>
        </p:nvGraphicFramePr>
        <p:xfrm>
          <a:off x="1828801" y="399619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SPHL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H and L registers to the stack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43075"/>
              </p:ext>
            </p:extLst>
          </p:nvPr>
        </p:nvGraphicFramePr>
        <p:xfrm>
          <a:off x="1828801" y="4395809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XTHL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Exchange H and L with top of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73656"/>
              </p:ext>
            </p:extLst>
          </p:nvPr>
        </p:nvGraphicFramePr>
        <p:xfrm>
          <a:off x="1828801" y="5195047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off stack to the register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09987"/>
              </p:ext>
            </p:extLst>
          </p:nvPr>
        </p:nvGraphicFramePr>
        <p:xfrm>
          <a:off x="1828801" y="5594666"/>
          <a:ext cx="86487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port 	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from Accumulator to 8-bit port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04644"/>
              </p:ext>
            </p:extLst>
          </p:nvPr>
        </p:nvGraphicFramePr>
        <p:xfrm>
          <a:off x="1828801" y="6227451"/>
          <a:ext cx="86487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3009900"/>
                <a:gridCol w="4229100"/>
                <a:gridCol w="1019176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 port 	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to accumulator from a port with 8-bit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 rot="16200000">
            <a:off x="323579" y="3244334"/>
            <a:ext cx="264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Data Transfer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41230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52602"/>
              </p:ext>
            </p:extLst>
          </p:nvPr>
        </p:nvGraphicFramePr>
        <p:xfrm>
          <a:off x="131763" y="863600"/>
          <a:ext cx="11928476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512"/>
                <a:gridCol w="9430603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PUSH and POP instructions of the 8085 microprocessor with example.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following instructions of the 8085 microprocessor with suitable example:</a:t>
                      </a:r>
                    </a:p>
                    <a:p>
                      <a:r>
                        <a:rPr lang="en-US" dirty="0" smtClean="0"/>
                        <a:t>STA, LDAX, XTHL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W’17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8085 data transfer instructions with suitable examples.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</a:t>
                      </a: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 and operand, and specify the </a:t>
                      </a: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 and the operand in the instruction MOV H, 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the following instructions of the 8085 microprocessor with</a:t>
                      </a:r>
                    </a:p>
                    <a:p>
                      <a:r>
                        <a:rPr lang="en-US" dirty="0" smtClean="0"/>
                        <a:t>suitable example: LHLD, SPHL, LDAX, XTHL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memory location 2070H holds the data byte F2H.Write instructions to transfer the data byte to the accumulator using three different </a:t>
                      </a:r>
                      <a:r>
                        <a:rPr lang="en-US" dirty="0" err="1" smtClean="0"/>
                        <a:t>opcodes</a:t>
                      </a:r>
                      <a:r>
                        <a:rPr lang="en-US" dirty="0" smtClean="0"/>
                        <a:t>: MOV, LDAX, and LDA.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D contains 72H.Illustrate the instructions MOV and STAX to copy the contents of register B into memory location 8020H using indirect addressing.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  <a:solidFill>
            <a:srgbClr val="CC99FF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33491"/>
              </p:ext>
            </p:extLst>
          </p:nvPr>
        </p:nvGraphicFramePr>
        <p:xfrm>
          <a:off x="1943098" y="25020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ADD  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Add register or memory, to the accumulator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66265"/>
              </p:ext>
            </p:extLst>
          </p:nvPr>
        </p:nvGraphicFramePr>
        <p:xfrm>
          <a:off x="1943098" y="500741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DCX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Decrement register pair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92339"/>
              </p:ext>
            </p:extLst>
          </p:nvPr>
        </p:nvGraphicFramePr>
        <p:xfrm>
          <a:off x="1943098" y="64664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ADC 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register to the accumulator with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5723"/>
              </p:ext>
            </p:extLst>
          </p:nvPr>
        </p:nvGraphicFramePr>
        <p:xfrm>
          <a:off x="1943098" y="104307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immediate to the accumulator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46179"/>
              </p:ext>
            </p:extLst>
          </p:nvPr>
        </p:nvGraphicFramePr>
        <p:xfrm>
          <a:off x="1943098" y="143951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ACI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immediate to the accumulator with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92962"/>
              </p:ext>
            </p:extLst>
          </p:nvPr>
        </p:nvGraphicFramePr>
        <p:xfrm>
          <a:off x="1943098" y="183594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smtClean="0"/>
                        <a:t>DAD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register pair to H and L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12076"/>
              </p:ext>
            </p:extLst>
          </p:nvPr>
        </p:nvGraphicFramePr>
        <p:xfrm>
          <a:off x="1943098" y="223237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SUB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register/memory from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32752"/>
              </p:ext>
            </p:extLst>
          </p:nvPr>
        </p:nvGraphicFramePr>
        <p:xfrm>
          <a:off x="1943098" y="262881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SBB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source and borrow from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29182"/>
              </p:ext>
            </p:extLst>
          </p:nvPr>
        </p:nvGraphicFramePr>
        <p:xfrm>
          <a:off x="1943098" y="302524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SUI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immediate from the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9446"/>
              </p:ext>
            </p:extLst>
          </p:nvPr>
        </p:nvGraphicFramePr>
        <p:xfrm>
          <a:off x="1943098" y="342168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SBI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immediate from accumulator with borrow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63004"/>
              </p:ext>
            </p:extLst>
          </p:nvPr>
        </p:nvGraphicFramePr>
        <p:xfrm>
          <a:off x="1943098" y="381811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INR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Increment the register or the memory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78784"/>
              </p:ext>
            </p:extLst>
          </p:nvPr>
        </p:nvGraphicFramePr>
        <p:xfrm>
          <a:off x="1943098" y="421454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INX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Increment register pair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46527"/>
              </p:ext>
            </p:extLst>
          </p:nvPr>
        </p:nvGraphicFramePr>
        <p:xfrm>
          <a:off x="1943098" y="461098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DCR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Decrement the register or the memory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74046"/>
              </p:ext>
            </p:extLst>
          </p:nvPr>
        </p:nvGraphicFramePr>
        <p:xfrm>
          <a:off x="1943098" y="5403851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DAA 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Decimal adjust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rot="16200000">
            <a:off x="605824" y="2621157"/>
            <a:ext cx="238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Arithmetic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828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ADD: Add register/memory to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591609"/>
              </p:ext>
            </p:extLst>
          </p:nvPr>
        </p:nvGraphicFramePr>
        <p:xfrm>
          <a:off x="1772400" y="1297372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3944"/>
              </p:ext>
            </p:extLst>
          </p:nvPr>
        </p:nvGraphicFramePr>
        <p:xfrm>
          <a:off x="1771649" y="1990090"/>
          <a:ext cx="8648702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ADD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operand (register or memory) are added to the contents of the accumulator and the result is stored in the accumulator.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 HL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addition.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 B;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B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M;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M[HL]</a:t>
                      </a:r>
                      <a:endParaRPr lang="en-US" sz="1800" b="0" i="1" u="none" strike="no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ADC: Add register to accumulator with carry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012540"/>
              </p:ext>
            </p:extLst>
          </p:nvPr>
        </p:nvGraphicFramePr>
        <p:xfrm>
          <a:off x="1772400" y="112312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67869"/>
              </p:ext>
            </p:extLst>
          </p:nvPr>
        </p:nvGraphicFramePr>
        <p:xfrm>
          <a:off x="1771649" y="1815918"/>
          <a:ext cx="8648702" cy="35420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ADC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operand (register or memory) and the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Carry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flag are added to the contents of the accumulator and the result is stored in the accumulator.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 HL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addition.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  B;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B + CY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ADC M;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M[HL]+CY</a:t>
                      </a:r>
                      <a:endParaRPr lang="en-US" sz="1800" b="0" i="1" u="none" strike="no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ADI: Add immediate 8-bit with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20443"/>
              </p:ext>
            </p:extLst>
          </p:nvPr>
        </p:nvGraphicFramePr>
        <p:xfrm>
          <a:off x="1829551" y="1617476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8246"/>
              </p:ext>
            </p:extLst>
          </p:nvPr>
        </p:nvGraphicFramePr>
        <p:xfrm>
          <a:off x="1828800" y="2307590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130BB5"/>
                          </a:solidFill>
                          <a:latin typeface="+mn-lt"/>
                          <a:ea typeface="+mn-ea"/>
                          <a:cs typeface="+mn-cs"/>
                        </a:rPr>
                        <a:t>ADI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data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8-bit data (operand) is added to the contents of the accumulator and the result is stored in the accumulator.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addition.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  03;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+ 03h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ACI: Add immediate 8-bit to accumulator with carry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11895"/>
              </p:ext>
            </p:extLst>
          </p:nvPr>
        </p:nvGraphicFramePr>
        <p:xfrm>
          <a:off x="1827193" y="1595177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22570"/>
              </p:ext>
            </p:extLst>
          </p:nvPr>
        </p:nvGraphicFramePr>
        <p:xfrm>
          <a:off x="1826442" y="2294890"/>
          <a:ext cx="8648702" cy="21399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130BB5"/>
                          </a:solidFill>
                          <a:latin typeface="+mn-lt"/>
                          <a:ea typeface="+mn-ea"/>
                          <a:cs typeface="+mn-cs"/>
                        </a:rPr>
                        <a:t>ACI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data</a:t>
                      </a:r>
                      <a:endParaRPr lang="en-US" sz="2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8-bit data (operand) and the Carry flag are added to the contents of the accumulator and the result is stored in the accumulator.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addition.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ACI  03;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= A + 03h + CY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and Assemblers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0954" y="980839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High Level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0954" y="2772332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Assembly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0954" y="4563826"/>
            <a:ext cx="2819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Machine Language</a:t>
            </a:r>
          </a:p>
        </p:txBody>
      </p:sp>
      <p:sp>
        <p:nvSpPr>
          <p:cNvPr id="9" name="Oval 8"/>
          <p:cNvSpPr/>
          <p:nvPr/>
        </p:nvSpPr>
        <p:spPr>
          <a:xfrm>
            <a:off x="1254454" y="2772333"/>
            <a:ext cx="1752600" cy="63619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0" name="Oval 9"/>
          <p:cNvSpPr/>
          <p:nvPr/>
        </p:nvSpPr>
        <p:spPr>
          <a:xfrm>
            <a:off x="6969454" y="1787091"/>
            <a:ext cx="1752600" cy="63619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1" name="Oval 10"/>
          <p:cNvSpPr/>
          <p:nvPr/>
        </p:nvSpPr>
        <p:spPr>
          <a:xfrm>
            <a:off x="6969454" y="3455553"/>
            <a:ext cx="1905000" cy="636191"/>
          </a:xfrm>
          <a:prstGeom prst="ellipse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Assembler</a:t>
            </a:r>
          </a:p>
        </p:txBody>
      </p:sp>
      <p:cxnSp>
        <p:nvCxnSpPr>
          <p:cNvPr id="14" name="Curved Connector 13"/>
          <p:cNvCxnSpPr>
            <a:stCxn id="5" idx="1"/>
            <a:endCxn id="9" idx="0"/>
          </p:cNvCxnSpPr>
          <p:nvPr/>
        </p:nvCxnSpPr>
        <p:spPr>
          <a:xfrm rot="10800000" flipV="1">
            <a:off x="2130754" y="1209439"/>
            <a:ext cx="1600200" cy="1562893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4"/>
            <a:endCxn id="7" idx="1"/>
          </p:cNvCxnSpPr>
          <p:nvPr/>
        </p:nvCxnSpPr>
        <p:spPr>
          <a:xfrm rot="16200000" flipH="1">
            <a:off x="2238904" y="3300374"/>
            <a:ext cx="1383903" cy="1600200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10" idx="0"/>
          </p:cNvCxnSpPr>
          <p:nvPr/>
        </p:nvCxnSpPr>
        <p:spPr>
          <a:xfrm>
            <a:off x="6550354" y="1209440"/>
            <a:ext cx="1295400" cy="577651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4"/>
            <a:endCxn id="6" idx="3"/>
          </p:cNvCxnSpPr>
          <p:nvPr/>
        </p:nvCxnSpPr>
        <p:spPr>
          <a:xfrm rot="5400000">
            <a:off x="6909230" y="2064406"/>
            <a:ext cx="577651" cy="1295400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1" idx="0"/>
          </p:cNvCxnSpPr>
          <p:nvPr/>
        </p:nvCxnSpPr>
        <p:spPr>
          <a:xfrm>
            <a:off x="6550354" y="3103724"/>
            <a:ext cx="1371600" cy="351829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4"/>
            <a:endCxn id="7" idx="3"/>
          </p:cNvCxnSpPr>
          <p:nvPr/>
        </p:nvCxnSpPr>
        <p:spPr>
          <a:xfrm rot="5400000">
            <a:off x="6885814" y="3756284"/>
            <a:ext cx="700683" cy="1371600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654380" y="5264510"/>
            <a:ext cx="6238875" cy="683221"/>
          </a:xfrm>
          <a:prstGeom prst="wedgeRoundRectCallout">
            <a:avLst>
              <a:gd name="adj1" fmla="val -32585"/>
              <a:gd name="adj2" fmla="val -324587"/>
              <a:gd name="adj3" fmla="val 16667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00FF"/>
                </a:solidFill>
              </a:rPr>
              <a:t>Compilers</a:t>
            </a:r>
            <a:r>
              <a:rPr lang="en-US" sz="2000" dirty="0">
                <a:solidFill>
                  <a:schemeClr val="tx1"/>
                </a:solidFill>
              </a:rPr>
              <a:t> translate high-level programs to machine code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either directly, or Indirectly via an assembler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3540455" y="5273240"/>
            <a:ext cx="6110287" cy="517922"/>
          </a:xfrm>
          <a:prstGeom prst="wedgeRoundRectCallout">
            <a:avLst>
              <a:gd name="adj1" fmla="val 24667"/>
              <a:gd name="adj2" fmla="val -275199"/>
              <a:gd name="adj3" fmla="val 16667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Assemblers translates assembly code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38769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F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FFF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5" grpId="0" animBg="1"/>
      <p:bldP spid="25" grpId="1" animBg="1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DAD: </a:t>
            </a:r>
            <a:r>
              <a:rPr lang="en-US" dirty="0"/>
              <a:t>Add register pair to H and L registers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87124"/>
              </p:ext>
            </p:extLst>
          </p:nvPr>
        </p:nvGraphicFramePr>
        <p:xfrm>
          <a:off x="1829935" y="1589314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Instruction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Description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Example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83407"/>
              </p:ext>
            </p:extLst>
          </p:nvPr>
        </p:nvGraphicFramePr>
        <p:xfrm>
          <a:off x="1828800" y="2294890"/>
          <a:ext cx="8648702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130BB5"/>
                          </a:solidFill>
                          <a:latin typeface="+mn-lt"/>
                          <a:ea typeface="+mn-ea"/>
                          <a:cs typeface="+mn-cs"/>
                        </a:rPr>
                        <a:t>DAD </a:t>
                      </a: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16-bit contents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 the specified register pair are added to the contents of the HL register and the sum is stored in the HL register.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source register pair are not altered.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result is larger than 16 bits,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flag is set. No other flags are affected.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 B</a:t>
                      </a:r>
                      <a:endParaRPr lang="en-US" sz="1600" b="0" i="1" u="none" strike="noStrike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7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DAD </a:t>
            </a:r>
            <a:r>
              <a:rPr lang="en-US" dirty="0" smtClean="0">
                <a:latin typeface="+mn-lt"/>
              </a:rPr>
              <a:t>Instruction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7739" y="2802731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4539" y="2802731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7739" y="326707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4539" y="326707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7739" y="3741987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4539" y="3741987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7739" y="233997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7333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7333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1308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1308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7612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1308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7933" y="109858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47739" y="2802731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4539" y="2802731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7739" y="3741987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4539" y="3741987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33336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705600" y="4495800"/>
            <a:ext cx="1981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29400" y="4495801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4495800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47739" y="3741987"/>
            <a:ext cx="1066800" cy="466725"/>
          </a:xfrm>
          <a:prstGeom prst="rect">
            <a:avLst/>
          </a:prstGeom>
          <a:solidFill>
            <a:srgbClr val="008000">
              <a:alpha val="41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14539" y="3741987"/>
            <a:ext cx="1066800" cy="466725"/>
          </a:xfrm>
          <a:prstGeom prst="rect">
            <a:avLst/>
          </a:prstGeom>
          <a:solidFill>
            <a:srgbClr val="008000">
              <a:alpha val="41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9400" y="3736300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96200" y="3733801"/>
            <a:ext cx="10668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3808" y="4979855"/>
            <a:ext cx="76495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/>
              <a:t>DAD B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905 0.04005 C 0.10964 0.04908 0.13802 0.05394 0.16771 0.05394 C 0.20143 0.05394 0.22852 0.04908 0.24766 0.04005 L 0.33854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905 0.04005 C 0.10964 0.04908 0.13802 0.05394 0.16771 0.05394 C 0.20143 0.05394 0.22852 0.04908 0.24766 0.04005 L 0.33854 -2.59259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918 0.04005 C 0.11107 0.04907 0.13998 0.05393 0.17005 0.05393 C 0.20417 0.05393 0.23164 0.04907 0.25091 0.04005 L 0.34297 3.7037E-7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918 0.04005 C 0.11107 0.04907 0.13998 0.05393 0.17005 0.05393 C 0.20417 0.05393 0.23164 0.04907 0.25091 0.04005 L 0.34297 3.7037E-7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/>
      <p:bldP spid="22" grpId="0"/>
      <p:bldP spid="23" grpId="0"/>
      <p:bldP spid="23" grpId="1"/>
      <p:bldP spid="24" grpId="0"/>
      <p:bldP spid="24" grpId="1"/>
      <p:bldP spid="25" grpId="0"/>
      <p:bldP spid="29" grpId="0"/>
      <p:bldP spid="30" grpId="0"/>
      <p:bldP spid="32" grpId="0" animBg="1"/>
      <p:bldP spid="33" grpId="0" animBg="1"/>
      <p:bldP spid="36" grpId="0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SUB: </a:t>
            </a:r>
            <a:r>
              <a:rPr lang="en-US" dirty="0"/>
              <a:t>Subtract register/memory from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700123"/>
              </p:ext>
            </p:extLst>
          </p:nvPr>
        </p:nvGraphicFramePr>
        <p:xfrm>
          <a:off x="1827194" y="122479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0848"/>
              </p:ext>
            </p:extLst>
          </p:nvPr>
        </p:nvGraphicFramePr>
        <p:xfrm>
          <a:off x="1826443" y="1926399"/>
          <a:ext cx="8648702" cy="3191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SUB 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	 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operand (register or memory) is subtracted from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and the result is stored in the accumulator.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subtraction.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B </a:t>
                      </a:r>
                      <a:r>
                        <a:rPr lang="en-US" sz="1800" b="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A=A-B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M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A=A-M[HL]</a:t>
                      </a:r>
                      <a:endParaRPr lang="en-US" sz="1600" b="0" i="1" u="none" strike="noStrike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SBB: Subtract source &amp; borrow from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85114"/>
              </p:ext>
            </p:extLst>
          </p:nvPr>
        </p:nvGraphicFramePr>
        <p:xfrm>
          <a:off x="1829551" y="1602962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65353"/>
              </p:ext>
            </p:extLst>
          </p:nvPr>
        </p:nvGraphicFramePr>
        <p:xfrm>
          <a:off x="1828800" y="2294890"/>
          <a:ext cx="8648702" cy="35420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SBB 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operand (register or memory) and the Borrow flag are subtracted from the contents of the accumulator and the result is placed in the accumulator.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 HL registers.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flags are modified to reflect the result of the subtraction.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SBB B; 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 - (B+CY)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SBB M;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A=A-(M[HL]+CY)</a:t>
                      </a:r>
                      <a:endParaRPr lang="en-US" sz="1600" b="0" i="1" u="none" strike="noStrike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SUI: </a:t>
            </a:r>
            <a:r>
              <a:rPr lang="en-US" dirty="0"/>
              <a:t>Subtract immediate 8-bit from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558308"/>
              </p:ext>
            </p:extLst>
          </p:nvPr>
        </p:nvGraphicFramePr>
        <p:xfrm>
          <a:off x="1829551" y="158844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9297"/>
              </p:ext>
            </p:extLst>
          </p:nvPr>
        </p:nvGraphicFramePr>
        <p:xfrm>
          <a:off x="1828800" y="2281242"/>
          <a:ext cx="8648702" cy="15913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591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SUI 	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 	 data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(operand) is subtracted from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the result is stored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 08h; 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- 08h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SBI: </a:t>
            </a:r>
            <a:r>
              <a:rPr lang="en-US" dirty="0"/>
              <a:t>Subtract immediate from accumulator with borrow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20545"/>
              </p:ext>
            </p:extLst>
          </p:nvPr>
        </p:nvGraphicFramePr>
        <p:xfrm>
          <a:off x="1829548" y="1617476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923"/>
              </p:ext>
            </p:extLst>
          </p:nvPr>
        </p:nvGraphicFramePr>
        <p:xfrm>
          <a:off x="1828797" y="2313302"/>
          <a:ext cx="8648702" cy="1662747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6627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SBI 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8-bit 	 data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8-bit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 (operand) and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borrow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(CY) are subtracted from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the result is stored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accumulator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 08h; 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 - (08h+CY)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7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INR: Increment register/memory by 1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719018"/>
              </p:ext>
            </p:extLst>
          </p:nvPr>
        </p:nvGraphicFramePr>
        <p:xfrm>
          <a:off x="1836624" y="1602962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34095"/>
              </p:ext>
            </p:extLst>
          </p:nvPr>
        </p:nvGraphicFramePr>
        <p:xfrm>
          <a:off x="1835873" y="2294890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INR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designated register or memory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incremented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by 1 and the result is stored at the same place.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registers.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INR B</a:t>
                      </a:r>
                      <a:r>
                        <a:rPr lang="en-US" sz="180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800" i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B=B+01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INR</a:t>
                      </a:r>
                      <a:r>
                        <a:rPr lang="en-US" sz="18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n-US" sz="1800" i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800" i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M[HL]=M[HL]+01</a:t>
                      </a:r>
                      <a:endParaRPr lang="en-US" sz="1800" i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6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INX: Increment register pair by 1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99875"/>
              </p:ext>
            </p:extLst>
          </p:nvPr>
        </p:nvGraphicFramePr>
        <p:xfrm>
          <a:off x="1829551" y="160382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64103"/>
              </p:ext>
            </p:extLst>
          </p:nvPr>
        </p:nvGraphicFramePr>
        <p:xfrm>
          <a:off x="1828800" y="2294890"/>
          <a:ext cx="8648702" cy="1286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INX 	 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designated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 pair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is incremented 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the result is stored at the same place. 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INX D; 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DE=DE+0001</a:t>
                      </a: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DCR: Decrement register/ memory by 1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622840"/>
              </p:ext>
            </p:extLst>
          </p:nvPr>
        </p:nvGraphicFramePr>
        <p:xfrm>
          <a:off x="1829934" y="1588448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75243"/>
              </p:ext>
            </p:extLst>
          </p:nvPr>
        </p:nvGraphicFramePr>
        <p:xfrm>
          <a:off x="1828800" y="2281242"/>
          <a:ext cx="8648702" cy="24904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2105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DCR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 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designated register or memory 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decremented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the result is stored in the same place. 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operand is a memory location, its location is specified by the contents of the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HL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registers.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DCR B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;B=B-01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DCR M</a:t>
                      </a:r>
                      <a:r>
                        <a:rPr lang="en-US" sz="16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;M[HL]=M[HL]-01</a:t>
                      </a:r>
                      <a:endParaRPr lang="en-US" sz="1800" i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DCX: Decrement register pair by 1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57526"/>
              </p:ext>
            </p:extLst>
          </p:nvPr>
        </p:nvGraphicFramePr>
        <p:xfrm>
          <a:off x="1829934" y="157480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2117"/>
              </p:ext>
            </p:extLst>
          </p:nvPr>
        </p:nvGraphicFramePr>
        <p:xfrm>
          <a:off x="1828800" y="2267594"/>
          <a:ext cx="8648702" cy="1286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DCX	 </a:t>
                      </a:r>
                      <a:r>
                        <a:rPr lang="en-US" sz="2000" baseline="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designated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register pair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decremented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by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their result is stored at the same place.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DCX B</a:t>
                      </a:r>
                      <a:r>
                        <a:rPr lang="en-US" sz="1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;</a:t>
                      </a:r>
                      <a:r>
                        <a:rPr lang="en-US" sz="18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i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=BC- 0001</a:t>
                      </a:r>
                      <a:endParaRPr lang="en-US" sz="18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DCX D</a:t>
                      </a:r>
                      <a:r>
                        <a:rPr lang="en-US" sz="1800" i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DE=DE- 0001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Instructions and Machine Language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DAA: Decimal Adjust Accumulator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01380"/>
              </p:ext>
            </p:extLst>
          </p:nvPr>
        </p:nvGraphicFramePr>
        <p:xfrm>
          <a:off x="1772400" y="915307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44493"/>
              </p:ext>
            </p:extLst>
          </p:nvPr>
        </p:nvGraphicFramePr>
        <p:xfrm>
          <a:off x="1771649" y="1605987"/>
          <a:ext cx="8648702" cy="38925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DAA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the accumulator is changed from a binary value to two 4-bit BCD digits.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value of the low-order 4-bits in the accumulator is greater than 9 or if AC flag is set, the instruction adds 6 to the low-order four bits.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value of the high-order 4-bits in the accumulator is greater than 9 or if the Carry flag is set, the instruction adds 6 to the high-order four bits.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DAA</a:t>
                      </a:r>
                      <a:endParaRPr lang="en-US" sz="1800" i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DAA Instruction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1952" y="2813328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713" y="2813328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1952" y="3273981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3713" y="3273981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1952" y="373902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3713" y="3739024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1952" y="2346847"/>
            <a:ext cx="1066800" cy="466725"/>
          </a:xfrm>
          <a:prstGeom prst="rect">
            <a:avLst/>
          </a:prstGeom>
          <a:solidFill>
            <a:srgbClr val="A3FFA3">
              <a:alpha val="29804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7333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7333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1308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1308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7612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1308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187660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010400" y="251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72400" y="242766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0 0 1 0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3001" y="2427662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1 0 1 0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05700" y="284318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rgbClr val="002060"/>
                </a:solidFill>
              </a:rPr>
              <a:t>+</a:t>
            </a:r>
            <a:r>
              <a:rPr lang="en-US" b="1" dirty="0"/>
              <a:t> 0 0 0 0       0 1 1 0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696200" y="3283504"/>
            <a:ext cx="232410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48600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30224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84999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30189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97580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49980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17371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54006" y="3359213"/>
            <a:ext cx="152400" cy="303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15401" y="2203319"/>
            <a:ext cx="16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55242" y="2203319"/>
            <a:ext cx="16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62816" y="2203319"/>
            <a:ext cx="16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Left Brace 55"/>
          <p:cNvSpPr/>
          <p:nvPr/>
        </p:nvSpPr>
        <p:spPr>
          <a:xfrm rot="16200000">
            <a:off x="8544638" y="2891409"/>
            <a:ext cx="275021" cy="17145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63389" y="39487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 BCD number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8610601" y="4318112"/>
            <a:ext cx="152400" cy="330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430206" y="4800600"/>
            <a:ext cx="49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36246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0819 0.04004 C 0.09909 0.04907 0.12487 0.05393 0.15169 0.05393 C 0.18229 0.05393 0.20664 0.04907 0.22396 0.04004 L 0.30599 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8.06646E-17 L 4.79167E-6 0.00023 C -0.01615 0.00625 -0.03165 0.01343 -0.04753 0.01898 C -0.05222 0.02037 -0.05704 0.01968 -0.06146 0.02083 C -0.06277 0.02106 -0.06381 0.02245 -0.06498 0.02269 C -0.07917 0.02361 -0.09362 0.02384 -0.10795 0.02477 L -0.14597 0.02269 C -0.1517 0.02222 -0.15691 0.0213 -0.16224 0.02083 L -0.18425 0.01898 C -0.1875 0.01713 -0.18881 0.01644 -0.19232 0.01528 C -0.19467 0.01435 -0.19714 0.01389 -0.19935 0.01319 C -0.20066 0.01273 -0.20157 0.01157 -0.20274 0.01134 C -0.20899 0.00972 -0.21524 0.00949 -0.22123 0.00764 C -0.22331 0.00694 -0.22513 0.00648 -0.22709 0.00579 C -0.23034 0.00463 -0.23334 0.00231 -0.23646 0.00185 C -0.24766 -0.00046 -0.24258 0.00093 -0.25131 -0.00185 C -0.253 -0.00324 -0.25443 -0.00486 -0.25612 -0.00556 C -0.25912 -0.00741 -0.26237 -0.0081 -0.26524 -0.00949 C -0.26654 -0.01019 -0.26784 -0.01065 -0.26875 -0.01134 C -0.28243 -0.02245 -0.26758 -0.01181 -0.2793 -0.02269 C -0.2879 -0.03102 -0.28659 -0.02986 -0.29428 -0.03218 C -0.30013 -0.03681 -0.30534 -0.04097 -0.31055 -0.04722 C -0.31941 -0.0581 -0.31094 -0.04838 -0.3198 -0.05671 C -0.3211 -0.05787 -0.32201 -0.05972 -0.32318 -0.06065 C -0.32435 -0.06157 -0.32553 -0.06181 -0.3267 -0.0625 C -0.328 -0.06366 -0.32904 -0.06528 -0.33021 -0.0662 C -0.33138 -0.06713 -0.33256 -0.06736 -0.3336 -0.06806 C -0.33516 -0.06921 -0.33685 -0.07083 -0.33829 -0.07199 C -0.33959 -0.07315 -0.34063 -0.075 -0.3418 -0.07569 C -0.34323 -0.07685 -0.3448 -0.07685 -0.34636 -0.07755 C -0.34766 -0.07824 -0.34883 -0.0787 -0.34987 -0.0794 C -0.35144 -0.08079 -0.35313 -0.08241 -0.35443 -0.08333 C -0.35652 -0.08472 -0.35834 -0.08588 -0.36029 -0.08704 C -0.36146 -0.08773 -0.36277 -0.08819 -0.36368 -0.08889 C -0.37175 -0.0956 -0.36185 -0.0912 -0.37292 -0.09468 C -0.38217 -0.10463 -0.37735 -0.10069 -0.38685 -0.10602 L -0.39037 -0.10787 C -0.39154 -0.10972 -0.39284 -0.11181 -0.39375 -0.11366 C -0.39493 -0.11551 -0.39519 -0.11782 -0.3961 -0.11921 C -0.39935 -0.12384 -0.4017 -0.12176 -0.40417 -0.12685 C -0.41602 -0.14815 -0.40665 -0.13704 -0.41472 -0.14583 C -0.4155 -0.14769 -0.41615 -0.14977 -0.41693 -0.15139 C -0.41941 -0.15556 -0.42383 -0.16273 -0.42383 -0.1625 C -0.42644 -0.17894 -0.42305 -0.1625 -0.42865 -0.17616 C -0.4293 -0.17801 -0.4293 -0.18009 -0.42982 -0.18171 C -0.43047 -0.1838 -0.43152 -0.18565 -0.43217 -0.1875 C -0.43555 -0.19861 -0.43021 -0.18819 -0.43672 -0.19884 C -0.43998 -0.2206 -0.43542 -0.19375 -0.44011 -0.21204 C -0.44089 -0.21458 -0.44089 -0.21736 -0.44141 -0.21968 C -0.44219 -0.22292 -0.44271 -0.22593 -0.44349 -0.22917 C -0.44506 -0.23426 -0.44636 -0.23981 -0.44831 -0.24421 C -0.44922 -0.24606 -0.45 -0.24815 -0.45053 -0.25 C -0.45352 -0.25926 -0.44948 -0.25324 -0.45521 -0.25949 C -0.4556 -0.26134 -0.45625 -0.26319 -0.45638 -0.26505 C -0.45678 -0.26759 -0.45834 -0.28657 -0.45873 -0.28981 C -0.45925 -0.29259 -0.46029 -0.29491 -0.46107 -0.29722 C -0.46159 -0.30301 -0.46237 -0.31505 -0.46446 -0.31991 C -0.46537 -0.32199 -0.46589 -0.32431 -0.4668 -0.32569 C -0.46784 -0.32731 -0.46915 -0.32824 -0.47032 -0.3294 L -0.47487 -0.34074 C -0.47592 -0.34282 -0.47592 -0.34583 -0.47722 -0.34653 C -0.47839 -0.34722 -0.47995 -0.34722 -0.4806 -0.34838 L -0.4806 -0.35208 " pathEditMode="relative" rAng="0" ptsTypes="AAAAAAAAAA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6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28" grpId="0" build="allAtOnce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6" grpId="0" animBg="1"/>
      <p:bldP spid="57" grpId="0"/>
      <p:bldP spid="58" grpId="0" animBg="1"/>
      <p:bldP spid="60" grpId="0"/>
      <p:bldP spid="60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02089"/>
              </p:ext>
            </p:extLst>
          </p:nvPr>
        </p:nvGraphicFramePr>
        <p:xfrm>
          <a:off x="1943098" y="23656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ADD  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Add register or memory, to the accumulator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08393"/>
              </p:ext>
            </p:extLst>
          </p:nvPr>
        </p:nvGraphicFramePr>
        <p:xfrm>
          <a:off x="1943098" y="499376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DCX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Decrement register pair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66611"/>
              </p:ext>
            </p:extLst>
          </p:nvPr>
        </p:nvGraphicFramePr>
        <p:xfrm>
          <a:off x="1943098" y="63299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ADC 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register to the accumulator with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09819"/>
              </p:ext>
            </p:extLst>
          </p:nvPr>
        </p:nvGraphicFramePr>
        <p:xfrm>
          <a:off x="1943098" y="102942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ADI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immediate to the accumulator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82977"/>
              </p:ext>
            </p:extLst>
          </p:nvPr>
        </p:nvGraphicFramePr>
        <p:xfrm>
          <a:off x="1943098" y="142586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ACI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immediate to the accumulator with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41990"/>
              </p:ext>
            </p:extLst>
          </p:nvPr>
        </p:nvGraphicFramePr>
        <p:xfrm>
          <a:off x="1943098" y="182229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smtClean="0"/>
                        <a:t>DAD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 the register pair to H and L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85291"/>
              </p:ext>
            </p:extLst>
          </p:nvPr>
        </p:nvGraphicFramePr>
        <p:xfrm>
          <a:off x="1943098" y="221873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SUB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register/memory from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44812"/>
              </p:ext>
            </p:extLst>
          </p:nvPr>
        </p:nvGraphicFramePr>
        <p:xfrm>
          <a:off x="1943098" y="261516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SBB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source and borrow from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85952"/>
              </p:ext>
            </p:extLst>
          </p:nvPr>
        </p:nvGraphicFramePr>
        <p:xfrm>
          <a:off x="1943098" y="3011598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SUI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the immediate from the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29229"/>
              </p:ext>
            </p:extLst>
          </p:nvPr>
        </p:nvGraphicFramePr>
        <p:xfrm>
          <a:off x="1943098" y="3408032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SBI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8-bit	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Subtract immediate from accumulator with borrow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6238"/>
              </p:ext>
            </p:extLst>
          </p:nvPr>
        </p:nvGraphicFramePr>
        <p:xfrm>
          <a:off x="1943098" y="3804466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INR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Increment the register or the memory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82715"/>
              </p:ext>
            </p:extLst>
          </p:nvPr>
        </p:nvGraphicFramePr>
        <p:xfrm>
          <a:off x="1943098" y="4200900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INX  </a:t>
                      </a:r>
                      <a:r>
                        <a:rPr lang="en-US" b="0" dirty="0" err="1" smtClean="0"/>
                        <a:t>R</a:t>
                      </a:r>
                      <a:r>
                        <a:rPr lang="en-US" b="0" baseline="-25000" dirty="0" err="1" smtClean="0"/>
                        <a:t>p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Increment register pair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03469"/>
              </p:ext>
            </p:extLst>
          </p:nvPr>
        </p:nvGraphicFramePr>
        <p:xfrm>
          <a:off x="1943098" y="4597334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DCR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Decrement the register or the memory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80499"/>
              </p:ext>
            </p:extLst>
          </p:nvPr>
        </p:nvGraphicFramePr>
        <p:xfrm>
          <a:off x="1943098" y="5390203"/>
          <a:ext cx="8648702" cy="3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26"/>
                <a:gridCol w="2227168"/>
                <a:gridCol w="5002308"/>
                <a:gridCol w="1028700"/>
              </a:tblGrid>
              <a:tr h="3947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DAA </a:t>
                      </a:r>
                      <a:endParaRPr lang="en-US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Decimal adjust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rot="16200000">
            <a:off x="605824" y="2607509"/>
            <a:ext cx="238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Arithmetic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934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  <a:solidFill>
            <a:srgbClr val="CC99FF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</a:t>
            </a:r>
            <a:r>
              <a:rPr lang="en-US" dirty="0"/>
              <a:t>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934985" y="3244334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0BB5"/>
                </a:solidFill>
              </a:rPr>
              <a:t>Branch Instructions</a:t>
            </a:r>
            <a:endParaRPr lang="en-US" b="1" dirty="0">
              <a:solidFill>
                <a:srgbClr val="130BB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20192"/>
              </p:ext>
            </p:extLst>
          </p:nvPr>
        </p:nvGraphicFramePr>
        <p:xfrm>
          <a:off x="2262700" y="75696"/>
          <a:ext cx="6048787" cy="66526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6825"/>
                <a:gridCol w="840243"/>
                <a:gridCol w="3963671"/>
                <a:gridCol w="928048"/>
              </a:tblGrid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JMP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unconditionally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JC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JNC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no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positive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5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minus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no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parity even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parity odd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10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CALL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unconditionally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11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CNC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Call on no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positive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minus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15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no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parity even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parity odd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unconditionally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20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on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RNC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on no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positive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minus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zero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25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no zero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parity even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parity odd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PCHL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Load program counter with HL contents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RST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Restart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JMP: Jump unconditionally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17400"/>
              </p:ext>
            </p:extLst>
          </p:nvPr>
        </p:nvGraphicFramePr>
        <p:xfrm>
          <a:off x="1829935" y="1589315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19783"/>
              </p:ext>
            </p:extLst>
          </p:nvPr>
        </p:nvGraphicFramePr>
        <p:xfrm>
          <a:off x="1828800" y="2281242"/>
          <a:ext cx="8648702" cy="1286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JMP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16-bit 	address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program sequence is transferred to the memory address given in the operand.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JMP 000AH</a:t>
                      </a: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JMP: Jump unconditionally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95600" y="1828800"/>
          <a:ext cx="24384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371600"/>
              </a:tblGrid>
              <a:tr h="332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Memory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0000FF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MVI</a:t>
                      </a:r>
                      <a:r>
                        <a:rPr lang="en-US" baseline="0" dirty="0" smtClean="0"/>
                        <a:t> A,05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B,A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C,B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JMP 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0009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0007H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 02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0009</a:t>
                      </a:r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B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dirty="0" smtClean="0"/>
                        <a:t>000AH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00800" y="1828800"/>
          <a:ext cx="24384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371600"/>
              </a:tblGrid>
              <a:tr h="3321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Memory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0000FF"/>
                          </a:solidFill>
                        </a:rPr>
                        <a:t>Label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MVI</a:t>
                      </a:r>
                      <a:r>
                        <a:rPr lang="en-US" baseline="0" dirty="0" smtClean="0"/>
                        <a:t> A,05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B,A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C,B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JMP 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L1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 02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L1: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B</a:t>
                      </a:r>
                      <a:endParaRPr lang="en-US" dirty="0"/>
                    </a:p>
                  </a:txBody>
                  <a:tcPr/>
                </a:tc>
              </a:tr>
              <a:tr h="332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30962"/>
              </p:ext>
            </p:extLst>
          </p:nvPr>
        </p:nvGraphicFramePr>
        <p:xfrm>
          <a:off x="552449" y="1184680"/>
          <a:ext cx="86868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833311"/>
                <a:gridCol w="1605089"/>
                <a:gridCol w="3881313"/>
                <a:gridCol w="2367088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06579"/>
              </p:ext>
            </p:extLst>
          </p:nvPr>
        </p:nvGraphicFramePr>
        <p:xfrm>
          <a:off x="552450" y="1899984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Carry, Flag Status: CY=1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JC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71120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Jump Conditionally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44245"/>
              </p:ext>
            </p:extLst>
          </p:nvPr>
        </p:nvGraphicFramePr>
        <p:xfrm>
          <a:off x="552450" y="2310321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JNC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No Carry, Flag Status: CY=0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JNC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48726"/>
              </p:ext>
            </p:extLst>
          </p:nvPr>
        </p:nvGraphicFramePr>
        <p:xfrm>
          <a:off x="552450" y="2715896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Flag Status: Z=1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JZ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12403"/>
              </p:ext>
            </p:extLst>
          </p:nvPr>
        </p:nvGraphicFramePr>
        <p:xfrm>
          <a:off x="552450" y="3121276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JNZ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Flag Status: Z=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JNZ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80447"/>
              </p:ext>
            </p:extLst>
          </p:nvPr>
        </p:nvGraphicFramePr>
        <p:xfrm>
          <a:off x="552450" y="3526656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JP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Positive, Flag Status: S=0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JP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46253"/>
              </p:ext>
            </p:extLst>
          </p:nvPr>
        </p:nvGraphicFramePr>
        <p:xfrm>
          <a:off x="552450" y="3931841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JM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Minus, Flag Status: S=1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JM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44705"/>
              </p:ext>
            </p:extLst>
          </p:nvPr>
        </p:nvGraphicFramePr>
        <p:xfrm>
          <a:off x="552450" y="4337220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JPE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Parity Even,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JPE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59536"/>
              </p:ext>
            </p:extLst>
          </p:nvPr>
        </p:nvGraphicFramePr>
        <p:xfrm>
          <a:off x="552450" y="5069569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JPO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Jump on Parity Odd,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JPO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RET: Return from subroutine unconditionally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41754"/>
              </p:ext>
            </p:extLst>
          </p:nvPr>
        </p:nvGraphicFramePr>
        <p:xfrm>
          <a:off x="1828757" y="1282700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57088"/>
              </p:ext>
            </p:extLst>
          </p:nvPr>
        </p:nvGraphicFramePr>
        <p:xfrm>
          <a:off x="1828006" y="1981585"/>
          <a:ext cx="8648702" cy="128651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RET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program sequence is transferred from the subroutine to the calling program.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RET</a:t>
                      </a: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Instructions </a:t>
            </a:r>
            <a:r>
              <a:rPr lang="en-US" altLang="en-US" dirty="0"/>
              <a:t>and Machine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3000"/>
              </a:lnSpc>
            </a:pPr>
            <a:r>
              <a:rPr lang="en-US" altLang="en-US" dirty="0"/>
              <a:t>Each command of a program is called an </a:t>
            </a:r>
            <a:r>
              <a:rPr lang="en-US" altLang="en-US" dirty="0">
                <a:solidFill>
                  <a:srgbClr val="0000FF"/>
                </a:solidFill>
              </a:rPr>
              <a:t>instruction</a:t>
            </a:r>
            <a:r>
              <a:rPr lang="en-US" altLang="en-US" i="1" dirty="0">
                <a:solidFill>
                  <a:srgbClr val="0000FF"/>
                </a:solidFill>
              </a:rPr>
              <a:t> </a:t>
            </a:r>
            <a:r>
              <a:rPr lang="en-US" altLang="en-US" dirty="0" smtClean="0"/>
              <a:t>(it </a:t>
            </a:r>
            <a:r>
              <a:rPr lang="en-US" altLang="en-US" dirty="0"/>
              <a:t>instructs the </a:t>
            </a:r>
            <a:r>
              <a:rPr lang="en-US" altLang="en-US" dirty="0" smtClean="0"/>
              <a:t>computer, </a:t>
            </a:r>
            <a:r>
              <a:rPr lang="en-US" altLang="en-US" i="1" dirty="0" smtClean="0">
                <a:solidFill>
                  <a:srgbClr val="0000FF"/>
                </a:solidFill>
              </a:rPr>
              <a:t>what </a:t>
            </a:r>
            <a:r>
              <a:rPr lang="en-US" altLang="en-US" i="1" dirty="0">
                <a:solidFill>
                  <a:srgbClr val="0000FF"/>
                </a:solidFill>
              </a:rPr>
              <a:t>to </a:t>
            </a:r>
            <a:r>
              <a:rPr lang="en-US" altLang="en-US" i="1" dirty="0" smtClean="0">
                <a:solidFill>
                  <a:srgbClr val="0000FF"/>
                </a:solidFill>
              </a:rPr>
              <a:t>do?</a:t>
            </a:r>
            <a:r>
              <a:rPr lang="en-US" altLang="en-US" dirty="0" smtClean="0"/>
              <a:t>).   </a:t>
            </a:r>
            <a:endParaRPr lang="en-US" altLang="en-US" dirty="0"/>
          </a:p>
          <a:p>
            <a:pPr>
              <a:lnSpc>
                <a:spcPct val="113000"/>
              </a:lnSpc>
            </a:pPr>
            <a:r>
              <a:rPr lang="en-US" altLang="en-US" dirty="0"/>
              <a:t>Computers only deal with binary data, hence the instructions must be in binary format (</a:t>
            </a:r>
            <a:r>
              <a:rPr lang="en-US" altLang="en-US" dirty="0" smtClean="0"/>
              <a:t>0’s </a:t>
            </a:r>
            <a:r>
              <a:rPr lang="en-US" altLang="en-US" dirty="0"/>
              <a:t>and </a:t>
            </a:r>
            <a:r>
              <a:rPr lang="en-US" altLang="en-US" dirty="0" smtClean="0"/>
              <a:t>1’s).</a:t>
            </a:r>
            <a:endParaRPr lang="en-US" altLang="en-US" dirty="0"/>
          </a:p>
          <a:p>
            <a:pPr>
              <a:lnSpc>
                <a:spcPct val="113000"/>
              </a:lnSpc>
            </a:pPr>
            <a:r>
              <a:rPr lang="en-US" altLang="en-US" dirty="0" smtClean="0"/>
              <a:t>Therefore, each Opcode is having unique bit pattern </a:t>
            </a:r>
            <a:r>
              <a:rPr lang="en-US" altLang="en-US" dirty="0"/>
              <a:t>of (0’s and 1’s).</a:t>
            </a:r>
          </a:p>
          <a:p>
            <a:pPr>
              <a:lnSpc>
                <a:spcPct val="113000"/>
              </a:lnSpc>
            </a:pP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CALL: Call Unconditionally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14946"/>
              </p:ext>
            </p:extLst>
          </p:nvPr>
        </p:nvGraphicFramePr>
        <p:xfrm>
          <a:off x="1829935" y="1589315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91881"/>
              </p:ext>
            </p:extLst>
          </p:nvPr>
        </p:nvGraphicFramePr>
        <p:xfrm>
          <a:off x="1828800" y="2281242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CALL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	address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Instruction transfers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program sequence</a:t>
                      </a:r>
                      <a:r>
                        <a:rPr lang="en-US" sz="2000" dirty="0" smtClean="0"/>
                        <a:t> to the memory address given in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operand</a:t>
                      </a:r>
                      <a:r>
                        <a:rPr lang="en-US" sz="2000" dirty="0" smtClean="0"/>
                        <a:t>. Before transferring, the address of the next instruction(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PC</a:t>
                      </a:r>
                      <a:r>
                        <a:rPr lang="en-US" sz="2000" dirty="0" smtClean="0"/>
                        <a:t>) is pushed onto the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stack</a:t>
                      </a:r>
                      <a:r>
                        <a:rPr lang="en-US" sz="2000" dirty="0" smtClean="0"/>
                        <a:t>.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CALL 000AH</a:t>
                      </a: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CALL: </a:t>
            </a:r>
            <a:r>
              <a:rPr lang="en-US" dirty="0"/>
              <a:t>Call Unconditionally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05000" y="110097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5000" y="147181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LXI H,1002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05000" y="184265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LXI D,3002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[0006]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5000" y="221349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CALL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ADD1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[0009]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0" y="258433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LXI B,4002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[000C]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905000" y="295517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ADD1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:MOV A,D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[000D]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905000" y="332601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H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[000E]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05000" y="3696851"/>
          <a:ext cx="59055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78"/>
                <a:gridCol w="2251472"/>
                <a:gridCol w="1476375"/>
                <a:gridCol w="1476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</a:t>
                      </a:r>
                      <a:endParaRPr lang="en-US" b="1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[000E]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763000" y="1085870"/>
          <a:ext cx="1447800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[2008]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[2007]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[2006]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[2005]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905000" y="1471811"/>
            <a:ext cx="5905500" cy="370840"/>
          </a:xfrm>
          <a:prstGeom prst="rect">
            <a:avLst/>
          </a:prstGeom>
          <a:solidFill>
            <a:srgbClr val="A3FFA3">
              <a:alpha val="4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1840250"/>
            <a:ext cx="5905500" cy="370840"/>
          </a:xfrm>
          <a:prstGeom prst="rect">
            <a:avLst/>
          </a:prstGeom>
          <a:solidFill>
            <a:srgbClr val="A3FFA3">
              <a:alpha val="4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79205" y="22174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56004" y="221593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92873" y="109210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</a:t>
            </a: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8273" y="14769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</a:t>
            </a: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5000" y="2951262"/>
            <a:ext cx="5905500" cy="370840"/>
          </a:xfrm>
          <a:prstGeom prst="rect">
            <a:avLst/>
          </a:prstGeom>
          <a:solidFill>
            <a:srgbClr val="A3FFA3">
              <a:alpha val="4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5000" y="3319701"/>
            <a:ext cx="5905500" cy="370840"/>
          </a:xfrm>
          <a:prstGeom prst="rect">
            <a:avLst/>
          </a:prstGeom>
          <a:solidFill>
            <a:srgbClr val="A3FFA3">
              <a:alpha val="4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18778" y="146054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18778" y="183431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18273" y="185596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</a:t>
            </a: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0" y="2584291"/>
            <a:ext cx="5905500" cy="370840"/>
          </a:xfrm>
          <a:prstGeom prst="rect">
            <a:avLst/>
          </a:prstGeom>
          <a:solidFill>
            <a:srgbClr val="A3FFA3">
              <a:alpha val="4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18273" y="147554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</a:t>
            </a: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451204" y="3442890"/>
            <a:ext cx="304800" cy="3540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4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0.05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00329 0.0583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29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7891 -0.1101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555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243 0.060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5912 -0.0560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0541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541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6979 0.2724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00174 -0.058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20013 0.32825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0.00174 -0.058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6394 -0.096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/>
      <p:bldP spid="30" grpId="1"/>
      <p:bldP spid="31" grpId="0"/>
      <p:bldP spid="31" grpId="1"/>
      <p:bldP spid="32" grpId="0"/>
      <p:bldP spid="32" grpId="1"/>
      <p:bldP spid="32" grpId="2"/>
      <p:bldP spid="32" grpId="3"/>
      <p:bldP spid="33" grpId="0" animBg="1"/>
      <p:bldP spid="33" grpId="1" animBg="1"/>
      <p:bldP spid="34" grpId="0"/>
      <p:bldP spid="3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948"/>
              </p:ext>
            </p:extLst>
          </p:nvPr>
        </p:nvGraphicFramePr>
        <p:xfrm>
          <a:off x="1828800" y="1152885"/>
          <a:ext cx="8686800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833311"/>
                <a:gridCol w="1605089"/>
                <a:gridCol w="3881312"/>
                <a:gridCol w="2367088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91949"/>
              </p:ext>
            </p:extLst>
          </p:nvPr>
        </p:nvGraphicFramePr>
        <p:xfrm>
          <a:off x="1828800" y="1845106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Carry, Flag Status: CY=1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CC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71120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CALL Conditionally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20632"/>
              </p:ext>
            </p:extLst>
          </p:nvPr>
        </p:nvGraphicFramePr>
        <p:xfrm>
          <a:off x="1828800" y="2255443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CNC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No Carry, Flag Status: CY=0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CNC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707"/>
              </p:ext>
            </p:extLst>
          </p:nvPr>
        </p:nvGraphicFramePr>
        <p:xfrm>
          <a:off x="1828800" y="2661018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Flag Status: Z=1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CZ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493"/>
              </p:ext>
            </p:extLst>
          </p:nvPr>
        </p:nvGraphicFramePr>
        <p:xfrm>
          <a:off x="1828800" y="3066398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CNZ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Flag Status: Z=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CNZ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85923"/>
              </p:ext>
            </p:extLst>
          </p:nvPr>
        </p:nvGraphicFramePr>
        <p:xfrm>
          <a:off x="1828800" y="3471778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CP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Positive, Flag Status: S=0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CP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92167"/>
              </p:ext>
            </p:extLst>
          </p:nvPr>
        </p:nvGraphicFramePr>
        <p:xfrm>
          <a:off x="1828800" y="3876963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CM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Minus, Flag Status: S=1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CM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92697"/>
              </p:ext>
            </p:extLst>
          </p:nvPr>
        </p:nvGraphicFramePr>
        <p:xfrm>
          <a:off x="1828800" y="4282342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CPE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Parity Even,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CPE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22347"/>
              </p:ext>
            </p:extLst>
          </p:nvPr>
        </p:nvGraphicFramePr>
        <p:xfrm>
          <a:off x="1828800" y="5016185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CPO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on Parity Odd,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CPO 2030H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872850"/>
              </p:ext>
            </p:extLst>
          </p:nvPr>
        </p:nvGraphicFramePr>
        <p:xfrm>
          <a:off x="1835150" y="1138982"/>
          <a:ext cx="8686800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833311"/>
                <a:gridCol w="1605089"/>
                <a:gridCol w="3881312"/>
                <a:gridCol w="2367088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5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276" marR="100276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92394"/>
              </p:ext>
            </p:extLst>
          </p:nvPr>
        </p:nvGraphicFramePr>
        <p:xfrm>
          <a:off x="1828800" y="1831458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Carry, 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RC 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750624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from Subroutine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03543"/>
              </p:ext>
            </p:extLst>
          </p:nvPr>
        </p:nvGraphicFramePr>
        <p:xfrm>
          <a:off x="1828800" y="2241795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RNC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No Carry, CY=0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RNC 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81661"/>
              </p:ext>
            </p:extLst>
          </p:nvPr>
        </p:nvGraphicFramePr>
        <p:xfrm>
          <a:off x="1828800" y="2647370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Z=1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RZ 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2811"/>
              </p:ext>
            </p:extLst>
          </p:nvPr>
        </p:nvGraphicFramePr>
        <p:xfrm>
          <a:off x="1828800" y="3052750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RNZ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Z</a:t>
                      </a:r>
                      <a:r>
                        <a:rPr lang="pl-PL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ero, Z=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RNZ 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69892"/>
              </p:ext>
            </p:extLst>
          </p:nvPr>
        </p:nvGraphicFramePr>
        <p:xfrm>
          <a:off x="1828800" y="3458130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RP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Positive, S=0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15991"/>
              </p:ext>
            </p:extLst>
          </p:nvPr>
        </p:nvGraphicFramePr>
        <p:xfrm>
          <a:off x="1828800" y="3863315"/>
          <a:ext cx="8686800" cy="405575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RM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Minus, S=1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75221"/>
              </p:ext>
            </p:extLst>
          </p:nvPr>
        </p:nvGraphicFramePr>
        <p:xfrm>
          <a:off x="1828800" y="4268694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RPE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Parity Even,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P=1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RPE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488"/>
              </p:ext>
            </p:extLst>
          </p:nvPr>
        </p:nvGraphicFramePr>
        <p:xfrm>
          <a:off x="1828800" y="4998690"/>
          <a:ext cx="8686800" cy="7378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2438400"/>
                <a:gridCol w="3886200"/>
                <a:gridCol w="2362200"/>
              </a:tblGrid>
              <a:tr h="40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RPO</a:t>
                      </a:r>
                      <a:r>
                        <a:rPr lang="en-US" sz="2000" baseline="0" dirty="0" smtClean="0">
                          <a:solidFill>
                            <a:srgbClr val="130BB5"/>
                          </a:solidFill>
                          <a:effectLst/>
                        </a:rPr>
                        <a:t>     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16-bit address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on Parity Odd, 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 Status: P=0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RPO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PCHL: Load program counter with HL contents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051555"/>
              </p:ext>
            </p:extLst>
          </p:nvPr>
        </p:nvGraphicFramePr>
        <p:xfrm>
          <a:off x="1825582" y="1585119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38394"/>
              </p:ext>
            </p:extLst>
          </p:nvPr>
        </p:nvGraphicFramePr>
        <p:xfrm>
          <a:off x="1824831" y="2278861"/>
          <a:ext cx="8648702" cy="178943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1"/>
              </a:tblGrid>
              <a:tr h="1286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PCHL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</a:rPr>
                        <a:t>None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registers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copied into the program counter.</a:t>
                      </a:r>
                    </a:p>
                    <a:p>
                      <a:pPr marL="342900" marR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contents of H are placed as the high-order byte and the contents of L as the low-order byte.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PCHL</a:t>
                      </a: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RST: </a:t>
            </a:r>
            <a:r>
              <a:rPr lang="en-US" dirty="0"/>
              <a:t>Restart</a:t>
            </a: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59647"/>
              </p:ext>
            </p:extLst>
          </p:nvPr>
        </p:nvGraphicFramePr>
        <p:xfrm>
          <a:off x="683523" y="1152355"/>
          <a:ext cx="8647200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5333077"/>
                <a:gridCol w="1409454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10742"/>
              </p:ext>
            </p:extLst>
          </p:nvPr>
        </p:nvGraphicFramePr>
        <p:xfrm>
          <a:off x="682388" y="1847382"/>
          <a:ext cx="8648704" cy="424307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5334001"/>
                <a:gridCol w="1409704"/>
              </a:tblGrid>
              <a:tr h="4197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RST 	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0-7(N)	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RST instruction is used as software instructions in a program to transfer the program execution to one of the following eight locations.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Instruction          Restart Address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0                      0000H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1                      0008H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2                      0010H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3                      0018H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4                      0020H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5                      0028H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6                      0030H</a:t>
                      </a: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RST 7                      0038H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RST 5</a:t>
                      </a:r>
                      <a:endParaRPr lang="en-US" sz="1800" baseline="0" dirty="0" smtClean="0">
                        <a:solidFill>
                          <a:srgbClr val="130BB5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Branch Instruction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826431"/>
              </p:ext>
            </p:extLst>
          </p:nvPr>
        </p:nvGraphicFramePr>
        <p:xfrm>
          <a:off x="1829546" y="2009363"/>
          <a:ext cx="8647201" cy="704596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914241"/>
                <a:gridCol w="990428"/>
                <a:gridCol w="4342649"/>
                <a:gridCol w="2399883"/>
              </a:tblGrid>
              <a:tr h="2393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rgbClr val="130BB5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Operand</a:t>
                      </a:r>
                      <a:endParaRPr lang="en-US" sz="1600" b="0" dirty="0">
                        <a:solidFill>
                          <a:srgbClr val="008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100718" marR="100718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71840"/>
              </p:ext>
            </p:extLst>
          </p:nvPr>
        </p:nvGraphicFramePr>
        <p:xfrm>
          <a:off x="1828794" y="2710523"/>
          <a:ext cx="8648705" cy="3873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1"/>
                <a:gridCol w="2400305"/>
              </a:tblGrid>
              <a:tr h="31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TRAP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restart from address 0024H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TRAP</a:t>
                      </a:r>
                      <a:endParaRPr lang="en-US" sz="2000" baseline="0" dirty="0" smtClean="0">
                        <a:solidFill>
                          <a:srgbClr val="130BB5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364" y="914400"/>
            <a:ext cx="864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8085 has additionally 4 interrupts, which can generate RST instructions internally and doesn’t require any external hardware.</a:t>
            </a:r>
            <a:endParaRPr lang="en-US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86631"/>
              </p:ext>
            </p:extLst>
          </p:nvPr>
        </p:nvGraphicFramePr>
        <p:xfrm>
          <a:off x="1828794" y="3099137"/>
          <a:ext cx="8648705" cy="3873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4"/>
              </a:tblGrid>
              <a:tr h="31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RST 5.5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restart from address 002CH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RST 5.5	</a:t>
                      </a:r>
                      <a:endParaRPr lang="en-US" sz="2000" baseline="-25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29440"/>
              </p:ext>
            </p:extLst>
          </p:nvPr>
        </p:nvGraphicFramePr>
        <p:xfrm>
          <a:off x="1828794" y="3482988"/>
          <a:ext cx="8648705" cy="3873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4"/>
              </a:tblGrid>
              <a:tr h="31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</a:rPr>
                        <a:t>RST 6.5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restart from address 0034H</a:t>
                      </a: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 6.5	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29085"/>
              </p:ext>
            </p:extLst>
          </p:nvPr>
        </p:nvGraphicFramePr>
        <p:xfrm>
          <a:off x="1828794" y="3867156"/>
          <a:ext cx="8648705" cy="387350"/>
        </p:xfrm>
        <a:graphic>
          <a:graphicData uri="http://schemas.openxmlformats.org/drawingml/2006/table">
            <a:tbl>
              <a:tblPr firstRow="1" firstCol="1" lastRow="1" bandRow="1">
                <a:tableStyleId>{5940675A-B579-460E-94D1-54222C63F5DA}</a:tableStyleId>
              </a:tblPr>
              <a:tblGrid>
                <a:gridCol w="1904999"/>
                <a:gridCol w="4343402"/>
                <a:gridCol w="2400304"/>
              </a:tblGrid>
              <a:tr h="31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30BB5"/>
                          </a:solidFill>
                          <a:effectLst/>
                          <a:latin typeface="+mn-lt"/>
                        </a:rPr>
                        <a:t>RST 7.5	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2000" baseline="-25000" dirty="0">
                        <a:solidFill>
                          <a:srgbClr val="008000"/>
                        </a:solidFill>
                        <a:effectLst/>
                        <a:latin typeface="+mn-lt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restart from address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003CH</a:t>
                      </a:r>
                      <a:endParaRPr lang="en-US" sz="2000" dirty="0" smtClean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 7.5	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8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934985" y="3244334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0BB5"/>
                </a:solidFill>
              </a:rPr>
              <a:t>Branch Instructions</a:t>
            </a:r>
            <a:endParaRPr lang="en-US" b="1" dirty="0">
              <a:solidFill>
                <a:srgbClr val="130BB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76388"/>
              </p:ext>
            </p:extLst>
          </p:nvPr>
        </p:nvGraphicFramePr>
        <p:xfrm>
          <a:off x="2262700" y="75696"/>
          <a:ext cx="6048787" cy="66526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6825"/>
                <a:gridCol w="840243"/>
                <a:gridCol w="3963671"/>
                <a:gridCol w="928048"/>
              </a:tblGrid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JMP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unconditionally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JC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JNC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no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positive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5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minus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no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Jump on parity even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Jump on parity odd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10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CALL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unconditionally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11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CNC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Call on no carry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positive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minus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15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no zero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parity even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Call on parity odd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 Byte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unconditionally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20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on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RNC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Return on no carry</a:t>
                      </a:r>
                      <a:endParaRPr lang="en-IN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22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positive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23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RM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minus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24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zero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25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RNZ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no zero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26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RPE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parity even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27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RPO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Return on parity odd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28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PCHL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Load program counter with HL contents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  <a:tr h="229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29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RST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Restart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Byte</a:t>
                      </a:r>
                      <a:endParaRPr lang="en-IN" sz="140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4017" marR="5401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0321" y="167658"/>
            <a:ext cx="4464556" cy="461665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Classification of 8085 Instructions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99217" y="1741194"/>
            <a:ext cx="17418" cy="366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99217" y="2129814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9217" y="2101744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9217" y="3745167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16635" y="5388590"/>
            <a:ext cx="3048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53557" y="1887072"/>
            <a:ext cx="3437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One-byte Instructions</a:t>
            </a:r>
          </a:p>
          <a:p>
            <a:r>
              <a:rPr lang="en-US" sz="2000" dirty="0"/>
              <a:t>Requires one memory location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CMA, ADD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1043" y="3527972"/>
            <a:ext cx="3542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Two-byte Instructions</a:t>
            </a:r>
          </a:p>
          <a:p>
            <a:r>
              <a:rPr lang="en-US" sz="2000" dirty="0"/>
              <a:t>Requires two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MVI A,32H</a:t>
            </a:r>
          </a:p>
          <a:p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19804" y="5164031"/>
            <a:ext cx="370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Three-byte Instructions</a:t>
            </a:r>
          </a:p>
          <a:p>
            <a:r>
              <a:rPr lang="en-US" sz="2000" dirty="0"/>
              <a:t>Requires three memory locations </a:t>
            </a:r>
          </a:p>
          <a:p>
            <a:r>
              <a:rPr lang="en-US" sz="2000" dirty="0"/>
              <a:t>to perform an operation</a:t>
            </a:r>
          </a:p>
          <a:p>
            <a:r>
              <a:rPr lang="en-US" sz="2000" dirty="0"/>
              <a:t>E.g. JMP, CALL</a:t>
            </a:r>
          </a:p>
          <a:p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2082801" y="1280322"/>
            <a:ext cx="2560509" cy="46166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Byte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1288079"/>
            <a:ext cx="2534668" cy="461665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Based on Function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315200" y="1744611"/>
            <a:ext cx="0" cy="348962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2101744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15200" y="2879901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3658058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15200" y="4436215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07580" y="5214373"/>
            <a:ext cx="152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17293" y="1880991"/>
            <a:ext cx="2921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Data Transfer Instructions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7292" y="2670399"/>
            <a:ext cx="26326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Arithmetic Instructions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17293" y="3447625"/>
            <a:ext cx="2870529" cy="707886"/>
          </a:xfrm>
          <a:prstGeom prst="rect">
            <a:avLst/>
          </a:prstGeom>
          <a:solidFill>
            <a:srgbClr val="CC99FF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Logic &amp; Bit Manipulation </a:t>
            </a:r>
          </a:p>
          <a:p>
            <a:r>
              <a:rPr lang="en-US" sz="2000" b="1" dirty="0"/>
              <a:t>Instructions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17293" y="4227555"/>
            <a:ext cx="22424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/>
              <a:t>Branch Instructions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17293" y="5010090"/>
            <a:ext cx="2289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Control Instructions</a:t>
            </a:r>
          </a:p>
        </p:txBody>
      </p:sp>
      <p:cxnSp>
        <p:nvCxnSpPr>
          <p:cNvPr id="3" name="Elbow Connector 2"/>
          <p:cNvCxnSpPr>
            <a:stCxn id="5" idx="2"/>
            <a:endCxn id="29" idx="0"/>
          </p:cNvCxnSpPr>
          <p:nvPr/>
        </p:nvCxnSpPr>
        <p:spPr>
          <a:xfrm rot="16200000" flipH="1">
            <a:off x="6628888" y="-436968"/>
            <a:ext cx="658756" cy="2791335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24" idx="0"/>
          </p:cNvCxnSpPr>
          <p:nvPr/>
        </p:nvCxnSpPr>
        <p:spPr>
          <a:xfrm rot="5400000">
            <a:off x="4137329" y="-144951"/>
            <a:ext cx="650999" cy="2199544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&amp; Bit Manipulation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8078</Words>
  <Application>Microsoft Office PowerPoint</Application>
  <PresentationFormat>Widescreen</PresentationFormat>
  <Paragraphs>2610</Paragraphs>
  <Slides>132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9" baseType="lpstr">
      <vt:lpstr>Open Sans</vt:lpstr>
      <vt:lpstr>Symbol</vt:lpstr>
      <vt:lpstr>Open Sans Extrabold</vt:lpstr>
      <vt:lpstr>Roboto Condensed Light</vt:lpstr>
      <vt:lpstr>Roboto Condensed</vt:lpstr>
      <vt:lpstr>Roboto Mono Thin</vt:lpstr>
      <vt:lpstr>Segoe UI Black</vt:lpstr>
      <vt:lpstr>Arial</vt:lpstr>
      <vt:lpstr>Calibri</vt:lpstr>
      <vt:lpstr>Open Sans Semibold</vt:lpstr>
      <vt:lpstr>Shruti</vt:lpstr>
      <vt:lpstr>Times New Roman</vt:lpstr>
      <vt:lpstr>Wingdings 3</vt:lpstr>
      <vt:lpstr>Wingdings</vt:lpstr>
      <vt:lpstr>Courier New</vt:lpstr>
      <vt:lpstr>Wingdings 2</vt:lpstr>
      <vt:lpstr>1_VIdeo Lecture 16x9 Light Template</vt:lpstr>
      <vt:lpstr>Unit-4: Assembly Language Programming Basics PART-I: 8085 Instruction Set   </vt:lpstr>
      <vt:lpstr>Subject Overview</vt:lpstr>
      <vt:lpstr>PowerPoint Presentation</vt:lpstr>
      <vt:lpstr>Hierarchy of Languages </vt:lpstr>
      <vt:lpstr>Hierarchy of Languages </vt:lpstr>
      <vt:lpstr>Compilers and Assemblers</vt:lpstr>
      <vt:lpstr>Compilers and Assemblers</vt:lpstr>
      <vt:lpstr>Instructions and Machine Language </vt:lpstr>
      <vt:lpstr>Instructions and Machine Language </vt:lpstr>
      <vt:lpstr>Instruction Fields</vt:lpstr>
      <vt:lpstr>Instruction Fields</vt:lpstr>
      <vt:lpstr>Translating Languages</vt:lpstr>
      <vt:lpstr>Advantages of High-Level Languages</vt:lpstr>
      <vt:lpstr>Advantages of High-Level Languages</vt:lpstr>
      <vt:lpstr>Why to Learn Assembly Language?</vt:lpstr>
      <vt:lpstr>Why to Learn Assembly Language?</vt:lpstr>
      <vt:lpstr>Why to Learn Assembly Language?</vt:lpstr>
      <vt:lpstr>Assembly Language Programming Tools</vt:lpstr>
      <vt:lpstr>Assembly Language Programming Tools</vt:lpstr>
      <vt:lpstr>Assembler</vt:lpstr>
      <vt:lpstr>Linker</vt:lpstr>
      <vt:lpstr>Assembly Language Programming Tools</vt:lpstr>
      <vt:lpstr>Debugger</vt:lpstr>
      <vt:lpstr>Editor</vt:lpstr>
      <vt:lpstr>Classification of  8085 Instructions</vt:lpstr>
      <vt:lpstr>PowerPoint Presentation</vt:lpstr>
      <vt:lpstr>Classification of 8085 instructions</vt:lpstr>
      <vt:lpstr>Classification of 8085 instructions</vt:lpstr>
      <vt:lpstr>Classification of 8085 instructions</vt:lpstr>
      <vt:lpstr>One-byte Instruction</vt:lpstr>
      <vt:lpstr>List of one-byte Instructions</vt:lpstr>
      <vt:lpstr>Two-byte Instruction</vt:lpstr>
      <vt:lpstr>List of two-byte Instructions</vt:lpstr>
      <vt:lpstr>Three-byte Instruction</vt:lpstr>
      <vt:lpstr>List of three-byte Instructions</vt:lpstr>
      <vt:lpstr>GTU Exam Questions</vt:lpstr>
      <vt:lpstr>PowerPoint Presentation</vt:lpstr>
      <vt:lpstr>Data Transfer Instructions</vt:lpstr>
      <vt:lpstr>Data Transfer Instructions</vt:lpstr>
      <vt:lpstr>MOV: Move data from source to destination</vt:lpstr>
      <vt:lpstr>MVI: Load 8-bit to Register/Memory</vt:lpstr>
      <vt:lpstr>Example: LDA Instruction</vt:lpstr>
      <vt:lpstr>LDA: Load Accumulator</vt:lpstr>
      <vt:lpstr>LDAX: Load the accumulator indirect</vt:lpstr>
      <vt:lpstr>Example: LDAX Instruction</vt:lpstr>
      <vt:lpstr>LXI: Load the immediate register pair</vt:lpstr>
      <vt:lpstr>STA: Store Accumulator</vt:lpstr>
      <vt:lpstr>STAX: Store Accumulator Indirect</vt:lpstr>
      <vt:lpstr>Example: LHLD Instruction</vt:lpstr>
      <vt:lpstr>LHLD: Load H and L registers direct</vt:lpstr>
      <vt:lpstr>SHLD: Store H and L registers direct</vt:lpstr>
      <vt:lpstr>XCHG: Exchange H and L with D and E</vt:lpstr>
      <vt:lpstr>SPHL: Copy H and L registers to stack pointer</vt:lpstr>
      <vt:lpstr>XTHL: Exchange H and L with top of stack</vt:lpstr>
      <vt:lpstr>Example: PUSH Instruction</vt:lpstr>
      <vt:lpstr>PUSH: Push the register pair onto the stack</vt:lpstr>
      <vt:lpstr>Example: POP Instruction</vt:lpstr>
      <vt:lpstr>POP: Pop off stack to the register pair</vt:lpstr>
      <vt:lpstr>OUT: Output from Accumulator to 8-bit port</vt:lpstr>
      <vt:lpstr>IN: Input data to accumulator from with 8-bit port</vt:lpstr>
      <vt:lpstr>PowerPoint Presentation</vt:lpstr>
      <vt:lpstr>GTU Exam Questions</vt:lpstr>
      <vt:lpstr>PowerPoint Presentation</vt:lpstr>
      <vt:lpstr>Arithmetic Instructions</vt:lpstr>
      <vt:lpstr>PowerPoint Presentation</vt:lpstr>
      <vt:lpstr>ADD: Add register/memory to accumulator</vt:lpstr>
      <vt:lpstr>ADC: Add register to accumulator with carry</vt:lpstr>
      <vt:lpstr>ADI: Add immediate 8-bit with accumulator</vt:lpstr>
      <vt:lpstr>ACI: Add immediate 8-bit to accumulator with carry</vt:lpstr>
      <vt:lpstr>DAD: Add register pair to H and L registers</vt:lpstr>
      <vt:lpstr>DAD Instruction</vt:lpstr>
      <vt:lpstr>SUB: Subtract register/memory from accumulator</vt:lpstr>
      <vt:lpstr>SBB: Subtract source &amp; borrow from accumulator</vt:lpstr>
      <vt:lpstr>SUI: Subtract immediate 8-bit from accumulator</vt:lpstr>
      <vt:lpstr>SBI: Subtract immediate from accumulator with borrow</vt:lpstr>
      <vt:lpstr>INR: Increment register/memory by 1</vt:lpstr>
      <vt:lpstr>INX: Increment register pair by 1</vt:lpstr>
      <vt:lpstr>DCR: Decrement register/ memory by 1</vt:lpstr>
      <vt:lpstr>DCX: Decrement register pair by 1</vt:lpstr>
      <vt:lpstr>DAA: Decimal Adjust Accumulator</vt:lpstr>
      <vt:lpstr>DAA Instruction</vt:lpstr>
      <vt:lpstr>PowerPoint Presentation</vt:lpstr>
      <vt:lpstr>PowerPoint Presentation</vt:lpstr>
      <vt:lpstr>Branch Instructions</vt:lpstr>
      <vt:lpstr>PowerPoint Presentation</vt:lpstr>
      <vt:lpstr>JMP: Jump unconditionally</vt:lpstr>
      <vt:lpstr>JMP: Jump unconditionally</vt:lpstr>
      <vt:lpstr>Branch Instruction</vt:lpstr>
      <vt:lpstr>RET: Return from subroutine unconditionally</vt:lpstr>
      <vt:lpstr>CALL: Call Unconditionally</vt:lpstr>
      <vt:lpstr>CALL: Call Unconditionally</vt:lpstr>
      <vt:lpstr>Branch Instruction</vt:lpstr>
      <vt:lpstr>Branch Instruction</vt:lpstr>
      <vt:lpstr>PCHL: Load program counter with HL contents</vt:lpstr>
      <vt:lpstr>RST: Restart</vt:lpstr>
      <vt:lpstr>Branch Instruction</vt:lpstr>
      <vt:lpstr>PowerPoint Presentation</vt:lpstr>
      <vt:lpstr>PowerPoint Presentation</vt:lpstr>
      <vt:lpstr>Logical &amp; Bit Manipulation Instructions</vt:lpstr>
      <vt:lpstr>PowerPoint Presentation</vt:lpstr>
      <vt:lpstr>CMP: Compare register/memory with accumulator</vt:lpstr>
      <vt:lpstr>CPI: Compare immediate with accumulator</vt:lpstr>
      <vt:lpstr>ANA: AND register/memory with accumulator</vt:lpstr>
      <vt:lpstr>ANI: AND immediate with accumulator</vt:lpstr>
      <vt:lpstr>ORA: OR register/memory with accumulator</vt:lpstr>
      <vt:lpstr>ORI: OR immediate with accumulator</vt:lpstr>
      <vt:lpstr>XRA: Exclusive OR register/memory with accumulator</vt:lpstr>
      <vt:lpstr>XRI: Exclusive OR immediate with accumulator</vt:lpstr>
      <vt:lpstr>RLC: Rotate accumulator left</vt:lpstr>
      <vt:lpstr>Logical Instruction</vt:lpstr>
      <vt:lpstr>RRC: Rotate accumulator right</vt:lpstr>
      <vt:lpstr>RRC: Example</vt:lpstr>
      <vt:lpstr>RAL: Rotate accumulator left through carry</vt:lpstr>
      <vt:lpstr>RAL: Example</vt:lpstr>
      <vt:lpstr>RAR: Rotate accumulator right through carry</vt:lpstr>
      <vt:lpstr>RAR: Example</vt:lpstr>
      <vt:lpstr>CMA: Complement accumulator </vt:lpstr>
      <vt:lpstr>Logical Instruction</vt:lpstr>
      <vt:lpstr>PowerPoint Presentation</vt:lpstr>
      <vt:lpstr>PowerPoint Presentation</vt:lpstr>
      <vt:lpstr>Control Instructions</vt:lpstr>
      <vt:lpstr>PowerPoint Presentation</vt:lpstr>
      <vt:lpstr>Control Instructions</vt:lpstr>
      <vt:lpstr>Control Instructions</vt:lpstr>
      <vt:lpstr>SIM: Set Interrupt Mask</vt:lpstr>
      <vt:lpstr>SIM Instruction</vt:lpstr>
      <vt:lpstr>SIM Instruction</vt:lpstr>
      <vt:lpstr>RIM: Read Interrupt Mask</vt:lpstr>
      <vt:lpstr>PowerPoint Presentation</vt:lpstr>
      <vt:lpstr>GTU Exam Questions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admin</cp:lastModifiedBy>
  <cp:revision>702</cp:revision>
  <dcterms:created xsi:type="dcterms:W3CDTF">2020-06-13T06:07:05Z</dcterms:created>
  <dcterms:modified xsi:type="dcterms:W3CDTF">2021-03-05T08:06:13Z</dcterms:modified>
  <cp:contentStatus/>
</cp:coreProperties>
</file>