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notesMasterIdLst>
    <p:notesMasterId r:id="rId64"/>
  </p:notesMasterIdLst>
  <p:handoutMasterIdLst>
    <p:handoutMasterId r:id="rId65"/>
  </p:handoutMasterIdLst>
  <p:sldIdLst>
    <p:sldId id="257" r:id="rId2"/>
    <p:sldId id="638" r:id="rId3"/>
    <p:sldId id="637" r:id="rId4"/>
    <p:sldId id="582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639" r:id="rId17"/>
    <p:sldId id="594" r:id="rId18"/>
    <p:sldId id="595" r:id="rId19"/>
    <p:sldId id="596" r:id="rId20"/>
    <p:sldId id="597" r:id="rId21"/>
    <p:sldId id="598" r:id="rId22"/>
    <p:sldId id="599" r:id="rId23"/>
    <p:sldId id="600" r:id="rId24"/>
    <p:sldId id="601" r:id="rId25"/>
    <p:sldId id="602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614" r:id="rId38"/>
    <p:sldId id="615" r:id="rId39"/>
    <p:sldId id="616" r:id="rId40"/>
    <p:sldId id="617" r:id="rId41"/>
    <p:sldId id="618" r:id="rId42"/>
    <p:sldId id="619" r:id="rId43"/>
    <p:sldId id="620" r:id="rId44"/>
    <p:sldId id="621" r:id="rId45"/>
    <p:sldId id="622" r:id="rId46"/>
    <p:sldId id="623" r:id="rId47"/>
    <p:sldId id="624" r:id="rId48"/>
    <p:sldId id="625" r:id="rId49"/>
    <p:sldId id="626" r:id="rId50"/>
    <p:sldId id="627" r:id="rId51"/>
    <p:sldId id="628" r:id="rId52"/>
    <p:sldId id="629" r:id="rId53"/>
    <p:sldId id="630" r:id="rId54"/>
    <p:sldId id="631" r:id="rId55"/>
    <p:sldId id="632" r:id="rId56"/>
    <p:sldId id="633" r:id="rId57"/>
    <p:sldId id="634" r:id="rId58"/>
    <p:sldId id="635" r:id="rId59"/>
    <p:sldId id="636" r:id="rId60"/>
    <p:sldId id="641" r:id="rId61"/>
    <p:sldId id="640" r:id="rId62"/>
    <p:sldId id="424" r:id="rId63"/>
  </p:sldIdLst>
  <p:sldSz cx="12192000" cy="6858000"/>
  <p:notesSz cx="6858000" cy="9144000"/>
  <p:embeddedFontLst>
    <p:embeddedFont>
      <p:font typeface="Open Sans" panose="020B0606030504020204" pitchFamily="34" charset="0"/>
      <p:regular r:id="rId66"/>
      <p:bold r:id="rId67"/>
      <p:italic r:id="rId68"/>
      <p:boldItalic r:id="rId69"/>
    </p:embeddedFont>
    <p:embeddedFont>
      <p:font typeface="Open Sans Extrabold" panose="020B0906030804020204" pitchFamily="34" charset="0"/>
      <p:bold r:id="rId70"/>
      <p:boldItalic r:id="rId71"/>
    </p:embeddedFont>
    <p:embeddedFont>
      <p:font typeface="Roboto Condensed Light" panose="02000000000000000000" pitchFamily="2" charset="0"/>
      <p:regular r:id="rId72"/>
      <p:italic r:id="rId73"/>
    </p:embeddedFont>
    <p:embeddedFont>
      <p:font typeface="Roboto Condensed" panose="02000000000000000000" pitchFamily="2" charset="0"/>
      <p:regular r:id="rId74"/>
      <p:bold r:id="rId75"/>
      <p:italic r:id="rId76"/>
      <p:boldItalic r:id="rId77"/>
    </p:embeddedFont>
    <p:embeddedFont>
      <p:font typeface="Roboto Mono Thin" pitchFamily="2" charset="0"/>
      <p:regular r:id="rId78"/>
      <p:italic r:id="rId79"/>
    </p:embeddedFont>
    <p:embeddedFont>
      <p:font typeface="Segoe UI Black" panose="020B0A02040204020203" pitchFamily="34" charset="0"/>
      <p:bold r:id="rId80"/>
      <p:boldItalic r:id="rId81"/>
    </p:embeddedFont>
    <p:embeddedFont>
      <p:font typeface="Cambria Math" panose="02040503050406030204" pitchFamily="18" charset="0"/>
      <p:regular r:id="rId82"/>
    </p:embeddedFont>
    <p:embeddedFont>
      <p:font typeface="Calibri" panose="020F0502020204030204" pitchFamily="34" charset="0"/>
      <p:regular r:id="rId83"/>
      <p:bold r:id="rId84"/>
      <p:italic r:id="rId85"/>
      <p:boldItalic r:id="rId86"/>
    </p:embeddedFont>
    <p:embeddedFont>
      <p:font typeface="Shruti" panose="020B0502040204020203" pitchFamily="34" charset="0"/>
      <p:regular r:id="rId87"/>
      <p:bold r:id="rId88"/>
    </p:embeddedFont>
    <p:embeddedFont>
      <p:font typeface="Wingdings 3" panose="05040102010807070707" pitchFamily="18" charset="2"/>
      <p:regular r:id="rId89"/>
    </p:embeddedFont>
    <p:embeddedFont>
      <p:font typeface="Wingdings 2" panose="05020102010507070707" pitchFamily="18" charset="2"/>
      <p:regular r:id="rId9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+CjgH089k6cSI9q4p3Hbdw==" hashData="h+nee/TrJv4YdExFgsawssgocj2LGP3pPOWDd2Ap9Hg0MHYQHib7U7wTMZ3wT2XCCiPpzdC4As+tdAgRxsxTP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0AA"/>
    <a:srgbClr val="D1C7E8"/>
    <a:srgbClr val="CC99FF"/>
    <a:srgbClr val="9900CC"/>
    <a:srgbClr val="673BBA"/>
    <a:srgbClr val="660066"/>
    <a:srgbClr val="301B92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9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84" Type="http://schemas.openxmlformats.org/officeDocument/2006/relationships/font" Target="fonts/font19.fntdata"/><Relationship Id="rId89" Type="http://schemas.openxmlformats.org/officeDocument/2006/relationships/font" Target="fonts/font2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90" Type="http://schemas.openxmlformats.org/officeDocument/2006/relationships/font" Target="fonts/font25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font" Target="fonts/font15.fntdata"/><Relationship Id="rId85" Type="http://schemas.openxmlformats.org/officeDocument/2006/relationships/font" Target="fonts/font20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font" Target="fonts/font18.fntdata"/><Relationship Id="rId88" Type="http://schemas.openxmlformats.org/officeDocument/2006/relationships/font" Target="fonts/font23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font" Target="fonts/font16.fntdata"/><Relationship Id="rId86" Type="http://schemas.openxmlformats.org/officeDocument/2006/relationships/font" Target="fonts/font21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Relationship Id="rId87" Type="http://schemas.openxmlformats.org/officeDocument/2006/relationships/font" Target="fonts/font22.fntdata"/><Relationship Id="rId61" Type="http://schemas.openxmlformats.org/officeDocument/2006/relationships/slide" Target="slides/slide60.xml"/><Relationship Id="rId82" Type="http://schemas.openxmlformats.org/officeDocument/2006/relationships/font" Target="fonts/font1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1F486-125C-41F5-A1DE-4318DC070685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6E041-0DB7-4E88-8E56-0A5F2B195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42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ED5C-BBB7-442B-9FE3-67975314FB4E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B2C50-E38C-4E3C-99D8-386543A5B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82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61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ADI,ACI,SUI SBI,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1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5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2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 Language Basics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9000"/>
              </a:lnSpc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9000"/>
              </a:lnSpc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9000"/>
              </a:lnSpc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678244" y="1807783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0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9326707" y="289692"/>
            <a:ext cx="2554143" cy="587454"/>
            <a:chOff x="131177" y="5775962"/>
            <a:chExt cx="2530239" cy="5819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042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57307" y="6144392"/>
            <a:ext cx="2554143" cy="587454"/>
            <a:chOff x="131177" y="5775962"/>
            <a:chExt cx="2530239" cy="5819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558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5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swati.sharma@darshan.ac.in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 smtClean="0"/>
              <a:t>(O) 9727747317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Computer Engineering Department</a:t>
            </a:r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baseline="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Prof. Swati R Sharma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5581" y="37795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IN" b="1" dirty="0" smtClean="0"/>
              <a:t>Microprocessor and Interfacing </a:t>
            </a:r>
            <a:r>
              <a:rPr lang="en-IN" b="1" dirty="0" smtClean="0">
                <a:ea typeface="Roboto Mono Thin" pitchFamily="2" charset="0"/>
              </a:rPr>
              <a:t>(MPI)</a:t>
            </a:r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184135" y="4178353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4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4775200" y="6475413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z="1800" smtClean="0"/>
              <a:pPr/>
              <a:t>‹#›</a:t>
            </a:fld>
            <a:endParaRPr lang="en-US" sz="1800" dirty="0"/>
          </a:p>
        </p:txBody>
      </p:sp>
      <p:sp>
        <p:nvSpPr>
          <p:cNvPr id="10" name="Slide Number Placeholder 16"/>
          <p:cNvSpPr txBox="1">
            <a:spLocks/>
          </p:cNvSpPr>
          <p:nvPr userDrawn="1"/>
        </p:nvSpPr>
        <p:spPr>
          <a:xfrm>
            <a:off x="5283200" y="6475413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</a:t>
            </a:r>
            <a:r>
              <a:rPr lang="en-IN" sz="12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Introduction to  Microprocessor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81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 Placeholder 16"/>
          <p:cNvSpPr txBox="1">
            <a:spLocks/>
          </p:cNvSpPr>
          <p:nvPr userDrawn="1"/>
        </p:nvSpPr>
        <p:spPr>
          <a:xfrm>
            <a:off x="4775200" y="6475413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z="1800" smtClean="0"/>
              <a:pPr/>
              <a:t>‹#›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65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 Language Basics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4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5430AA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5430AA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5430AA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5430AA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 Language Basics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5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301B92"/>
                    </a:gs>
                    <a:gs pos="100000">
                      <a:srgbClr val="673BBA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660066"/>
              </a:gs>
              <a:gs pos="50000">
                <a:srgbClr val="9900CC"/>
              </a:gs>
              <a:gs pos="100000">
                <a:srgbClr val="CC66F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68860">
                <a:srgbClr val="5430AA"/>
              </a:gs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616702" y="1173719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6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 Language Basics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7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 Language Basics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80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7621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 Language Basics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02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83549" y="1027854"/>
            <a:ext cx="3797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Positive Vibes:MPI is the interesting, easiest and scoring subject.</a:t>
            </a:r>
            <a:r>
              <a:rPr lang="en-US" sz="900" baseline="0" dirty="0" smtClean="0">
                <a:solidFill>
                  <a:schemeClr val="bg1"/>
                </a:solidFill>
              </a:rPr>
              <a:t> </a:t>
            </a:r>
            <a:endParaRPr lang="en-IN" sz="9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9326707" y="5991992"/>
            <a:ext cx="2554143" cy="587454"/>
            <a:chOff x="131177" y="5775962"/>
            <a:chExt cx="2530239" cy="5819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77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3B2D-A1B2-418D-80F1-2A1E26A7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93" r:id="rId9"/>
    <p:sldLayoutId id="2147483694" r:id="rId10"/>
    <p:sldLayoutId id="2147483695" r:id="rId11"/>
    <p:sldLayoutId id="2147483689" r:id="rId12"/>
    <p:sldLayoutId id="2147483691" r:id="rId13"/>
    <p:sldLayoutId id="214748369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tiny.cc/aopcodes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Unit-4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IN" dirty="0" smtClean="0"/>
              <a:t>Assembly </a:t>
            </a:r>
            <a:r>
              <a:rPr lang="en-IN" dirty="0"/>
              <a:t>Language Programming </a:t>
            </a:r>
            <a:r>
              <a:rPr lang="en-IN" dirty="0" smtClean="0"/>
              <a:t>Basics</a:t>
            </a:r>
            <a:br>
              <a:rPr lang="en-IN" dirty="0" smtClean="0"/>
            </a:br>
            <a:r>
              <a:rPr lang="en-IN" sz="2400" b="0" dirty="0" smtClean="0">
                <a:solidFill>
                  <a:srgbClr val="212121">
                    <a:lumMod val="90000"/>
                    <a:lumOff val="10000"/>
                  </a:srgbClr>
                </a:solidFill>
              </a:rPr>
              <a:t>PART-II: </a:t>
            </a:r>
            <a:r>
              <a:rPr lang="en-IN" sz="2400" b="0" dirty="0">
                <a:solidFill>
                  <a:srgbClr val="212121">
                    <a:lumMod val="90000"/>
                    <a:lumOff val="10000"/>
                  </a:srgbClr>
                </a:solidFill>
              </a:rPr>
              <a:t>8085 </a:t>
            </a:r>
            <a:r>
              <a:rPr lang="en-IN" sz="2400" b="0" dirty="0" smtClean="0">
                <a:solidFill>
                  <a:srgbClr val="212121">
                    <a:lumMod val="90000"/>
                    <a:lumOff val="10000"/>
                  </a:srgbClr>
                </a:solidFill>
              </a:rPr>
              <a:t>Assembly Program Basics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4400" dirty="0" smtClean="0"/>
              <a:t/>
            </a:r>
            <a:br>
              <a:rPr lang="en-IN" sz="4400" dirty="0" smtClean="0"/>
            </a:br>
            <a:endParaRPr lang="en-IN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swati.sharma@darshan.ac.in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(O)</a:t>
            </a:r>
            <a:r>
              <a:rPr lang="en-IN" dirty="0"/>
              <a:t> 9727747317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smtClean="0"/>
              <a:t> Swati </a:t>
            </a:r>
            <a:r>
              <a:rPr lang="en-IN" dirty="0" smtClean="0"/>
              <a:t>R Sharma</a:t>
            </a:r>
            <a:endParaRPr lang="en-IN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Microprocessor and Interfacing</a:t>
            </a:r>
          </a:p>
          <a:p>
            <a:r>
              <a:rPr lang="en-US" dirty="0" smtClean="0">
                <a:latin typeface="+mj-lt"/>
              </a:rPr>
              <a:t>(MPI)</a:t>
            </a:r>
          </a:p>
          <a:p>
            <a:r>
              <a:rPr lang="en-US" dirty="0" smtClean="0">
                <a:latin typeface="+mj-lt"/>
              </a:rPr>
              <a:t>GTU # 3160712</a:t>
            </a:r>
          </a:p>
        </p:txBody>
      </p:sp>
      <p:pic>
        <p:nvPicPr>
          <p:cNvPr id="11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63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Implicit/Implied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 </a:t>
            </a:r>
            <a:r>
              <a:rPr lang="en-US" dirty="0">
                <a:solidFill>
                  <a:srgbClr val="5430AA"/>
                </a:solidFill>
              </a:rPr>
              <a:t>doesn’t require any operand</a:t>
            </a:r>
            <a:r>
              <a:rPr lang="en-US" dirty="0"/>
              <a:t>; the data is specified by the </a:t>
            </a:r>
            <a:r>
              <a:rPr lang="en-US" dirty="0" smtClean="0"/>
              <a:t>Opcode itself.</a:t>
            </a:r>
          </a:p>
          <a:p>
            <a:r>
              <a:rPr lang="en-US" b="1" dirty="0"/>
              <a:t>For example</a:t>
            </a:r>
            <a:r>
              <a:rPr lang="en-US" dirty="0"/>
              <a:t>: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XTHL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SPHL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PCHL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8085 Assembly Language </a:t>
            </a:r>
            <a:r>
              <a:rPr lang="en-US" dirty="0" smtClean="0"/>
              <a:t>Programs Basics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Assembly Language Programs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211443"/>
              </p:ext>
            </p:extLst>
          </p:nvPr>
        </p:nvGraphicFramePr>
        <p:xfrm>
          <a:off x="1675620" y="1532341"/>
          <a:ext cx="8762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629"/>
                <a:gridCol w="7733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5430AA"/>
                          </a:solidFill>
                        </a:rPr>
                        <a:t>Step-1:</a:t>
                      </a:r>
                      <a:endParaRPr lang="en-US" sz="2000" dirty="0">
                        <a:solidFill>
                          <a:srgbClr val="5430AA"/>
                        </a:solidFill>
                      </a:endParaRPr>
                    </a:p>
                  </a:txBody>
                  <a:tcPr marL="124471" marR="1244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Read the problem carefully.</a:t>
                      </a:r>
                      <a:endParaRPr lang="en-US" sz="2000" dirty="0"/>
                    </a:p>
                  </a:txBody>
                  <a:tcPr marL="124471" marR="1244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67514"/>
              </p:ext>
            </p:extLst>
          </p:nvPr>
        </p:nvGraphicFramePr>
        <p:xfrm>
          <a:off x="1716264" y="188976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77343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5430AA"/>
                          </a:solidFill>
                          <a:latin typeface="+mn-lt"/>
                          <a:ea typeface="+mn-ea"/>
                          <a:cs typeface="+mn-cs"/>
                        </a:rPr>
                        <a:t>Step-2</a:t>
                      </a:r>
                      <a:r>
                        <a:rPr lang="en-US" sz="2000" dirty="0" smtClean="0">
                          <a:solidFill>
                            <a:srgbClr val="5430AA"/>
                          </a:solidFill>
                        </a:rPr>
                        <a:t>:</a:t>
                      </a:r>
                      <a:endParaRPr lang="en-US" sz="2000" dirty="0">
                        <a:solidFill>
                          <a:srgbClr val="5430A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Break it down into small steps.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679053"/>
              </p:ext>
            </p:extLst>
          </p:nvPr>
        </p:nvGraphicFramePr>
        <p:xfrm>
          <a:off x="1716264" y="2286000"/>
          <a:ext cx="876300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7734300"/>
              </a:tblGrid>
              <a:tr h="79248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5430AA"/>
                          </a:solidFill>
                          <a:latin typeface="+mn-lt"/>
                          <a:ea typeface="+mn-ea"/>
                          <a:cs typeface="+mn-cs"/>
                        </a:rPr>
                        <a:t>Step-3:</a:t>
                      </a:r>
                      <a:endParaRPr lang="en-US" sz="2000" kern="1200" dirty="0">
                        <a:solidFill>
                          <a:srgbClr val="5430A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Represent the sequence with</a:t>
                      </a:r>
                      <a:r>
                        <a:rPr lang="en-US" sz="2000" baseline="0" dirty="0" smtClean="0"/>
                        <a:t> flowchart.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843991"/>
              </p:ext>
            </p:extLst>
          </p:nvPr>
        </p:nvGraphicFramePr>
        <p:xfrm>
          <a:off x="1716264" y="266700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77343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5430AA"/>
                          </a:solidFill>
                        </a:rPr>
                        <a:t>Step-4:</a:t>
                      </a:r>
                      <a:endParaRPr lang="en-US" sz="2000" dirty="0">
                        <a:solidFill>
                          <a:srgbClr val="5430A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Translate flowchart</a:t>
                      </a:r>
                      <a:r>
                        <a:rPr lang="en-US" sz="2000" baseline="0" dirty="0" smtClean="0"/>
                        <a:t> into appropriate mnemonic instructions.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761768"/>
              </p:ext>
            </p:extLst>
          </p:nvPr>
        </p:nvGraphicFramePr>
        <p:xfrm>
          <a:off x="1716264" y="304800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77343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5430AA"/>
                          </a:solidFill>
                          <a:latin typeface="+mn-lt"/>
                          <a:ea typeface="+mn-ea"/>
                          <a:cs typeface="+mn-cs"/>
                        </a:rPr>
                        <a:t>Step-5:</a:t>
                      </a:r>
                      <a:endParaRPr lang="en-US" sz="2000" kern="1200" dirty="0">
                        <a:solidFill>
                          <a:srgbClr val="5430A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Translate </a:t>
                      </a:r>
                      <a:r>
                        <a:rPr lang="en-US" sz="2000" baseline="0" dirty="0" smtClean="0"/>
                        <a:t>mnemonic into machine code.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946928"/>
              </p:ext>
            </p:extLst>
          </p:nvPr>
        </p:nvGraphicFramePr>
        <p:xfrm>
          <a:off x="1716264" y="344424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77343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5430AA"/>
                          </a:solidFill>
                          <a:latin typeface="+mn-lt"/>
                          <a:ea typeface="+mn-ea"/>
                          <a:cs typeface="+mn-cs"/>
                        </a:rPr>
                        <a:t>Step-6</a:t>
                      </a:r>
                      <a:r>
                        <a:rPr lang="en-US" sz="2000" dirty="0" smtClean="0">
                          <a:solidFill>
                            <a:srgbClr val="5430AA"/>
                          </a:solidFill>
                        </a:rPr>
                        <a:t>:</a:t>
                      </a:r>
                      <a:endParaRPr lang="en-US" sz="2000" dirty="0">
                        <a:solidFill>
                          <a:srgbClr val="5430A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Enter machine</a:t>
                      </a:r>
                      <a:r>
                        <a:rPr lang="en-US" sz="2000" baseline="0" dirty="0" smtClean="0"/>
                        <a:t> code in memory and execute.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962331"/>
              </p:ext>
            </p:extLst>
          </p:nvPr>
        </p:nvGraphicFramePr>
        <p:xfrm>
          <a:off x="1716264" y="384048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77343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5430AA"/>
                          </a:solidFill>
                          <a:latin typeface="+mn-lt"/>
                          <a:ea typeface="+mn-ea"/>
                          <a:cs typeface="+mn-cs"/>
                        </a:rPr>
                        <a:t>Step-7</a:t>
                      </a:r>
                      <a:r>
                        <a:rPr lang="en-US" sz="2000" dirty="0" smtClean="0">
                          <a:solidFill>
                            <a:srgbClr val="5430AA"/>
                          </a:solidFill>
                        </a:rPr>
                        <a:t>:</a:t>
                      </a:r>
                      <a:endParaRPr lang="en-US" sz="2000" dirty="0">
                        <a:solidFill>
                          <a:srgbClr val="5430A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Start troubleshooting-debugging</a:t>
                      </a:r>
                      <a:r>
                        <a:rPr lang="en-US" sz="2000" baseline="0" dirty="0" smtClean="0"/>
                        <a:t> a program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2409" y="893283"/>
            <a:ext cx="8413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steps to write Assembly Language Programs are as follows:</a:t>
            </a:r>
          </a:p>
        </p:txBody>
      </p:sp>
    </p:spTree>
    <p:extLst>
      <p:ext uri="{BB962C8B-B14F-4D97-AF65-F5344CB8AC3E}">
        <p14:creationId xmlns:p14="http://schemas.microsoft.com/office/powerpoint/2010/main" val="237960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Appropriate comments are critical for conveying the logic behind the program.</a:t>
            </a:r>
          </a:p>
          <a:p>
            <a:r>
              <a:rPr lang="en-US" dirty="0" smtClean="0"/>
              <a:t>The comment should explain what is intended; they should not explain mnemonics.</a:t>
            </a:r>
          </a:p>
          <a:p>
            <a:r>
              <a:rPr lang="en-US" dirty="0" smtClean="0"/>
              <a:t>Comment is optional.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430AA"/>
                </a:solidFill>
              </a:rPr>
              <a:t>Example: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A,B</a:t>
            </a:r>
            <a:r>
              <a:rPr lang="en-US" dirty="0" smtClean="0"/>
              <a:t> 	</a:t>
            </a:r>
            <a:r>
              <a:rPr lang="en-US" i="1" dirty="0" smtClean="0"/>
              <a:t>; Move data from B to A         			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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A,B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smtClean="0"/>
              <a:t>; </a:t>
            </a:r>
            <a:r>
              <a:rPr lang="en-US" i="1" dirty="0"/>
              <a:t>send data to accumulator </a:t>
            </a:r>
            <a:r>
              <a:rPr lang="en-US" i="1" dirty="0" smtClean="0"/>
              <a:t>for processing	</a:t>
            </a:r>
            <a:r>
              <a:rPr lang="en-US" i="1" dirty="0"/>
              <a:t> </a:t>
            </a:r>
            <a:r>
              <a:rPr lang="en-US" i="1" dirty="0" smtClean="0"/>
              <a:t>             </a:t>
            </a:r>
            <a:r>
              <a:rPr lang="en-US" sz="2400" b="1" i="1" dirty="0">
                <a:solidFill>
                  <a:srgbClr val="008000"/>
                </a:solidFill>
                <a:sym typeface="Symbol" panose="05050102010706020507" pitchFamily="18" charset="2"/>
              </a:rPr>
              <a:t>	</a:t>
            </a:r>
            <a:endParaRPr lang="en-US" sz="2400" b="1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9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code can be loaded in R/W memory, with reference to starting memory location.</a:t>
            </a:r>
          </a:p>
          <a:p>
            <a:r>
              <a:rPr lang="en-US" dirty="0" smtClean="0"/>
              <a:t>Execution can be done in two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Execute entire code on click.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Single step execution.</a:t>
            </a:r>
          </a:p>
          <a:p>
            <a:pPr lvl="1" indent="171450">
              <a:tabLst>
                <a:tab pos="968375" algn="l"/>
              </a:tabLst>
            </a:pP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It will execute one instruction at a time. </a:t>
            </a:r>
          </a:p>
          <a:p>
            <a:pPr lvl="1" indent="171450"/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We can observe the content of register and flag after execution of each instruction.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 smtClean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985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Program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 a program is similar to </a:t>
            </a:r>
            <a:r>
              <a:rPr lang="en-US" dirty="0" smtClean="0">
                <a:solidFill>
                  <a:srgbClr val="5430AA"/>
                </a:solidFill>
              </a:rPr>
              <a:t>troubleshooting </a:t>
            </a:r>
            <a:r>
              <a:rPr lang="en-US" dirty="0" smtClean="0"/>
              <a:t>hardware.</a:t>
            </a:r>
          </a:p>
          <a:p>
            <a:r>
              <a:rPr lang="en-US" dirty="0" smtClean="0"/>
              <a:t>If the code doesn’t work, it is essential to search carefully for errors in programming logic, machine codes and execution.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5430AA"/>
                </a:solidFill>
              </a:rPr>
              <a:t>How to Debug machine code:</a:t>
            </a:r>
          </a:p>
          <a:p>
            <a:r>
              <a:rPr lang="en-US" dirty="0"/>
              <a:t>Translating assembly to machine code is similar to building a circuit.</a:t>
            </a:r>
          </a:p>
          <a:p>
            <a:r>
              <a:rPr lang="en-US" dirty="0"/>
              <a:t>Following errors are common: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Writing a </a:t>
            </a:r>
            <a:r>
              <a:rPr lang="en-US" sz="1800" dirty="0">
                <a:solidFill>
                  <a:srgbClr val="5430AA"/>
                </a:solidFill>
              </a:rPr>
              <a:t>wrong code.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Specifying the </a:t>
            </a:r>
            <a:r>
              <a:rPr lang="en-US" sz="1800" dirty="0">
                <a:solidFill>
                  <a:srgbClr val="5430AA"/>
                </a:solidFill>
              </a:rPr>
              <a:t>wrong jump </a:t>
            </a:r>
            <a:r>
              <a:rPr lang="en-US" sz="1800" dirty="0"/>
              <a:t>location.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Writing memory address in </a:t>
            </a:r>
            <a:r>
              <a:rPr lang="en-US" sz="1800" dirty="0">
                <a:solidFill>
                  <a:srgbClr val="5430AA"/>
                </a:solidFill>
              </a:rPr>
              <a:t>decimal</a:t>
            </a:r>
            <a:r>
              <a:rPr lang="en-US" sz="1800" dirty="0"/>
              <a:t>, thus specifying wrong jump location.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Writing lower order and higher order bits in </a:t>
            </a:r>
            <a:r>
              <a:rPr lang="en-US" sz="1800" dirty="0">
                <a:solidFill>
                  <a:srgbClr val="5430AA"/>
                </a:solidFill>
              </a:rPr>
              <a:t>wrong sequence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 smtClean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477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8085 Assembly Language </a:t>
            </a:r>
            <a:r>
              <a:rPr lang="en-US" dirty="0" smtClean="0"/>
              <a:t>Programs Basics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9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8085 Assembly </a:t>
            </a:r>
            <a:r>
              <a:rPr lang="en-US" dirty="0" smtClean="0"/>
              <a:t>Program: Add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Two 8-bit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Write </a:t>
            </a:r>
            <a:r>
              <a:rPr lang="en-US" b="1" dirty="0"/>
              <a:t>a program to add data at 1005H &amp; 1006H memory location and store </a:t>
            </a:r>
            <a:r>
              <a:rPr lang="en-US" b="1" dirty="0" smtClean="0"/>
              <a:t>the result at </a:t>
            </a:r>
            <a:r>
              <a:rPr lang="en-US" b="1" dirty="0"/>
              <a:t>1007H memory location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LXI H,1005	; 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to retrive m/m addr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A,M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retrieve m/m content</a:t>
            </a:r>
            <a:endParaRPr lang="pt-BR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INX H		; </a:t>
            </a: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 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memeory to 1006H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		; </a:t>
            </a:r>
            <a:r>
              <a:rPr lang="pt-BR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accumulator with M[1006]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STA 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1007	; 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store result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HLT		; </a:t>
            </a:r>
            <a:r>
              <a:rPr lang="pt-BR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HLT program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734425" y="1575491"/>
            <a:ext cx="933450" cy="274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726783" y="5870986"/>
            <a:ext cx="932688" cy="274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039100" y="2073867"/>
            <a:ext cx="2324100" cy="687996"/>
          </a:xfrm>
          <a:prstGeom prst="flowChartProcess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Transfer 16-bit address to HL Pair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7772400" y="2986139"/>
            <a:ext cx="2857500" cy="428303"/>
          </a:xfrm>
          <a:prstGeom prst="flowChartProcess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Transfer: A &lt;- M[HL]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8496300" y="3638717"/>
            <a:ext cx="1409700" cy="428303"/>
          </a:xfrm>
          <a:prstGeom prst="flowChartProcess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 HL=HL + 1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8376834" y="4291295"/>
            <a:ext cx="1648632" cy="428303"/>
          </a:xfrm>
          <a:prstGeom prst="flowChartProcess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= A + M[HL]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496300" y="4943873"/>
            <a:ext cx="1409700" cy="702563"/>
          </a:xfrm>
          <a:prstGeom prst="flowChartProcess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Store result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[1007] &lt;- 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201150" y="2766053"/>
            <a:ext cx="0" cy="2158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1150" y="3418631"/>
            <a:ext cx="0" cy="2158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01150" y="4071209"/>
            <a:ext cx="0" cy="2158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201150" y="4723787"/>
            <a:ext cx="0" cy="2158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201151" y="5650624"/>
            <a:ext cx="1" cy="2194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201150" y="1857971"/>
            <a:ext cx="0" cy="2158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0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3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9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1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7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3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9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1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7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13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FFFFF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FFFFF"/>
                                      </p:to>
                                    </p:animClr>
                                    <p:set>
                                      <p:cBhvr>
                                        <p:cTn id="6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FFFFF"/>
                                      </p:to>
                                    </p:animClr>
                                    <p:set>
                                      <p:cBhvr>
                                        <p:cTn id="8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FFFFF"/>
                                      </p:to>
                                    </p:animClr>
                                    <p:set>
                                      <p:cBhvr>
                                        <p:cTn id="10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FFFFF"/>
                                      </p:to>
                                    </p:animClr>
                                    <p:set>
                                      <p:cBhvr>
                                        <p:cTn id="1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FFFFF"/>
                                      </p:to>
                                    </p:animClr>
                                    <p:set>
                                      <p:cBhvr>
                                        <p:cTn id="1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8085 Assembly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Write a program to load register </a:t>
            </a:r>
            <a:r>
              <a:rPr lang="en-US" b="1" dirty="0" smtClean="0">
                <a:solidFill>
                  <a:srgbClr val="5430AA"/>
                </a:solidFill>
              </a:rPr>
              <a:t>B</a:t>
            </a:r>
            <a:r>
              <a:rPr lang="en-US" b="1" dirty="0" smtClean="0"/>
              <a:t> with </a:t>
            </a:r>
            <a:r>
              <a:rPr lang="en-US" b="1" dirty="0" smtClean="0">
                <a:solidFill>
                  <a:srgbClr val="5430AA"/>
                </a:solidFill>
              </a:rPr>
              <a:t>37H </a:t>
            </a:r>
            <a:r>
              <a:rPr lang="en-US" b="1" dirty="0" smtClean="0"/>
              <a:t>and display number at the output Port 01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MVI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B,37		;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 &lt;- 37H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A,B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;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A &lt;- B for I/O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01 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;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PORT 01 &lt;- 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HLT</a:t>
            </a:r>
          </a:p>
        </p:txBody>
      </p:sp>
    </p:spTree>
    <p:extLst>
      <p:ext uri="{BB962C8B-B14F-4D97-AF65-F5344CB8AC3E}">
        <p14:creationId xmlns:p14="http://schemas.microsoft.com/office/powerpoint/2010/main" val="26278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T-States </a:t>
            </a:r>
            <a:r>
              <a:rPr lang="en-US" dirty="0"/>
              <a:t>&amp; Machine Cycle </a:t>
            </a:r>
            <a:br>
              <a:rPr lang="en-US" dirty="0"/>
            </a:br>
            <a:r>
              <a:rPr lang="en-US" dirty="0" smtClean="0"/>
              <a:t>of </a:t>
            </a:r>
            <a:r>
              <a:rPr lang="en-US" dirty="0"/>
              <a:t>8085 Instructions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</a:t>
            </a:r>
            <a:r>
              <a:rPr lang="en-US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Overview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232915"/>
              </p:ext>
            </p:extLst>
          </p:nvPr>
        </p:nvGraphicFramePr>
        <p:xfrm>
          <a:off x="2057401" y="1137362"/>
          <a:ext cx="8211403" cy="3509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777"/>
                <a:gridCol w="5346959"/>
                <a:gridCol w="1718667"/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 No.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% Weightage</a:t>
                      </a:r>
                      <a:endParaRPr lang="en-US" b="1" dirty="0"/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Microprocessor</a:t>
                      </a:r>
                      <a:endParaRPr lang="en-US" sz="1800" b="1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Microprocessor Architecture  and Operations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8085 Microprocessor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Assembly Language Programming Basics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8085 Assembly Language Programs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 &amp; Subroutines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Interfacing 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Microprocessors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62870" y="2761578"/>
            <a:ext cx="8211403" cy="351844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Timing Cycle required by 8085 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284015"/>
              </p:ext>
            </p:extLst>
          </p:nvPr>
        </p:nvGraphicFramePr>
        <p:xfrm>
          <a:off x="1981200" y="1163850"/>
          <a:ext cx="4305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904"/>
                <a:gridCol w="1371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Operation</a:t>
                      </a:r>
                      <a:endParaRPr lang="en-US" sz="1800" b="1" dirty="0"/>
                    </a:p>
                  </a:txBody>
                  <a:tcPr marL="253348" marR="2533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T-States</a:t>
                      </a:r>
                      <a:endParaRPr lang="en-US" sz="1800" b="1" dirty="0"/>
                    </a:p>
                  </a:txBody>
                  <a:tcPr marL="253348" marR="253348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616427"/>
              </p:ext>
            </p:extLst>
          </p:nvPr>
        </p:nvGraphicFramePr>
        <p:xfrm>
          <a:off x="1981200" y="3108354"/>
          <a:ext cx="43053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/>
                <a:gridCol w="1371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I/O Write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5430AA"/>
                          </a:solidFill>
                        </a:rPr>
                        <a:t>3T</a:t>
                      </a:r>
                      <a:endParaRPr lang="en-US" sz="2000" b="0" dirty="0">
                        <a:solidFill>
                          <a:srgbClr val="5430A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71626"/>
              </p:ext>
            </p:extLst>
          </p:nvPr>
        </p:nvGraphicFramePr>
        <p:xfrm>
          <a:off x="1981200" y="1536647"/>
          <a:ext cx="43053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/>
                <a:gridCol w="1371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Opcode Fetch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5430AA"/>
                          </a:solidFill>
                        </a:rPr>
                        <a:t>4-6T</a:t>
                      </a:r>
                      <a:endParaRPr lang="en-US" sz="2000" b="0" dirty="0">
                        <a:solidFill>
                          <a:srgbClr val="5430A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854828"/>
              </p:ext>
            </p:extLst>
          </p:nvPr>
        </p:nvGraphicFramePr>
        <p:xfrm>
          <a:off x="1981200" y="1927412"/>
          <a:ext cx="43053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/>
                <a:gridCol w="1371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Memory Read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5430AA"/>
                          </a:solidFill>
                        </a:rPr>
                        <a:t>3T</a:t>
                      </a:r>
                      <a:endParaRPr lang="en-US" sz="2000" b="0" dirty="0">
                        <a:solidFill>
                          <a:srgbClr val="5430A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799734"/>
              </p:ext>
            </p:extLst>
          </p:nvPr>
        </p:nvGraphicFramePr>
        <p:xfrm>
          <a:off x="1981200" y="2321059"/>
          <a:ext cx="43053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/>
                <a:gridCol w="1371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Memory Write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5430AA"/>
                          </a:solidFill>
                        </a:rPr>
                        <a:t>3T</a:t>
                      </a:r>
                      <a:endParaRPr lang="en-US" sz="2000" b="0" dirty="0">
                        <a:solidFill>
                          <a:srgbClr val="5430A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717808"/>
              </p:ext>
            </p:extLst>
          </p:nvPr>
        </p:nvGraphicFramePr>
        <p:xfrm>
          <a:off x="1981200" y="2714706"/>
          <a:ext cx="43053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/>
                <a:gridCol w="1371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I/O</a:t>
                      </a:r>
                      <a:r>
                        <a:rPr lang="en-US" sz="2000" b="0" baseline="0" dirty="0" smtClean="0"/>
                        <a:t> Read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5430AA"/>
                          </a:solidFill>
                        </a:rPr>
                        <a:t>3T</a:t>
                      </a:r>
                      <a:endParaRPr lang="en-US" sz="2000" b="0" dirty="0">
                        <a:solidFill>
                          <a:srgbClr val="5430A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40257" y="3711054"/>
            <a:ext cx="838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Instruction that require </a:t>
            </a:r>
            <a:r>
              <a:rPr lang="en-US" sz="2400" dirty="0">
                <a:solidFill>
                  <a:srgbClr val="5430AA"/>
                </a:solidFill>
              </a:rPr>
              <a:t>5T</a:t>
            </a:r>
            <a:r>
              <a:rPr lang="en-US" sz="2400" dirty="0"/>
              <a:t>-States for Opcode Fetch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5430AA"/>
                </a:solidFill>
              </a:rPr>
              <a:t>HLT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Instructions that require </a:t>
            </a:r>
            <a:r>
              <a:rPr lang="en-US" sz="2400" dirty="0">
                <a:solidFill>
                  <a:srgbClr val="5430AA"/>
                </a:solidFill>
              </a:rPr>
              <a:t>6T</a:t>
            </a:r>
            <a:r>
              <a:rPr lang="en-US" sz="2400" dirty="0"/>
              <a:t>-States for Opcode Fetch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5430AA"/>
                </a:solidFill>
              </a:rPr>
              <a:t>CALL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5430AA"/>
                </a:solidFill>
              </a:rPr>
              <a:t>Conditional CALL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5430AA"/>
                </a:solidFill>
              </a:rPr>
              <a:t>DCX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rgbClr val="5430AA"/>
                </a:solidFill>
              </a:rPr>
              <a:t>INX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750257" y="483913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371600" lvl="2" indent="-457200">
              <a:buClr>
                <a:schemeClr val="tx1"/>
              </a:buClr>
              <a:buFont typeface="+mj-lt"/>
              <a:buAutoNum type="arabicPeriod" startAt="5"/>
            </a:pPr>
            <a:r>
              <a:rPr lang="en-US" sz="2000" dirty="0">
                <a:solidFill>
                  <a:srgbClr val="5430AA"/>
                </a:solidFill>
              </a:rPr>
              <a:t>PCHL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rabicPeriod" startAt="5"/>
            </a:pPr>
            <a:r>
              <a:rPr lang="en-US" sz="2000" dirty="0">
                <a:solidFill>
                  <a:srgbClr val="5430AA"/>
                </a:solidFill>
              </a:rPr>
              <a:t>SPHL 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rabicPeriod" startAt="5"/>
            </a:pPr>
            <a:r>
              <a:rPr lang="en-US" sz="2000" dirty="0">
                <a:solidFill>
                  <a:srgbClr val="5430AA"/>
                </a:solidFill>
              </a:rPr>
              <a:t>PUSH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rabicPeriod" startAt="5"/>
            </a:pPr>
            <a:r>
              <a:rPr lang="en-US" sz="2000" dirty="0">
                <a:solidFill>
                  <a:srgbClr val="5430AA"/>
                </a:solidFill>
              </a:rPr>
              <a:t>Conditional RET</a:t>
            </a:r>
          </a:p>
        </p:txBody>
      </p:sp>
    </p:spTree>
    <p:extLst>
      <p:ext uri="{BB962C8B-B14F-4D97-AF65-F5344CB8AC3E}">
        <p14:creationId xmlns:p14="http://schemas.microsoft.com/office/powerpoint/2010/main" val="298015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Cycle required by 8085 Instruction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3943350" y="1828800"/>
          <a:ext cx="43053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Operation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M/C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215140"/>
              </p:ext>
            </p:extLst>
          </p:nvPr>
        </p:nvGraphicFramePr>
        <p:xfrm>
          <a:off x="3943350" y="3791850"/>
          <a:ext cx="43053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/>
                <a:gridCol w="1371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I/O Write (</a:t>
                      </a:r>
                      <a:r>
                        <a:rPr lang="en-US" sz="2000" b="0" dirty="0" smtClean="0">
                          <a:solidFill>
                            <a:srgbClr val="5430AA"/>
                          </a:solidFill>
                        </a:rPr>
                        <a:t>IOW</a:t>
                      </a:r>
                      <a:r>
                        <a:rPr lang="en-US" sz="2000" b="0" dirty="0" smtClean="0"/>
                        <a:t>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574"/>
              </p:ext>
            </p:extLst>
          </p:nvPr>
        </p:nvGraphicFramePr>
        <p:xfrm>
          <a:off x="3943350" y="2221410"/>
          <a:ext cx="43053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/>
                <a:gridCol w="1371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Fetch (</a:t>
                      </a:r>
                      <a:r>
                        <a:rPr lang="en-US" sz="2000" b="0" dirty="0" smtClean="0">
                          <a:solidFill>
                            <a:srgbClr val="5430AA"/>
                          </a:solidFill>
                        </a:rPr>
                        <a:t>F</a:t>
                      </a:r>
                      <a:r>
                        <a:rPr lang="en-US" sz="2000" b="0" dirty="0" smtClean="0"/>
                        <a:t>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590957"/>
              </p:ext>
            </p:extLst>
          </p:nvPr>
        </p:nvGraphicFramePr>
        <p:xfrm>
          <a:off x="3943350" y="2614020"/>
          <a:ext cx="43053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/>
                <a:gridCol w="1371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Memory Read (</a:t>
                      </a:r>
                      <a:r>
                        <a:rPr lang="en-US" sz="2000" b="0" dirty="0" smtClean="0">
                          <a:solidFill>
                            <a:srgbClr val="5430AA"/>
                          </a:solidFill>
                        </a:rPr>
                        <a:t>MEMR</a:t>
                      </a:r>
                      <a:r>
                        <a:rPr lang="en-US" sz="2000" b="0" dirty="0" smtClean="0"/>
                        <a:t>) 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901598"/>
              </p:ext>
            </p:extLst>
          </p:nvPr>
        </p:nvGraphicFramePr>
        <p:xfrm>
          <a:off x="3943350" y="3006630"/>
          <a:ext cx="43053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/>
                <a:gridCol w="1371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Memory Write (</a:t>
                      </a:r>
                      <a:r>
                        <a:rPr lang="en-US" sz="2000" b="0" dirty="0" smtClean="0">
                          <a:solidFill>
                            <a:srgbClr val="5430AA"/>
                          </a:solidFill>
                        </a:rPr>
                        <a:t>MEMW</a:t>
                      </a:r>
                      <a:r>
                        <a:rPr lang="en-US" sz="2000" b="0" dirty="0" smtClean="0"/>
                        <a:t>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929498"/>
              </p:ext>
            </p:extLst>
          </p:nvPr>
        </p:nvGraphicFramePr>
        <p:xfrm>
          <a:off x="3943350" y="3399240"/>
          <a:ext cx="43053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/>
                <a:gridCol w="1371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I/O</a:t>
                      </a:r>
                      <a:r>
                        <a:rPr lang="en-US" sz="2000" b="0" baseline="0" dirty="0" smtClean="0"/>
                        <a:t> Read (</a:t>
                      </a:r>
                      <a:r>
                        <a:rPr lang="en-US" sz="2000" b="0" baseline="0" dirty="0" smtClean="0">
                          <a:solidFill>
                            <a:srgbClr val="5430AA"/>
                          </a:solidFill>
                        </a:rPr>
                        <a:t>IOR</a:t>
                      </a:r>
                      <a:r>
                        <a:rPr lang="en-US" sz="2000" b="0" baseline="0" dirty="0" smtClean="0"/>
                        <a:t>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745442"/>
              </p:ext>
            </p:extLst>
          </p:nvPr>
        </p:nvGraphicFramePr>
        <p:xfrm>
          <a:off x="3943350" y="4184459"/>
          <a:ext cx="43053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3700"/>
                <a:gridCol w="1371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Read Immediate Data (</a:t>
                      </a:r>
                      <a:r>
                        <a:rPr lang="en-US" sz="2000" b="0" dirty="0" smtClean="0">
                          <a:solidFill>
                            <a:srgbClr val="5430AA"/>
                          </a:solidFill>
                        </a:rPr>
                        <a:t>R</a:t>
                      </a:r>
                      <a:r>
                        <a:rPr lang="en-US" sz="2000" b="0" dirty="0" smtClean="0"/>
                        <a:t>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6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AutoNum type="arabicPeriod"/>
            </a:pPr>
            <a:r>
              <a:rPr lang="en-US" b="1" dirty="0" smtClean="0"/>
              <a:t>MOV  B, 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</a:t>
            </a:r>
          </a:p>
          <a:p>
            <a:pPr marL="0" indent="0">
              <a:buNone/>
            </a:pPr>
            <a:r>
              <a:rPr lang="en-US" dirty="0" smtClean="0"/>
              <a:t>		1(F)	= </a:t>
            </a:r>
            <a:r>
              <a:rPr lang="en-US" b="1" dirty="0" smtClean="0">
                <a:solidFill>
                  <a:srgbClr val="5430AA"/>
                </a:solidFill>
              </a:rPr>
              <a:t>1</a:t>
            </a:r>
            <a:r>
              <a:rPr lang="en-US" dirty="0" smtClean="0"/>
              <a:t> Machine Cycle</a:t>
            </a:r>
          </a:p>
          <a:p>
            <a:pPr marL="0" indent="0">
              <a:buNone/>
            </a:pPr>
            <a:r>
              <a:rPr lang="en-US" b="1" dirty="0" smtClean="0"/>
              <a:t>Timing Cycle: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5430AA"/>
                </a:solidFill>
              </a:rPr>
              <a:t>4T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(Fetch)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3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 MVI  C ,17H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+ </a:t>
            </a:r>
            <a:r>
              <a:rPr lang="en-US" dirty="0"/>
              <a:t>R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	 1  +  1 =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5430AA"/>
                </a:solidFill>
              </a:rPr>
              <a:t>2</a:t>
            </a: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 + 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4T + 3T= </a:t>
            </a:r>
            <a:r>
              <a:rPr lang="en-US" b="1" dirty="0" smtClean="0">
                <a:solidFill>
                  <a:srgbClr val="5430AA"/>
                </a:solidFill>
              </a:rPr>
              <a:t>7T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9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</a:t>
            </a:r>
            <a:r>
              <a:rPr lang="en-US" b="1" dirty="0" smtClean="0"/>
              <a:t>. MVI  M , 25H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</a:t>
            </a:r>
            <a:r>
              <a:rPr lang="en-US" dirty="0" smtClean="0"/>
              <a:t>Fetch + R+ Write data(MEMW)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	1  +  1  + 1 =</a:t>
            </a:r>
            <a:r>
              <a:rPr lang="en-US" b="1" dirty="0" smtClean="0">
                <a:solidFill>
                  <a:srgbClr val="5430AA"/>
                </a:solidFill>
              </a:rPr>
              <a:t> </a:t>
            </a:r>
            <a:r>
              <a:rPr lang="en-US" b="1" dirty="0">
                <a:solidFill>
                  <a:srgbClr val="5430AA"/>
                </a:solidFill>
              </a:rPr>
              <a:t>3</a:t>
            </a:r>
            <a:endParaRPr lang="en-US" b="1" dirty="0" smtClean="0">
              <a:solidFill>
                <a:srgbClr val="5430AA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dirty="0" smtClean="0"/>
              <a:t>Opcode Fetch + R + MEMW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4T + 3T + 3T = </a:t>
            </a:r>
            <a:r>
              <a:rPr lang="en-US" b="1" dirty="0" smtClean="0">
                <a:solidFill>
                  <a:srgbClr val="5430AA"/>
                </a:solidFill>
              </a:rPr>
              <a:t>10T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4. MOV A,M</a:t>
            </a:r>
          </a:p>
          <a:p>
            <a:pPr marL="0" indent="0">
              <a:buNone/>
            </a:pPr>
            <a:r>
              <a:rPr lang="en-US" b="1" dirty="0" smtClean="0"/>
              <a:t>Machine Cycle:   	</a:t>
            </a:r>
            <a:r>
              <a:rPr lang="en-US" dirty="0" smtClean="0"/>
              <a:t>Fetch + Read Memory(MEMR)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	</a:t>
            </a:r>
            <a:r>
              <a:rPr lang="en-US" b="1" dirty="0" smtClean="0"/>
              <a:t>	      	1  +  1   = </a:t>
            </a:r>
            <a:r>
              <a:rPr lang="en-US" b="1" dirty="0" smtClean="0">
                <a:solidFill>
                  <a:srgbClr val="5430AA"/>
                </a:solidFill>
              </a:rPr>
              <a:t>2</a:t>
            </a: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 + MEMR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4T + 3T = </a:t>
            </a:r>
            <a:r>
              <a:rPr lang="en-US" b="1" dirty="0" smtClean="0">
                <a:solidFill>
                  <a:srgbClr val="5430AA"/>
                </a:solidFill>
              </a:rPr>
              <a:t>7T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7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4. MOV M, 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+ Write Memory(MEMW)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	</a:t>
            </a:r>
            <a:r>
              <a:rPr lang="en-US" b="1" dirty="0" smtClean="0"/>
              <a:t>	      	1 + 1 = </a:t>
            </a:r>
            <a:r>
              <a:rPr lang="en-US" b="1" dirty="0" smtClean="0">
                <a:solidFill>
                  <a:srgbClr val="5430AA"/>
                </a:solidFill>
              </a:rPr>
              <a:t>2</a:t>
            </a: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 + MEMW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4T + 3T = </a:t>
            </a:r>
            <a:r>
              <a:rPr lang="en-US" b="1" dirty="0" smtClean="0">
                <a:solidFill>
                  <a:srgbClr val="5430AA"/>
                </a:solidFill>
              </a:rPr>
              <a:t>7T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</a:t>
            </a:r>
            <a:r>
              <a:rPr lang="en-US" b="1" dirty="0" smtClean="0"/>
              <a:t>. NOP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 	=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5430AA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  </a:t>
            </a:r>
            <a:r>
              <a:rPr lang="en-US" dirty="0" smtClean="0"/>
              <a:t>M/C Cycle</a:t>
            </a: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	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5430AA"/>
                </a:solidFill>
              </a:rPr>
              <a:t>4T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1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 HLT : Halt and enter wait state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+ Wait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 	=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5430AA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  </a:t>
            </a:r>
            <a:r>
              <a:rPr lang="en-US" b="1" dirty="0" smtClean="0"/>
              <a:t>or more M/C Cycle</a:t>
            </a: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 + Wait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	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5430AA"/>
                </a:solidFill>
              </a:rPr>
              <a:t>5T</a:t>
            </a:r>
            <a:r>
              <a:rPr lang="en-US" b="1" dirty="0" smtClean="0"/>
              <a:t> or more T-States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69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7</a:t>
            </a:r>
            <a:r>
              <a:rPr lang="en-US" b="1" dirty="0" smtClean="0"/>
              <a:t>. IN 18H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+ R + IOR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 	= 1  + 1 + 1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 	= </a:t>
            </a:r>
            <a:r>
              <a:rPr lang="en-US" b="1" dirty="0" smtClean="0">
                <a:solidFill>
                  <a:srgbClr val="5430AA"/>
                </a:solidFill>
              </a:rPr>
              <a:t>3</a:t>
            </a:r>
            <a:endParaRPr lang="en-US" dirty="0" smtClean="0">
              <a:solidFill>
                <a:srgbClr val="5430AA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 + R </a:t>
            </a:r>
            <a:r>
              <a:rPr lang="en-US" dirty="0"/>
              <a:t>+ </a:t>
            </a:r>
            <a:r>
              <a:rPr lang="en-US" dirty="0" smtClean="0"/>
              <a:t>IOR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	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4T + 3T + 3T</a:t>
            </a:r>
          </a:p>
          <a:p>
            <a:pPr marL="0" indent="0">
              <a:buNone/>
            </a:pPr>
            <a:r>
              <a:rPr lang="en-US" b="1" dirty="0" smtClean="0"/>
              <a:t>		      	= </a:t>
            </a:r>
            <a:r>
              <a:rPr lang="en-US" b="1" dirty="0" smtClean="0">
                <a:solidFill>
                  <a:srgbClr val="5430AA"/>
                </a:solidFill>
              </a:rPr>
              <a:t>10T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4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31706"/>
            <a:ext cx="677063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5430AA"/>
                </a:solidFill>
              </a:defRPr>
            </a:lvl1pPr>
            <a:lvl2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  <a:defRPr sz="2400">
                <a:solidFill>
                  <a:srgbClr val="424242"/>
                </a:solidFill>
              </a:defRPr>
            </a:lvl2pPr>
          </a:lstStyle>
          <a:p>
            <a:r>
              <a:rPr lang="en-US" dirty="0"/>
              <a:t>Topics to be covered</a:t>
            </a:r>
          </a:p>
          <a:p>
            <a:pPr lvl="1"/>
            <a:r>
              <a:rPr lang="en-US" dirty="0"/>
              <a:t>Addressing Modes in </a:t>
            </a:r>
            <a:r>
              <a:rPr lang="en-US" dirty="0" smtClean="0"/>
              <a:t>8085</a:t>
            </a:r>
          </a:p>
          <a:p>
            <a:pPr lvl="1"/>
            <a:r>
              <a:rPr lang="en-US" dirty="0"/>
              <a:t>8085 Assembly Language Programs </a:t>
            </a:r>
            <a:r>
              <a:rPr lang="en-US" dirty="0" smtClean="0"/>
              <a:t>Basics</a:t>
            </a:r>
          </a:p>
          <a:p>
            <a:pPr lvl="1"/>
            <a:r>
              <a:rPr lang="en-US" dirty="0"/>
              <a:t>8085 Assembly Language </a:t>
            </a:r>
            <a:r>
              <a:rPr lang="en-US" dirty="0" smtClean="0"/>
              <a:t>Programs</a:t>
            </a:r>
          </a:p>
          <a:p>
            <a:pPr marL="1200150" lvl="2" indent="-285750">
              <a:buClr>
                <a:srgbClr val="5430AA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424242"/>
                </a:solidFill>
              </a:rPr>
              <a:t>Writing &amp; Assembling the Programs</a:t>
            </a:r>
          </a:p>
          <a:p>
            <a:pPr marL="1200150" lvl="2" indent="-285750">
              <a:buClr>
                <a:srgbClr val="5430AA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424242"/>
                </a:solidFill>
              </a:rPr>
              <a:t>Executing the Programs</a:t>
            </a:r>
          </a:p>
          <a:p>
            <a:pPr marL="1200150" lvl="2" indent="-285750">
              <a:buClr>
                <a:srgbClr val="5430AA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424242"/>
                </a:solidFill>
              </a:rPr>
              <a:t>Debugging the </a:t>
            </a:r>
            <a:r>
              <a:rPr lang="en-US" sz="2000" dirty="0">
                <a:solidFill>
                  <a:srgbClr val="424242"/>
                </a:solidFill>
              </a:rPr>
              <a:t>Programs</a:t>
            </a:r>
          </a:p>
          <a:p>
            <a:pPr lvl="1"/>
            <a:r>
              <a:rPr lang="en-US" dirty="0" smtClean="0"/>
              <a:t>T-States </a:t>
            </a:r>
            <a:r>
              <a:rPr lang="en-US" dirty="0"/>
              <a:t>&amp; Machine </a:t>
            </a:r>
            <a:r>
              <a:rPr lang="en-US" dirty="0" smtClean="0"/>
              <a:t>Cycle of </a:t>
            </a:r>
            <a:r>
              <a:rPr lang="en-US" dirty="0"/>
              <a:t>8085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/>
              <a:t>Timing Diagram</a:t>
            </a:r>
          </a:p>
        </p:txBody>
      </p:sp>
    </p:spTree>
    <p:extLst>
      <p:ext uri="{BB962C8B-B14F-4D97-AF65-F5344CB8AC3E}">
        <p14:creationId xmlns:p14="http://schemas.microsoft.com/office/powerpoint/2010/main" val="2127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8. OUT 19H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+ R + IOW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 	= 1  + 1 + 1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	= </a:t>
            </a:r>
            <a:r>
              <a:rPr lang="en-US" b="1" dirty="0" smtClean="0">
                <a:solidFill>
                  <a:srgbClr val="5430AA"/>
                </a:solidFill>
              </a:rPr>
              <a:t>3</a:t>
            </a:r>
            <a:endParaRPr lang="en-US" dirty="0" smtClean="0">
              <a:solidFill>
                <a:srgbClr val="5430AA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 + R </a:t>
            </a:r>
            <a:r>
              <a:rPr lang="en-US" dirty="0"/>
              <a:t>+ </a:t>
            </a:r>
            <a:r>
              <a:rPr lang="en-US" dirty="0" smtClean="0"/>
              <a:t>IOW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	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4T + 3T + 3T</a:t>
            </a:r>
          </a:p>
          <a:p>
            <a:pPr marL="0" indent="0">
              <a:buNone/>
            </a:pPr>
            <a:r>
              <a:rPr lang="en-US" b="1" dirty="0" smtClean="0"/>
              <a:t>		      	= </a:t>
            </a:r>
            <a:r>
              <a:rPr lang="en-US" b="1" dirty="0" smtClean="0">
                <a:solidFill>
                  <a:srgbClr val="5430AA"/>
                </a:solidFill>
              </a:rPr>
              <a:t>10T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9. ADD 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/>
              <a:t>Machine Cycle:  	</a:t>
            </a:r>
            <a:r>
              <a:rPr lang="en-US" dirty="0" smtClean="0"/>
              <a:t>Fetch</a:t>
            </a:r>
          </a:p>
          <a:p>
            <a:pPr marL="0" indent="0">
              <a:buNone/>
            </a:pPr>
            <a:r>
              <a:rPr lang="en-US" dirty="0" smtClean="0"/>
              <a:t>			= </a:t>
            </a:r>
            <a:r>
              <a:rPr lang="en-US" b="1" dirty="0" smtClean="0">
                <a:solidFill>
                  <a:srgbClr val="5430AA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Machine Cycle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Timing Cycle: 		</a:t>
            </a:r>
            <a:r>
              <a:rPr lang="en-US" dirty="0"/>
              <a:t>Fetch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5430AA"/>
                </a:solidFill>
              </a:rPr>
              <a:t>4T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10. ADI 26H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+ 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	1  +  1 = </a:t>
            </a:r>
            <a:r>
              <a:rPr lang="en-US" b="1" dirty="0" smtClean="0">
                <a:solidFill>
                  <a:srgbClr val="5430AA"/>
                </a:solidFill>
              </a:rPr>
              <a:t>2</a:t>
            </a: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 + MEMR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4T + 3T = </a:t>
            </a:r>
            <a:r>
              <a:rPr lang="en-US" b="1" dirty="0" smtClean="0">
                <a:solidFill>
                  <a:srgbClr val="5430AA"/>
                </a:solidFill>
              </a:rPr>
              <a:t>7T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11. ADD 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+ MEMR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	1  +  1 = </a:t>
            </a:r>
            <a:r>
              <a:rPr lang="en-US" b="1" dirty="0" smtClean="0">
                <a:solidFill>
                  <a:srgbClr val="5430AA"/>
                </a:solidFill>
              </a:rPr>
              <a:t>2</a:t>
            </a: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     	</a:t>
            </a:r>
            <a:r>
              <a:rPr lang="en-US" dirty="0" smtClean="0"/>
              <a:t>Fetch + MEMR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4T + 3T = </a:t>
            </a:r>
            <a:r>
              <a:rPr lang="en-US" b="1" dirty="0" smtClean="0">
                <a:solidFill>
                  <a:srgbClr val="5430AA"/>
                </a:solidFill>
              </a:rPr>
              <a:t>7T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12. SUB C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	</a:t>
            </a:r>
            <a:r>
              <a:rPr lang="en-US" dirty="0" smtClean="0"/>
              <a:t>Fetch</a:t>
            </a:r>
          </a:p>
          <a:p>
            <a:pPr marL="0" indent="0">
              <a:buNone/>
            </a:pPr>
            <a:r>
              <a:rPr lang="en-US" dirty="0" smtClean="0"/>
              <a:t>			= </a:t>
            </a:r>
            <a:r>
              <a:rPr lang="en-US" b="1" dirty="0" smtClean="0">
                <a:solidFill>
                  <a:srgbClr val="5430AA"/>
                </a:solidFill>
              </a:rPr>
              <a:t>1</a:t>
            </a:r>
            <a:r>
              <a:rPr lang="en-US" dirty="0" smtClean="0"/>
              <a:t> Machine Cycle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Timing Cycle: 		</a:t>
            </a:r>
            <a:r>
              <a:rPr lang="en-US" dirty="0"/>
              <a:t>Fetch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5430AA"/>
                </a:solidFill>
              </a:rPr>
              <a:t>4T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13. SUI 26H</a:t>
            </a:r>
          </a:p>
          <a:p>
            <a:pPr marL="0" indent="0">
              <a:buNone/>
            </a:pPr>
            <a:r>
              <a:rPr lang="en-US" b="1" dirty="0" smtClean="0"/>
              <a:t>Machine Cycle:   	</a:t>
            </a:r>
            <a:r>
              <a:rPr lang="en-US" dirty="0" smtClean="0"/>
              <a:t>Fetch + 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	1  +  1 = </a:t>
            </a:r>
            <a:r>
              <a:rPr lang="en-US" b="1" dirty="0" smtClean="0">
                <a:solidFill>
                  <a:srgbClr val="5430AA"/>
                </a:solidFill>
              </a:rPr>
              <a:t>2</a:t>
            </a: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 + MEMR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4T + 3T = </a:t>
            </a:r>
            <a:r>
              <a:rPr lang="en-US" b="1" dirty="0" smtClean="0">
                <a:solidFill>
                  <a:srgbClr val="5430AA"/>
                </a:solidFill>
              </a:rPr>
              <a:t>7T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14. SUB 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+ MEMR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	1  +  1 = </a:t>
            </a:r>
            <a:r>
              <a:rPr lang="en-US" b="1" dirty="0" smtClean="0">
                <a:solidFill>
                  <a:srgbClr val="5430AA"/>
                </a:solidFill>
              </a:rPr>
              <a:t>2</a:t>
            </a: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 + MEMR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4T + 3T = </a:t>
            </a:r>
            <a:r>
              <a:rPr lang="en-US" b="1" dirty="0" smtClean="0">
                <a:solidFill>
                  <a:srgbClr val="5430AA"/>
                </a:solidFill>
              </a:rPr>
              <a:t>7T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7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15. LDA 2030H</a:t>
            </a:r>
          </a:p>
          <a:p>
            <a:pPr marL="0" indent="0" algn="l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</a:t>
            </a:r>
            <a:r>
              <a:rPr lang="en-US" dirty="0" smtClean="0"/>
              <a:t>Fetch + </a:t>
            </a:r>
            <a:r>
              <a:rPr lang="en-US" dirty="0" err="1" smtClean="0"/>
              <a:t>Read</a:t>
            </a:r>
            <a:r>
              <a:rPr lang="en-US" dirty="0" err="1" smtClean="0">
                <a:solidFill>
                  <a:srgbClr val="5430AA"/>
                </a:solidFill>
              </a:rPr>
              <a:t>L</a:t>
            </a:r>
            <a:r>
              <a:rPr lang="en-US" dirty="0" smtClean="0"/>
              <a:t> 8-bit + </a:t>
            </a:r>
            <a:r>
              <a:rPr lang="en-US" dirty="0" err="1" smtClean="0"/>
              <a:t>Read</a:t>
            </a:r>
            <a:r>
              <a:rPr lang="en-US" dirty="0" err="1" smtClean="0">
                <a:solidFill>
                  <a:srgbClr val="5430AA"/>
                </a:solidFill>
              </a:rPr>
              <a:t>H</a:t>
            </a:r>
            <a:r>
              <a:rPr lang="en-US" dirty="0" smtClean="0"/>
              <a:t> 8-bit +MEMR (content)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 = 1  + 1 + 1 + 1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 = </a:t>
            </a:r>
            <a:r>
              <a:rPr lang="en-US" b="1" dirty="0" smtClean="0">
                <a:solidFill>
                  <a:srgbClr val="5430AA"/>
                </a:solidFill>
              </a:rPr>
              <a:t>4</a:t>
            </a:r>
            <a:endParaRPr lang="en-US" dirty="0" smtClean="0">
              <a:solidFill>
                <a:srgbClr val="5430AA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     </a:t>
            </a:r>
            <a:r>
              <a:rPr lang="en-US" dirty="0" smtClean="0"/>
              <a:t>Fetch + </a:t>
            </a:r>
            <a:r>
              <a:rPr lang="en-US" dirty="0"/>
              <a:t>MEMR + </a:t>
            </a:r>
            <a:r>
              <a:rPr lang="en-US" dirty="0" smtClean="0"/>
              <a:t>MEMR + MEMR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4T + 3T + 3T + 3T</a:t>
            </a:r>
          </a:p>
          <a:p>
            <a:pPr marL="0" indent="0">
              <a:buNone/>
            </a:pPr>
            <a:r>
              <a:rPr lang="en-US" b="1" dirty="0" smtClean="0"/>
              <a:t>		      = </a:t>
            </a:r>
            <a:r>
              <a:rPr lang="en-US" b="1" dirty="0" smtClean="0">
                <a:solidFill>
                  <a:srgbClr val="5430AA"/>
                </a:solidFill>
              </a:rPr>
              <a:t>13T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9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16. POP R</a:t>
            </a:r>
            <a:r>
              <a:rPr lang="en-US" b="1" baseline="-25000" dirty="0" smtClean="0"/>
              <a:t>P </a:t>
            </a:r>
            <a:r>
              <a:rPr lang="en-US" b="1" dirty="0" smtClean="0"/>
              <a:t>  : POP B</a:t>
            </a:r>
            <a:endParaRPr lang="en-US" b="1" baseline="-25000" dirty="0" smtClean="0"/>
          </a:p>
          <a:p>
            <a:pPr marL="0" indent="0" algn="l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+ MEMR (</a:t>
            </a:r>
            <a:r>
              <a:rPr lang="en-US" dirty="0" smtClean="0">
                <a:solidFill>
                  <a:srgbClr val="5430AA"/>
                </a:solidFill>
              </a:rPr>
              <a:t>SP</a:t>
            </a:r>
            <a:r>
              <a:rPr lang="en-US" dirty="0" smtClean="0"/>
              <a:t>) + MEMR (</a:t>
            </a:r>
            <a:r>
              <a:rPr lang="en-US" dirty="0" smtClean="0">
                <a:solidFill>
                  <a:srgbClr val="5430AA"/>
                </a:solidFill>
              </a:rPr>
              <a:t>SP+1</a:t>
            </a:r>
            <a:r>
              <a:rPr lang="en-US" dirty="0" smtClean="0"/>
              <a:t>)</a:t>
            </a: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b="1" dirty="0" smtClean="0"/>
              <a:t>		= 1  + 1 + 1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 	= </a:t>
            </a:r>
            <a:r>
              <a:rPr lang="en-US" b="1" dirty="0" smtClean="0">
                <a:solidFill>
                  <a:srgbClr val="5430AA"/>
                </a:solidFill>
              </a:rPr>
              <a:t>3</a:t>
            </a:r>
            <a:endParaRPr lang="en-US" dirty="0" smtClean="0">
              <a:solidFill>
                <a:srgbClr val="5430AA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 + </a:t>
            </a:r>
            <a:r>
              <a:rPr lang="en-US" dirty="0"/>
              <a:t>MEMR + </a:t>
            </a:r>
            <a:r>
              <a:rPr lang="en-US" dirty="0" smtClean="0"/>
              <a:t>MEMR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	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4T + 3T + 3T </a:t>
            </a:r>
          </a:p>
          <a:p>
            <a:pPr marL="0" indent="0">
              <a:buNone/>
            </a:pPr>
            <a:r>
              <a:rPr lang="en-US" b="1" dirty="0" smtClean="0"/>
              <a:t>		      	= </a:t>
            </a:r>
            <a:r>
              <a:rPr lang="en-US" b="1" dirty="0" smtClean="0">
                <a:solidFill>
                  <a:srgbClr val="5430AA"/>
                </a:solidFill>
              </a:rPr>
              <a:t>10T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16. PUSH R</a:t>
            </a:r>
            <a:r>
              <a:rPr lang="en-US" b="1" baseline="-25000" dirty="0" smtClean="0"/>
              <a:t>P </a:t>
            </a:r>
            <a:r>
              <a:rPr lang="en-US" b="1" dirty="0" smtClean="0"/>
              <a:t>  : PUSH B</a:t>
            </a:r>
            <a:endParaRPr lang="en-US" b="1" baseline="-25000" dirty="0" smtClean="0"/>
          </a:p>
          <a:p>
            <a:pPr marL="0" indent="0" algn="l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+ MEMW (</a:t>
            </a:r>
            <a:r>
              <a:rPr lang="en-US" dirty="0" smtClean="0">
                <a:solidFill>
                  <a:srgbClr val="5430AA"/>
                </a:solidFill>
              </a:rPr>
              <a:t>SP</a:t>
            </a:r>
            <a:r>
              <a:rPr lang="en-US" dirty="0" smtClean="0"/>
              <a:t>) + MEMW (</a:t>
            </a:r>
            <a:r>
              <a:rPr lang="en-US" dirty="0" smtClean="0">
                <a:solidFill>
                  <a:srgbClr val="5430AA"/>
                </a:solidFill>
              </a:rPr>
              <a:t>SP-1</a:t>
            </a:r>
            <a:r>
              <a:rPr lang="en-US" dirty="0" smtClean="0"/>
              <a:t>)</a:t>
            </a: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b="1" dirty="0" smtClean="0"/>
              <a:t>	      	= 1  + 1 + 1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	= </a:t>
            </a:r>
            <a:r>
              <a:rPr lang="en-US" b="1" dirty="0" smtClean="0">
                <a:solidFill>
                  <a:srgbClr val="5430AA"/>
                </a:solidFill>
              </a:rPr>
              <a:t>3</a:t>
            </a:r>
            <a:endParaRPr lang="en-US" dirty="0" smtClean="0">
              <a:solidFill>
                <a:srgbClr val="5430AA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 + MEMW </a:t>
            </a:r>
            <a:r>
              <a:rPr lang="en-US" dirty="0"/>
              <a:t>+ </a:t>
            </a:r>
            <a:r>
              <a:rPr lang="en-US" dirty="0" smtClean="0"/>
              <a:t>MEMW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	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6T + 3T + 3T </a:t>
            </a:r>
          </a:p>
          <a:p>
            <a:pPr marL="0" indent="0">
              <a:buNone/>
            </a:pPr>
            <a:r>
              <a:rPr lang="en-US" b="1" dirty="0" smtClean="0"/>
              <a:t>		      	 = </a:t>
            </a:r>
            <a:r>
              <a:rPr lang="en-US" b="1" dirty="0" smtClean="0">
                <a:solidFill>
                  <a:srgbClr val="5430AA"/>
                </a:solidFill>
              </a:rPr>
              <a:t>12T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 in 8085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LHLD Instruction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24800" y="22860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6" name="Rectangle 5"/>
          <p:cNvSpPr/>
          <p:nvPr/>
        </p:nvSpPr>
        <p:spPr>
          <a:xfrm>
            <a:off x="7924800" y="25908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7" name="Rectangle 6"/>
          <p:cNvSpPr/>
          <p:nvPr/>
        </p:nvSpPr>
        <p:spPr>
          <a:xfrm>
            <a:off x="7924800" y="28956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0A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4800" y="32004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06</a:t>
            </a:r>
          </a:p>
        </p:txBody>
      </p:sp>
      <p:sp>
        <p:nvSpPr>
          <p:cNvPr id="9" name="Rectangle 8"/>
          <p:cNvSpPr/>
          <p:nvPr/>
        </p:nvSpPr>
        <p:spPr>
          <a:xfrm>
            <a:off x="7924800" y="35052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0F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24800" y="38100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0" y="41148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800" y="4419600"/>
            <a:ext cx="1219200" cy="3048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0" y="2809875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2800" y="2809874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0" y="3267076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3267075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3724276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52800" y="3724275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0" y="2352674"/>
            <a:ext cx="1066800" cy="466725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8800" y="237386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0" y="284318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42775" y="280987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22667" y="326707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2775" y="3283504"/>
            <a:ext cx="300038" cy="40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9079" y="371469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42775" y="3771839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53376" y="1098588"/>
            <a:ext cx="1290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109858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Registers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95500" y="4729157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LHLD </a:t>
            </a: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0006H</a:t>
            </a:r>
            <a:endParaRPr lang="pt-BR" sz="2000" b="1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44000" y="224375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44000" y="25507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44000" y="285329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63050" y="317983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0" y="34664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0" y="376413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59240" y="406839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0" y="440890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27" name="Right Arrow 26"/>
          <p:cNvSpPr/>
          <p:nvPr/>
        </p:nvSpPr>
        <p:spPr>
          <a:xfrm rot="10800000">
            <a:off x="9969998" y="3878582"/>
            <a:ext cx="428444" cy="1578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67000" y="4871974"/>
            <a:ext cx="1066800" cy="3810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121140" y="3737848"/>
            <a:ext cx="708660" cy="3810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312224" y="3772823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0D</a:t>
            </a:r>
          </a:p>
        </p:txBody>
      </p:sp>
      <p:sp>
        <p:nvSpPr>
          <p:cNvPr id="45" name="Right Arrow 44"/>
          <p:cNvSpPr/>
          <p:nvPr/>
        </p:nvSpPr>
        <p:spPr>
          <a:xfrm rot="10800000">
            <a:off x="9992858" y="4179334"/>
            <a:ext cx="428444" cy="1578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144000" y="4038600"/>
            <a:ext cx="708660" cy="3810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29299" y="408849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5112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1459 L 1.11022E-16 0.01482 C -0.00326 0.01667 -0.00716 0.01806 -0.0099 0.02084 C -0.01133 0.02246 -0.01172 0.025 -0.01224 0.02732 C -0.01341 0.03125 -0.0138 0.03588 -0.01471 0.04005 C -0.01536 0.04167 -0.01536 0.04329 -0.01615 0.04468 C -0.01654 0.04653 -0.01784 0.04769 -0.01849 0.04977 C -0.0194 0.05209 -0.01979 0.05486 -0.02096 0.05741 C -0.02292 0.06181 -0.02826 0.07014 -0.02826 0.07037 C -0.03151 0.0838 -0.02539 0.06135 -0.03789 0.08611 C -0.0388 0.0875 -0.03919 0.08936 -0.04036 0.09074 C -0.05039 0.10232 -0.04401 0.09398 -0.0513 0.09861 C -0.05247 0.09931 -0.05365 0.10093 -0.05482 0.10186 C -0.0569 0.10324 -0.06159 0.1044 -0.06328 0.1051 C -0.07253 0.10834 -0.06016 0.10556 -0.07786 0.10834 C -0.09323 0.1132 -0.07435 0.10672 -0.08672 0.11158 C -0.08789 0.11204 -0.08984 0.11227 -0.09141 0.11297 C -0.09388 0.11389 -0.09609 0.11574 -0.09883 0.11621 L -0.11081 0.11806 L -0.20807 0.11621 C -0.21016 0.11598 -0.21198 0.11505 -0.21406 0.11482 C -0.23125 0.11111 -0.21693 0.11482 -0.23099 0.11158 C -0.2332 0.11088 -0.23516 0.11019 -0.23737 0.10996 C -0.23854 0.10949 -0.23945 0.10834 -0.24062 0.10834 C -0.24479 0.10718 -0.24883 0.10718 -0.25286 0.10672 C -0.26185 0.10278 -0.25781 0.10417 -0.2651 0.10186 C -0.27005 0.09769 -0.26901 0.09769 -0.27617 0.09537 C -0.27891 0.09468 -0.28633 0.09213 -0.28828 0.09074 C -0.29102 0.0882 -0.29414 0.08565 -0.29661 0.08287 C -0.29805 0.08102 -0.29883 0.07917 -0.30039 0.07824 C -0.30273 0.07616 -0.30547 0.07616 -0.30781 0.075 C -0.31589 0.06968 -0.30911 0.07315 -0.31745 0.07014 C -0.31979 0.06922 -0.32474 0.0669 -0.32474 0.06713 C -0.32591 0.06598 -0.32734 0.06505 -0.32826 0.06389 C -0.33164 0.05949 -0.33203 0.05047 -0.33789 0.04977 L -0.34661 0.04792 C -0.34948 0.04676 -0.35156 0.0463 -0.35391 0.04329 C -0.36198 0.03264 -0.35013 0.04375 -0.3599 0.03542 C -0.36693 0.02176 -0.35755 0.03773 -0.36602 0.02894 C -0.37396 0.02084 -0.36302 0.02639 -0.37201 0.02246 C -0.3737 0.01922 -0.37604 0.01644 -0.37695 0.01297 C -0.37747 0.01135 -0.37747 0.00949 -0.37826 0.00811 C -0.3806 0.0044 -0.38216 0.00486 -0.38529 0.00486 " pathEditMode="relative" rAng="0" ptsTypes="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1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-6.25E-7 0.00023 C -0.00573 0.00116 -0.01146 0.00116 -0.01706 0.00324 C -0.03672 0.01042 -0.01979 0.00718 -0.03008 0.01296 C -0.03164 0.01389 -0.0332 0.01412 -0.03503 0.01458 C -0.03698 0.01667 -0.0388 0.01898 -0.04088 0.0213 C -0.04206 0.02199 -0.04349 0.02176 -0.04453 0.02269 C -0.05638 0.0331 -0.03307 0.02269 -0.06016 0.03681 C -0.06536 0.03982 -0.06823 0.0412 -0.07331 0.04491 C -0.07578 0.04699 -0.07825 0.04884 -0.08047 0.05116 C -0.08633 0.05741 -0.08476 0.05995 -0.09258 0.06435 C -0.09479 0.06551 -0.09726 0.06528 -0.09961 0.06597 C -0.11198 0.07662 -0.09167 0.05926 -0.10937 0.07222 C -0.11107 0.07361 -0.11237 0.07569 -0.11406 0.07685 C -0.1151 0.07778 -0.11654 0.07778 -0.11771 0.07894 C -0.11979 0.08009 -0.12161 0.08194 -0.1237 0.08333 C -0.12487 0.08403 -0.12604 0.08449 -0.12734 0.08495 C -0.13047 0.08611 -0.13698 0.08843 -0.13698 0.08866 C -0.13893 0.09074 -0.14049 0.09421 -0.14297 0.09607 C -0.14622 0.09907 -0.15351 0.10023 -0.15729 0.10093 C -0.16771 0.10671 -0.16211 0.10463 -0.17891 0.10579 C -0.18776 0.10671 -0.19648 0.10694 -0.20521 0.10741 C -0.20807 0.10787 -0.21094 0.10833 -0.21367 0.10903 C -0.21484 0.10926 -0.21615 0.11111 -0.21732 0.11111 C -0.2237 0.11111 -0.23008 0.10949 -0.23659 0.10903 L -0.25807 0.10741 C -0.25924 0.10648 -0.26055 0.10532 -0.26172 0.1044 C -0.26328 0.10255 -0.26471 0.10069 -0.26654 0.09954 C -0.27253 0.09514 -0.27409 0.09514 -0.27969 0.09306 C -0.29023 0.07894 -0.27838 0.09329 -0.29049 0.08333 C -0.30273 0.07361 -0.29141 0.0794 -0.3 0.07523 C -0.30117 0.07431 -0.30247 0.07361 -0.30365 0.07222 C -0.30508 0.07083 -0.30586 0.06852 -0.30716 0.06736 C -0.30872 0.0662 -0.31055 0.06644 -0.31211 0.06597 C -0.31406 0.06435 -0.31615 0.06296 -0.3181 0.06088 C -0.3194 0.05949 -0.32018 0.05741 -0.32174 0.05625 C -0.32318 0.05486 -0.32487 0.0544 -0.32643 0.05278 C -0.32773 0.05185 -0.32878 0.05046 -0.33008 0.04977 C -0.33398 0.04769 -0.34779 0.04676 -0.34922 0.04676 C -0.35117 0.0456 -0.35312 0.04444 -0.35521 0.04329 C -0.3595 0.04144 -0.36406 0.04097 -0.36849 0.04028 C -0.36966 0.03982 -0.37083 0.03889 -0.37213 0.03843 C -0.37409 0.03796 -0.37604 0.0375 -0.37812 0.03681 C -0.38503 0.03542 -0.39023 0.03495 -0.39726 0.0338 C -0.39844 0.0331 -0.39974 0.03287 -0.40078 0.03218 C -0.40208 0.03148 -0.40312 0.02963 -0.40443 0.0287 C -0.40638 0.02778 -0.40833 0.02778 -0.41042 0.02732 C -0.42891 0.02176 -0.41276 0.02454 -0.44167 0.02269 C -0.4474 0.01968 -0.44909 0.02107 -0.45234 0.01458 C -0.45351 0.0125 -0.45404 0.01019 -0.45482 0.0081 C -0.45599 0.00417 -0.45586 0.00116 -0.45833 -0.00139 C -0.4599 -0.00278 -0.46172 -0.00393 -0.46328 -0.00486 C -0.46901 -0.02801 -0.46237 0.00116 -0.4668 -0.02731 C -0.46732 -0.03032 -0.46914 -0.03634 -0.46914 -0.03611 " pathEditMode="relative" rAng="0" ptsTypes="AAAAAAAAAAAAAAAAAAAAAAAAAAAAAAAAAAAAAAAAAAAAAAAAAAAA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64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7" grpId="0" animBg="1"/>
      <p:bldP spid="27" grpId="1" animBg="1"/>
      <p:bldP spid="29" grpId="0" animBg="1"/>
      <p:bldP spid="44" grpId="0" animBg="1"/>
      <p:bldP spid="44" grpId="1" animBg="1"/>
      <p:bldP spid="32" grpId="0"/>
      <p:bldP spid="45" grpId="0" animBg="1"/>
      <p:bldP spid="46" grpId="0" animBg="1"/>
      <p:bldP spid="47" grpId="0"/>
      <p:bldP spid="47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17. LHLD 2034H</a:t>
            </a:r>
            <a:endParaRPr lang="en-US" b="1" baseline="-25000" dirty="0" smtClean="0"/>
          </a:p>
          <a:p>
            <a:pPr marL="0" indent="0" algn="l">
              <a:buNone/>
            </a:pPr>
            <a:r>
              <a:rPr lang="en-US" b="1" dirty="0" smtClean="0"/>
              <a:t>Machine Cycle:   </a:t>
            </a:r>
            <a:r>
              <a:rPr lang="en-US" dirty="0" smtClean="0"/>
              <a:t>Fetch + MEMR</a:t>
            </a:r>
            <a:r>
              <a:rPr lang="en-US" dirty="0" smtClean="0">
                <a:solidFill>
                  <a:srgbClr val="5430AA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(20</a:t>
            </a:r>
            <a:r>
              <a:rPr lang="en-US" b="1" dirty="0" smtClean="0">
                <a:solidFill>
                  <a:srgbClr val="5430AA"/>
                </a:solidFill>
              </a:rPr>
              <a:t>34</a:t>
            </a:r>
            <a:r>
              <a:rPr lang="en-US" dirty="0" smtClean="0"/>
              <a:t>) + MEMR</a:t>
            </a:r>
            <a:r>
              <a:rPr lang="en-US" dirty="0" smtClean="0">
                <a:solidFill>
                  <a:srgbClr val="5430AA"/>
                </a:solidFill>
              </a:rPr>
              <a:t>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5430AA"/>
                </a:solidFill>
              </a:rPr>
              <a:t>20</a:t>
            </a:r>
            <a:r>
              <a:rPr lang="en-US" dirty="0" smtClean="0"/>
              <a:t>34)</a:t>
            </a: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+ </a:t>
            </a:r>
            <a:r>
              <a:rPr lang="en-US" dirty="0" err="1" smtClean="0"/>
              <a:t>MEMR_Content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5430AA"/>
                </a:solidFill>
              </a:rPr>
              <a:t>2034</a:t>
            </a:r>
            <a:r>
              <a:rPr lang="en-US" dirty="0" smtClean="0"/>
              <a:t>) </a:t>
            </a: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dirty="0" smtClean="0"/>
              <a:t>		   </a:t>
            </a:r>
            <a:r>
              <a:rPr lang="en-US" dirty="0"/>
              <a:t>+ </a:t>
            </a:r>
            <a:r>
              <a:rPr lang="en-US" dirty="0" err="1"/>
              <a:t>MEMR_Content</a:t>
            </a:r>
            <a:r>
              <a:rPr lang="en-US" dirty="0"/>
              <a:t> (</a:t>
            </a:r>
            <a:r>
              <a:rPr lang="en-US" b="1" dirty="0" smtClean="0">
                <a:solidFill>
                  <a:srgbClr val="5430AA"/>
                </a:solidFill>
              </a:rPr>
              <a:t>2035</a:t>
            </a:r>
            <a:r>
              <a:rPr lang="en-US" dirty="0" smtClean="0"/>
              <a:t>)</a:t>
            </a: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b="1" dirty="0" smtClean="0"/>
              <a:t>	      	= 1  + 1 + 1 + 1 + 1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	= </a:t>
            </a:r>
            <a:r>
              <a:rPr lang="en-US" b="1" dirty="0" smtClean="0">
                <a:solidFill>
                  <a:srgbClr val="5430AA"/>
                </a:solidFill>
              </a:rPr>
              <a:t>5</a:t>
            </a:r>
            <a:endParaRPr lang="en-US" dirty="0" smtClean="0">
              <a:solidFill>
                <a:srgbClr val="5430AA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dirty="0" smtClean="0"/>
              <a:t>Opcode Fetch+ MEMR + MEMR + MEMR + </a:t>
            </a:r>
            <a:r>
              <a:rPr lang="en-US" dirty="0"/>
              <a:t>MEMR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	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/>
              <a:t>4</a:t>
            </a:r>
            <a:r>
              <a:rPr lang="en-US" b="1" dirty="0" smtClean="0"/>
              <a:t>T + 3T + 3T + 3T + 3T</a:t>
            </a:r>
          </a:p>
          <a:p>
            <a:pPr marL="0" indent="0">
              <a:buNone/>
            </a:pPr>
            <a:r>
              <a:rPr lang="en-US" b="1" dirty="0" smtClean="0"/>
              <a:t>		      	= </a:t>
            </a:r>
            <a:r>
              <a:rPr lang="en-US" b="1" dirty="0" smtClean="0">
                <a:solidFill>
                  <a:srgbClr val="5430AA"/>
                </a:solidFill>
              </a:rPr>
              <a:t>16T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7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18. RAR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	</a:t>
            </a:r>
            <a:r>
              <a:rPr lang="en-US" dirty="0" smtClean="0"/>
              <a:t>Fetch</a:t>
            </a:r>
          </a:p>
          <a:p>
            <a:pPr marL="0" indent="0">
              <a:buNone/>
            </a:pPr>
            <a:r>
              <a:rPr lang="en-US" dirty="0" smtClean="0"/>
              <a:t>			= </a:t>
            </a:r>
            <a:r>
              <a:rPr lang="en-US" dirty="0" smtClean="0">
                <a:solidFill>
                  <a:srgbClr val="5430AA"/>
                </a:solidFill>
              </a:rPr>
              <a:t>1</a:t>
            </a:r>
            <a:r>
              <a:rPr lang="en-US" dirty="0" smtClean="0"/>
              <a:t> Machine Cycle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Timing Cycle: 		</a:t>
            </a:r>
            <a:r>
              <a:rPr lang="en-US" dirty="0" smtClean="0"/>
              <a:t>Fetch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5430AA"/>
                </a:solidFill>
              </a:rPr>
              <a:t>4T</a:t>
            </a:r>
            <a:endParaRPr lang="en-US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19. XTHL</a:t>
            </a:r>
            <a:endParaRPr lang="en-US" b="1" baseline="-25000" dirty="0" smtClean="0"/>
          </a:p>
          <a:p>
            <a:pPr marL="0" indent="0" algn="l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+ MEMR(</a:t>
            </a:r>
            <a:r>
              <a:rPr lang="en-US" dirty="0" smtClean="0">
                <a:solidFill>
                  <a:srgbClr val="5430AA"/>
                </a:solidFill>
              </a:rPr>
              <a:t>SP</a:t>
            </a:r>
            <a:r>
              <a:rPr lang="en-US" dirty="0" smtClean="0"/>
              <a:t>)+</a:t>
            </a:r>
            <a:r>
              <a:rPr lang="en-US" dirty="0"/>
              <a:t>MEMW(</a:t>
            </a:r>
            <a:r>
              <a:rPr lang="en-US" dirty="0">
                <a:solidFill>
                  <a:srgbClr val="5430AA"/>
                </a:solidFill>
              </a:rPr>
              <a:t>L</a:t>
            </a:r>
            <a:r>
              <a:rPr lang="en-US" dirty="0" smtClean="0"/>
              <a:t>)+ MEMR(</a:t>
            </a:r>
            <a:r>
              <a:rPr lang="en-US" dirty="0" smtClean="0">
                <a:solidFill>
                  <a:srgbClr val="5430AA"/>
                </a:solidFill>
              </a:rPr>
              <a:t>SP+1</a:t>
            </a:r>
            <a:r>
              <a:rPr lang="en-US" dirty="0" smtClean="0"/>
              <a:t>)+MEMW(</a:t>
            </a:r>
            <a:r>
              <a:rPr lang="en-US" dirty="0" smtClean="0">
                <a:solidFill>
                  <a:srgbClr val="5430AA"/>
                </a:solidFill>
              </a:rPr>
              <a:t>H</a:t>
            </a:r>
            <a:r>
              <a:rPr lang="en-US" dirty="0" smtClean="0"/>
              <a:t>)</a:t>
            </a: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b="1" dirty="0" smtClean="0"/>
              <a:t>	      	= 1  + 1 + 1 + 1 + 1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	= </a:t>
            </a:r>
            <a:r>
              <a:rPr lang="en-US" b="1" dirty="0" smtClean="0">
                <a:solidFill>
                  <a:srgbClr val="5430AA"/>
                </a:solidFill>
              </a:rPr>
              <a:t>5</a:t>
            </a:r>
            <a:endParaRPr lang="en-US" dirty="0" smtClean="0">
              <a:solidFill>
                <a:srgbClr val="5430AA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Fetch+ MEMR + MEMW + MEMR + MEMW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	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/>
              <a:t>4</a:t>
            </a:r>
            <a:r>
              <a:rPr lang="en-US" b="1" dirty="0" smtClean="0"/>
              <a:t>T + 3T + 3T + 3T + 3T</a:t>
            </a:r>
          </a:p>
          <a:p>
            <a:pPr marL="0" indent="0">
              <a:buNone/>
            </a:pPr>
            <a:r>
              <a:rPr lang="en-US" b="1" dirty="0" smtClean="0"/>
              <a:t>		      	= </a:t>
            </a:r>
            <a:r>
              <a:rPr lang="en-US" b="1" dirty="0" smtClean="0">
                <a:solidFill>
                  <a:srgbClr val="5430AA"/>
                </a:solidFill>
              </a:rPr>
              <a:t>16T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1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20. CALL 2030H</a:t>
            </a:r>
            <a:endParaRPr lang="en-US" b="1" baseline="-25000" dirty="0" smtClean="0"/>
          </a:p>
          <a:p>
            <a:pPr marL="0" indent="0" algn="l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+ MEMW</a:t>
            </a:r>
            <a:r>
              <a:rPr lang="en-US" dirty="0" smtClean="0">
                <a:solidFill>
                  <a:srgbClr val="5430AA"/>
                </a:solidFill>
              </a:rPr>
              <a:t>L</a:t>
            </a:r>
            <a:r>
              <a:rPr lang="en-US" dirty="0" smtClean="0"/>
              <a:t>(</a:t>
            </a:r>
            <a:r>
              <a:rPr lang="en-US" b="1" dirty="0" smtClean="0"/>
              <a:t>Store</a:t>
            </a:r>
            <a:r>
              <a:rPr lang="en-US" dirty="0" smtClean="0"/>
              <a:t>) + MEMW</a:t>
            </a:r>
            <a:r>
              <a:rPr lang="en-US" dirty="0" smtClean="0">
                <a:solidFill>
                  <a:srgbClr val="5430AA"/>
                </a:solidFill>
              </a:rPr>
              <a:t>H</a:t>
            </a:r>
            <a:r>
              <a:rPr lang="en-US" dirty="0" smtClean="0"/>
              <a:t>(</a:t>
            </a:r>
            <a:r>
              <a:rPr lang="en-US" b="1" dirty="0" smtClean="0"/>
              <a:t>Store</a:t>
            </a:r>
            <a:r>
              <a:rPr lang="en-US" dirty="0" smtClean="0"/>
              <a:t>)</a:t>
            </a: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      + MEMR</a:t>
            </a:r>
            <a:r>
              <a:rPr lang="en-US" dirty="0" smtClean="0">
                <a:solidFill>
                  <a:srgbClr val="5430AA"/>
                </a:solidFill>
              </a:rPr>
              <a:t>L</a:t>
            </a:r>
            <a:r>
              <a:rPr lang="en-US" dirty="0" smtClean="0"/>
              <a:t>(</a:t>
            </a:r>
            <a:r>
              <a:rPr lang="en-US" b="1" dirty="0" smtClean="0"/>
              <a:t>Call</a:t>
            </a:r>
            <a:r>
              <a:rPr lang="en-US" dirty="0" smtClean="0"/>
              <a:t>) </a:t>
            </a:r>
            <a:r>
              <a:rPr lang="en-US" dirty="0"/>
              <a:t>+ </a:t>
            </a:r>
            <a:r>
              <a:rPr lang="en-US" dirty="0" smtClean="0"/>
              <a:t>MEMR</a:t>
            </a:r>
            <a:r>
              <a:rPr lang="en-US" dirty="0" smtClean="0">
                <a:solidFill>
                  <a:srgbClr val="5430AA"/>
                </a:solidFill>
              </a:rPr>
              <a:t>H</a:t>
            </a:r>
            <a:r>
              <a:rPr lang="en-US" dirty="0" smtClean="0"/>
              <a:t>(</a:t>
            </a:r>
            <a:r>
              <a:rPr lang="en-US" b="1" dirty="0" smtClean="0"/>
              <a:t>Call</a:t>
            </a:r>
            <a:r>
              <a:rPr lang="en-US" dirty="0" smtClean="0"/>
              <a:t>)</a:t>
            </a: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b="1" dirty="0" smtClean="0"/>
              <a:t>	      	= 1  + 1 + 1 + 1 + 1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	= </a:t>
            </a:r>
            <a:r>
              <a:rPr lang="en-US" b="1" dirty="0" smtClean="0">
                <a:solidFill>
                  <a:srgbClr val="5430AA"/>
                </a:solidFill>
              </a:rPr>
              <a:t>5</a:t>
            </a:r>
            <a:endParaRPr lang="en-US" dirty="0" smtClean="0">
              <a:solidFill>
                <a:srgbClr val="5430AA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Fetch+ MEMW + MEMW + MEMR + </a:t>
            </a:r>
            <a:r>
              <a:rPr lang="en-US" dirty="0"/>
              <a:t>MEMR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	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6T + 3T + 3T + 3T + 3T</a:t>
            </a:r>
          </a:p>
          <a:p>
            <a:pPr marL="0" indent="0">
              <a:buNone/>
            </a:pPr>
            <a:r>
              <a:rPr lang="en-US" b="1" dirty="0" smtClean="0"/>
              <a:t>		      	= </a:t>
            </a:r>
            <a:r>
              <a:rPr lang="en-US" b="1" dirty="0" smtClean="0">
                <a:solidFill>
                  <a:srgbClr val="5430AA"/>
                </a:solidFill>
              </a:rPr>
              <a:t>18T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Machine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21. RET</a:t>
            </a:r>
            <a:endParaRPr lang="en-US" b="1" baseline="-25000" dirty="0" smtClean="0"/>
          </a:p>
          <a:p>
            <a:pPr marL="0" indent="0" algn="l">
              <a:buNone/>
            </a:pPr>
            <a:r>
              <a:rPr lang="en-US" dirty="0" smtClean="0"/>
              <a:t> </a:t>
            </a:r>
            <a:r>
              <a:rPr lang="en-US" b="1" dirty="0" smtClean="0"/>
              <a:t>Machine Cycle:   	</a:t>
            </a:r>
            <a:r>
              <a:rPr lang="en-US" dirty="0" smtClean="0"/>
              <a:t>Fetch + MEMR (</a:t>
            </a:r>
            <a:r>
              <a:rPr lang="en-US" dirty="0" smtClean="0">
                <a:solidFill>
                  <a:srgbClr val="5430AA"/>
                </a:solidFill>
              </a:rPr>
              <a:t>SP</a:t>
            </a:r>
            <a:r>
              <a:rPr lang="en-US" dirty="0" smtClean="0"/>
              <a:t>) + MEMR (</a:t>
            </a:r>
            <a:r>
              <a:rPr lang="en-US" dirty="0" smtClean="0">
                <a:solidFill>
                  <a:srgbClr val="5430AA"/>
                </a:solidFill>
              </a:rPr>
              <a:t>SP+1</a:t>
            </a:r>
            <a:r>
              <a:rPr lang="en-US" dirty="0" smtClean="0"/>
              <a:t>)</a:t>
            </a: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b="1" dirty="0" smtClean="0"/>
              <a:t>	      	= 1  + 1 + 1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	=</a:t>
            </a:r>
            <a:r>
              <a:rPr lang="en-US" b="1" dirty="0" smtClean="0">
                <a:solidFill>
                  <a:srgbClr val="5430AA"/>
                </a:solidFill>
              </a:rPr>
              <a:t> 3</a:t>
            </a:r>
            <a:endParaRPr lang="en-US" dirty="0" smtClean="0">
              <a:solidFill>
                <a:srgbClr val="5430AA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Timing Cycle: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Fetch + </a:t>
            </a:r>
            <a:r>
              <a:rPr lang="en-US" dirty="0"/>
              <a:t>MEMR + </a:t>
            </a:r>
            <a:r>
              <a:rPr lang="en-US" dirty="0" smtClean="0"/>
              <a:t>MEMR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	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4T + 3T + 3T </a:t>
            </a:r>
          </a:p>
          <a:p>
            <a:pPr marL="0" indent="0">
              <a:buNone/>
            </a:pPr>
            <a:r>
              <a:rPr lang="en-US" b="1" dirty="0" smtClean="0"/>
              <a:t>		      	= </a:t>
            </a:r>
            <a:r>
              <a:rPr lang="en-US" b="1" dirty="0" smtClean="0">
                <a:solidFill>
                  <a:srgbClr val="5430AA"/>
                </a:solidFill>
              </a:rPr>
              <a:t>10T</a:t>
            </a:r>
            <a:endParaRPr lang="en-US" b="1" dirty="0">
              <a:solidFill>
                <a:srgbClr val="543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3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Exercise: Find Byte Size, Timing &amp; Machine Cycle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LDAX B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SHLD 2470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SPHL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DAA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INR R/M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JMP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PCHL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CMP R/M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RRC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RIM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SIM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ORA R/M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XCHG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DI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87051"/>
              </p:ext>
            </p:extLst>
          </p:nvPr>
        </p:nvGraphicFramePr>
        <p:xfrm>
          <a:off x="506186" y="851647"/>
          <a:ext cx="8915400" cy="85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540"/>
                <a:gridCol w="1708785"/>
                <a:gridCol w="1708785"/>
                <a:gridCol w="1931670"/>
                <a:gridCol w="267462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Sr.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Instruction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Byte Size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Machine Cycle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T-States</a:t>
                      </a:r>
                      <a:endParaRPr lang="en-US" sz="2000" b="1" dirty="0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LDAX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F+R=2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4T+3T=7T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14248"/>
              </p:ext>
            </p:extLst>
          </p:nvPr>
        </p:nvGraphicFramePr>
        <p:xfrm>
          <a:off x="506186" y="1708898"/>
          <a:ext cx="89154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540"/>
                <a:gridCol w="1708785"/>
                <a:gridCol w="1708785"/>
                <a:gridCol w="1931670"/>
                <a:gridCol w="267462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SHLD 2470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F+R+R+W+W=5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4T+3T+3T+3T+3T=16T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77767"/>
              </p:ext>
            </p:extLst>
          </p:nvPr>
        </p:nvGraphicFramePr>
        <p:xfrm>
          <a:off x="506186" y="2137522"/>
          <a:ext cx="8915400" cy="404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540"/>
                <a:gridCol w="1708785"/>
                <a:gridCol w="1708785"/>
                <a:gridCol w="1931670"/>
                <a:gridCol w="2674620"/>
              </a:tblGrid>
              <a:tr h="4047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SPHL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F=1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76860"/>
              </p:ext>
            </p:extLst>
          </p:nvPr>
        </p:nvGraphicFramePr>
        <p:xfrm>
          <a:off x="506186" y="2542255"/>
          <a:ext cx="89154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540"/>
                <a:gridCol w="1708785"/>
                <a:gridCol w="1708785"/>
                <a:gridCol w="1931670"/>
                <a:gridCol w="267462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F=1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30239"/>
              </p:ext>
            </p:extLst>
          </p:nvPr>
        </p:nvGraphicFramePr>
        <p:xfrm>
          <a:off x="506186" y="2970879"/>
          <a:ext cx="89154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540"/>
                <a:gridCol w="1708785"/>
                <a:gridCol w="1708785"/>
                <a:gridCol w="1931670"/>
                <a:gridCol w="267462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INR 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INR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F=1</a:t>
                      </a:r>
                    </a:p>
                    <a:p>
                      <a:pPr algn="l"/>
                      <a:r>
                        <a:rPr lang="en-US" sz="2000" dirty="0" smtClean="0"/>
                        <a:t>F+R+W=3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4T</a:t>
                      </a:r>
                    </a:p>
                    <a:p>
                      <a:pPr algn="l"/>
                      <a:r>
                        <a:rPr lang="en-US" sz="2000" dirty="0" smtClean="0"/>
                        <a:t>4T+3T+3T=10T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90488"/>
              </p:ext>
            </p:extLst>
          </p:nvPr>
        </p:nvGraphicFramePr>
        <p:xfrm>
          <a:off x="506186" y="3671920"/>
          <a:ext cx="89154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540"/>
                <a:gridCol w="1708785"/>
                <a:gridCol w="1708785"/>
                <a:gridCol w="1931670"/>
                <a:gridCol w="267462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JMP</a:t>
                      </a:r>
                      <a:r>
                        <a:rPr lang="en-US" sz="2000" baseline="0" dirty="0" smtClean="0"/>
                        <a:t> 2030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F+R+R=3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4T+3T+3T=10T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20034"/>
              </p:ext>
            </p:extLst>
          </p:nvPr>
        </p:nvGraphicFramePr>
        <p:xfrm>
          <a:off x="506186" y="4100545"/>
          <a:ext cx="89154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540"/>
                <a:gridCol w="1708785"/>
                <a:gridCol w="1708785"/>
                <a:gridCol w="1931670"/>
                <a:gridCol w="267462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PCHL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F=1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09876"/>
              </p:ext>
            </p:extLst>
          </p:nvPr>
        </p:nvGraphicFramePr>
        <p:xfrm>
          <a:off x="506186" y="4529169"/>
          <a:ext cx="89154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540"/>
                <a:gridCol w="1708785"/>
                <a:gridCol w="1708785"/>
                <a:gridCol w="1931670"/>
                <a:gridCol w="267462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CMP 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CMP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F=1</a:t>
                      </a:r>
                    </a:p>
                    <a:p>
                      <a:pPr algn="l"/>
                      <a:r>
                        <a:rPr lang="en-US" sz="2000" dirty="0" smtClean="0"/>
                        <a:t>F+R=2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4T</a:t>
                      </a:r>
                    </a:p>
                    <a:p>
                      <a:pPr algn="l"/>
                      <a:r>
                        <a:rPr lang="en-US" sz="2000" dirty="0" smtClean="0"/>
                        <a:t>4T+3T=7T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10666"/>
              </p:ext>
            </p:extLst>
          </p:nvPr>
        </p:nvGraphicFramePr>
        <p:xfrm>
          <a:off x="506186" y="5230210"/>
          <a:ext cx="89154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540"/>
                <a:gridCol w="1708785"/>
                <a:gridCol w="1708785"/>
                <a:gridCol w="1931670"/>
                <a:gridCol w="267462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F=1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4300"/>
              </p:ext>
            </p:extLst>
          </p:nvPr>
        </p:nvGraphicFramePr>
        <p:xfrm>
          <a:off x="506186" y="5658835"/>
          <a:ext cx="89154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540"/>
                <a:gridCol w="1708785"/>
                <a:gridCol w="1708785"/>
                <a:gridCol w="1931670"/>
                <a:gridCol w="267462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F=1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Exercise </a:t>
            </a:r>
            <a:r>
              <a:rPr lang="en-US" sz="3200" dirty="0" smtClean="0">
                <a:solidFill>
                  <a:prstClr val="black"/>
                </a:solidFill>
              </a:rPr>
              <a:t>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28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14500" y="914401"/>
          <a:ext cx="87630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1679575"/>
                <a:gridCol w="1679575"/>
                <a:gridCol w="1898650"/>
                <a:gridCol w="26289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Sr.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Instruction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Byte Size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Machine Cycle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T-States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14500" y="1342358"/>
          <a:ext cx="87630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1679575"/>
                <a:gridCol w="1679575"/>
                <a:gridCol w="1898650"/>
                <a:gridCol w="26289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F=1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14500" y="1770314"/>
          <a:ext cx="87630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1679575"/>
                <a:gridCol w="1679575"/>
                <a:gridCol w="1898650"/>
                <a:gridCol w="26289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ORA 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ORA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</a:p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F=1</a:t>
                      </a:r>
                    </a:p>
                    <a:p>
                      <a:pPr algn="l"/>
                      <a:r>
                        <a:rPr lang="en-US" sz="2000" dirty="0" smtClean="0"/>
                        <a:t>F+R=2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4T</a:t>
                      </a:r>
                    </a:p>
                    <a:p>
                      <a:pPr algn="l"/>
                      <a:r>
                        <a:rPr lang="en-US" sz="2000" dirty="0" smtClean="0"/>
                        <a:t>4T+3T=7T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14500" y="2470687"/>
          <a:ext cx="87630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1679575"/>
                <a:gridCol w="1679575"/>
                <a:gridCol w="1898650"/>
                <a:gridCol w="26289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XCHG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F=1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714500" y="2898643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1679575"/>
                <a:gridCol w="1679575"/>
                <a:gridCol w="1898650"/>
                <a:gridCol w="2628900"/>
              </a:tblGrid>
              <a:tr h="1230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F=1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714500" y="3294217"/>
          <a:ext cx="87630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1679575"/>
                <a:gridCol w="1679575"/>
                <a:gridCol w="1898650"/>
                <a:gridCol w="2628900"/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F=1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Exercise </a:t>
            </a:r>
            <a:r>
              <a:rPr lang="en-US" sz="3200" dirty="0" smtClean="0">
                <a:solidFill>
                  <a:prstClr val="black"/>
                </a:solidFill>
              </a:rPr>
              <a:t>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9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 in 8085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38600" y="1340269"/>
            <a:ext cx="4650014" cy="762000"/>
          </a:xfrm>
          <a:prstGeom prst="roundRect">
            <a:avLst/>
          </a:prstGeom>
          <a:solidFill>
            <a:srgbClr val="CC99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Immediate Addressing Mode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02314" y="5305005"/>
            <a:ext cx="4650014" cy="762000"/>
          </a:xfrm>
          <a:prstGeom prst="roundRect">
            <a:avLst/>
          </a:prstGeom>
          <a:solidFill>
            <a:srgbClr val="CC99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Implicit Addressing Mode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8600" y="3294631"/>
            <a:ext cx="4650014" cy="762000"/>
          </a:xfrm>
          <a:prstGeom prst="roundRect">
            <a:avLst/>
          </a:prstGeom>
          <a:solidFill>
            <a:srgbClr val="CC99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Register Addressing Mode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38600" y="4299818"/>
            <a:ext cx="4650014" cy="762000"/>
          </a:xfrm>
          <a:prstGeom prst="roundRect">
            <a:avLst/>
          </a:prstGeom>
          <a:solidFill>
            <a:srgbClr val="D1C7E8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Indirect Addressing Mode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38600" y="2345456"/>
            <a:ext cx="4650014" cy="762000"/>
          </a:xfrm>
          <a:prstGeom prst="roundRect">
            <a:avLst/>
          </a:prstGeom>
          <a:solidFill>
            <a:srgbClr val="D1C7E8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Direct Addressing Mode</a:t>
            </a:r>
          </a:p>
        </p:txBody>
      </p:sp>
    </p:spTree>
    <p:extLst>
      <p:ext uri="{BB962C8B-B14F-4D97-AF65-F5344CB8AC3E}">
        <p14:creationId xmlns:p14="http://schemas.microsoft.com/office/powerpoint/2010/main" val="37930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2" y="533401"/>
          <a:ext cx="8229598" cy="59436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4398"/>
                <a:gridCol w="1828800"/>
                <a:gridCol w="1828800"/>
                <a:gridCol w="1828800"/>
                <a:gridCol w="1828800"/>
              </a:tblGrid>
              <a:tr h="533401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2438400" y="1127125"/>
            <a:ext cx="228600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52782" y="1812925"/>
            <a:ext cx="728746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67312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81401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67200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93526" y="1812925"/>
            <a:ext cx="714387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196112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10201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96000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24378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010400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24489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10288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140149" y="1812925"/>
            <a:ext cx="707314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839200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048526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Hexagon 74"/>
          <p:cNvSpPr/>
          <p:nvPr/>
        </p:nvSpPr>
        <p:spPr>
          <a:xfrm>
            <a:off x="2696029" y="1995488"/>
            <a:ext cx="5457371" cy="549275"/>
          </a:xfrm>
          <a:prstGeom prst="hexagon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02E04"/>
                </a:solidFill>
              </a:rPr>
              <a:t>High order memory address   </a:t>
            </a:r>
          </a:p>
        </p:txBody>
      </p:sp>
      <p:sp>
        <p:nvSpPr>
          <p:cNvPr id="76" name="Hexagon 75"/>
          <p:cNvSpPr/>
          <p:nvPr/>
        </p:nvSpPr>
        <p:spPr>
          <a:xfrm>
            <a:off x="8153399" y="1995487"/>
            <a:ext cx="1807026" cy="549275"/>
          </a:xfrm>
          <a:prstGeom prst="hexagon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02E04"/>
                </a:solidFill>
              </a:rPr>
              <a:t>Unspecified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2536934" y="2001611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5" idx="3"/>
          </p:cNvCxnSpPr>
          <p:nvPr/>
        </p:nvCxnSpPr>
        <p:spPr>
          <a:xfrm>
            <a:off x="2536934" y="2001611"/>
            <a:ext cx="159094" cy="268514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5" idx="3"/>
          </p:cNvCxnSpPr>
          <p:nvPr/>
        </p:nvCxnSpPr>
        <p:spPr>
          <a:xfrm flipH="1">
            <a:off x="2536934" y="2270125"/>
            <a:ext cx="159094" cy="232454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438399" y="2502579"/>
            <a:ext cx="98534" cy="839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36934" y="2001611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438400" y="1991293"/>
            <a:ext cx="98534" cy="4195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exagon 32"/>
          <p:cNvSpPr/>
          <p:nvPr/>
        </p:nvSpPr>
        <p:spPr>
          <a:xfrm>
            <a:off x="2696028" y="2740594"/>
            <a:ext cx="1799772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Low order M/m </a:t>
            </a:r>
            <a:r>
              <a:rPr lang="en-US" dirty="0" err="1">
                <a:solidFill>
                  <a:srgbClr val="008000"/>
                </a:solidFill>
              </a:rPr>
              <a:t>addr</a:t>
            </a:r>
            <a:r>
              <a:rPr lang="en-US" dirty="0">
                <a:solidFill>
                  <a:srgbClr val="008000"/>
                </a:solidFill>
              </a:rPr>
              <a:t>.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536933" y="2737644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3" idx="3"/>
          </p:cNvCxnSpPr>
          <p:nvPr/>
        </p:nvCxnSpPr>
        <p:spPr>
          <a:xfrm>
            <a:off x="2536934" y="2737645"/>
            <a:ext cx="159095" cy="277587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536934" y="3012283"/>
            <a:ext cx="137319" cy="274637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438399" y="3286919"/>
            <a:ext cx="98534" cy="839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933" y="2737644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438399" y="2727326"/>
            <a:ext cx="98534" cy="4195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agon 40"/>
          <p:cNvSpPr/>
          <p:nvPr/>
        </p:nvSpPr>
        <p:spPr>
          <a:xfrm>
            <a:off x="4767942" y="2740594"/>
            <a:ext cx="2547258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Opcode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14293" y="3008310"/>
            <a:ext cx="267817" cy="1"/>
          </a:xfrm>
          <a:prstGeom prst="line">
            <a:avLst/>
          </a:prstGeom>
          <a:ln w="25400">
            <a:solidFill>
              <a:srgbClr val="008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</p:cNvCxnSpPr>
          <p:nvPr/>
        </p:nvCxnSpPr>
        <p:spPr>
          <a:xfrm>
            <a:off x="7315201" y="3015231"/>
            <a:ext cx="2438399" cy="9072"/>
          </a:xfrm>
          <a:prstGeom prst="line">
            <a:avLst/>
          </a:prstGeom>
          <a:ln w="254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452912" y="3565525"/>
            <a:ext cx="214089" cy="68580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1" y="3565525"/>
            <a:ext cx="700311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52800" y="3565525"/>
            <a:ext cx="243112" cy="68580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81400" y="4251325"/>
            <a:ext cx="6157688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38399" y="4632325"/>
            <a:ext cx="181424" cy="0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05312" y="4632326"/>
            <a:ext cx="228600" cy="716981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33912" y="5349307"/>
            <a:ext cx="6905176" cy="0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38400" y="5716106"/>
            <a:ext cx="1950357" cy="3629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388756" y="5719734"/>
            <a:ext cx="243112" cy="68580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698344" y="5716105"/>
            <a:ext cx="228600" cy="68943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926945" y="5716105"/>
            <a:ext cx="2826655" cy="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31868" y="6405534"/>
            <a:ext cx="2066476" cy="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10509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CLK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226189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89852" y="3073666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5000" y="2586593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1536" y="4066659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52600" y="4491593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81F67"/>
                </a:solidFill>
              </a:rPr>
              <a:t>IO/M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78596" y="4556125"/>
            <a:ext cx="176311" cy="0"/>
          </a:xfrm>
          <a:prstGeom prst="line">
            <a:avLst/>
          </a:prstGeom>
          <a:ln w="2540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16550" y="556260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4A48"/>
                </a:solidFill>
              </a:rPr>
              <a:t>RD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2015662" y="5643537"/>
            <a:ext cx="251088" cy="3439"/>
          </a:xfrm>
          <a:prstGeom prst="line">
            <a:avLst/>
          </a:prstGeom>
          <a:ln w="2540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78825" y="1792842"/>
            <a:ext cx="48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15</a:t>
            </a:r>
          </a:p>
        </p:txBody>
      </p:sp>
      <p:cxnSp>
        <p:nvCxnSpPr>
          <p:cNvPr id="100" name="Curved Connector 99"/>
          <p:cNvCxnSpPr>
            <a:endCxn id="41" idx="2"/>
          </p:cNvCxnSpPr>
          <p:nvPr/>
        </p:nvCxnSpPr>
        <p:spPr>
          <a:xfrm rot="5400000" flipH="1" flipV="1">
            <a:off x="3210732" y="4711005"/>
            <a:ext cx="3115667" cy="2733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02482" y="6324600"/>
            <a:ext cx="45719" cy="80934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888482" y="5710266"/>
            <a:ext cx="45719" cy="80934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urved Connector 104"/>
          <p:cNvCxnSpPr/>
          <p:nvPr/>
        </p:nvCxnSpPr>
        <p:spPr>
          <a:xfrm rot="5400000" flipH="1" flipV="1">
            <a:off x="5847109" y="4366819"/>
            <a:ext cx="2418979" cy="283222"/>
          </a:xfrm>
          <a:prstGeom prst="curvedConnector3">
            <a:avLst>
              <a:gd name="adj1" fmla="val 476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452911" y="43346"/>
            <a:ext cx="0" cy="490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9739088" y="43346"/>
            <a:ext cx="0" cy="490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335702" y="96550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Opcode Fetch</a:t>
            </a:r>
          </a:p>
        </p:txBody>
      </p:sp>
      <p:cxnSp>
        <p:nvCxnSpPr>
          <p:cNvPr id="115" name="Straight Arrow Connector 114"/>
          <p:cNvCxnSpPr>
            <a:stCxn id="113" idx="3"/>
          </p:cNvCxnSpPr>
          <p:nvPr/>
        </p:nvCxnSpPr>
        <p:spPr>
          <a:xfrm>
            <a:off x="6812644" y="281216"/>
            <a:ext cx="2926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3" idx="1"/>
          </p:cNvCxnSpPr>
          <p:nvPr/>
        </p:nvCxnSpPr>
        <p:spPr>
          <a:xfrm flipH="1">
            <a:off x="2487667" y="281216"/>
            <a:ext cx="28480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0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33" grpId="0" animBg="1"/>
      <p:bldP spid="41" grpId="0" animBg="1"/>
      <p:bldP spid="10" grpId="0"/>
      <p:bldP spid="11" grpId="0"/>
      <p:bldP spid="12" grpId="0"/>
      <p:bldP spid="13" grpId="0"/>
      <p:bldP spid="14" grpId="0"/>
      <p:bldP spid="15" grpId="0"/>
      <p:bldP spid="23" grpId="0"/>
      <p:bldP spid="26" grpId="0"/>
      <p:bldP spid="103" grpId="0" animBg="1"/>
      <p:bldP spid="104" grpId="0" animBg="1"/>
      <p:bldP spid="1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2" y="533401"/>
          <a:ext cx="8229598" cy="59436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4398"/>
                <a:gridCol w="1828800"/>
                <a:gridCol w="1828800"/>
                <a:gridCol w="1828800"/>
                <a:gridCol w="1828800"/>
              </a:tblGrid>
              <a:tr h="533401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481F67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endParaRPr lang="en-US" sz="1800" b="1" kern="1200" baseline="-25000" dirty="0" smtClean="0">
                        <a:solidFill>
                          <a:srgbClr val="481F6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2438400" y="1127125"/>
            <a:ext cx="228600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7001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67312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81401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67200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95801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196112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10201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96000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22789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010400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24489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10288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138889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839200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053289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Hexagon 74"/>
          <p:cNvSpPr/>
          <p:nvPr/>
        </p:nvSpPr>
        <p:spPr>
          <a:xfrm>
            <a:off x="2696028" y="1995488"/>
            <a:ext cx="7286172" cy="549275"/>
          </a:xfrm>
          <a:prstGeom prst="hexagon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02E04"/>
                </a:solidFill>
              </a:rPr>
              <a:t>High order memory address   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2536934" y="2001611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5" idx="3"/>
          </p:cNvCxnSpPr>
          <p:nvPr/>
        </p:nvCxnSpPr>
        <p:spPr>
          <a:xfrm>
            <a:off x="2536934" y="2001611"/>
            <a:ext cx="159094" cy="268514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5" idx="3"/>
          </p:cNvCxnSpPr>
          <p:nvPr/>
        </p:nvCxnSpPr>
        <p:spPr>
          <a:xfrm flipH="1">
            <a:off x="2536934" y="2270125"/>
            <a:ext cx="159094" cy="232454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438399" y="2502579"/>
            <a:ext cx="98534" cy="839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36934" y="2001611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438400" y="1991293"/>
            <a:ext cx="98534" cy="4195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exagon 32"/>
          <p:cNvSpPr/>
          <p:nvPr/>
        </p:nvSpPr>
        <p:spPr>
          <a:xfrm>
            <a:off x="2696028" y="2740594"/>
            <a:ext cx="1799772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Low order M/m </a:t>
            </a:r>
            <a:r>
              <a:rPr lang="en-US" dirty="0" err="1">
                <a:solidFill>
                  <a:srgbClr val="008000"/>
                </a:solidFill>
              </a:rPr>
              <a:t>addr</a:t>
            </a:r>
            <a:r>
              <a:rPr lang="en-US" dirty="0">
                <a:solidFill>
                  <a:srgbClr val="008000"/>
                </a:solidFill>
              </a:rPr>
              <a:t>.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536933" y="2737644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3" idx="3"/>
          </p:cNvCxnSpPr>
          <p:nvPr/>
        </p:nvCxnSpPr>
        <p:spPr>
          <a:xfrm>
            <a:off x="2536934" y="2737645"/>
            <a:ext cx="159095" cy="277587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</p:cNvCxnSpPr>
          <p:nvPr/>
        </p:nvCxnSpPr>
        <p:spPr>
          <a:xfrm flipH="1">
            <a:off x="2536934" y="3015231"/>
            <a:ext cx="159094" cy="2716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431273" y="3286919"/>
            <a:ext cx="10566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933" y="2737644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445657" y="2731522"/>
            <a:ext cx="98405" cy="6123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agon 40"/>
          <p:cNvSpPr/>
          <p:nvPr/>
        </p:nvSpPr>
        <p:spPr>
          <a:xfrm>
            <a:off x="4767942" y="2740594"/>
            <a:ext cx="2547258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Data from memory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97534" y="3015231"/>
            <a:ext cx="275932" cy="1"/>
          </a:xfrm>
          <a:prstGeom prst="line">
            <a:avLst/>
          </a:prstGeom>
          <a:ln w="25400">
            <a:solidFill>
              <a:srgbClr val="008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</p:cNvCxnSpPr>
          <p:nvPr/>
        </p:nvCxnSpPr>
        <p:spPr>
          <a:xfrm>
            <a:off x="7315201" y="3015231"/>
            <a:ext cx="2438399" cy="9072"/>
          </a:xfrm>
          <a:prstGeom prst="line">
            <a:avLst/>
          </a:prstGeom>
          <a:ln w="254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452912" y="3565525"/>
            <a:ext cx="214089" cy="68580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1" y="3565525"/>
            <a:ext cx="700311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52800" y="3565525"/>
            <a:ext cx="243112" cy="68580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81400" y="4251325"/>
            <a:ext cx="6157688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38399" y="4647915"/>
            <a:ext cx="181424" cy="0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05312" y="4632326"/>
            <a:ext cx="228600" cy="716981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33912" y="5337827"/>
            <a:ext cx="6905176" cy="0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38400" y="5716106"/>
            <a:ext cx="1950357" cy="3629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388756" y="5719734"/>
            <a:ext cx="243112" cy="68580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698344" y="5716105"/>
            <a:ext cx="228600" cy="68943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926945" y="5716105"/>
            <a:ext cx="2826655" cy="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31868" y="6405534"/>
            <a:ext cx="2066476" cy="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10509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CLK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226189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89852" y="3073666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5000" y="2586593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1536" y="4066659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52600" y="4491593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81F67"/>
                </a:solidFill>
              </a:rPr>
              <a:t>IO/M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78596" y="4556125"/>
            <a:ext cx="176311" cy="0"/>
          </a:xfrm>
          <a:prstGeom prst="line">
            <a:avLst/>
          </a:prstGeom>
          <a:ln w="2540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16550" y="556260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4A48"/>
                </a:solidFill>
              </a:rPr>
              <a:t>RD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2015662" y="5643537"/>
            <a:ext cx="251088" cy="3439"/>
          </a:xfrm>
          <a:prstGeom prst="line">
            <a:avLst/>
          </a:prstGeom>
          <a:ln w="2540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78825" y="1792842"/>
            <a:ext cx="48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15</a:t>
            </a:r>
          </a:p>
        </p:txBody>
      </p:sp>
      <p:cxnSp>
        <p:nvCxnSpPr>
          <p:cNvPr id="100" name="Curved Connector 99"/>
          <p:cNvCxnSpPr>
            <a:endCxn id="41" idx="2"/>
          </p:cNvCxnSpPr>
          <p:nvPr/>
        </p:nvCxnSpPr>
        <p:spPr>
          <a:xfrm rot="5400000" flipH="1" flipV="1">
            <a:off x="3210732" y="4711005"/>
            <a:ext cx="3115667" cy="2733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02482" y="6324600"/>
            <a:ext cx="45719" cy="80934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888482" y="5710266"/>
            <a:ext cx="45719" cy="80934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urved Connector 104"/>
          <p:cNvCxnSpPr/>
          <p:nvPr/>
        </p:nvCxnSpPr>
        <p:spPr>
          <a:xfrm rot="5400000" flipH="1" flipV="1">
            <a:off x="5847109" y="4366819"/>
            <a:ext cx="2418979" cy="283222"/>
          </a:xfrm>
          <a:prstGeom prst="curvedConnector3">
            <a:avLst>
              <a:gd name="adj1" fmla="val 476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438400" y="43346"/>
            <a:ext cx="0" cy="490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9739088" y="43346"/>
            <a:ext cx="0" cy="490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335702" y="9655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Memory read cycle</a:t>
            </a:r>
          </a:p>
        </p:txBody>
      </p:sp>
      <p:cxnSp>
        <p:nvCxnSpPr>
          <p:cNvPr id="115" name="Straight Arrow Connector 114"/>
          <p:cNvCxnSpPr>
            <a:stCxn id="113" idx="3"/>
          </p:cNvCxnSpPr>
          <p:nvPr/>
        </p:nvCxnSpPr>
        <p:spPr>
          <a:xfrm>
            <a:off x="7270846" y="281216"/>
            <a:ext cx="2468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3" idx="1"/>
          </p:cNvCxnSpPr>
          <p:nvPr/>
        </p:nvCxnSpPr>
        <p:spPr>
          <a:xfrm flipH="1">
            <a:off x="2452911" y="281216"/>
            <a:ext cx="2882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023079" y="3065559"/>
          <a:ext cx="1530909" cy="108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052"/>
                <a:gridCol w="373392"/>
                <a:gridCol w="821465"/>
              </a:tblGrid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100" b="1" i="0" u="none" strike="noStrike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</a:t>
                      </a:r>
                      <a:r>
                        <a:rPr lang="en-US" sz="1100" b="1" baseline="-25000" dirty="0" smtClean="0"/>
                        <a:t>0</a:t>
                      </a:r>
                      <a:endParaRPr lang="en-US" sz="1100" b="1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Mode</a:t>
                      </a:r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0</a:t>
                      </a:r>
                      <a:endParaRPr lang="en-US" sz="1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HLT</a:t>
                      </a:r>
                      <a:endParaRPr lang="en-US" sz="1200" b="1" dirty="0"/>
                    </a:p>
                  </a:txBody>
                  <a:tcPr/>
                </a:tc>
              </a:tr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1</a:t>
                      </a:r>
                      <a:endParaRPr lang="en-US" sz="1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WRITE</a:t>
                      </a:r>
                      <a:endParaRPr lang="en-US" sz="1200" b="1" dirty="0"/>
                    </a:p>
                  </a:txBody>
                  <a:tcPr/>
                </a:tc>
              </a:tr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0</a:t>
                      </a:r>
                      <a:endParaRPr lang="en-US" sz="1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READ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9775376" y="1812925"/>
            <a:ext cx="664024" cy="936740"/>
          </a:xfrm>
          <a:prstGeom prst="rect">
            <a:avLst/>
          </a:prstGeom>
          <a:solidFill>
            <a:srgbClr val="F7F9F9"/>
          </a:solidFill>
          <a:ln>
            <a:solidFill>
              <a:srgbClr val="F6F9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2590801" y="4638134"/>
            <a:ext cx="214089" cy="699585"/>
          </a:xfrm>
          <a:prstGeom prst="line">
            <a:avLst/>
          </a:prstGeom>
          <a:ln w="31750">
            <a:solidFill>
              <a:srgbClr val="8D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804890" y="4640262"/>
            <a:ext cx="6934199" cy="15306"/>
          </a:xfrm>
          <a:prstGeom prst="line">
            <a:avLst/>
          </a:prstGeom>
          <a:ln w="31750">
            <a:solidFill>
              <a:srgbClr val="8D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38400" y="5337827"/>
            <a:ext cx="145137" cy="0"/>
          </a:xfrm>
          <a:prstGeom prst="line">
            <a:avLst/>
          </a:prstGeom>
          <a:ln w="31750">
            <a:solidFill>
              <a:srgbClr val="8D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811917" y="4821740"/>
            <a:ext cx="2064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IO/M=0</a:t>
            </a:r>
            <a:r>
              <a:rPr lang="en-US" dirty="0">
                <a:solidFill>
                  <a:srgbClr val="7030A0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A5B418"/>
                </a:solidFill>
              </a:rPr>
              <a:t>S</a:t>
            </a:r>
            <a:r>
              <a:rPr lang="en-US" b="1" baseline="-25000" dirty="0">
                <a:solidFill>
                  <a:srgbClr val="A5B418"/>
                </a:solidFill>
              </a:rPr>
              <a:t>1</a:t>
            </a:r>
            <a:r>
              <a:rPr lang="en-US" b="1" dirty="0">
                <a:solidFill>
                  <a:srgbClr val="A5B418"/>
                </a:solidFill>
              </a:rPr>
              <a:t>=1 , </a:t>
            </a:r>
            <a:r>
              <a:rPr lang="en-US" b="1" dirty="0">
                <a:solidFill>
                  <a:srgbClr val="7030A0"/>
                </a:solidFill>
              </a:rPr>
              <a:t>S</a:t>
            </a:r>
            <a:r>
              <a:rPr lang="en-US" b="1" baseline="-25000" dirty="0">
                <a:solidFill>
                  <a:srgbClr val="7030A0"/>
                </a:solidFill>
              </a:rPr>
              <a:t>0</a:t>
            </a:r>
            <a:r>
              <a:rPr lang="en-US" b="1" dirty="0">
                <a:solidFill>
                  <a:srgbClr val="7030A0"/>
                </a:solidFill>
              </a:rPr>
              <a:t>=0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79028" y="5124397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5B418"/>
                </a:solidFill>
              </a:rPr>
              <a:t>S</a:t>
            </a:r>
            <a:r>
              <a:rPr lang="en-US" b="1" baseline="-25000" dirty="0">
                <a:solidFill>
                  <a:srgbClr val="A5B418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82176" y="4710695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81F67"/>
                </a:solidFill>
              </a:rPr>
              <a:t>S</a:t>
            </a:r>
            <a:r>
              <a:rPr lang="en-US" b="1" baseline="-25000" dirty="0">
                <a:solidFill>
                  <a:srgbClr val="481F67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4089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33" grpId="0" animBg="1"/>
      <p:bldP spid="41" grpId="0" animBg="1"/>
      <p:bldP spid="10" grpId="0"/>
      <p:bldP spid="11" grpId="0"/>
      <p:bldP spid="12" grpId="0"/>
      <p:bldP spid="13" grpId="0"/>
      <p:bldP spid="14" grpId="0"/>
      <p:bldP spid="15" grpId="0"/>
      <p:bldP spid="23" grpId="0"/>
      <p:bldP spid="26" grpId="0"/>
      <p:bldP spid="103" grpId="0" animBg="1"/>
      <p:bldP spid="104" grpId="0" animBg="1"/>
      <p:bldP spid="113" grpId="0"/>
      <p:bldP spid="120" grpId="0" animBg="1"/>
      <p:bldP spid="21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2" y="533401"/>
          <a:ext cx="8229598" cy="59436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4398"/>
                <a:gridCol w="1828800"/>
                <a:gridCol w="1828800"/>
                <a:gridCol w="1828800"/>
                <a:gridCol w="1828800"/>
              </a:tblGrid>
              <a:tr h="533401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481F67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endParaRPr lang="en-US" sz="1800" b="1" kern="1200" baseline="-25000" dirty="0" smtClean="0">
                        <a:solidFill>
                          <a:srgbClr val="481F6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2438400" y="1127125"/>
            <a:ext cx="228600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7001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67312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81401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67200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95801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196112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10201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96000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24601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010400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24489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10288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138889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839200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053289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Hexagon 74"/>
          <p:cNvSpPr/>
          <p:nvPr/>
        </p:nvSpPr>
        <p:spPr>
          <a:xfrm>
            <a:off x="2696028" y="1995488"/>
            <a:ext cx="7286172" cy="549275"/>
          </a:xfrm>
          <a:prstGeom prst="hexagon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02E04"/>
                </a:solidFill>
              </a:rPr>
              <a:t>High order memory address   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2536934" y="2001611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5" idx="3"/>
          </p:cNvCxnSpPr>
          <p:nvPr/>
        </p:nvCxnSpPr>
        <p:spPr>
          <a:xfrm>
            <a:off x="2536934" y="2001611"/>
            <a:ext cx="159094" cy="268514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5" idx="3"/>
          </p:cNvCxnSpPr>
          <p:nvPr/>
        </p:nvCxnSpPr>
        <p:spPr>
          <a:xfrm flipH="1">
            <a:off x="2536934" y="2270125"/>
            <a:ext cx="159094" cy="232454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438399" y="2502579"/>
            <a:ext cx="98534" cy="839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36934" y="2001611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438400" y="1991293"/>
            <a:ext cx="98534" cy="4195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exagon 32"/>
          <p:cNvSpPr/>
          <p:nvPr/>
        </p:nvSpPr>
        <p:spPr>
          <a:xfrm>
            <a:off x="2696028" y="2740594"/>
            <a:ext cx="1799772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Low order M/m </a:t>
            </a:r>
            <a:r>
              <a:rPr lang="en-US" dirty="0" err="1">
                <a:solidFill>
                  <a:srgbClr val="008000"/>
                </a:solidFill>
              </a:rPr>
              <a:t>addr</a:t>
            </a:r>
            <a:r>
              <a:rPr lang="en-US" dirty="0">
                <a:solidFill>
                  <a:srgbClr val="008000"/>
                </a:solidFill>
              </a:rPr>
              <a:t>.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536933" y="2737644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3" idx="3"/>
          </p:cNvCxnSpPr>
          <p:nvPr/>
        </p:nvCxnSpPr>
        <p:spPr>
          <a:xfrm>
            <a:off x="2536934" y="2737645"/>
            <a:ext cx="159095" cy="277587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</p:cNvCxnSpPr>
          <p:nvPr/>
        </p:nvCxnSpPr>
        <p:spPr>
          <a:xfrm flipH="1">
            <a:off x="2536934" y="3015231"/>
            <a:ext cx="159094" cy="2716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438399" y="3286919"/>
            <a:ext cx="98534" cy="839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933" y="2737644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438399" y="2727326"/>
            <a:ext cx="98534" cy="4195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agon 40"/>
          <p:cNvSpPr/>
          <p:nvPr/>
        </p:nvSpPr>
        <p:spPr>
          <a:xfrm>
            <a:off x="4767942" y="2740594"/>
            <a:ext cx="2547258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Data from Microprocessor</a:t>
            </a:r>
          </a:p>
        </p:txBody>
      </p:sp>
      <p:cxnSp>
        <p:nvCxnSpPr>
          <p:cNvPr id="8" name="Straight Connector 7"/>
          <p:cNvCxnSpPr>
            <a:stCxn id="33" idx="0"/>
            <a:endCxn id="41" idx="3"/>
          </p:cNvCxnSpPr>
          <p:nvPr/>
        </p:nvCxnSpPr>
        <p:spPr>
          <a:xfrm>
            <a:off x="4495800" y="3015231"/>
            <a:ext cx="272142" cy="0"/>
          </a:xfrm>
          <a:prstGeom prst="line">
            <a:avLst/>
          </a:prstGeom>
          <a:ln w="25400">
            <a:solidFill>
              <a:srgbClr val="008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</p:cNvCxnSpPr>
          <p:nvPr/>
        </p:nvCxnSpPr>
        <p:spPr>
          <a:xfrm>
            <a:off x="7315201" y="3015231"/>
            <a:ext cx="2438399" cy="9072"/>
          </a:xfrm>
          <a:prstGeom prst="line">
            <a:avLst/>
          </a:prstGeom>
          <a:ln w="254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452912" y="3565525"/>
            <a:ext cx="214089" cy="68580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1" y="3565525"/>
            <a:ext cx="700311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52800" y="3565525"/>
            <a:ext cx="243112" cy="68580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81400" y="4251325"/>
            <a:ext cx="6157688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38399" y="4632325"/>
            <a:ext cx="181424" cy="0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05312" y="4632326"/>
            <a:ext cx="228600" cy="716981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33912" y="5349307"/>
            <a:ext cx="6905176" cy="0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38400" y="5716106"/>
            <a:ext cx="1950357" cy="3629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388756" y="5719734"/>
            <a:ext cx="243112" cy="68580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698344" y="5716105"/>
            <a:ext cx="228600" cy="68943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926945" y="5716105"/>
            <a:ext cx="2826655" cy="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31868" y="6405534"/>
            <a:ext cx="2066476" cy="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10509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CLK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226189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89852" y="3073666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5000" y="2586593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1536" y="4066659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52600" y="4491593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81F67"/>
                </a:solidFill>
              </a:rPr>
              <a:t>IO/M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178596" y="4556125"/>
            <a:ext cx="176311" cy="0"/>
          </a:xfrm>
          <a:prstGeom prst="line">
            <a:avLst/>
          </a:prstGeom>
          <a:ln w="2540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16550" y="5562600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4A48"/>
                </a:solidFill>
              </a:rPr>
              <a:t>WR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015662" y="5638800"/>
            <a:ext cx="339244" cy="4736"/>
          </a:xfrm>
          <a:prstGeom prst="line">
            <a:avLst/>
          </a:prstGeom>
          <a:ln w="2540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78825" y="1792842"/>
            <a:ext cx="48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15</a:t>
            </a:r>
          </a:p>
        </p:txBody>
      </p:sp>
      <p:cxnSp>
        <p:nvCxnSpPr>
          <p:cNvPr id="100" name="Curved Connector 99"/>
          <p:cNvCxnSpPr>
            <a:endCxn id="41" idx="2"/>
          </p:cNvCxnSpPr>
          <p:nvPr/>
        </p:nvCxnSpPr>
        <p:spPr>
          <a:xfrm rot="5400000" flipH="1" flipV="1">
            <a:off x="3210732" y="4711005"/>
            <a:ext cx="3115667" cy="2733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02482" y="6324600"/>
            <a:ext cx="45719" cy="80934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888482" y="5710266"/>
            <a:ext cx="45719" cy="80934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urved Connector 104"/>
          <p:cNvCxnSpPr/>
          <p:nvPr/>
        </p:nvCxnSpPr>
        <p:spPr>
          <a:xfrm rot="5400000" flipH="1" flipV="1">
            <a:off x="5847109" y="4366819"/>
            <a:ext cx="2418979" cy="283222"/>
          </a:xfrm>
          <a:prstGeom prst="curvedConnector3">
            <a:avLst>
              <a:gd name="adj1" fmla="val 476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438400" y="43346"/>
            <a:ext cx="0" cy="490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9739088" y="43346"/>
            <a:ext cx="0" cy="490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335702" y="9655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Memory write cycle</a:t>
            </a:r>
          </a:p>
        </p:txBody>
      </p:sp>
      <p:cxnSp>
        <p:nvCxnSpPr>
          <p:cNvPr id="115" name="Straight Arrow Connector 114"/>
          <p:cNvCxnSpPr>
            <a:stCxn id="113" idx="3"/>
          </p:cNvCxnSpPr>
          <p:nvPr/>
        </p:nvCxnSpPr>
        <p:spPr>
          <a:xfrm>
            <a:off x="7322142" y="281216"/>
            <a:ext cx="2416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3" idx="1"/>
          </p:cNvCxnSpPr>
          <p:nvPr/>
        </p:nvCxnSpPr>
        <p:spPr>
          <a:xfrm flipH="1">
            <a:off x="2452911" y="281216"/>
            <a:ext cx="2882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023079" y="3065559"/>
          <a:ext cx="1530909" cy="108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052"/>
                <a:gridCol w="373392"/>
                <a:gridCol w="821465"/>
              </a:tblGrid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100" b="1" i="0" u="none" strike="noStrike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</a:t>
                      </a:r>
                      <a:r>
                        <a:rPr lang="en-US" sz="1100" b="1" baseline="-25000" dirty="0" smtClean="0"/>
                        <a:t>0</a:t>
                      </a:r>
                      <a:endParaRPr lang="en-US" sz="1100" b="1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Mode</a:t>
                      </a:r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0</a:t>
                      </a:r>
                      <a:endParaRPr lang="en-US" sz="1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HLT</a:t>
                      </a:r>
                      <a:endParaRPr lang="en-US" sz="1200" b="1" dirty="0"/>
                    </a:p>
                  </a:txBody>
                  <a:tcPr/>
                </a:tc>
              </a:tr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1</a:t>
                      </a:r>
                      <a:endParaRPr lang="en-US" sz="1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WRITE</a:t>
                      </a:r>
                      <a:endParaRPr lang="en-US" sz="1200" b="1" dirty="0"/>
                    </a:p>
                  </a:txBody>
                  <a:tcPr/>
                </a:tc>
              </a:tr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0</a:t>
                      </a:r>
                      <a:endParaRPr lang="en-US" sz="1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READ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9775376" y="1812925"/>
            <a:ext cx="664024" cy="936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2590801" y="4648200"/>
            <a:ext cx="214089" cy="685800"/>
          </a:xfrm>
          <a:prstGeom prst="line">
            <a:avLst/>
          </a:prstGeom>
          <a:ln w="31750">
            <a:solidFill>
              <a:srgbClr val="8D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804890" y="4648200"/>
            <a:ext cx="6934199" cy="15306"/>
          </a:xfrm>
          <a:prstGeom prst="line">
            <a:avLst/>
          </a:prstGeom>
          <a:ln w="31750">
            <a:solidFill>
              <a:srgbClr val="8D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38400" y="5326348"/>
            <a:ext cx="145137" cy="0"/>
          </a:xfrm>
          <a:prstGeom prst="line">
            <a:avLst/>
          </a:prstGeom>
          <a:ln w="31750">
            <a:solidFill>
              <a:srgbClr val="8D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772929" y="4821740"/>
            <a:ext cx="2064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IO/M=0</a:t>
            </a:r>
            <a:r>
              <a:rPr lang="en-US" dirty="0">
                <a:solidFill>
                  <a:srgbClr val="7030A0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S</a:t>
            </a:r>
            <a:r>
              <a:rPr lang="en-US" b="1" baseline="-25000" dirty="0">
                <a:solidFill>
                  <a:srgbClr val="7030A0"/>
                </a:solidFill>
              </a:rPr>
              <a:t>1</a:t>
            </a:r>
            <a:r>
              <a:rPr lang="en-US" b="1" dirty="0">
                <a:solidFill>
                  <a:srgbClr val="7030A0"/>
                </a:solidFill>
              </a:rPr>
              <a:t>=0</a:t>
            </a:r>
            <a:r>
              <a:rPr lang="en-US" b="1" dirty="0">
                <a:solidFill>
                  <a:srgbClr val="A5B418"/>
                </a:solidFill>
              </a:rPr>
              <a:t> , </a:t>
            </a:r>
            <a:r>
              <a:rPr lang="en-US" b="1" dirty="0">
                <a:solidFill>
                  <a:srgbClr val="B0AC00"/>
                </a:solidFill>
              </a:rPr>
              <a:t>S</a:t>
            </a:r>
            <a:r>
              <a:rPr lang="en-US" b="1" baseline="-25000" dirty="0">
                <a:solidFill>
                  <a:srgbClr val="B0AC00"/>
                </a:solidFill>
              </a:rPr>
              <a:t>0</a:t>
            </a:r>
            <a:r>
              <a:rPr lang="en-US" b="1" dirty="0">
                <a:solidFill>
                  <a:srgbClr val="B0AC00"/>
                </a:solidFill>
              </a:rPr>
              <a:t>=1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79028" y="5124397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5B418"/>
                </a:solidFill>
              </a:rPr>
              <a:t>S</a:t>
            </a:r>
            <a:r>
              <a:rPr lang="en-US" b="1" baseline="-25000" dirty="0">
                <a:solidFill>
                  <a:srgbClr val="A5B418"/>
                </a:solidFill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82176" y="4710695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81F67"/>
                </a:solidFill>
              </a:rPr>
              <a:t>S</a:t>
            </a:r>
            <a:r>
              <a:rPr lang="en-US" b="1" baseline="-25000" dirty="0">
                <a:solidFill>
                  <a:srgbClr val="481F67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644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33" grpId="0" animBg="1"/>
      <p:bldP spid="41" grpId="0" animBg="1"/>
      <p:bldP spid="10" grpId="0"/>
      <p:bldP spid="11" grpId="0"/>
      <p:bldP spid="12" grpId="0"/>
      <p:bldP spid="13" grpId="0"/>
      <p:bldP spid="14" grpId="0"/>
      <p:bldP spid="15" grpId="0"/>
      <p:bldP spid="23" grpId="0"/>
      <p:bldP spid="26" grpId="0"/>
      <p:bldP spid="103" grpId="0" animBg="1"/>
      <p:bldP spid="104" grpId="0" animBg="1"/>
      <p:bldP spid="113" grpId="0"/>
      <p:bldP spid="120" grpId="0" animBg="1"/>
      <p:bldP spid="21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2" y="533401"/>
          <a:ext cx="8229598" cy="59436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4398"/>
                <a:gridCol w="1828800"/>
                <a:gridCol w="1828800"/>
                <a:gridCol w="1828800"/>
                <a:gridCol w="1828800"/>
              </a:tblGrid>
              <a:tr h="533401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481F67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endParaRPr lang="en-US" sz="1800" b="1" kern="1200" baseline="-25000" dirty="0" smtClean="0">
                        <a:solidFill>
                          <a:srgbClr val="481F6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2438400" y="1127125"/>
            <a:ext cx="228600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7001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67312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81401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67200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95801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196112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10201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96000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10089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010400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24489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10288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138889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839200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053289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Hexagon 74"/>
          <p:cNvSpPr/>
          <p:nvPr/>
        </p:nvSpPr>
        <p:spPr>
          <a:xfrm>
            <a:off x="2696028" y="1995488"/>
            <a:ext cx="7286172" cy="549275"/>
          </a:xfrm>
          <a:prstGeom prst="hexagon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02E04"/>
                </a:solidFill>
              </a:rPr>
              <a:t>High order I/O address   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2536934" y="2001611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5" idx="3"/>
          </p:cNvCxnSpPr>
          <p:nvPr/>
        </p:nvCxnSpPr>
        <p:spPr>
          <a:xfrm>
            <a:off x="2536934" y="2001611"/>
            <a:ext cx="159094" cy="268514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5" idx="3"/>
          </p:cNvCxnSpPr>
          <p:nvPr/>
        </p:nvCxnSpPr>
        <p:spPr>
          <a:xfrm flipH="1">
            <a:off x="2536934" y="2270125"/>
            <a:ext cx="159094" cy="232454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438399" y="2502579"/>
            <a:ext cx="98534" cy="839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36934" y="2001611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438400" y="1991293"/>
            <a:ext cx="98534" cy="4195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exagon 32"/>
          <p:cNvSpPr/>
          <p:nvPr/>
        </p:nvSpPr>
        <p:spPr>
          <a:xfrm>
            <a:off x="2696028" y="2740594"/>
            <a:ext cx="1799772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Low order I/O </a:t>
            </a:r>
            <a:r>
              <a:rPr lang="en-US" dirty="0" err="1">
                <a:solidFill>
                  <a:srgbClr val="008000"/>
                </a:solidFill>
              </a:rPr>
              <a:t>addr</a:t>
            </a:r>
            <a:r>
              <a:rPr lang="en-US" dirty="0">
                <a:solidFill>
                  <a:srgbClr val="008000"/>
                </a:solidFill>
              </a:rPr>
              <a:t>.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536933" y="2737644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3" idx="3"/>
          </p:cNvCxnSpPr>
          <p:nvPr/>
        </p:nvCxnSpPr>
        <p:spPr>
          <a:xfrm>
            <a:off x="2536934" y="2737645"/>
            <a:ext cx="159095" cy="277587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</p:cNvCxnSpPr>
          <p:nvPr/>
        </p:nvCxnSpPr>
        <p:spPr>
          <a:xfrm flipH="1">
            <a:off x="2536934" y="3015231"/>
            <a:ext cx="159094" cy="2716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438399" y="3286919"/>
            <a:ext cx="98534" cy="839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933" y="2737644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438399" y="2727326"/>
            <a:ext cx="98534" cy="4195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agon 40"/>
          <p:cNvSpPr/>
          <p:nvPr/>
        </p:nvSpPr>
        <p:spPr>
          <a:xfrm>
            <a:off x="4767942" y="2740594"/>
            <a:ext cx="2547258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I/O     data    </a:t>
            </a:r>
          </a:p>
        </p:txBody>
      </p:sp>
      <p:cxnSp>
        <p:nvCxnSpPr>
          <p:cNvPr id="8" name="Straight Connector 7"/>
          <p:cNvCxnSpPr>
            <a:stCxn id="33" idx="0"/>
            <a:endCxn id="41" idx="3"/>
          </p:cNvCxnSpPr>
          <p:nvPr/>
        </p:nvCxnSpPr>
        <p:spPr>
          <a:xfrm>
            <a:off x="4495800" y="3015231"/>
            <a:ext cx="272142" cy="0"/>
          </a:xfrm>
          <a:prstGeom prst="line">
            <a:avLst/>
          </a:prstGeom>
          <a:ln w="25400">
            <a:solidFill>
              <a:srgbClr val="008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</p:cNvCxnSpPr>
          <p:nvPr/>
        </p:nvCxnSpPr>
        <p:spPr>
          <a:xfrm>
            <a:off x="7315201" y="3015231"/>
            <a:ext cx="2438399" cy="9072"/>
          </a:xfrm>
          <a:prstGeom prst="line">
            <a:avLst/>
          </a:prstGeom>
          <a:ln w="254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452912" y="3565525"/>
            <a:ext cx="214089" cy="68580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1" y="3565525"/>
            <a:ext cx="700311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52800" y="3565525"/>
            <a:ext cx="243112" cy="68580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81400" y="4251325"/>
            <a:ext cx="6157688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38399" y="4632325"/>
            <a:ext cx="181424" cy="0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05312" y="4632326"/>
            <a:ext cx="228600" cy="716981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33912" y="5349307"/>
            <a:ext cx="6905176" cy="0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38400" y="5716106"/>
            <a:ext cx="1950357" cy="3629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388756" y="5719734"/>
            <a:ext cx="243112" cy="68580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698344" y="5716105"/>
            <a:ext cx="228600" cy="68943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926945" y="5716105"/>
            <a:ext cx="2826655" cy="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31868" y="6405534"/>
            <a:ext cx="2066476" cy="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10509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CLK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226189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89852" y="3073666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5000" y="2586593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1536" y="4066659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16551" y="55626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4A48"/>
                </a:solidFill>
              </a:rPr>
              <a:t>IOR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997739" y="5629040"/>
            <a:ext cx="367619" cy="5539"/>
          </a:xfrm>
          <a:prstGeom prst="line">
            <a:avLst/>
          </a:prstGeom>
          <a:ln w="2540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78825" y="1792842"/>
            <a:ext cx="48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15</a:t>
            </a:r>
          </a:p>
        </p:txBody>
      </p:sp>
      <p:cxnSp>
        <p:nvCxnSpPr>
          <p:cNvPr id="100" name="Curved Connector 99"/>
          <p:cNvCxnSpPr>
            <a:endCxn id="41" idx="2"/>
          </p:cNvCxnSpPr>
          <p:nvPr/>
        </p:nvCxnSpPr>
        <p:spPr>
          <a:xfrm rot="5400000" flipH="1" flipV="1">
            <a:off x="3210732" y="4711005"/>
            <a:ext cx="3115667" cy="2733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02482" y="6324600"/>
            <a:ext cx="45719" cy="80934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888482" y="5710266"/>
            <a:ext cx="45719" cy="80934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urved Connector 104"/>
          <p:cNvCxnSpPr/>
          <p:nvPr/>
        </p:nvCxnSpPr>
        <p:spPr>
          <a:xfrm rot="5400000" flipH="1" flipV="1">
            <a:off x="5847109" y="4366819"/>
            <a:ext cx="2418979" cy="283222"/>
          </a:xfrm>
          <a:prstGeom prst="curvedConnector3">
            <a:avLst>
              <a:gd name="adj1" fmla="val 476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438400" y="43346"/>
            <a:ext cx="0" cy="490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9739088" y="43346"/>
            <a:ext cx="0" cy="490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335701" y="96550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I/O read cycle</a:t>
            </a:r>
          </a:p>
        </p:txBody>
      </p:sp>
      <p:cxnSp>
        <p:nvCxnSpPr>
          <p:cNvPr id="115" name="Straight Arrow Connector 114"/>
          <p:cNvCxnSpPr>
            <a:stCxn id="113" idx="3"/>
          </p:cNvCxnSpPr>
          <p:nvPr/>
        </p:nvCxnSpPr>
        <p:spPr>
          <a:xfrm>
            <a:off x="6843744" y="281216"/>
            <a:ext cx="2895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3" idx="1"/>
          </p:cNvCxnSpPr>
          <p:nvPr/>
        </p:nvCxnSpPr>
        <p:spPr>
          <a:xfrm flipH="1">
            <a:off x="2452911" y="281216"/>
            <a:ext cx="2882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023079" y="3065559"/>
          <a:ext cx="1530909" cy="108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052"/>
                <a:gridCol w="373392"/>
                <a:gridCol w="821465"/>
              </a:tblGrid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100" b="1" i="0" u="none" strike="noStrike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</a:t>
                      </a:r>
                      <a:r>
                        <a:rPr lang="en-US" sz="1100" b="1" baseline="-25000" dirty="0" smtClean="0"/>
                        <a:t>0</a:t>
                      </a:r>
                      <a:endParaRPr lang="en-US" sz="1100" b="1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Mode</a:t>
                      </a:r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0</a:t>
                      </a:r>
                      <a:endParaRPr lang="en-US" sz="1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HLT</a:t>
                      </a:r>
                      <a:endParaRPr lang="en-US" sz="1200" b="1" dirty="0"/>
                    </a:p>
                  </a:txBody>
                  <a:tcPr/>
                </a:tc>
              </a:tr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1</a:t>
                      </a:r>
                      <a:endParaRPr lang="en-US" sz="1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WRITE</a:t>
                      </a:r>
                      <a:endParaRPr lang="en-US" sz="1200" b="1" dirty="0"/>
                    </a:p>
                  </a:txBody>
                  <a:tcPr/>
                </a:tc>
              </a:tr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0</a:t>
                      </a:r>
                      <a:endParaRPr lang="en-US" sz="1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READ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9775376" y="1812925"/>
            <a:ext cx="664024" cy="936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2590801" y="4648200"/>
            <a:ext cx="214089" cy="685800"/>
          </a:xfrm>
          <a:prstGeom prst="line">
            <a:avLst/>
          </a:prstGeom>
          <a:ln w="31750">
            <a:solidFill>
              <a:srgbClr val="8D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804890" y="4648200"/>
            <a:ext cx="6934199" cy="15306"/>
          </a:xfrm>
          <a:prstGeom prst="line">
            <a:avLst/>
          </a:prstGeom>
          <a:ln w="31750">
            <a:solidFill>
              <a:srgbClr val="8D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38400" y="5326348"/>
            <a:ext cx="145137" cy="0"/>
          </a:xfrm>
          <a:prstGeom prst="line">
            <a:avLst/>
          </a:prstGeom>
          <a:ln w="31750">
            <a:solidFill>
              <a:srgbClr val="8D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811917" y="4821740"/>
            <a:ext cx="2064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5B418"/>
                </a:solidFill>
              </a:rPr>
              <a:t>IO/M=1,</a:t>
            </a:r>
            <a:r>
              <a:rPr lang="en-US" dirty="0"/>
              <a:t> </a:t>
            </a:r>
            <a:r>
              <a:rPr lang="en-US" b="1" dirty="0">
                <a:solidFill>
                  <a:srgbClr val="A5B418"/>
                </a:solidFill>
              </a:rPr>
              <a:t>S</a:t>
            </a:r>
            <a:r>
              <a:rPr lang="en-US" b="1" baseline="-25000" dirty="0">
                <a:solidFill>
                  <a:srgbClr val="A5B418"/>
                </a:solidFill>
              </a:rPr>
              <a:t>1</a:t>
            </a:r>
            <a:r>
              <a:rPr lang="en-US" b="1" dirty="0">
                <a:solidFill>
                  <a:srgbClr val="A5B418"/>
                </a:solidFill>
              </a:rPr>
              <a:t>=1 , </a:t>
            </a:r>
            <a:r>
              <a:rPr lang="en-US" b="1" dirty="0">
                <a:solidFill>
                  <a:srgbClr val="7030A0"/>
                </a:solidFill>
              </a:rPr>
              <a:t>S</a:t>
            </a:r>
            <a:r>
              <a:rPr lang="en-US" b="1" baseline="-25000" dirty="0">
                <a:solidFill>
                  <a:srgbClr val="7030A0"/>
                </a:solidFill>
              </a:rPr>
              <a:t>0</a:t>
            </a:r>
            <a:r>
              <a:rPr lang="en-US" b="1" dirty="0">
                <a:solidFill>
                  <a:srgbClr val="7030A0"/>
                </a:solidFill>
              </a:rPr>
              <a:t>=0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24931" y="4934636"/>
            <a:ext cx="877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5B418"/>
                </a:solidFill>
              </a:rPr>
              <a:t>IO/M</a:t>
            </a:r>
          </a:p>
          <a:p>
            <a:r>
              <a:rPr lang="en-US" b="1" dirty="0">
                <a:solidFill>
                  <a:srgbClr val="A5B418"/>
                </a:solidFill>
              </a:rPr>
              <a:t>S</a:t>
            </a:r>
            <a:r>
              <a:rPr lang="en-US" b="1" baseline="-25000" dirty="0">
                <a:solidFill>
                  <a:srgbClr val="A5B418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16529" y="4466835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81F67"/>
                </a:solidFill>
              </a:rPr>
              <a:t>S</a:t>
            </a:r>
            <a:r>
              <a:rPr lang="en-US" b="1" baseline="-25000" dirty="0">
                <a:solidFill>
                  <a:srgbClr val="481F67"/>
                </a:solidFill>
              </a:rPr>
              <a:t>0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2262089" y="4990815"/>
            <a:ext cx="176311" cy="0"/>
          </a:xfrm>
          <a:prstGeom prst="line">
            <a:avLst/>
          </a:prstGeom>
          <a:ln w="31750">
            <a:solidFill>
              <a:srgbClr val="B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233890" y="4876800"/>
            <a:ext cx="176311" cy="0"/>
          </a:xfrm>
          <a:prstGeom prst="line">
            <a:avLst/>
          </a:prstGeom>
          <a:ln w="31750">
            <a:solidFill>
              <a:srgbClr val="B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33" grpId="0" animBg="1"/>
      <p:bldP spid="41" grpId="0" animBg="1"/>
      <p:bldP spid="10" grpId="0"/>
      <p:bldP spid="11" grpId="0"/>
      <p:bldP spid="12" grpId="0"/>
      <p:bldP spid="13" grpId="0"/>
      <p:bldP spid="14" grpId="0"/>
      <p:bldP spid="23" grpId="0"/>
      <p:bldP spid="26" grpId="0"/>
      <p:bldP spid="103" grpId="0" animBg="1"/>
      <p:bldP spid="104" grpId="0" animBg="1"/>
      <p:bldP spid="113" grpId="0"/>
      <p:bldP spid="120" grpId="0" animBg="1"/>
      <p:bldP spid="21" grpId="0"/>
      <p:bldP spid="2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2" y="533401"/>
          <a:ext cx="8229598" cy="59436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4398"/>
                <a:gridCol w="1828800"/>
                <a:gridCol w="1828800"/>
                <a:gridCol w="1828800"/>
                <a:gridCol w="1828800"/>
              </a:tblGrid>
              <a:tr h="533401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sz="1800" kern="1200" baseline="-25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baseline="-25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481F67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endParaRPr lang="en-US" sz="1800" b="1" kern="1200" baseline="-25000" dirty="0" smtClean="0">
                        <a:solidFill>
                          <a:srgbClr val="481F6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algn="r"/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2438400" y="1127125"/>
            <a:ext cx="228600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7001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67312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81401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67200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495801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196112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10201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96000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10089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010400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224489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10288" y="1127125"/>
            <a:ext cx="243112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138889" y="18129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839200" y="1127125"/>
            <a:ext cx="214089" cy="68580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053289" y="1127125"/>
            <a:ext cx="700311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Hexagon 74"/>
          <p:cNvSpPr/>
          <p:nvPr/>
        </p:nvSpPr>
        <p:spPr>
          <a:xfrm>
            <a:off x="2696028" y="1995488"/>
            <a:ext cx="7286172" cy="549275"/>
          </a:xfrm>
          <a:prstGeom prst="hexagon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02E04"/>
                </a:solidFill>
              </a:rPr>
              <a:t>High order I/O address   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2536934" y="2001611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5" idx="3"/>
          </p:cNvCxnSpPr>
          <p:nvPr/>
        </p:nvCxnSpPr>
        <p:spPr>
          <a:xfrm>
            <a:off x="2536934" y="2001611"/>
            <a:ext cx="159094" cy="268514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5" idx="3"/>
          </p:cNvCxnSpPr>
          <p:nvPr/>
        </p:nvCxnSpPr>
        <p:spPr>
          <a:xfrm flipH="1">
            <a:off x="2536934" y="2270125"/>
            <a:ext cx="159094" cy="232454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438399" y="2502579"/>
            <a:ext cx="98534" cy="839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36934" y="2001611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438400" y="1991293"/>
            <a:ext cx="98534" cy="4195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exagon 32"/>
          <p:cNvSpPr/>
          <p:nvPr/>
        </p:nvSpPr>
        <p:spPr>
          <a:xfrm>
            <a:off x="2696028" y="2740594"/>
            <a:ext cx="1799772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Low order I/O </a:t>
            </a:r>
            <a:r>
              <a:rPr lang="en-US" dirty="0" err="1">
                <a:solidFill>
                  <a:srgbClr val="008000"/>
                </a:solidFill>
              </a:rPr>
              <a:t>addr</a:t>
            </a:r>
            <a:r>
              <a:rPr lang="en-US" dirty="0">
                <a:solidFill>
                  <a:srgbClr val="008000"/>
                </a:solidFill>
              </a:rPr>
              <a:t>.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536933" y="2737644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3" idx="3"/>
          </p:cNvCxnSpPr>
          <p:nvPr/>
        </p:nvCxnSpPr>
        <p:spPr>
          <a:xfrm>
            <a:off x="2536934" y="2737645"/>
            <a:ext cx="159095" cy="277587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</p:cNvCxnSpPr>
          <p:nvPr/>
        </p:nvCxnSpPr>
        <p:spPr>
          <a:xfrm flipH="1">
            <a:off x="2536934" y="3015231"/>
            <a:ext cx="159094" cy="27168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438399" y="3286919"/>
            <a:ext cx="98534" cy="839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933" y="2737644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438399" y="2727326"/>
            <a:ext cx="98534" cy="4195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agon 40"/>
          <p:cNvSpPr/>
          <p:nvPr/>
        </p:nvSpPr>
        <p:spPr>
          <a:xfrm>
            <a:off x="4767942" y="2740594"/>
            <a:ext cx="2547258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Data   from Microprocessor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10312" y="3015231"/>
            <a:ext cx="257630" cy="0"/>
          </a:xfrm>
          <a:prstGeom prst="line">
            <a:avLst/>
          </a:prstGeom>
          <a:ln w="25400">
            <a:solidFill>
              <a:srgbClr val="008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</p:cNvCxnSpPr>
          <p:nvPr/>
        </p:nvCxnSpPr>
        <p:spPr>
          <a:xfrm>
            <a:off x="7315201" y="3015231"/>
            <a:ext cx="2438399" cy="9072"/>
          </a:xfrm>
          <a:prstGeom prst="line">
            <a:avLst/>
          </a:prstGeom>
          <a:ln w="2540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452912" y="3565525"/>
            <a:ext cx="214089" cy="68580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1" y="3565525"/>
            <a:ext cx="700311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52800" y="3565525"/>
            <a:ext cx="243112" cy="68580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81400" y="4251325"/>
            <a:ext cx="6157688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38399" y="4632325"/>
            <a:ext cx="181424" cy="0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05312" y="4632326"/>
            <a:ext cx="228600" cy="716981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833912" y="5349307"/>
            <a:ext cx="6905176" cy="0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38400" y="5716106"/>
            <a:ext cx="1950357" cy="3629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388756" y="5719734"/>
            <a:ext cx="243112" cy="68580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698344" y="5716105"/>
            <a:ext cx="228600" cy="68943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926945" y="5716105"/>
            <a:ext cx="2826655" cy="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31868" y="6405534"/>
            <a:ext cx="2066476" cy="0"/>
          </a:xfrm>
          <a:prstGeom prst="line">
            <a:avLst/>
          </a:prstGeom>
          <a:ln w="3175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75047" y="10509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CLK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2261897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89852" y="3073666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5000" y="2586593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1536" y="4066659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16551" y="556260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4A48"/>
                </a:solidFill>
              </a:rPr>
              <a:t>IOW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986033" y="5629040"/>
            <a:ext cx="444819" cy="5539"/>
          </a:xfrm>
          <a:prstGeom prst="line">
            <a:avLst/>
          </a:prstGeom>
          <a:ln w="25400">
            <a:solidFill>
              <a:srgbClr val="004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78825" y="1792842"/>
            <a:ext cx="48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15</a:t>
            </a:r>
          </a:p>
        </p:txBody>
      </p:sp>
      <p:cxnSp>
        <p:nvCxnSpPr>
          <p:cNvPr id="100" name="Curved Connector 99"/>
          <p:cNvCxnSpPr>
            <a:endCxn id="41" idx="2"/>
          </p:cNvCxnSpPr>
          <p:nvPr/>
        </p:nvCxnSpPr>
        <p:spPr>
          <a:xfrm rot="5400000" flipH="1" flipV="1">
            <a:off x="3210732" y="4711005"/>
            <a:ext cx="3115667" cy="2733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02482" y="6324600"/>
            <a:ext cx="45719" cy="80934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888482" y="5710266"/>
            <a:ext cx="45719" cy="80934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urved Connector 104"/>
          <p:cNvCxnSpPr/>
          <p:nvPr/>
        </p:nvCxnSpPr>
        <p:spPr>
          <a:xfrm rot="5400000" flipH="1" flipV="1">
            <a:off x="5847109" y="4366819"/>
            <a:ext cx="2418979" cy="283222"/>
          </a:xfrm>
          <a:prstGeom prst="curvedConnector3">
            <a:avLst>
              <a:gd name="adj1" fmla="val 476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438400" y="43346"/>
            <a:ext cx="0" cy="490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9739088" y="43346"/>
            <a:ext cx="0" cy="490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335701" y="9655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I/O write cycle</a:t>
            </a:r>
          </a:p>
        </p:txBody>
      </p:sp>
      <p:cxnSp>
        <p:nvCxnSpPr>
          <p:cNvPr id="115" name="Straight Arrow Connector 114"/>
          <p:cNvCxnSpPr>
            <a:stCxn id="113" idx="3"/>
          </p:cNvCxnSpPr>
          <p:nvPr/>
        </p:nvCxnSpPr>
        <p:spPr>
          <a:xfrm>
            <a:off x="6849258" y="281216"/>
            <a:ext cx="2889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3" idx="1"/>
          </p:cNvCxnSpPr>
          <p:nvPr/>
        </p:nvCxnSpPr>
        <p:spPr>
          <a:xfrm flipH="1">
            <a:off x="2452911" y="281216"/>
            <a:ext cx="28827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023079" y="3065559"/>
          <a:ext cx="1530909" cy="108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052"/>
                <a:gridCol w="373392"/>
                <a:gridCol w="821465"/>
              </a:tblGrid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100" b="1" i="0" u="none" strike="noStrike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</a:t>
                      </a:r>
                      <a:r>
                        <a:rPr lang="en-US" sz="1100" b="1" baseline="-25000" dirty="0" smtClean="0"/>
                        <a:t>0</a:t>
                      </a:r>
                      <a:endParaRPr lang="en-US" sz="1100" b="1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Mode</a:t>
                      </a:r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0</a:t>
                      </a:r>
                      <a:endParaRPr lang="en-US" sz="1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HLT</a:t>
                      </a:r>
                      <a:endParaRPr lang="en-US" sz="1200" b="1" dirty="0"/>
                    </a:p>
                  </a:txBody>
                  <a:tcPr/>
                </a:tc>
              </a:tr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1</a:t>
                      </a:r>
                      <a:endParaRPr lang="en-US" sz="1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WRITE</a:t>
                      </a:r>
                      <a:endParaRPr lang="en-US" sz="1200" b="1" dirty="0"/>
                    </a:p>
                  </a:txBody>
                  <a:tcPr/>
                </a:tc>
              </a:tr>
              <a:tr h="2414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0</a:t>
                      </a:r>
                      <a:endParaRPr lang="en-US" sz="12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READ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9775376" y="1812925"/>
            <a:ext cx="664024" cy="936740"/>
          </a:xfrm>
          <a:prstGeom prst="rect">
            <a:avLst/>
          </a:prstGeom>
          <a:solidFill>
            <a:srgbClr val="F6F9FC"/>
          </a:solidFill>
          <a:ln>
            <a:solidFill>
              <a:srgbClr val="F7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2590801" y="4648200"/>
            <a:ext cx="214089" cy="685800"/>
          </a:xfrm>
          <a:prstGeom prst="line">
            <a:avLst/>
          </a:prstGeom>
          <a:ln w="31750">
            <a:solidFill>
              <a:srgbClr val="8D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804890" y="4648200"/>
            <a:ext cx="6934199" cy="15306"/>
          </a:xfrm>
          <a:prstGeom prst="line">
            <a:avLst/>
          </a:prstGeom>
          <a:ln w="31750">
            <a:solidFill>
              <a:srgbClr val="8D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38400" y="5326348"/>
            <a:ext cx="145137" cy="0"/>
          </a:xfrm>
          <a:prstGeom prst="line">
            <a:avLst/>
          </a:prstGeom>
          <a:ln w="31750">
            <a:solidFill>
              <a:srgbClr val="8D8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811917" y="4821740"/>
            <a:ext cx="2064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A5B418"/>
                </a:solidFill>
              </a:rPr>
              <a:t>IO/M=1,</a:t>
            </a:r>
            <a:r>
              <a:rPr lang="en-US"/>
              <a:t> </a:t>
            </a:r>
            <a:r>
              <a:rPr lang="en-US" b="1" dirty="0">
                <a:solidFill>
                  <a:srgbClr val="481F67"/>
                </a:solidFill>
              </a:rPr>
              <a:t>S</a:t>
            </a:r>
            <a:r>
              <a:rPr lang="en-US" b="1" baseline="-25000" dirty="0">
                <a:solidFill>
                  <a:srgbClr val="481F67"/>
                </a:solidFill>
              </a:rPr>
              <a:t>1</a:t>
            </a:r>
            <a:r>
              <a:rPr lang="en-US" b="1" dirty="0">
                <a:solidFill>
                  <a:srgbClr val="481F67"/>
                </a:solidFill>
              </a:rPr>
              <a:t>=0</a:t>
            </a:r>
            <a:r>
              <a:rPr lang="en-US" b="1" dirty="0">
                <a:solidFill>
                  <a:srgbClr val="A5B418"/>
                </a:solidFill>
              </a:rPr>
              <a:t> , S</a:t>
            </a:r>
            <a:r>
              <a:rPr lang="en-US" b="1" baseline="-25000" dirty="0">
                <a:solidFill>
                  <a:srgbClr val="A5B418"/>
                </a:solidFill>
              </a:rPr>
              <a:t>0</a:t>
            </a:r>
            <a:r>
              <a:rPr lang="en-US" b="1" dirty="0">
                <a:solidFill>
                  <a:srgbClr val="A5B418"/>
                </a:solidFill>
              </a:rPr>
              <a:t>=1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24931" y="4934636"/>
            <a:ext cx="877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5B418"/>
                </a:solidFill>
              </a:rPr>
              <a:t>IO/M</a:t>
            </a:r>
          </a:p>
          <a:p>
            <a:r>
              <a:rPr lang="en-US" b="1" dirty="0">
                <a:solidFill>
                  <a:srgbClr val="A5B418"/>
                </a:solidFill>
              </a:rPr>
              <a:t>S</a:t>
            </a:r>
            <a:r>
              <a:rPr lang="en-US" b="1" baseline="-25000" dirty="0">
                <a:solidFill>
                  <a:srgbClr val="A5B418"/>
                </a:solidFill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16529" y="4466835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81F67"/>
                </a:solidFill>
              </a:rPr>
              <a:t>S</a:t>
            </a:r>
            <a:r>
              <a:rPr lang="en-US" b="1" baseline="-25000" dirty="0">
                <a:solidFill>
                  <a:srgbClr val="481F67"/>
                </a:solidFill>
              </a:rPr>
              <a:t>1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2262089" y="4990815"/>
            <a:ext cx="176311" cy="0"/>
          </a:xfrm>
          <a:prstGeom prst="line">
            <a:avLst/>
          </a:prstGeom>
          <a:ln w="31750">
            <a:solidFill>
              <a:srgbClr val="B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233890" y="4876800"/>
            <a:ext cx="176311" cy="0"/>
          </a:xfrm>
          <a:prstGeom prst="line">
            <a:avLst/>
          </a:prstGeom>
          <a:ln w="31750">
            <a:solidFill>
              <a:srgbClr val="B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2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33" grpId="0" animBg="1"/>
      <p:bldP spid="41" grpId="0" animBg="1"/>
      <p:bldP spid="10" grpId="0"/>
      <p:bldP spid="11" grpId="0"/>
      <p:bldP spid="12" grpId="0"/>
      <p:bldP spid="13" grpId="0"/>
      <p:bldP spid="14" grpId="0"/>
      <p:bldP spid="23" grpId="0"/>
      <p:bldP spid="26" grpId="0"/>
      <p:bldP spid="103" grpId="0" animBg="1"/>
      <p:bldP spid="104" grpId="0" animBg="1"/>
      <p:bldP spid="113" grpId="0"/>
      <p:bldP spid="120" grpId="0" animBg="1"/>
      <p:bldP spid="21" grpId="0"/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20" y="-44978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Timing Diagram : MOV B,M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550894" y="609600"/>
          <a:ext cx="8812304" cy="5807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538"/>
                <a:gridCol w="1101538"/>
                <a:gridCol w="1101538"/>
                <a:gridCol w="1101538"/>
                <a:gridCol w="1101538"/>
                <a:gridCol w="1101538"/>
                <a:gridCol w="1101538"/>
                <a:gridCol w="1101538"/>
              </a:tblGrid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2667000" y="1257299"/>
            <a:ext cx="152400" cy="419101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19400" y="1676399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162300" y="1257298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314700" y="1276347"/>
            <a:ext cx="443006" cy="3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57706" y="1276349"/>
            <a:ext cx="177800" cy="40005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35506" y="1676399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278406" y="1257298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30806" y="1276349"/>
            <a:ext cx="4191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49906" y="1276349"/>
            <a:ext cx="176306" cy="40005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26212" y="1676399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369112" y="1257298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521512" y="1276349"/>
            <a:ext cx="4191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957046" y="1276348"/>
            <a:ext cx="176306" cy="40005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133352" y="1676398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476252" y="1257297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628652" y="1276348"/>
            <a:ext cx="4191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73152" y="1276347"/>
            <a:ext cx="176306" cy="40005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249458" y="1676397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592358" y="1257296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44758" y="1276347"/>
            <a:ext cx="4191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163858" y="1276346"/>
            <a:ext cx="176306" cy="40005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40164" y="1676396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683064" y="1257295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835464" y="1276346"/>
            <a:ext cx="4191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262406" y="1276346"/>
            <a:ext cx="176306" cy="40005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438712" y="1676396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9781612" y="1257295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934012" y="1276346"/>
            <a:ext cx="4191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16224" y="125729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</a:rPr>
              <a:t>CLK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182529" y="214526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8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066691" y="3364468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081839" y="2877395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16814" y="413710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942230" y="4876800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81F67"/>
                </a:solidFill>
              </a:rPr>
              <a:t>IO/M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2383875" y="4911725"/>
            <a:ext cx="176311" cy="0"/>
          </a:xfrm>
          <a:prstGeom prst="line">
            <a:avLst/>
          </a:prstGeom>
          <a:ln w="2540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180154" y="1764268"/>
            <a:ext cx="48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15</a:t>
            </a:r>
          </a:p>
        </p:txBody>
      </p:sp>
      <p:sp>
        <p:nvSpPr>
          <p:cNvPr id="86" name="Hexagon 85"/>
          <p:cNvSpPr/>
          <p:nvPr/>
        </p:nvSpPr>
        <p:spPr>
          <a:xfrm>
            <a:off x="2884599" y="1948253"/>
            <a:ext cx="3248754" cy="491564"/>
          </a:xfrm>
          <a:prstGeom prst="hexagon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02E04"/>
                </a:solidFill>
              </a:rPr>
              <a:t>High order memory address   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2830651" y="1936721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86" idx="3"/>
          </p:cNvCxnSpPr>
          <p:nvPr/>
        </p:nvCxnSpPr>
        <p:spPr>
          <a:xfrm>
            <a:off x="2750179" y="1989541"/>
            <a:ext cx="134421" cy="204494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742868" y="2186404"/>
            <a:ext cx="145869" cy="256033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830651" y="1936721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2661695" y="1989542"/>
            <a:ext cx="98534" cy="4195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2644666" y="2442437"/>
            <a:ext cx="98534" cy="4195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Hexagon 106"/>
          <p:cNvSpPr/>
          <p:nvPr/>
        </p:nvSpPr>
        <p:spPr>
          <a:xfrm>
            <a:off x="6133352" y="1948253"/>
            <a:ext cx="1116106" cy="491565"/>
          </a:xfrm>
          <a:prstGeom prst="hexagon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02E04"/>
                </a:solidFill>
              </a:rPr>
              <a:t>Unspecified</a:t>
            </a:r>
          </a:p>
        </p:txBody>
      </p:sp>
      <p:sp>
        <p:nvSpPr>
          <p:cNvPr id="108" name="Hexagon 107"/>
          <p:cNvSpPr/>
          <p:nvPr/>
        </p:nvSpPr>
        <p:spPr>
          <a:xfrm>
            <a:off x="7249458" y="1953902"/>
            <a:ext cx="3418542" cy="480264"/>
          </a:xfrm>
          <a:prstGeom prst="hexagon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02E04"/>
                </a:solidFill>
              </a:rPr>
              <a:t>High order memory address   </a:t>
            </a:r>
          </a:p>
        </p:txBody>
      </p:sp>
      <p:sp>
        <p:nvSpPr>
          <p:cNvPr id="109" name="Hexagon 108"/>
          <p:cNvSpPr/>
          <p:nvPr/>
        </p:nvSpPr>
        <p:spPr>
          <a:xfrm>
            <a:off x="2923806" y="3056600"/>
            <a:ext cx="1011700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8000"/>
                </a:solidFill>
              </a:rPr>
              <a:t>Low order M/m </a:t>
            </a:r>
            <a:r>
              <a:rPr lang="en-US" sz="1050" dirty="0" err="1">
                <a:solidFill>
                  <a:srgbClr val="008000"/>
                </a:solidFill>
              </a:rPr>
              <a:t>addr</a:t>
            </a:r>
            <a:r>
              <a:rPr lang="en-US" sz="1050" dirty="0">
                <a:solidFill>
                  <a:srgbClr val="008000"/>
                </a:solidFill>
              </a:rPr>
              <a:t>.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764711" y="3057515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09" idx="3"/>
          </p:cNvCxnSpPr>
          <p:nvPr/>
        </p:nvCxnSpPr>
        <p:spPr>
          <a:xfrm>
            <a:off x="2764712" y="3057515"/>
            <a:ext cx="159095" cy="273722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3"/>
          </p:cNvCxnSpPr>
          <p:nvPr/>
        </p:nvCxnSpPr>
        <p:spPr>
          <a:xfrm flipH="1">
            <a:off x="2764712" y="3331238"/>
            <a:ext cx="159094" cy="275553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666177" y="3606790"/>
            <a:ext cx="98534" cy="839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764711" y="3057515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2666177" y="3047197"/>
            <a:ext cx="94052" cy="9402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exagon 125"/>
          <p:cNvSpPr/>
          <p:nvPr/>
        </p:nvSpPr>
        <p:spPr>
          <a:xfrm>
            <a:off x="4115848" y="3056600"/>
            <a:ext cx="1494653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Opcode</a:t>
            </a:r>
          </a:p>
        </p:txBody>
      </p:sp>
      <p:cxnSp>
        <p:nvCxnSpPr>
          <p:cNvPr id="128" name="Straight Connector 127"/>
          <p:cNvCxnSpPr>
            <a:endCxn id="100" idx="3"/>
          </p:cNvCxnSpPr>
          <p:nvPr/>
        </p:nvCxnSpPr>
        <p:spPr>
          <a:xfrm>
            <a:off x="5638801" y="3326031"/>
            <a:ext cx="1694881" cy="5206"/>
          </a:xfrm>
          <a:prstGeom prst="line">
            <a:avLst/>
          </a:prstGeom>
          <a:ln w="317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9" idx="0"/>
            <a:endCxn id="126" idx="3"/>
          </p:cNvCxnSpPr>
          <p:nvPr/>
        </p:nvCxnSpPr>
        <p:spPr>
          <a:xfrm>
            <a:off x="3935507" y="3331237"/>
            <a:ext cx="180341" cy="0"/>
          </a:xfrm>
          <a:prstGeom prst="line">
            <a:avLst/>
          </a:prstGeom>
          <a:ln w="317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335351" y="4953856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661695" y="3962400"/>
            <a:ext cx="4396740" cy="403860"/>
          </a:xfrm>
          <a:custGeom>
            <a:avLst/>
            <a:gdLst>
              <a:gd name="connsiteX0" fmla="*/ 0 w 4396740"/>
              <a:gd name="connsiteY0" fmla="*/ 396240 h 403860"/>
              <a:gd name="connsiteX1" fmla="*/ 144780 w 4396740"/>
              <a:gd name="connsiteY1" fmla="*/ 0 h 403860"/>
              <a:gd name="connsiteX2" fmla="*/ 571500 w 4396740"/>
              <a:gd name="connsiteY2" fmla="*/ 0 h 403860"/>
              <a:gd name="connsiteX3" fmla="*/ 762000 w 4396740"/>
              <a:gd name="connsiteY3" fmla="*/ 388620 h 403860"/>
              <a:gd name="connsiteX4" fmla="*/ 4396740 w 4396740"/>
              <a:gd name="connsiteY4" fmla="*/ 403860 h 4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6740" h="403860">
                <a:moveTo>
                  <a:pt x="0" y="396240"/>
                </a:moveTo>
                <a:lnTo>
                  <a:pt x="144780" y="0"/>
                </a:lnTo>
                <a:lnTo>
                  <a:pt x="571500" y="0"/>
                </a:lnTo>
                <a:lnTo>
                  <a:pt x="762000" y="388620"/>
                </a:lnTo>
                <a:lnTo>
                  <a:pt x="4396740" y="403860"/>
                </a:lnTo>
              </a:path>
            </a:pathLst>
          </a:cu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048498" y="3964419"/>
            <a:ext cx="3314700" cy="406400"/>
          </a:xfrm>
          <a:custGeom>
            <a:avLst/>
            <a:gdLst>
              <a:gd name="connsiteX0" fmla="*/ 0 w 3314700"/>
              <a:gd name="connsiteY0" fmla="*/ 393700 h 406400"/>
              <a:gd name="connsiteX1" fmla="*/ 165100 w 3314700"/>
              <a:gd name="connsiteY1" fmla="*/ 0 h 406400"/>
              <a:gd name="connsiteX2" fmla="*/ 584200 w 3314700"/>
              <a:gd name="connsiteY2" fmla="*/ 0 h 406400"/>
              <a:gd name="connsiteX3" fmla="*/ 787400 w 3314700"/>
              <a:gd name="connsiteY3" fmla="*/ 393700 h 406400"/>
              <a:gd name="connsiteX4" fmla="*/ 3314700 w 3314700"/>
              <a:gd name="connsiteY4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406400">
                <a:moveTo>
                  <a:pt x="0" y="393700"/>
                </a:moveTo>
                <a:lnTo>
                  <a:pt x="165100" y="0"/>
                </a:lnTo>
                <a:lnTo>
                  <a:pt x="584200" y="0"/>
                </a:lnTo>
                <a:lnTo>
                  <a:pt x="787400" y="393700"/>
                </a:lnTo>
                <a:lnTo>
                  <a:pt x="3314700" y="406400"/>
                </a:lnTo>
              </a:path>
            </a:pathLst>
          </a:cu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642644" y="4909901"/>
            <a:ext cx="7720554" cy="457200"/>
          </a:xfrm>
          <a:custGeom>
            <a:avLst/>
            <a:gdLst>
              <a:gd name="connsiteX0" fmla="*/ 0 w 7680960"/>
              <a:gd name="connsiteY0" fmla="*/ 7620 h 457200"/>
              <a:gd name="connsiteX1" fmla="*/ 167640 w 7680960"/>
              <a:gd name="connsiteY1" fmla="*/ 0 h 457200"/>
              <a:gd name="connsiteX2" fmla="*/ 335280 w 7680960"/>
              <a:gd name="connsiteY2" fmla="*/ 449580 h 457200"/>
              <a:gd name="connsiteX3" fmla="*/ 7680960 w 768096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960" h="457200">
                <a:moveTo>
                  <a:pt x="0" y="7620"/>
                </a:moveTo>
                <a:lnTo>
                  <a:pt x="167640" y="0"/>
                </a:lnTo>
                <a:lnTo>
                  <a:pt x="335280" y="449580"/>
                </a:lnTo>
                <a:lnTo>
                  <a:pt x="7680960" y="457200"/>
                </a:lnTo>
              </a:path>
            </a:pathLst>
          </a:cu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653552" y="5877721"/>
            <a:ext cx="4394200" cy="444500"/>
          </a:xfrm>
          <a:custGeom>
            <a:avLst/>
            <a:gdLst>
              <a:gd name="connsiteX0" fmla="*/ 0 w 4394200"/>
              <a:gd name="connsiteY0" fmla="*/ 0 h 444500"/>
              <a:gd name="connsiteX1" fmla="*/ 1320800 w 4394200"/>
              <a:gd name="connsiteY1" fmla="*/ 12700 h 444500"/>
              <a:gd name="connsiteX2" fmla="*/ 1498600 w 4394200"/>
              <a:gd name="connsiteY2" fmla="*/ 444500 h 444500"/>
              <a:gd name="connsiteX3" fmla="*/ 2362200 w 4394200"/>
              <a:gd name="connsiteY3" fmla="*/ 444500 h 444500"/>
              <a:gd name="connsiteX4" fmla="*/ 2476500 w 4394200"/>
              <a:gd name="connsiteY4" fmla="*/ 0 h 444500"/>
              <a:gd name="connsiteX5" fmla="*/ 4394200 w 4394200"/>
              <a:gd name="connsiteY5" fmla="*/ 127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4200" h="444500">
                <a:moveTo>
                  <a:pt x="0" y="0"/>
                </a:moveTo>
                <a:lnTo>
                  <a:pt x="1320800" y="12700"/>
                </a:lnTo>
                <a:lnTo>
                  <a:pt x="1498600" y="444500"/>
                </a:lnTo>
                <a:lnTo>
                  <a:pt x="2362200" y="444500"/>
                </a:lnTo>
                <a:lnTo>
                  <a:pt x="2476500" y="0"/>
                </a:lnTo>
                <a:lnTo>
                  <a:pt x="4394200" y="12700"/>
                </a:lnTo>
              </a:path>
            </a:pathLst>
          </a:custGeom>
          <a:noFill/>
          <a:ln w="31750">
            <a:solidFill>
              <a:srgbClr val="166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xagon 99"/>
          <p:cNvSpPr/>
          <p:nvPr/>
        </p:nvSpPr>
        <p:spPr>
          <a:xfrm>
            <a:off x="7333681" y="3056600"/>
            <a:ext cx="1011700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8000"/>
                </a:solidFill>
              </a:rPr>
              <a:t>Low order M/m </a:t>
            </a:r>
            <a:r>
              <a:rPr lang="en-US" sz="1050" dirty="0" err="1">
                <a:solidFill>
                  <a:srgbClr val="008000"/>
                </a:solidFill>
              </a:rPr>
              <a:t>addr</a:t>
            </a:r>
            <a:r>
              <a:rPr lang="en-US" sz="1050" dirty="0">
                <a:solidFill>
                  <a:srgbClr val="008000"/>
                </a:solidFill>
              </a:rPr>
              <a:t>.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7174586" y="3067931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174586" y="3067931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exagon 116"/>
          <p:cNvSpPr/>
          <p:nvPr/>
        </p:nvSpPr>
        <p:spPr>
          <a:xfrm>
            <a:off x="8525723" y="3056600"/>
            <a:ext cx="1494653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Data from memory</a:t>
            </a:r>
          </a:p>
        </p:txBody>
      </p:sp>
      <p:cxnSp>
        <p:nvCxnSpPr>
          <p:cNvPr id="118" name="Straight Connector 117"/>
          <p:cNvCxnSpPr>
            <a:endCxn id="117" idx="3"/>
          </p:cNvCxnSpPr>
          <p:nvPr/>
        </p:nvCxnSpPr>
        <p:spPr>
          <a:xfrm>
            <a:off x="8340164" y="3326031"/>
            <a:ext cx="185558" cy="5206"/>
          </a:xfrm>
          <a:prstGeom prst="line">
            <a:avLst/>
          </a:prstGeom>
          <a:ln w="317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199044" y="563880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6686C"/>
                </a:solidFill>
              </a:rPr>
              <a:t>RD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299874" y="5682184"/>
            <a:ext cx="213336" cy="0"/>
          </a:xfrm>
          <a:prstGeom prst="line">
            <a:avLst/>
          </a:prstGeom>
          <a:noFill/>
          <a:ln w="31750">
            <a:solidFill>
              <a:srgbClr val="166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eform 35"/>
          <p:cNvSpPr/>
          <p:nvPr/>
        </p:nvSpPr>
        <p:spPr>
          <a:xfrm>
            <a:off x="7025714" y="5895501"/>
            <a:ext cx="3314700" cy="426720"/>
          </a:xfrm>
          <a:custGeom>
            <a:avLst/>
            <a:gdLst>
              <a:gd name="connsiteX0" fmla="*/ 0 w 3314700"/>
              <a:gd name="connsiteY0" fmla="*/ 0 h 426720"/>
              <a:gd name="connsiteX1" fmla="*/ 1424940 w 3314700"/>
              <a:gd name="connsiteY1" fmla="*/ 7620 h 426720"/>
              <a:gd name="connsiteX2" fmla="*/ 1623060 w 3314700"/>
              <a:gd name="connsiteY2" fmla="*/ 426720 h 426720"/>
              <a:gd name="connsiteX3" fmla="*/ 2468880 w 3314700"/>
              <a:gd name="connsiteY3" fmla="*/ 426720 h 426720"/>
              <a:gd name="connsiteX4" fmla="*/ 2598420 w 3314700"/>
              <a:gd name="connsiteY4" fmla="*/ 0 h 426720"/>
              <a:gd name="connsiteX5" fmla="*/ 3314700 w 3314700"/>
              <a:gd name="connsiteY5" fmla="*/ 76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4700" h="426720">
                <a:moveTo>
                  <a:pt x="0" y="0"/>
                </a:moveTo>
                <a:lnTo>
                  <a:pt x="1424940" y="7620"/>
                </a:lnTo>
                <a:lnTo>
                  <a:pt x="1623060" y="426720"/>
                </a:lnTo>
                <a:lnTo>
                  <a:pt x="2468880" y="426720"/>
                </a:lnTo>
                <a:lnTo>
                  <a:pt x="2598420" y="0"/>
                </a:lnTo>
                <a:lnTo>
                  <a:pt x="3314700" y="7620"/>
                </a:lnTo>
              </a:path>
            </a:pathLst>
          </a:custGeom>
          <a:noFill/>
          <a:ln w="31750">
            <a:solidFill>
              <a:srgbClr val="166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0020301" y="3331022"/>
            <a:ext cx="390263" cy="10326"/>
          </a:xfrm>
          <a:prstGeom prst="line">
            <a:avLst/>
          </a:prstGeom>
          <a:ln w="317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671581" y="304801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133558" y="207477"/>
            <a:ext cx="14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Opcode Fetch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7058435" y="327379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0357745" y="340734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99818" y="424934"/>
            <a:ext cx="14479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001000" y="2402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Memory Read</a:t>
            </a:r>
          </a:p>
        </p:txBody>
      </p:sp>
      <p:cxnSp>
        <p:nvCxnSpPr>
          <p:cNvPr id="91" name="Straight Arrow Connector 90"/>
          <p:cNvCxnSpPr>
            <a:stCxn id="141" idx="3"/>
          </p:cNvCxnSpPr>
          <p:nvPr/>
        </p:nvCxnSpPr>
        <p:spPr>
          <a:xfrm>
            <a:off x="9452038" y="424934"/>
            <a:ext cx="9111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41" idx="1"/>
          </p:cNvCxnSpPr>
          <p:nvPr/>
        </p:nvCxnSpPr>
        <p:spPr>
          <a:xfrm flipH="1">
            <a:off x="7073152" y="424934"/>
            <a:ext cx="9278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693934" y="419615"/>
            <a:ext cx="13584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26" idx="2"/>
            <a:endCxn id="126" idx="2"/>
          </p:cNvCxnSpPr>
          <p:nvPr/>
        </p:nvCxnSpPr>
        <p:spPr>
          <a:xfrm flipV="1">
            <a:off x="4152152" y="3605875"/>
            <a:ext cx="101014" cy="2716347"/>
          </a:xfrm>
          <a:prstGeom prst="curvedConnector4">
            <a:avLst>
              <a:gd name="adj1" fmla="val 226305"/>
              <a:gd name="adj2" fmla="val 5818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26" idx="4"/>
            <a:endCxn id="126" idx="1"/>
          </p:cNvCxnSpPr>
          <p:nvPr/>
        </p:nvCxnSpPr>
        <p:spPr>
          <a:xfrm flipV="1">
            <a:off x="5130053" y="3605875"/>
            <a:ext cx="343129" cy="2271847"/>
          </a:xfrm>
          <a:prstGeom prst="curvedConnector4">
            <a:avLst>
              <a:gd name="adj1" fmla="val 66622"/>
              <a:gd name="adj2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/>
          <p:cNvCxnSpPr>
            <a:stCxn id="36" idx="2"/>
          </p:cNvCxnSpPr>
          <p:nvPr/>
        </p:nvCxnSpPr>
        <p:spPr>
          <a:xfrm flipH="1" flipV="1">
            <a:off x="8643578" y="3610987"/>
            <a:ext cx="5196" cy="2711235"/>
          </a:xfrm>
          <a:prstGeom prst="curvedConnector4">
            <a:avLst>
              <a:gd name="adj1" fmla="val 5866051"/>
              <a:gd name="adj2" fmla="val 4522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36" idx="4"/>
            <a:endCxn id="117" idx="1"/>
          </p:cNvCxnSpPr>
          <p:nvPr/>
        </p:nvCxnSpPr>
        <p:spPr>
          <a:xfrm flipV="1">
            <a:off x="9624134" y="3605875"/>
            <a:ext cx="258922" cy="2289627"/>
          </a:xfrm>
          <a:prstGeom prst="curvedConnector4">
            <a:avLst>
              <a:gd name="adj1" fmla="val 88289"/>
              <a:gd name="adj2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6" grpId="0"/>
      <p:bldP spid="77" grpId="0"/>
      <p:bldP spid="78" grpId="0"/>
      <p:bldP spid="79" grpId="0"/>
      <p:bldP spid="80" grpId="0"/>
      <p:bldP spid="84" grpId="0"/>
      <p:bldP spid="86" grpId="0" animBg="1"/>
      <p:bldP spid="107" grpId="0" animBg="1"/>
      <p:bldP spid="108" grpId="0" animBg="1"/>
      <p:bldP spid="109" grpId="0" animBg="1"/>
      <p:bldP spid="126" grpId="0" animBg="1"/>
      <p:bldP spid="11" grpId="0" animBg="1"/>
      <p:bldP spid="15" grpId="0" animBg="1"/>
      <p:bldP spid="18" grpId="0" animBg="1"/>
      <p:bldP spid="26" grpId="0" animBg="1"/>
      <p:bldP spid="100" grpId="0" animBg="1"/>
      <p:bldP spid="117" grpId="0" animBg="1"/>
      <p:bldP spid="119" grpId="0"/>
      <p:bldP spid="36" grpId="0" animBg="1"/>
      <p:bldP spid="124" grpId="0"/>
      <p:bldP spid="14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211" y="14755"/>
            <a:ext cx="3248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Timing Diagram : MVI A, 32H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34958"/>
              </p:ext>
            </p:extLst>
          </p:nvPr>
        </p:nvGraphicFramePr>
        <p:xfrm>
          <a:off x="1550894" y="677840"/>
          <a:ext cx="8812304" cy="5807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538"/>
                <a:gridCol w="1101538"/>
                <a:gridCol w="1101538"/>
                <a:gridCol w="1101538"/>
                <a:gridCol w="1101538"/>
                <a:gridCol w="1101538"/>
                <a:gridCol w="1101538"/>
                <a:gridCol w="1101538"/>
              </a:tblGrid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2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0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2667000" y="1325539"/>
            <a:ext cx="152400" cy="419101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19400" y="1744639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162300" y="1325538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14700" y="1344589"/>
            <a:ext cx="4191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57706" y="1344589"/>
            <a:ext cx="177800" cy="40005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35506" y="1744639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278406" y="1325538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30806" y="1344589"/>
            <a:ext cx="4191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49906" y="1344589"/>
            <a:ext cx="176306" cy="40005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26212" y="1744639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369112" y="1325538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521512" y="1344589"/>
            <a:ext cx="4191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957046" y="1344588"/>
            <a:ext cx="176306" cy="40005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133352" y="1744638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476252" y="1325537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628652" y="1344588"/>
            <a:ext cx="4191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73152" y="1344587"/>
            <a:ext cx="176306" cy="40005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249458" y="1744637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592358" y="1325536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44758" y="1344587"/>
            <a:ext cx="4191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163858" y="1344586"/>
            <a:ext cx="176306" cy="40005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40164" y="1744636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683064" y="1325535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835464" y="1344586"/>
            <a:ext cx="4191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262406" y="1344586"/>
            <a:ext cx="176306" cy="40005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438712" y="1744636"/>
            <a:ext cx="3429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9781612" y="1325535"/>
            <a:ext cx="152400" cy="419102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934012" y="1344586"/>
            <a:ext cx="419100" cy="0"/>
          </a:xfrm>
          <a:prstGeom prst="line">
            <a:avLst/>
          </a:prstGeom>
          <a:ln w="31750">
            <a:solidFill>
              <a:srgbClr val="130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03375" y="13255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</a:rPr>
              <a:t>CLK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326807" y="2213508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8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180933" y="3432708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80933" y="2945635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95361" y="420534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27045" y="4945040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81F67"/>
                </a:solidFill>
              </a:rPr>
              <a:t>IO/M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2414490" y="4979965"/>
            <a:ext cx="176311" cy="0"/>
          </a:xfrm>
          <a:prstGeom prst="line">
            <a:avLst/>
          </a:prstGeom>
          <a:ln w="2540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248261" y="1832508"/>
            <a:ext cx="48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15</a:t>
            </a:r>
          </a:p>
        </p:txBody>
      </p:sp>
      <p:sp>
        <p:nvSpPr>
          <p:cNvPr id="86" name="Hexagon 85"/>
          <p:cNvSpPr/>
          <p:nvPr/>
        </p:nvSpPr>
        <p:spPr>
          <a:xfrm>
            <a:off x="2884599" y="2016493"/>
            <a:ext cx="3248754" cy="491564"/>
          </a:xfrm>
          <a:prstGeom prst="hexagon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02E04"/>
                </a:solidFill>
              </a:rPr>
              <a:t>High order memory address  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44666" y="2004961"/>
            <a:ext cx="244070" cy="509910"/>
            <a:chOff x="1120666" y="1936721"/>
            <a:chExt cx="244070" cy="50991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1306651" y="1936721"/>
              <a:ext cx="0" cy="0"/>
            </a:xfrm>
            <a:prstGeom prst="line">
              <a:avLst/>
            </a:prstGeom>
            <a:ln w="28575">
              <a:solidFill>
                <a:srgbClr val="602E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endCxn id="86" idx="3"/>
            </p:cNvCxnSpPr>
            <p:nvPr/>
          </p:nvCxnSpPr>
          <p:spPr>
            <a:xfrm>
              <a:off x="1215829" y="1999255"/>
              <a:ext cx="144770" cy="194780"/>
            </a:xfrm>
            <a:prstGeom prst="line">
              <a:avLst/>
            </a:prstGeom>
            <a:ln w="28575">
              <a:solidFill>
                <a:srgbClr val="602E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1218867" y="2186403"/>
              <a:ext cx="145869" cy="256033"/>
            </a:xfrm>
            <a:prstGeom prst="line">
              <a:avLst/>
            </a:prstGeom>
            <a:ln w="28575">
              <a:solidFill>
                <a:srgbClr val="602E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306651" y="1936721"/>
              <a:ext cx="0" cy="0"/>
            </a:xfrm>
            <a:prstGeom prst="line">
              <a:avLst/>
            </a:prstGeom>
            <a:ln w="28575">
              <a:solidFill>
                <a:srgbClr val="602E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1137695" y="1989541"/>
              <a:ext cx="98534" cy="4195"/>
            </a:xfrm>
            <a:prstGeom prst="line">
              <a:avLst/>
            </a:prstGeom>
            <a:ln w="28575">
              <a:solidFill>
                <a:srgbClr val="602E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 flipV="1">
              <a:off x="1120666" y="2442436"/>
              <a:ext cx="98534" cy="4195"/>
            </a:xfrm>
            <a:prstGeom prst="line">
              <a:avLst/>
            </a:prstGeom>
            <a:ln w="28575">
              <a:solidFill>
                <a:srgbClr val="602E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Hexagon 106"/>
          <p:cNvSpPr/>
          <p:nvPr/>
        </p:nvSpPr>
        <p:spPr>
          <a:xfrm>
            <a:off x="6133352" y="2016493"/>
            <a:ext cx="1116106" cy="491565"/>
          </a:xfrm>
          <a:prstGeom prst="hexagon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02E04"/>
                </a:solidFill>
              </a:rPr>
              <a:t>Unspecified</a:t>
            </a:r>
          </a:p>
        </p:txBody>
      </p:sp>
      <p:sp>
        <p:nvSpPr>
          <p:cNvPr id="108" name="Hexagon 107"/>
          <p:cNvSpPr/>
          <p:nvPr/>
        </p:nvSpPr>
        <p:spPr>
          <a:xfrm>
            <a:off x="7249458" y="2022142"/>
            <a:ext cx="3418542" cy="480264"/>
          </a:xfrm>
          <a:prstGeom prst="hexagon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02E04"/>
                </a:solidFill>
              </a:rPr>
              <a:t>High order memory address   </a:t>
            </a:r>
          </a:p>
        </p:txBody>
      </p:sp>
      <p:sp>
        <p:nvSpPr>
          <p:cNvPr id="109" name="Hexagon 108"/>
          <p:cNvSpPr/>
          <p:nvPr/>
        </p:nvSpPr>
        <p:spPr>
          <a:xfrm>
            <a:off x="2923806" y="3119632"/>
            <a:ext cx="1011700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8000"/>
                </a:solidFill>
              </a:rPr>
              <a:t>Low order M/m </a:t>
            </a:r>
            <a:r>
              <a:rPr lang="en-US" sz="1050" dirty="0" err="1">
                <a:solidFill>
                  <a:srgbClr val="008000"/>
                </a:solidFill>
              </a:rPr>
              <a:t>addr</a:t>
            </a:r>
            <a:r>
              <a:rPr lang="en-US" sz="1050" dirty="0">
                <a:solidFill>
                  <a:srgbClr val="008000"/>
                </a:solidFill>
              </a:rPr>
              <a:t>.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764711" y="3125755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09" idx="3"/>
          </p:cNvCxnSpPr>
          <p:nvPr/>
        </p:nvCxnSpPr>
        <p:spPr>
          <a:xfrm>
            <a:off x="2764712" y="3125755"/>
            <a:ext cx="159095" cy="268514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2764712" y="3400394"/>
            <a:ext cx="137319" cy="274637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666177" y="3675030"/>
            <a:ext cx="98534" cy="839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764711" y="3125755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2666177" y="3115437"/>
            <a:ext cx="98534" cy="4195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exagon 125"/>
          <p:cNvSpPr/>
          <p:nvPr/>
        </p:nvSpPr>
        <p:spPr>
          <a:xfrm>
            <a:off x="4115848" y="3119632"/>
            <a:ext cx="1494653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Opcode</a:t>
            </a:r>
          </a:p>
        </p:txBody>
      </p:sp>
      <p:cxnSp>
        <p:nvCxnSpPr>
          <p:cNvPr id="128" name="Straight Connector 127"/>
          <p:cNvCxnSpPr>
            <a:endCxn id="100" idx="3"/>
          </p:cNvCxnSpPr>
          <p:nvPr/>
        </p:nvCxnSpPr>
        <p:spPr>
          <a:xfrm>
            <a:off x="5638801" y="3394271"/>
            <a:ext cx="1694881" cy="10414"/>
          </a:xfrm>
          <a:prstGeom prst="line">
            <a:avLst/>
          </a:prstGeom>
          <a:ln w="317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9" idx="0"/>
          </p:cNvCxnSpPr>
          <p:nvPr/>
        </p:nvCxnSpPr>
        <p:spPr>
          <a:xfrm flipV="1">
            <a:off x="3935506" y="3394269"/>
            <a:ext cx="152042" cy="1"/>
          </a:xfrm>
          <a:prstGeom prst="line">
            <a:avLst/>
          </a:prstGeom>
          <a:ln w="317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2729481" y="5022096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661695" y="4030640"/>
            <a:ext cx="4396740" cy="403860"/>
          </a:xfrm>
          <a:custGeom>
            <a:avLst/>
            <a:gdLst>
              <a:gd name="connsiteX0" fmla="*/ 0 w 4396740"/>
              <a:gd name="connsiteY0" fmla="*/ 396240 h 403860"/>
              <a:gd name="connsiteX1" fmla="*/ 144780 w 4396740"/>
              <a:gd name="connsiteY1" fmla="*/ 0 h 403860"/>
              <a:gd name="connsiteX2" fmla="*/ 571500 w 4396740"/>
              <a:gd name="connsiteY2" fmla="*/ 0 h 403860"/>
              <a:gd name="connsiteX3" fmla="*/ 762000 w 4396740"/>
              <a:gd name="connsiteY3" fmla="*/ 388620 h 403860"/>
              <a:gd name="connsiteX4" fmla="*/ 4396740 w 4396740"/>
              <a:gd name="connsiteY4" fmla="*/ 403860 h 4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6740" h="403860">
                <a:moveTo>
                  <a:pt x="0" y="396240"/>
                </a:moveTo>
                <a:lnTo>
                  <a:pt x="144780" y="0"/>
                </a:lnTo>
                <a:lnTo>
                  <a:pt x="571500" y="0"/>
                </a:lnTo>
                <a:lnTo>
                  <a:pt x="762000" y="388620"/>
                </a:lnTo>
                <a:lnTo>
                  <a:pt x="4396740" y="403860"/>
                </a:lnTo>
              </a:path>
            </a:pathLst>
          </a:cu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048498" y="4032659"/>
            <a:ext cx="3314700" cy="406400"/>
          </a:xfrm>
          <a:custGeom>
            <a:avLst/>
            <a:gdLst>
              <a:gd name="connsiteX0" fmla="*/ 0 w 3314700"/>
              <a:gd name="connsiteY0" fmla="*/ 393700 h 406400"/>
              <a:gd name="connsiteX1" fmla="*/ 165100 w 3314700"/>
              <a:gd name="connsiteY1" fmla="*/ 0 h 406400"/>
              <a:gd name="connsiteX2" fmla="*/ 584200 w 3314700"/>
              <a:gd name="connsiteY2" fmla="*/ 0 h 406400"/>
              <a:gd name="connsiteX3" fmla="*/ 787400 w 3314700"/>
              <a:gd name="connsiteY3" fmla="*/ 393700 h 406400"/>
              <a:gd name="connsiteX4" fmla="*/ 3314700 w 3314700"/>
              <a:gd name="connsiteY4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406400">
                <a:moveTo>
                  <a:pt x="0" y="393700"/>
                </a:moveTo>
                <a:lnTo>
                  <a:pt x="165100" y="0"/>
                </a:lnTo>
                <a:lnTo>
                  <a:pt x="584200" y="0"/>
                </a:lnTo>
                <a:lnTo>
                  <a:pt x="787400" y="393700"/>
                </a:lnTo>
                <a:lnTo>
                  <a:pt x="3314700" y="406400"/>
                </a:lnTo>
              </a:path>
            </a:pathLst>
          </a:cu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642645" y="4978141"/>
            <a:ext cx="7710467" cy="457200"/>
          </a:xfrm>
          <a:custGeom>
            <a:avLst/>
            <a:gdLst>
              <a:gd name="connsiteX0" fmla="*/ 0 w 7680960"/>
              <a:gd name="connsiteY0" fmla="*/ 7620 h 457200"/>
              <a:gd name="connsiteX1" fmla="*/ 167640 w 7680960"/>
              <a:gd name="connsiteY1" fmla="*/ 0 h 457200"/>
              <a:gd name="connsiteX2" fmla="*/ 335280 w 7680960"/>
              <a:gd name="connsiteY2" fmla="*/ 449580 h 457200"/>
              <a:gd name="connsiteX3" fmla="*/ 7680960 w 768096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960" h="457200">
                <a:moveTo>
                  <a:pt x="0" y="7620"/>
                </a:moveTo>
                <a:lnTo>
                  <a:pt x="167640" y="0"/>
                </a:lnTo>
                <a:lnTo>
                  <a:pt x="335280" y="449580"/>
                </a:lnTo>
                <a:lnTo>
                  <a:pt x="7680960" y="457200"/>
                </a:lnTo>
              </a:path>
            </a:pathLst>
          </a:cu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653552" y="5945961"/>
            <a:ext cx="4394200" cy="444500"/>
          </a:xfrm>
          <a:custGeom>
            <a:avLst/>
            <a:gdLst>
              <a:gd name="connsiteX0" fmla="*/ 0 w 4394200"/>
              <a:gd name="connsiteY0" fmla="*/ 0 h 444500"/>
              <a:gd name="connsiteX1" fmla="*/ 1320800 w 4394200"/>
              <a:gd name="connsiteY1" fmla="*/ 12700 h 444500"/>
              <a:gd name="connsiteX2" fmla="*/ 1498600 w 4394200"/>
              <a:gd name="connsiteY2" fmla="*/ 444500 h 444500"/>
              <a:gd name="connsiteX3" fmla="*/ 2362200 w 4394200"/>
              <a:gd name="connsiteY3" fmla="*/ 444500 h 444500"/>
              <a:gd name="connsiteX4" fmla="*/ 2476500 w 4394200"/>
              <a:gd name="connsiteY4" fmla="*/ 0 h 444500"/>
              <a:gd name="connsiteX5" fmla="*/ 4394200 w 4394200"/>
              <a:gd name="connsiteY5" fmla="*/ 127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4200" h="444500">
                <a:moveTo>
                  <a:pt x="0" y="0"/>
                </a:moveTo>
                <a:lnTo>
                  <a:pt x="1320800" y="12700"/>
                </a:lnTo>
                <a:lnTo>
                  <a:pt x="1498600" y="444500"/>
                </a:lnTo>
                <a:lnTo>
                  <a:pt x="2362200" y="444500"/>
                </a:lnTo>
                <a:lnTo>
                  <a:pt x="2476500" y="0"/>
                </a:lnTo>
                <a:lnTo>
                  <a:pt x="4394200" y="12700"/>
                </a:lnTo>
              </a:path>
            </a:pathLst>
          </a:custGeom>
          <a:noFill/>
          <a:ln w="31750">
            <a:solidFill>
              <a:srgbClr val="166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xagon 99"/>
          <p:cNvSpPr/>
          <p:nvPr/>
        </p:nvSpPr>
        <p:spPr>
          <a:xfrm>
            <a:off x="7333681" y="3130048"/>
            <a:ext cx="1011700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8000"/>
                </a:solidFill>
              </a:rPr>
              <a:t>Low order M/m </a:t>
            </a:r>
            <a:r>
              <a:rPr lang="en-US" sz="1050" dirty="0" err="1">
                <a:solidFill>
                  <a:srgbClr val="008000"/>
                </a:solidFill>
              </a:rPr>
              <a:t>addr</a:t>
            </a:r>
            <a:r>
              <a:rPr lang="en-US" sz="1050" dirty="0">
                <a:solidFill>
                  <a:srgbClr val="008000"/>
                </a:solidFill>
              </a:rPr>
              <a:t>.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7174586" y="3136171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174586" y="3136171"/>
            <a:ext cx="0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exagon 116"/>
          <p:cNvSpPr/>
          <p:nvPr/>
        </p:nvSpPr>
        <p:spPr>
          <a:xfrm>
            <a:off x="8525723" y="3130048"/>
            <a:ext cx="1494653" cy="549275"/>
          </a:xfrm>
          <a:prstGeom prst="hexagon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8000"/>
                </a:solidFill>
              </a:rPr>
              <a:t>Read Immediate</a:t>
            </a:r>
            <a:endParaRPr lang="en-US" sz="1600" dirty="0">
              <a:solidFill>
                <a:srgbClr val="008000"/>
              </a:solidFill>
            </a:endParaRPr>
          </a:p>
        </p:txBody>
      </p:sp>
      <p:cxnSp>
        <p:nvCxnSpPr>
          <p:cNvPr id="118" name="Straight Connector 117"/>
          <p:cNvCxnSpPr>
            <a:stCxn id="100" idx="0"/>
            <a:endCxn id="117" idx="3"/>
          </p:cNvCxnSpPr>
          <p:nvPr/>
        </p:nvCxnSpPr>
        <p:spPr>
          <a:xfrm>
            <a:off x="8345382" y="3404685"/>
            <a:ext cx="180341" cy="0"/>
          </a:xfrm>
          <a:prstGeom prst="line">
            <a:avLst/>
          </a:prstGeom>
          <a:ln w="317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269099" y="570704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6686C"/>
                </a:solidFill>
              </a:rPr>
              <a:t>RD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377464" y="5750424"/>
            <a:ext cx="213336" cy="0"/>
          </a:xfrm>
          <a:prstGeom prst="line">
            <a:avLst/>
          </a:prstGeom>
          <a:noFill/>
          <a:ln w="31750">
            <a:solidFill>
              <a:srgbClr val="166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eform 35"/>
          <p:cNvSpPr/>
          <p:nvPr/>
        </p:nvSpPr>
        <p:spPr>
          <a:xfrm>
            <a:off x="7025714" y="5963741"/>
            <a:ext cx="3314700" cy="426720"/>
          </a:xfrm>
          <a:custGeom>
            <a:avLst/>
            <a:gdLst>
              <a:gd name="connsiteX0" fmla="*/ 0 w 3314700"/>
              <a:gd name="connsiteY0" fmla="*/ 0 h 426720"/>
              <a:gd name="connsiteX1" fmla="*/ 1424940 w 3314700"/>
              <a:gd name="connsiteY1" fmla="*/ 7620 h 426720"/>
              <a:gd name="connsiteX2" fmla="*/ 1623060 w 3314700"/>
              <a:gd name="connsiteY2" fmla="*/ 426720 h 426720"/>
              <a:gd name="connsiteX3" fmla="*/ 2468880 w 3314700"/>
              <a:gd name="connsiteY3" fmla="*/ 426720 h 426720"/>
              <a:gd name="connsiteX4" fmla="*/ 2598420 w 3314700"/>
              <a:gd name="connsiteY4" fmla="*/ 0 h 426720"/>
              <a:gd name="connsiteX5" fmla="*/ 3314700 w 3314700"/>
              <a:gd name="connsiteY5" fmla="*/ 76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4700" h="426720">
                <a:moveTo>
                  <a:pt x="0" y="0"/>
                </a:moveTo>
                <a:lnTo>
                  <a:pt x="1424940" y="7620"/>
                </a:lnTo>
                <a:lnTo>
                  <a:pt x="1623060" y="426720"/>
                </a:lnTo>
                <a:lnTo>
                  <a:pt x="2468880" y="426720"/>
                </a:lnTo>
                <a:lnTo>
                  <a:pt x="2598420" y="0"/>
                </a:lnTo>
                <a:lnTo>
                  <a:pt x="3314700" y="7620"/>
                </a:lnTo>
              </a:path>
            </a:pathLst>
          </a:custGeom>
          <a:noFill/>
          <a:ln w="31750">
            <a:solidFill>
              <a:srgbClr val="166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9982201" y="3399262"/>
            <a:ext cx="390263" cy="10326"/>
          </a:xfrm>
          <a:prstGeom prst="line">
            <a:avLst/>
          </a:prstGeom>
          <a:ln w="317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671581" y="373041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052397" y="275717"/>
            <a:ext cx="15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Opcode Fetch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7058435" y="395619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0357745" y="408974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599818" y="493174"/>
            <a:ext cx="14479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001000" y="30850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Memory Read</a:t>
            </a:r>
          </a:p>
        </p:txBody>
      </p:sp>
      <p:cxnSp>
        <p:nvCxnSpPr>
          <p:cNvPr id="91" name="Straight Arrow Connector 90"/>
          <p:cNvCxnSpPr>
            <a:stCxn id="141" idx="3"/>
          </p:cNvCxnSpPr>
          <p:nvPr/>
        </p:nvCxnSpPr>
        <p:spPr>
          <a:xfrm>
            <a:off x="9452038" y="493174"/>
            <a:ext cx="9111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41" idx="1"/>
          </p:cNvCxnSpPr>
          <p:nvPr/>
        </p:nvCxnSpPr>
        <p:spPr>
          <a:xfrm flipH="1">
            <a:off x="7073152" y="493174"/>
            <a:ext cx="9278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693934" y="487855"/>
            <a:ext cx="13584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26" idx="2"/>
            <a:endCxn id="126" idx="2"/>
          </p:cNvCxnSpPr>
          <p:nvPr/>
        </p:nvCxnSpPr>
        <p:spPr>
          <a:xfrm flipV="1">
            <a:off x="4152152" y="3668907"/>
            <a:ext cx="101014" cy="2721555"/>
          </a:xfrm>
          <a:prstGeom prst="curvedConnector4">
            <a:avLst>
              <a:gd name="adj1" fmla="val -251450"/>
              <a:gd name="adj2" fmla="val 4696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26" idx="4"/>
            <a:endCxn id="126" idx="1"/>
          </p:cNvCxnSpPr>
          <p:nvPr/>
        </p:nvCxnSpPr>
        <p:spPr>
          <a:xfrm flipV="1">
            <a:off x="5130053" y="3668907"/>
            <a:ext cx="343129" cy="2277055"/>
          </a:xfrm>
          <a:prstGeom prst="curvedConnector4">
            <a:avLst>
              <a:gd name="adj1" fmla="val 3701"/>
              <a:gd name="adj2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/>
          <p:cNvCxnSpPr>
            <a:stCxn id="36" idx="2"/>
          </p:cNvCxnSpPr>
          <p:nvPr/>
        </p:nvCxnSpPr>
        <p:spPr>
          <a:xfrm flipH="1" flipV="1">
            <a:off x="8643578" y="3679227"/>
            <a:ext cx="5196" cy="2711235"/>
          </a:xfrm>
          <a:prstGeom prst="curvedConnector4">
            <a:avLst>
              <a:gd name="adj1" fmla="val 5866051"/>
              <a:gd name="adj2" fmla="val 4522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36" idx="4"/>
            <a:endCxn id="117" idx="1"/>
          </p:cNvCxnSpPr>
          <p:nvPr/>
        </p:nvCxnSpPr>
        <p:spPr>
          <a:xfrm flipV="1">
            <a:off x="9624134" y="3679323"/>
            <a:ext cx="258922" cy="2284419"/>
          </a:xfrm>
          <a:prstGeom prst="curvedConnector4">
            <a:avLst>
              <a:gd name="adj1" fmla="val -29430"/>
              <a:gd name="adj2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6" grpId="0"/>
      <p:bldP spid="77" grpId="0"/>
      <p:bldP spid="78" grpId="0"/>
      <p:bldP spid="79" grpId="0"/>
      <p:bldP spid="80" grpId="0"/>
      <p:bldP spid="84" grpId="0"/>
      <p:bldP spid="86" grpId="0" animBg="1"/>
      <p:bldP spid="107" grpId="0" animBg="1"/>
      <p:bldP spid="108" grpId="0" animBg="1"/>
      <p:bldP spid="109" grpId="0" animBg="1"/>
      <p:bldP spid="126" grpId="0" animBg="1"/>
      <p:bldP spid="11" grpId="0" animBg="1"/>
      <p:bldP spid="15" grpId="0" animBg="1"/>
      <p:bldP spid="18" grpId="0" animBg="1"/>
      <p:bldP spid="26" grpId="0" animBg="1"/>
      <p:bldP spid="100" grpId="0" animBg="1"/>
      <p:bldP spid="117" grpId="0" animBg="1"/>
      <p:bldP spid="119" grpId="0"/>
      <p:bldP spid="36" grpId="0" animBg="1"/>
      <p:bldP spid="124" grpId="0"/>
      <p:bldP spid="14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Calculate Execution time of MVI A,32H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Given</a:t>
                </a:r>
                <a:r>
                  <a:rPr lang="en-US" dirty="0" smtClean="0"/>
                  <a:t>: Clock Frequency (f) = </a:t>
                </a:r>
                <a:r>
                  <a:rPr lang="en-US" dirty="0" smtClean="0">
                    <a:solidFill>
                      <a:srgbClr val="5430AA"/>
                    </a:solidFill>
                  </a:rPr>
                  <a:t>2 MHz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Calculation</a:t>
                </a:r>
                <a:r>
                  <a:rPr lang="en-US" dirty="0" smtClean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 smtClean="0">
                    <a:solidFill>
                      <a:srgbClr val="5430AA"/>
                    </a:solidFill>
                  </a:rPr>
                  <a:t>Step-1: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	</a:t>
                </a:r>
                <a:r>
                  <a:rPr lang="en-US" dirty="0" smtClean="0"/>
                  <a:t>	T-state = clock period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0.5 </a:t>
                </a:r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  <a:sym typeface="Symbol" panose="05050102010706020507" pitchFamily="18" charset="2"/>
                  </a:rPr>
                  <a:t>sec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5430AA"/>
                    </a:solidFill>
                  </a:rPr>
                  <a:t>Step-2:</a:t>
                </a:r>
                <a:r>
                  <a:rPr lang="en-US" dirty="0">
                    <a:solidFill>
                      <a:srgbClr val="0000FF"/>
                    </a:solidFill>
                  </a:rPr>
                  <a:t>	</a:t>
                </a:r>
                <a:r>
                  <a:rPr lang="en-US" dirty="0" smtClean="0"/>
                  <a:t>	Execution time for Opcode Fetch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	= 4T x 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sym typeface="Symbol" panose="05050102010706020507" pitchFamily="18" charset="2"/>
                  </a:rPr>
                  <a:t>0.5</a:t>
                </a:r>
                <a:r>
                  <a:rPr lang="en-US" dirty="0" smtClean="0">
                    <a:sym typeface="Symbol" panose="05050102010706020507" pitchFamily="18" charset="2"/>
                  </a:rPr>
                  <a:t> = 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sec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5430AA"/>
                    </a:solidFill>
                    <a:sym typeface="Symbol" panose="05050102010706020507" pitchFamily="18" charset="2"/>
                  </a:rPr>
                  <a:t>Step-3:	</a:t>
                </a:r>
                <a:r>
                  <a:rPr lang="en-US" dirty="0" smtClean="0">
                    <a:sym typeface="Symbol" panose="05050102010706020507" pitchFamily="18" charset="2"/>
                  </a:rPr>
                  <a:t>	Execution time for Memory Read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	= 3T x 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sym typeface="Symbol" panose="05050102010706020507" pitchFamily="18" charset="2"/>
                  </a:rPr>
                  <a:t>0.5</a:t>
                </a:r>
                <a:r>
                  <a:rPr lang="en-US" dirty="0" smtClean="0">
                    <a:sym typeface="Symbol" panose="05050102010706020507" pitchFamily="18" charset="2"/>
                  </a:rPr>
                  <a:t> = 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1.5</a:t>
                </a:r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sec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5430AA"/>
                    </a:solidFill>
                    <a:sym typeface="Symbol" panose="05050102010706020507" pitchFamily="18" charset="2"/>
                  </a:rPr>
                  <a:t>Step-4:	</a:t>
                </a:r>
                <a:r>
                  <a:rPr lang="en-US" dirty="0" smtClean="0">
                    <a:sym typeface="Symbol" panose="05050102010706020507" pitchFamily="18" charset="2"/>
                  </a:rPr>
                  <a:t>	Execution time for Instruction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	= (4T + 3T) x 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sym typeface="Symbol" panose="05050102010706020507" pitchFamily="18" charset="2"/>
                  </a:rPr>
                  <a:t>0.5 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	= 7T x 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sym typeface="Symbol" panose="05050102010706020507" pitchFamily="18" charset="2"/>
                  </a:rPr>
                  <a:t>0.5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</a:t>
                </a:r>
                <a:r>
                  <a:rPr lang="en-US" dirty="0" smtClean="0">
                    <a:sym typeface="Symbol" panose="05050102010706020507" pitchFamily="18" charset="2"/>
                  </a:rPr>
                  <a:t>	= </a:t>
                </a:r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3.5</a:t>
                </a:r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sec</a:t>
                </a:r>
              </a:p>
              <a:p>
                <a:pPr marL="0" indent="0">
                  <a:buNone/>
                </a:pPr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8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12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440" y="11668"/>
            <a:ext cx="2987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Timing Diagram : OUT 02H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111188" y="623108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971801" y="590583"/>
            <a:ext cx="15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Opcode Fetch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5450541" y="623108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938247" y="623108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583183" y="775175"/>
            <a:ext cx="851253" cy="1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00023" y="59058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Memory Read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2120580" y="775249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401" y="964410"/>
          <a:ext cx="9144003" cy="5131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</a:tblGrid>
              <a:tr h="425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138364" y="1466059"/>
            <a:ext cx="8311141" cy="441955"/>
            <a:chOff x="842963" y="929645"/>
            <a:chExt cx="8311141" cy="441955"/>
          </a:xfrm>
        </p:grpSpPr>
        <p:sp>
          <p:nvSpPr>
            <p:cNvPr id="13" name="Freeform 12"/>
            <p:cNvSpPr/>
            <p:nvPr/>
          </p:nvSpPr>
          <p:spPr>
            <a:xfrm>
              <a:off x="842963" y="959309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673819" y="969197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2504675" y="974143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335531" y="954365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4166387" y="944477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4997243" y="949421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828099" y="964253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658955" y="934589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7489811" y="939533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8320666" y="929645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1648060" y="14279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</a:rPr>
              <a:t>CLK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771492" y="2315926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8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625618" y="2989002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625618" y="2666847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7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640046" y="3610975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ALE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471730" y="4056858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81F67"/>
                </a:solidFill>
              </a:rPr>
              <a:t>IO/M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881090" y="4091783"/>
            <a:ext cx="176311" cy="0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692946" y="1934926"/>
            <a:ext cx="48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15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033066" y="2208129"/>
            <a:ext cx="8491420" cy="665084"/>
            <a:chOff x="737666" y="2392431"/>
            <a:chExt cx="8491420" cy="665084"/>
          </a:xfrm>
        </p:grpSpPr>
        <p:sp>
          <p:nvSpPr>
            <p:cNvPr id="133" name="Hexagon 132"/>
            <p:cNvSpPr/>
            <p:nvPr/>
          </p:nvSpPr>
          <p:spPr>
            <a:xfrm>
              <a:off x="1143000" y="2393891"/>
              <a:ext cx="2366643" cy="359031"/>
            </a:xfrm>
            <a:prstGeom prst="hexagon">
              <a:avLst/>
            </a:prstGeom>
            <a:noFill/>
            <a:ln w="317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602E04"/>
                  </a:solidFill>
                </a:rPr>
                <a:t>High order </a:t>
              </a:r>
            </a:p>
            <a:p>
              <a:pPr algn="ctr"/>
              <a:r>
                <a:rPr lang="en-US" sz="1400">
                  <a:solidFill>
                    <a:srgbClr val="602E04"/>
                  </a:solidFill>
                </a:rPr>
                <a:t>memory </a:t>
              </a:r>
              <a:r>
                <a:rPr lang="en-US" sz="1400" dirty="0">
                  <a:solidFill>
                    <a:srgbClr val="602E04"/>
                  </a:solidFill>
                </a:rPr>
                <a:t>address   </a:t>
              </a:r>
            </a:p>
          </p:txBody>
        </p:sp>
        <p:sp>
          <p:nvSpPr>
            <p:cNvPr id="140" name="Hexagon 139"/>
            <p:cNvSpPr/>
            <p:nvPr/>
          </p:nvSpPr>
          <p:spPr>
            <a:xfrm>
              <a:off x="4495800" y="2397973"/>
              <a:ext cx="2366643" cy="359031"/>
            </a:xfrm>
            <a:prstGeom prst="hexagon">
              <a:avLst/>
            </a:prstGeom>
            <a:noFill/>
            <a:ln w="317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602E04"/>
                  </a:solidFill>
                </a:rPr>
                <a:t>High          order memory address   </a:t>
              </a:r>
            </a:p>
          </p:txBody>
        </p:sp>
        <p:sp>
          <p:nvSpPr>
            <p:cNvPr id="142" name="Hexagon 141"/>
            <p:cNvSpPr/>
            <p:nvPr/>
          </p:nvSpPr>
          <p:spPr>
            <a:xfrm>
              <a:off x="3514720" y="2397973"/>
              <a:ext cx="976003" cy="359031"/>
            </a:xfrm>
            <a:prstGeom prst="hexagon">
              <a:avLst/>
            </a:prstGeom>
            <a:noFill/>
            <a:ln w="317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602E04"/>
                  </a:solidFill>
                </a:rPr>
                <a:t>Unspecified</a:t>
              </a:r>
            </a:p>
          </p:txBody>
        </p:sp>
        <p:sp>
          <p:nvSpPr>
            <p:cNvPr id="144" name="Hexagon 143"/>
            <p:cNvSpPr/>
            <p:nvPr/>
          </p:nvSpPr>
          <p:spPr>
            <a:xfrm>
              <a:off x="6862443" y="2402917"/>
              <a:ext cx="2366643" cy="359031"/>
            </a:xfrm>
            <a:prstGeom prst="hexagon">
              <a:avLst/>
            </a:prstGeom>
            <a:noFill/>
            <a:ln w="317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602E04"/>
                  </a:solidFill>
                </a:rPr>
                <a:t>Port address 02H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829317" y="2392431"/>
              <a:ext cx="303582" cy="361950"/>
            </a:xfrm>
            <a:custGeom>
              <a:avLst/>
              <a:gdLst>
                <a:gd name="connsiteX0" fmla="*/ 0 w 228600"/>
                <a:gd name="connsiteY0" fmla="*/ 0 h 361950"/>
                <a:gd name="connsiteX1" fmla="*/ 0 w 228600"/>
                <a:gd name="connsiteY1" fmla="*/ 0 h 361950"/>
                <a:gd name="connsiteX2" fmla="*/ 133350 w 228600"/>
                <a:gd name="connsiteY2" fmla="*/ 0 h 361950"/>
                <a:gd name="connsiteX3" fmla="*/ 228600 w 228600"/>
                <a:gd name="connsiteY3" fmla="*/ 180975 h 361950"/>
                <a:gd name="connsiteX4" fmla="*/ 142875 w 228600"/>
                <a:gd name="connsiteY4" fmla="*/ 361950 h 361950"/>
                <a:gd name="connsiteX5" fmla="*/ 0 w 228600"/>
                <a:gd name="connsiteY5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361950">
                  <a:moveTo>
                    <a:pt x="0" y="0"/>
                  </a:moveTo>
                  <a:lnTo>
                    <a:pt x="0" y="0"/>
                  </a:lnTo>
                  <a:lnTo>
                    <a:pt x="133350" y="0"/>
                  </a:lnTo>
                  <a:lnTo>
                    <a:pt x="228600" y="180975"/>
                  </a:lnTo>
                  <a:lnTo>
                    <a:pt x="142875" y="361950"/>
                  </a:lnTo>
                  <a:lnTo>
                    <a:pt x="0" y="361950"/>
                  </a:lnTo>
                </a:path>
              </a:pathLst>
            </a:custGeom>
            <a:noFill/>
            <a:ln w="317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02E04"/>
                </a:solidFill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737666" y="3057515"/>
              <a:ext cx="0" cy="0"/>
            </a:xfrm>
            <a:prstGeom prst="line">
              <a:avLst/>
            </a:prstGeom>
            <a:ln w="317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737666" y="3057515"/>
              <a:ext cx="0" cy="0"/>
            </a:xfrm>
            <a:prstGeom prst="line">
              <a:avLst/>
            </a:prstGeom>
            <a:ln w="317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/>
          <p:cNvCxnSpPr/>
          <p:nvPr/>
        </p:nvCxnSpPr>
        <p:spPr>
          <a:xfrm>
            <a:off x="2174166" y="4438037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713784" y="4742658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6686C"/>
                </a:solidFill>
              </a:rPr>
              <a:t>RD</a:t>
            </a:r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28800" y="4786042"/>
            <a:ext cx="213336" cy="0"/>
          </a:xfrm>
          <a:prstGeom prst="line">
            <a:avLst/>
          </a:prstGeom>
          <a:noFill/>
          <a:ln w="31750">
            <a:solidFill>
              <a:srgbClr val="166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2" name="Rectangle 171"/>
          <p:cNvSpPr/>
          <p:nvPr/>
        </p:nvSpPr>
        <p:spPr>
          <a:xfrm>
            <a:off x="1565924" y="5352258"/>
            <a:ext cx="559769" cy="369332"/>
          </a:xfrm>
          <a:custGeom>
            <a:avLst/>
            <a:gdLst>
              <a:gd name="connsiteX0" fmla="*/ 0 w 608243"/>
              <a:gd name="connsiteY0" fmla="*/ 0 h 369332"/>
              <a:gd name="connsiteX1" fmla="*/ 608243 w 608243"/>
              <a:gd name="connsiteY1" fmla="*/ 0 h 369332"/>
              <a:gd name="connsiteX2" fmla="*/ 608243 w 608243"/>
              <a:gd name="connsiteY2" fmla="*/ 369332 h 369332"/>
              <a:gd name="connsiteX3" fmla="*/ 0 w 608243"/>
              <a:gd name="connsiteY3" fmla="*/ 369332 h 369332"/>
              <a:gd name="connsiteX4" fmla="*/ 0 w 608243"/>
              <a:gd name="connsiteY4" fmla="*/ 0 h 369332"/>
              <a:gd name="connsiteX0" fmla="*/ 0 w 608243"/>
              <a:gd name="connsiteY0" fmla="*/ 0 h 369332"/>
              <a:gd name="connsiteX1" fmla="*/ 608243 w 608243"/>
              <a:gd name="connsiteY1" fmla="*/ 12700 h 369332"/>
              <a:gd name="connsiteX2" fmla="*/ 608243 w 608243"/>
              <a:gd name="connsiteY2" fmla="*/ 369332 h 369332"/>
              <a:gd name="connsiteX3" fmla="*/ 0 w 608243"/>
              <a:gd name="connsiteY3" fmla="*/ 369332 h 369332"/>
              <a:gd name="connsiteX4" fmla="*/ 0 w 608243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243" h="369332">
                <a:moveTo>
                  <a:pt x="0" y="0"/>
                </a:moveTo>
                <a:lnTo>
                  <a:pt x="608243" y="12700"/>
                </a:lnTo>
                <a:lnTo>
                  <a:pt x="608243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>
            <a:noFill/>
            <a:prstDash val="solid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B0AC00"/>
                </a:solidFill>
              </a:rPr>
              <a:t>IOW</a:t>
            </a:r>
            <a:endParaRPr lang="en-US" b="1" baseline="-25000" dirty="0">
              <a:solidFill>
                <a:srgbClr val="B0AC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420324" y="2839119"/>
            <a:ext cx="3275876" cy="359031"/>
            <a:chOff x="3124924" y="3049754"/>
            <a:chExt cx="3275876" cy="359031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3124924" y="3229269"/>
              <a:ext cx="1246040" cy="0"/>
            </a:xfrm>
            <a:prstGeom prst="line">
              <a:avLst/>
            </a:prstGeom>
            <a:ln w="31750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Hexagon 177"/>
            <p:cNvSpPr/>
            <p:nvPr/>
          </p:nvSpPr>
          <p:spPr>
            <a:xfrm>
              <a:off x="4370964" y="3049754"/>
              <a:ext cx="734435" cy="359031"/>
            </a:xfrm>
            <a:prstGeom prst="hexagon">
              <a:avLst/>
            </a:pr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Low </a:t>
              </a:r>
              <a:r>
                <a:rPr lang="en-US" sz="1200" dirty="0" err="1">
                  <a:solidFill>
                    <a:srgbClr val="008000"/>
                  </a:solidFill>
                </a:rPr>
                <a:t>addr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  <p:sp>
          <p:nvSpPr>
            <p:cNvPr id="179" name="Hexagon 178"/>
            <p:cNvSpPr/>
            <p:nvPr/>
          </p:nvSpPr>
          <p:spPr>
            <a:xfrm>
              <a:off x="5534591" y="3049754"/>
              <a:ext cx="866209" cy="359031"/>
            </a:xfrm>
            <a:prstGeom prst="hexagon">
              <a:avLst/>
            </a:pr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8000"/>
                  </a:solidFill>
                </a:rPr>
                <a:t>02H</a:t>
              </a: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5087080" y="3229269"/>
              <a:ext cx="447511" cy="1"/>
            </a:xfrm>
            <a:prstGeom prst="line">
              <a:avLst/>
            </a:prstGeom>
            <a:ln w="31750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138364" y="2837658"/>
            <a:ext cx="2281961" cy="361950"/>
            <a:chOff x="842963" y="3048294"/>
            <a:chExt cx="2281961" cy="361950"/>
          </a:xfrm>
        </p:grpSpPr>
        <p:sp>
          <p:nvSpPr>
            <p:cNvPr id="173" name="Freeform 172"/>
            <p:cNvSpPr/>
            <p:nvPr/>
          </p:nvSpPr>
          <p:spPr>
            <a:xfrm>
              <a:off x="842963" y="3048294"/>
              <a:ext cx="303582" cy="361950"/>
            </a:xfrm>
            <a:custGeom>
              <a:avLst/>
              <a:gdLst>
                <a:gd name="connsiteX0" fmla="*/ 0 w 228600"/>
                <a:gd name="connsiteY0" fmla="*/ 0 h 361950"/>
                <a:gd name="connsiteX1" fmla="*/ 0 w 228600"/>
                <a:gd name="connsiteY1" fmla="*/ 0 h 361950"/>
                <a:gd name="connsiteX2" fmla="*/ 133350 w 228600"/>
                <a:gd name="connsiteY2" fmla="*/ 0 h 361950"/>
                <a:gd name="connsiteX3" fmla="*/ 228600 w 228600"/>
                <a:gd name="connsiteY3" fmla="*/ 180975 h 361950"/>
                <a:gd name="connsiteX4" fmla="*/ 142875 w 228600"/>
                <a:gd name="connsiteY4" fmla="*/ 361950 h 361950"/>
                <a:gd name="connsiteX5" fmla="*/ 0 w 228600"/>
                <a:gd name="connsiteY5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361950">
                  <a:moveTo>
                    <a:pt x="0" y="0"/>
                  </a:moveTo>
                  <a:lnTo>
                    <a:pt x="0" y="0"/>
                  </a:lnTo>
                  <a:lnTo>
                    <a:pt x="133350" y="0"/>
                  </a:lnTo>
                  <a:lnTo>
                    <a:pt x="228600" y="180975"/>
                  </a:lnTo>
                  <a:lnTo>
                    <a:pt x="142875" y="361950"/>
                  </a:lnTo>
                  <a:lnTo>
                    <a:pt x="0" y="361950"/>
                  </a:lnTo>
                </a:path>
              </a:pathLst>
            </a:cu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8000"/>
                </a:solidFill>
              </a:endParaRPr>
            </a:p>
          </p:txBody>
        </p:sp>
        <p:sp>
          <p:nvSpPr>
            <p:cNvPr id="175" name="Hexagon 174"/>
            <p:cNvSpPr/>
            <p:nvPr/>
          </p:nvSpPr>
          <p:spPr>
            <a:xfrm>
              <a:off x="1168401" y="3049754"/>
              <a:ext cx="660400" cy="359031"/>
            </a:xfrm>
            <a:prstGeom prst="hexagon">
              <a:avLst/>
            </a:pr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Low </a:t>
              </a:r>
              <a:r>
                <a:rPr lang="en-US" sz="1200" dirty="0" err="1">
                  <a:solidFill>
                    <a:srgbClr val="008000"/>
                  </a:solidFill>
                </a:rPr>
                <a:t>addr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  <p:sp>
          <p:nvSpPr>
            <p:cNvPr id="176" name="Hexagon 175"/>
            <p:cNvSpPr/>
            <p:nvPr/>
          </p:nvSpPr>
          <p:spPr>
            <a:xfrm>
              <a:off x="2090538" y="3049754"/>
              <a:ext cx="1034386" cy="359031"/>
            </a:xfrm>
            <a:prstGeom prst="hexagon">
              <a:avLst/>
            </a:pr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8000"/>
                  </a:solidFill>
                </a:rPr>
                <a:t>Opcode</a:t>
              </a: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1849164" y="3229269"/>
              <a:ext cx="249349" cy="1"/>
            </a:xfrm>
            <a:prstGeom prst="line">
              <a:avLst/>
            </a:prstGeom>
            <a:ln w="31750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696200" y="2839119"/>
            <a:ext cx="2743200" cy="359031"/>
            <a:chOff x="6400800" y="3049754"/>
            <a:chExt cx="2743200" cy="359031"/>
          </a:xfrm>
        </p:grpSpPr>
        <p:sp>
          <p:nvSpPr>
            <p:cNvPr id="180" name="Hexagon 179"/>
            <p:cNvSpPr/>
            <p:nvPr/>
          </p:nvSpPr>
          <p:spPr>
            <a:xfrm>
              <a:off x="6823187" y="3049754"/>
              <a:ext cx="863631" cy="359031"/>
            </a:xfrm>
            <a:prstGeom prst="hexagon">
              <a:avLst/>
            </a:pr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Port </a:t>
              </a:r>
              <a:r>
                <a:rPr lang="en-US" sz="1200" dirty="0" err="1">
                  <a:solidFill>
                    <a:srgbClr val="008000"/>
                  </a:solidFill>
                </a:rPr>
                <a:t>addr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  <p:sp>
          <p:nvSpPr>
            <p:cNvPr id="181" name="Hexagon 180"/>
            <p:cNvSpPr/>
            <p:nvPr/>
          </p:nvSpPr>
          <p:spPr>
            <a:xfrm>
              <a:off x="7833848" y="3049754"/>
              <a:ext cx="1048113" cy="359031"/>
            </a:xfrm>
            <a:prstGeom prst="hexagon">
              <a:avLst/>
            </a:pr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8000"/>
                  </a:solidFill>
                </a:rPr>
                <a:t>Acc. content</a:t>
              </a:r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6400800" y="3229269"/>
              <a:ext cx="422387" cy="0"/>
            </a:xfrm>
            <a:prstGeom prst="line">
              <a:avLst/>
            </a:prstGeom>
            <a:ln w="31750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8894651" y="3229269"/>
              <a:ext cx="249349" cy="1"/>
            </a:xfrm>
            <a:prstGeom prst="line">
              <a:avLst/>
            </a:prstGeom>
            <a:ln w="31750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686818" y="3229269"/>
              <a:ext cx="147030" cy="0"/>
            </a:xfrm>
            <a:prstGeom prst="line">
              <a:avLst/>
            </a:prstGeom>
            <a:ln w="31750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Freeform 186"/>
          <p:cNvSpPr/>
          <p:nvPr/>
        </p:nvSpPr>
        <p:spPr>
          <a:xfrm>
            <a:off x="2138363" y="3448528"/>
            <a:ext cx="3323424" cy="403860"/>
          </a:xfrm>
          <a:custGeom>
            <a:avLst/>
            <a:gdLst>
              <a:gd name="connsiteX0" fmla="*/ 0 w 4396740"/>
              <a:gd name="connsiteY0" fmla="*/ 396240 h 403860"/>
              <a:gd name="connsiteX1" fmla="*/ 144780 w 4396740"/>
              <a:gd name="connsiteY1" fmla="*/ 0 h 403860"/>
              <a:gd name="connsiteX2" fmla="*/ 571500 w 4396740"/>
              <a:gd name="connsiteY2" fmla="*/ 0 h 403860"/>
              <a:gd name="connsiteX3" fmla="*/ 762000 w 4396740"/>
              <a:gd name="connsiteY3" fmla="*/ 388620 h 403860"/>
              <a:gd name="connsiteX4" fmla="*/ 4396740 w 4396740"/>
              <a:gd name="connsiteY4" fmla="*/ 403860 h 4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6740" h="403860">
                <a:moveTo>
                  <a:pt x="0" y="396240"/>
                </a:moveTo>
                <a:lnTo>
                  <a:pt x="144780" y="0"/>
                </a:lnTo>
                <a:lnTo>
                  <a:pt x="571500" y="0"/>
                </a:lnTo>
                <a:lnTo>
                  <a:pt x="762000" y="388620"/>
                </a:lnTo>
                <a:lnTo>
                  <a:pt x="4396740" y="403860"/>
                </a:lnTo>
              </a:path>
            </a:pathLst>
          </a:cu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5438556" y="3447258"/>
            <a:ext cx="2515799" cy="406400"/>
          </a:xfrm>
          <a:custGeom>
            <a:avLst/>
            <a:gdLst>
              <a:gd name="connsiteX0" fmla="*/ 0 w 3314700"/>
              <a:gd name="connsiteY0" fmla="*/ 393700 h 406400"/>
              <a:gd name="connsiteX1" fmla="*/ 165100 w 3314700"/>
              <a:gd name="connsiteY1" fmla="*/ 0 h 406400"/>
              <a:gd name="connsiteX2" fmla="*/ 584200 w 3314700"/>
              <a:gd name="connsiteY2" fmla="*/ 0 h 406400"/>
              <a:gd name="connsiteX3" fmla="*/ 787400 w 3314700"/>
              <a:gd name="connsiteY3" fmla="*/ 393700 h 406400"/>
              <a:gd name="connsiteX4" fmla="*/ 3314700 w 3314700"/>
              <a:gd name="connsiteY4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406400">
                <a:moveTo>
                  <a:pt x="0" y="393700"/>
                </a:moveTo>
                <a:lnTo>
                  <a:pt x="165100" y="0"/>
                </a:lnTo>
                <a:lnTo>
                  <a:pt x="584200" y="0"/>
                </a:lnTo>
                <a:lnTo>
                  <a:pt x="787400" y="393700"/>
                </a:lnTo>
                <a:lnTo>
                  <a:pt x="3314700" y="406400"/>
                </a:lnTo>
              </a:path>
            </a:pathLst>
          </a:cu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>
            <a:off x="7954355" y="3447258"/>
            <a:ext cx="2476460" cy="406400"/>
          </a:xfrm>
          <a:custGeom>
            <a:avLst/>
            <a:gdLst>
              <a:gd name="connsiteX0" fmla="*/ 0 w 3314700"/>
              <a:gd name="connsiteY0" fmla="*/ 393700 h 406400"/>
              <a:gd name="connsiteX1" fmla="*/ 165100 w 3314700"/>
              <a:gd name="connsiteY1" fmla="*/ 0 h 406400"/>
              <a:gd name="connsiteX2" fmla="*/ 584200 w 3314700"/>
              <a:gd name="connsiteY2" fmla="*/ 0 h 406400"/>
              <a:gd name="connsiteX3" fmla="*/ 787400 w 3314700"/>
              <a:gd name="connsiteY3" fmla="*/ 393700 h 406400"/>
              <a:gd name="connsiteX4" fmla="*/ 3314700 w 3314700"/>
              <a:gd name="connsiteY4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406400">
                <a:moveTo>
                  <a:pt x="0" y="393700"/>
                </a:moveTo>
                <a:lnTo>
                  <a:pt x="165100" y="0"/>
                </a:lnTo>
                <a:lnTo>
                  <a:pt x="584200" y="0"/>
                </a:lnTo>
                <a:lnTo>
                  <a:pt x="787400" y="393700"/>
                </a:lnTo>
                <a:lnTo>
                  <a:pt x="3314700" y="406400"/>
                </a:lnTo>
              </a:path>
            </a:pathLst>
          </a:cu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2174166" y="4569122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2124718" y="4133058"/>
            <a:ext cx="5829637" cy="457200"/>
          </a:xfrm>
          <a:custGeom>
            <a:avLst/>
            <a:gdLst>
              <a:gd name="connsiteX0" fmla="*/ 0 w 7680960"/>
              <a:gd name="connsiteY0" fmla="*/ 7620 h 457200"/>
              <a:gd name="connsiteX1" fmla="*/ 167640 w 7680960"/>
              <a:gd name="connsiteY1" fmla="*/ 0 h 457200"/>
              <a:gd name="connsiteX2" fmla="*/ 335280 w 7680960"/>
              <a:gd name="connsiteY2" fmla="*/ 449580 h 457200"/>
              <a:gd name="connsiteX3" fmla="*/ 7680960 w 768096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960" h="457200">
                <a:moveTo>
                  <a:pt x="0" y="7620"/>
                </a:moveTo>
                <a:lnTo>
                  <a:pt x="167640" y="0"/>
                </a:lnTo>
                <a:lnTo>
                  <a:pt x="335280" y="449580"/>
                </a:lnTo>
                <a:lnTo>
                  <a:pt x="7680960" y="457200"/>
                </a:lnTo>
              </a:path>
            </a:pathLst>
          </a:cu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7937500" y="4136234"/>
            <a:ext cx="2514600" cy="444500"/>
          </a:xfrm>
          <a:custGeom>
            <a:avLst/>
            <a:gdLst>
              <a:gd name="connsiteX0" fmla="*/ 0 w 2514600"/>
              <a:gd name="connsiteY0" fmla="*/ 444500 h 444500"/>
              <a:gd name="connsiteX1" fmla="*/ 152400 w 2514600"/>
              <a:gd name="connsiteY1" fmla="*/ 0 h 444500"/>
              <a:gd name="connsiteX2" fmla="*/ 2514600 w 251460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444500">
                <a:moveTo>
                  <a:pt x="0" y="444500"/>
                </a:moveTo>
                <a:lnTo>
                  <a:pt x="152400" y="0"/>
                </a:lnTo>
                <a:lnTo>
                  <a:pt x="2514600" y="0"/>
                </a:lnTo>
              </a:path>
            </a:pathLst>
          </a:cu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2114550" y="4823622"/>
            <a:ext cx="3333750" cy="447675"/>
          </a:xfrm>
          <a:custGeom>
            <a:avLst/>
            <a:gdLst>
              <a:gd name="connsiteX0" fmla="*/ 0 w 3333750"/>
              <a:gd name="connsiteY0" fmla="*/ 9525 h 447675"/>
              <a:gd name="connsiteX1" fmla="*/ 990600 w 3333750"/>
              <a:gd name="connsiteY1" fmla="*/ 9525 h 447675"/>
              <a:gd name="connsiteX2" fmla="*/ 1114425 w 3333750"/>
              <a:gd name="connsiteY2" fmla="*/ 438150 h 447675"/>
              <a:gd name="connsiteX3" fmla="*/ 2143125 w 3333750"/>
              <a:gd name="connsiteY3" fmla="*/ 447675 h 447675"/>
              <a:gd name="connsiteX4" fmla="*/ 2276475 w 3333750"/>
              <a:gd name="connsiteY4" fmla="*/ 0 h 447675"/>
              <a:gd name="connsiteX5" fmla="*/ 3333750 w 3333750"/>
              <a:gd name="connsiteY5" fmla="*/ 952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3750" h="447675">
                <a:moveTo>
                  <a:pt x="0" y="9525"/>
                </a:moveTo>
                <a:lnTo>
                  <a:pt x="990600" y="9525"/>
                </a:lnTo>
                <a:lnTo>
                  <a:pt x="1114425" y="438150"/>
                </a:lnTo>
                <a:lnTo>
                  <a:pt x="2143125" y="447675"/>
                </a:lnTo>
                <a:lnTo>
                  <a:pt x="2276475" y="0"/>
                </a:lnTo>
                <a:lnTo>
                  <a:pt x="3333750" y="9525"/>
                </a:lnTo>
              </a:path>
            </a:pathLst>
          </a:custGeom>
          <a:noFill/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7"/>
          <p:cNvSpPr/>
          <p:nvPr/>
        </p:nvSpPr>
        <p:spPr>
          <a:xfrm>
            <a:off x="7942305" y="5503911"/>
            <a:ext cx="2498945" cy="457200"/>
          </a:xfrm>
          <a:custGeom>
            <a:avLst/>
            <a:gdLst>
              <a:gd name="connsiteX0" fmla="*/ 0 w 2491740"/>
              <a:gd name="connsiteY0" fmla="*/ 15240 h 457200"/>
              <a:gd name="connsiteX1" fmla="*/ 967740 w 2491740"/>
              <a:gd name="connsiteY1" fmla="*/ 7620 h 457200"/>
              <a:gd name="connsiteX2" fmla="*/ 1089660 w 2491740"/>
              <a:gd name="connsiteY2" fmla="*/ 441960 h 457200"/>
              <a:gd name="connsiteX3" fmla="*/ 2133600 w 2491740"/>
              <a:gd name="connsiteY3" fmla="*/ 457200 h 457200"/>
              <a:gd name="connsiteX4" fmla="*/ 2255520 w 2491740"/>
              <a:gd name="connsiteY4" fmla="*/ 0 h 457200"/>
              <a:gd name="connsiteX5" fmla="*/ 2491740 w 2491740"/>
              <a:gd name="connsiteY5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1740" h="457200">
                <a:moveTo>
                  <a:pt x="0" y="15240"/>
                </a:moveTo>
                <a:lnTo>
                  <a:pt x="967740" y="7620"/>
                </a:lnTo>
                <a:lnTo>
                  <a:pt x="1089660" y="441960"/>
                </a:lnTo>
                <a:lnTo>
                  <a:pt x="2133600" y="457200"/>
                </a:lnTo>
                <a:lnTo>
                  <a:pt x="2255520" y="0"/>
                </a:lnTo>
                <a:lnTo>
                  <a:pt x="2491740" y="0"/>
                </a:lnTo>
              </a:path>
            </a:pathLst>
          </a:custGeom>
          <a:noFill/>
          <a:ln w="31750">
            <a:solidFill>
              <a:srgbClr val="B0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5438555" y="4818858"/>
            <a:ext cx="4992261" cy="457200"/>
            <a:chOff x="4143154" y="5351424"/>
            <a:chExt cx="4992261" cy="457200"/>
          </a:xfrm>
        </p:grpSpPr>
        <p:sp>
          <p:nvSpPr>
            <p:cNvPr id="54" name="Freeform 53"/>
            <p:cNvSpPr/>
            <p:nvPr/>
          </p:nvSpPr>
          <p:spPr>
            <a:xfrm>
              <a:off x="4143154" y="5351424"/>
              <a:ext cx="2498945" cy="457200"/>
            </a:xfrm>
            <a:custGeom>
              <a:avLst/>
              <a:gdLst>
                <a:gd name="connsiteX0" fmla="*/ 0 w 2491740"/>
                <a:gd name="connsiteY0" fmla="*/ 15240 h 457200"/>
                <a:gd name="connsiteX1" fmla="*/ 967740 w 2491740"/>
                <a:gd name="connsiteY1" fmla="*/ 7620 h 457200"/>
                <a:gd name="connsiteX2" fmla="*/ 1089660 w 2491740"/>
                <a:gd name="connsiteY2" fmla="*/ 441960 h 457200"/>
                <a:gd name="connsiteX3" fmla="*/ 2133600 w 2491740"/>
                <a:gd name="connsiteY3" fmla="*/ 457200 h 457200"/>
                <a:gd name="connsiteX4" fmla="*/ 2255520 w 2491740"/>
                <a:gd name="connsiteY4" fmla="*/ 0 h 457200"/>
                <a:gd name="connsiteX5" fmla="*/ 2491740 w 2491740"/>
                <a:gd name="connsiteY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1740" h="457200">
                  <a:moveTo>
                    <a:pt x="0" y="15240"/>
                  </a:moveTo>
                  <a:lnTo>
                    <a:pt x="967740" y="7620"/>
                  </a:lnTo>
                  <a:lnTo>
                    <a:pt x="1089660" y="441960"/>
                  </a:lnTo>
                  <a:lnTo>
                    <a:pt x="2133600" y="457200"/>
                  </a:lnTo>
                  <a:lnTo>
                    <a:pt x="2255520" y="0"/>
                  </a:lnTo>
                  <a:lnTo>
                    <a:pt x="2491740" y="0"/>
                  </a:lnTo>
                </a:path>
              </a:pathLst>
            </a:custGeom>
            <a:noFill/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658954" y="5354401"/>
              <a:ext cx="2476461" cy="0"/>
            </a:xfrm>
            <a:prstGeom prst="line">
              <a:avLst/>
            </a:prstGeom>
            <a:noFill/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>
            <a:off x="2124718" y="5526883"/>
            <a:ext cx="5829637" cy="0"/>
          </a:xfrm>
          <a:prstGeom prst="line">
            <a:avLst/>
          </a:prstGeom>
          <a:noFill/>
          <a:ln w="31750">
            <a:solidFill>
              <a:srgbClr val="B0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43084" y="5403058"/>
            <a:ext cx="439716" cy="0"/>
          </a:xfrm>
          <a:prstGeom prst="line">
            <a:avLst/>
          </a:prstGeom>
          <a:noFill/>
          <a:ln w="31750">
            <a:solidFill>
              <a:srgbClr val="B0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TextBox 86"/>
          <p:cNvSpPr txBox="1"/>
          <p:nvPr/>
        </p:nvSpPr>
        <p:spPr>
          <a:xfrm>
            <a:off x="8661097" y="59058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I/O Write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9913315" y="775249"/>
            <a:ext cx="517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7938248" y="775212"/>
            <a:ext cx="612154" cy="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469141" y="775249"/>
            <a:ext cx="4382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437450" y="775249"/>
            <a:ext cx="517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c 67"/>
          <p:cNvSpPr/>
          <p:nvPr/>
        </p:nvSpPr>
        <p:spPr>
          <a:xfrm rot="12009921">
            <a:off x="8724373" y="2943818"/>
            <a:ext cx="1542268" cy="2895600"/>
          </a:xfrm>
          <a:prstGeom prst="arc">
            <a:avLst>
              <a:gd name="adj1" fmla="val 16273569"/>
              <a:gd name="adj2" fmla="val 0"/>
            </a:avLst>
          </a:prstGeom>
          <a:ln w="38100" cap="rnd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10434990" y="655631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463548" y="2093267"/>
            <a:ext cx="426555" cy="684467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41" grpId="0"/>
      <p:bldP spid="155" grpId="0"/>
      <p:bldP spid="156" grpId="0"/>
      <p:bldP spid="157" grpId="0"/>
      <p:bldP spid="158" grpId="0"/>
      <p:bldP spid="159" grpId="0"/>
      <p:bldP spid="160" grpId="0"/>
      <p:bldP spid="162" grpId="0"/>
      <p:bldP spid="170" grpId="0"/>
      <p:bldP spid="172" grpId="0"/>
      <p:bldP spid="187" grpId="0" animBg="1"/>
      <p:bldP spid="188" grpId="0" animBg="1"/>
      <p:bldP spid="189" grpId="0" animBg="1"/>
      <p:bldP spid="191" grpId="0" animBg="1"/>
      <p:bldP spid="41" grpId="0" animBg="1"/>
      <p:bldP spid="43" grpId="0" animBg="1"/>
      <p:bldP spid="198" grpId="0" animBg="1"/>
      <p:bldP spid="87" grpId="0"/>
      <p:bldP spid="6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6053" y="11668"/>
            <a:ext cx="275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Timing Diagram : IN 02H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2111188" y="623108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971801" y="590583"/>
            <a:ext cx="15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Opcode Fetch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5450541" y="623108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938247" y="623108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583183" y="775175"/>
            <a:ext cx="851253" cy="1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00023" y="59058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Memory Read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2120580" y="775249"/>
            <a:ext cx="711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401" y="964410"/>
          <a:ext cx="9144003" cy="5131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  <a:gridCol w="831273"/>
              </a:tblGrid>
              <a:tr h="4254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7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138364" y="1466059"/>
            <a:ext cx="8311141" cy="441955"/>
            <a:chOff x="842963" y="929645"/>
            <a:chExt cx="8311141" cy="441955"/>
          </a:xfrm>
        </p:grpSpPr>
        <p:sp>
          <p:nvSpPr>
            <p:cNvPr id="13" name="Freeform 12"/>
            <p:cNvSpPr/>
            <p:nvPr/>
          </p:nvSpPr>
          <p:spPr>
            <a:xfrm>
              <a:off x="842963" y="959309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673819" y="969197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2504675" y="974143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335531" y="954365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4166387" y="944477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4997243" y="949421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828099" y="964253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658955" y="934589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7489811" y="939533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8320666" y="929645"/>
              <a:ext cx="833438" cy="397457"/>
            </a:xfrm>
            <a:custGeom>
              <a:avLst/>
              <a:gdLst>
                <a:gd name="connsiteX0" fmla="*/ 0 w 833438"/>
                <a:gd name="connsiteY0" fmla="*/ 4762 h 381000"/>
                <a:gd name="connsiteX1" fmla="*/ 104775 w 833438"/>
                <a:gd name="connsiteY1" fmla="*/ 381000 h 381000"/>
                <a:gd name="connsiteX2" fmla="*/ 381000 w 833438"/>
                <a:gd name="connsiteY2" fmla="*/ 381000 h 381000"/>
                <a:gd name="connsiteX3" fmla="*/ 471488 w 833438"/>
                <a:gd name="connsiteY3" fmla="*/ 0 h 381000"/>
                <a:gd name="connsiteX4" fmla="*/ 833438 w 833438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38" h="381000">
                  <a:moveTo>
                    <a:pt x="0" y="4762"/>
                  </a:moveTo>
                  <a:lnTo>
                    <a:pt x="104775" y="381000"/>
                  </a:lnTo>
                  <a:lnTo>
                    <a:pt x="381000" y="381000"/>
                  </a:lnTo>
                  <a:lnTo>
                    <a:pt x="471488" y="0"/>
                  </a:lnTo>
                  <a:lnTo>
                    <a:pt x="833438" y="0"/>
                  </a:lnTo>
                </a:path>
              </a:pathLst>
            </a:custGeom>
            <a:noFill/>
            <a:ln w="31750">
              <a:solidFill>
                <a:srgbClr val="130B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1648060" y="14279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0BB5"/>
                </a:solidFill>
              </a:rPr>
              <a:t>CLK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771492" y="2315926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8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625618" y="2989002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625618" y="2666847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008000"/>
                </a:solidFill>
              </a:rPr>
              <a:t>AD</a:t>
            </a:r>
            <a:r>
              <a:rPr lang="en-US" b="1" baseline="-25000" dirty="0">
                <a:solidFill>
                  <a:srgbClr val="008000"/>
                </a:solidFill>
              </a:rPr>
              <a:t>7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640046" y="3610975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ALE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471730" y="4056858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81F67"/>
                </a:solidFill>
              </a:rPr>
              <a:t>IO/M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881090" y="4091783"/>
            <a:ext cx="176311" cy="0"/>
          </a:xfrm>
          <a:prstGeom prst="line">
            <a:avLst/>
          </a:pr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692946" y="1934926"/>
            <a:ext cx="48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602E04"/>
                </a:solidFill>
              </a:rPr>
              <a:t>A</a:t>
            </a:r>
            <a:r>
              <a:rPr lang="en-US" b="1" baseline="-25000" dirty="0">
                <a:solidFill>
                  <a:srgbClr val="602E04"/>
                </a:solidFill>
              </a:rPr>
              <a:t>15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033067" y="2208129"/>
            <a:ext cx="8602573" cy="665084"/>
            <a:chOff x="737666" y="2392431"/>
            <a:chExt cx="8602573" cy="665084"/>
          </a:xfrm>
        </p:grpSpPr>
        <p:sp>
          <p:nvSpPr>
            <p:cNvPr id="133" name="Hexagon 132"/>
            <p:cNvSpPr/>
            <p:nvPr/>
          </p:nvSpPr>
          <p:spPr>
            <a:xfrm>
              <a:off x="1143000" y="2393891"/>
              <a:ext cx="2366643" cy="359031"/>
            </a:xfrm>
            <a:prstGeom prst="hexagon">
              <a:avLst/>
            </a:prstGeom>
            <a:noFill/>
            <a:ln w="317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602E04"/>
                  </a:solidFill>
                </a:rPr>
                <a:t>High order memory address   </a:t>
              </a:r>
            </a:p>
          </p:txBody>
        </p:sp>
        <p:sp>
          <p:nvSpPr>
            <p:cNvPr id="140" name="Hexagon 139"/>
            <p:cNvSpPr/>
            <p:nvPr/>
          </p:nvSpPr>
          <p:spPr>
            <a:xfrm>
              <a:off x="4495800" y="2397973"/>
              <a:ext cx="2366643" cy="359031"/>
            </a:xfrm>
            <a:prstGeom prst="hexagon">
              <a:avLst/>
            </a:prstGeom>
            <a:noFill/>
            <a:ln w="317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602E04"/>
                  </a:solidFill>
                </a:rPr>
                <a:t>High order memory address   </a:t>
              </a:r>
            </a:p>
          </p:txBody>
        </p:sp>
        <p:sp>
          <p:nvSpPr>
            <p:cNvPr id="142" name="Hexagon 141"/>
            <p:cNvSpPr/>
            <p:nvPr/>
          </p:nvSpPr>
          <p:spPr>
            <a:xfrm>
              <a:off x="3514720" y="2397973"/>
              <a:ext cx="976003" cy="359031"/>
            </a:xfrm>
            <a:prstGeom prst="hexagon">
              <a:avLst/>
            </a:prstGeom>
            <a:noFill/>
            <a:ln w="317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602E04"/>
                  </a:solidFill>
                </a:rPr>
                <a:t>Unspecified</a:t>
              </a:r>
            </a:p>
          </p:txBody>
        </p:sp>
        <p:sp>
          <p:nvSpPr>
            <p:cNvPr id="144" name="Hexagon 143"/>
            <p:cNvSpPr/>
            <p:nvPr/>
          </p:nvSpPr>
          <p:spPr>
            <a:xfrm>
              <a:off x="6862443" y="2402917"/>
              <a:ext cx="2477796" cy="359031"/>
            </a:xfrm>
            <a:prstGeom prst="hexagon">
              <a:avLst/>
            </a:prstGeom>
            <a:noFill/>
            <a:ln w="317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602E04"/>
                  </a:solidFill>
                </a:rPr>
                <a:t>Port address 02H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829317" y="2392431"/>
              <a:ext cx="303582" cy="361950"/>
            </a:xfrm>
            <a:custGeom>
              <a:avLst/>
              <a:gdLst>
                <a:gd name="connsiteX0" fmla="*/ 0 w 228600"/>
                <a:gd name="connsiteY0" fmla="*/ 0 h 361950"/>
                <a:gd name="connsiteX1" fmla="*/ 0 w 228600"/>
                <a:gd name="connsiteY1" fmla="*/ 0 h 361950"/>
                <a:gd name="connsiteX2" fmla="*/ 133350 w 228600"/>
                <a:gd name="connsiteY2" fmla="*/ 0 h 361950"/>
                <a:gd name="connsiteX3" fmla="*/ 228600 w 228600"/>
                <a:gd name="connsiteY3" fmla="*/ 180975 h 361950"/>
                <a:gd name="connsiteX4" fmla="*/ 142875 w 228600"/>
                <a:gd name="connsiteY4" fmla="*/ 361950 h 361950"/>
                <a:gd name="connsiteX5" fmla="*/ 0 w 228600"/>
                <a:gd name="connsiteY5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361950">
                  <a:moveTo>
                    <a:pt x="0" y="0"/>
                  </a:moveTo>
                  <a:lnTo>
                    <a:pt x="0" y="0"/>
                  </a:lnTo>
                  <a:lnTo>
                    <a:pt x="133350" y="0"/>
                  </a:lnTo>
                  <a:lnTo>
                    <a:pt x="228600" y="180975"/>
                  </a:lnTo>
                  <a:lnTo>
                    <a:pt x="142875" y="361950"/>
                  </a:lnTo>
                  <a:lnTo>
                    <a:pt x="0" y="361950"/>
                  </a:lnTo>
                </a:path>
              </a:pathLst>
            </a:custGeom>
            <a:noFill/>
            <a:ln w="317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02E04"/>
                </a:solidFill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737666" y="3057515"/>
              <a:ext cx="0" cy="0"/>
            </a:xfrm>
            <a:prstGeom prst="line">
              <a:avLst/>
            </a:prstGeom>
            <a:ln w="317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737666" y="3057515"/>
              <a:ext cx="0" cy="0"/>
            </a:xfrm>
            <a:prstGeom prst="line">
              <a:avLst/>
            </a:prstGeom>
            <a:ln w="317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/>
          <p:cNvCxnSpPr/>
          <p:nvPr/>
        </p:nvCxnSpPr>
        <p:spPr>
          <a:xfrm>
            <a:off x="2174166" y="4438037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713784" y="4742658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6686C"/>
                </a:solidFill>
              </a:rPr>
              <a:t>RD</a:t>
            </a:r>
          </a:p>
        </p:txBody>
      </p:sp>
      <p:cxnSp>
        <p:nvCxnSpPr>
          <p:cNvPr id="171" name="Straight Connector 170"/>
          <p:cNvCxnSpPr/>
          <p:nvPr/>
        </p:nvCxnSpPr>
        <p:spPr>
          <a:xfrm>
            <a:off x="1828800" y="4786042"/>
            <a:ext cx="213336" cy="0"/>
          </a:xfrm>
          <a:prstGeom prst="line">
            <a:avLst/>
          </a:prstGeom>
          <a:noFill/>
          <a:ln w="31750">
            <a:solidFill>
              <a:srgbClr val="166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2" name="Rectangle 171"/>
          <p:cNvSpPr/>
          <p:nvPr/>
        </p:nvSpPr>
        <p:spPr>
          <a:xfrm>
            <a:off x="1565924" y="5352258"/>
            <a:ext cx="530915" cy="369332"/>
          </a:xfrm>
          <a:custGeom>
            <a:avLst/>
            <a:gdLst>
              <a:gd name="connsiteX0" fmla="*/ 0 w 608243"/>
              <a:gd name="connsiteY0" fmla="*/ 0 h 369332"/>
              <a:gd name="connsiteX1" fmla="*/ 608243 w 608243"/>
              <a:gd name="connsiteY1" fmla="*/ 0 h 369332"/>
              <a:gd name="connsiteX2" fmla="*/ 608243 w 608243"/>
              <a:gd name="connsiteY2" fmla="*/ 369332 h 369332"/>
              <a:gd name="connsiteX3" fmla="*/ 0 w 608243"/>
              <a:gd name="connsiteY3" fmla="*/ 369332 h 369332"/>
              <a:gd name="connsiteX4" fmla="*/ 0 w 608243"/>
              <a:gd name="connsiteY4" fmla="*/ 0 h 369332"/>
              <a:gd name="connsiteX0" fmla="*/ 0 w 608243"/>
              <a:gd name="connsiteY0" fmla="*/ 0 h 369332"/>
              <a:gd name="connsiteX1" fmla="*/ 608243 w 608243"/>
              <a:gd name="connsiteY1" fmla="*/ 12700 h 369332"/>
              <a:gd name="connsiteX2" fmla="*/ 608243 w 608243"/>
              <a:gd name="connsiteY2" fmla="*/ 369332 h 369332"/>
              <a:gd name="connsiteX3" fmla="*/ 0 w 608243"/>
              <a:gd name="connsiteY3" fmla="*/ 369332 h 369332"/>
              <a:gd name="connsiteX4" fmla="*/ 0 w 608243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243" h="369332">
                <a:moveTo>
                  <a:pt x="0" y="0"/>
                </a:moveTo>
                <a:lnTo>
                  <a:pt x="608243" y="12700"/>
                </a:lnTo>
                <a:lnTo>
                  <a:pt x="608243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>
            <a:noFill/>
            <a:prstDash val="solid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B0AC00"/>
                </a:solidFill>
              </a:rPr>
              <a:t>IOR</a:t>
            </a:r>
            <a:endParaRPr lang="en-US" b="1" baseline="-25000" dirty="0">
              <a:solidFill>
                <a:srgbClr val="B0AC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420324" y="2839119"/>
            <a:ext cx="3275876" cy="359031"/>
            <a:chOff x="3124924" y="3049754"/>
            <a:chExt cx="3275876" cy="359031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3124924" y="3229269"/>
              <a:ext cx="1246040" cy="0"/>
            </a:xfrm>
            <a:prstGeom prst="line">
              <a:avLst/>
            </a:prstGeom>
            <a:ln w="31750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Hexagon 177"/>
            <p:cNvSpPr/>
            <p:nvPr/>
          </p:nvSpPr>
          <p:spPr>
            <a:xfrm>
              <a:off x="4370964" y="3049754"/>
              <a:ext cx="734435" cy="359031"/>
            </a:xfrm>
            <a:prstGeom prst="hexagon">
              <a:avLst/>
            </a:pr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Low </a:t>
              </a:r>
              <a:r>
                <a:rPr lang="en-US" sz="1200" dirty="0" err="1">
                  <a:solidFill>
                    <a:srgbClr val="008000"/>
                  </a:solidFill>
                </a:rPr>
                <a:t>addr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  <p:sp>
          <p:nvSpPr>
            <p:cNvPr id="179" name="Hexagon 178"/>
            <p:cNvSpPr/>
            <p:nvPr/>
          </p:nvSpPr>
          <p:spPr>
            <a:xfrm>
              <a:off x="5534591" y="3049754"/>
              <a:ext cx="866209" cy="359031"/>
            </a:xfrm>
            <a:prstGeom prst="hexagon">
              <a:avLst/>
            </a:pr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8000"/>
                  </a:solidFill>
                </a:rPr>
                <a:t>02H</a:t>
              </a: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5087080" y="3229269"/>
              <a:ext cx="447511" cy="1"/>
            </a:xfrm>
            <a:prstGeom prst="line">
              <a:avLst/>
            </a:prstGeom>
            <a:ln w="31750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138364" y="2837658"/>
            <a:ext cx="2281961" cy="361950"/>
            <a:chOff x="842963" y="3048294"/>
            <a:chExt cx="2281961" cy="361950"/>
          </a:xfrm>
        </p:grpSpPr>
        <p:sp>
          <p:nvSpPr>
            <p:cNvPr id="173" name="Freeform 172"/>
            <p:cNvSpPr/>
            <p:nvPr/>
          </p:nvSpPr>
          <p:spPr>
            <a:xfrm>
              <a:off x="842963" y="3048294"/>
              <a:ext cx="303582" cy="361950"/>
            </a:xfrm>
            <a:custGeom>
              <a:avLst/>
              <a:gdLst>
                <a:gd name="connsiteX0" fmla="*/ 0 w 228600"/>
                <a:gd name="connsiteY0" fmla="*/ 0 h 361950"/>
                <a:gd name="connsiteX1" fmla="*/ 0 w 228600"/>
                <a:gd name="connsiteY1" fmla="*/ 0 h 361950"/>
                <a:gd name="connsiteX2" fmla="*/ 133350 w 228600"/>
                <a:gd name="connsiteY2" fmla="*/ 0 h 361950"/>
                <a:gd name="connsiteX3" fmla="*/ 228600 w 228600"/>
                <a:gd name="connsiteY3" fmla="*/ 180975 h 361950"/>
                <a:gd name="connsiteX4" fmla="*/ 142875 w 228600"/>
                <a:gd name="connsiteY4" fmla="*/ 361950 h 361950"/>
                <a:gd name="connsiteX5" fmla="*/ 0 w 228600"/>
                <a:gd name="connsiteY5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361950">
                  <a:moveTo>
                    <a:pt x="0" y="0"/>
                  </a:moveTo>
                  <a:lnTo>
                    <a:pt x="0" y="0"/>
                  </a:lnTo>
                  <a:lnTo>
                    <a:pt x="133350" y="0"/>
                  </a:lnTo>
                  <a:lnTo>
                    <a:pt x="228600" y="180975"/>
                  </a:lnTo>
                  <a:lnTo>
                    <a:pt x="142875" y="361950"/>
                  </a:lnTo>
                  <a:lnTo>
                    <a:pt x="0" y="361950"/>
                  </a:lnTo>
                </a:path>
              </a:pathLst>
            </a:cu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8000"/>
                </a:solidFill>
              </a:endParaRPr>
            </a:p>
          </p:txBody>
        </p:sp>
        <p:sp>
          <p:nvSpPr>
            <p:cNvPr id="175" name="Hexagon 174"/>
            <p:cNvSpPr/>
            <p:nvPr/>
          </p:nvSpPr>
          <p:spPr>
            <a:xfrm>
              <a:off x="1168401" y="3049754"/>
              <a:ext cx="660400" cy="359031"/>
            </a:xfrm>
            <a:prstGeom prst="hexagon">
              <a:avLst/>
            </a:pr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Low </a:t>
              </a:r>
              <a:r>
                <a:rPr lang="en-US" sz="1200" dirty="0" err="1">
                  <a:solidFill>
                    <a:srgbClr val="008000"/>
                  </a:solidFill>
                </a:rPr>
                <a:t>addr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  <p:sp>
          <p:nvSpPr>
            <p:cNvPr id="176" name="Hexagon 175"/>
            <p:cNvSpPr/>
            <p:nvPr/>
          </p:nvSpPr>
          <p:spPr>
            <a:xfrm>
              <a:off x="2090538" y="3049754"/>
              <a:ext cx="1034386" cy="359031"/>
            </a:xfrm>
            <a:prstGeom prst="hexagon">
              <a:avLst/>
            </a:pr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8000"/>
                  </a:solidFill>
                </a:rPr>
                <a:t>Opcode</a:t>
              </a: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1849164" y="3229269"/>
              <a:ext cx="249349" cy="1"/>
            </a:xfrm>
            <a:prstGeom prst="line">
              <a:avLst/>
            </a:prstGeom>
            <a:ln w="31750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696200" y="2839119"/>
            <a:ext cx="2743200" cy="359031"/>
            <a:chOff x="6400800" y="3049754"/>
            <a:chExt cx="2743200" cy="359031"/>
          </a:xfrm>
        </p:grpSpPr>
        <p:sp>
          <p:nvSpPr>
            <p:cNvPr id="180" name="Hexagon 179"/>
            <p:cNvSpPr/>
            <p:nvPr/>
          </p:nvSpPr>
          <p:spPr>
            <a:xfrm>
              <a:off x="6823187" y="3049754"/>
              <a:ext cx="863631" cy="359031"/>
            </a:xfrm>
            <a:prstGeom prst="hexagon">
              <a:avLst/>
            </a:pr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Port </a:t>
              </a:r>
              <a:r>
                <a:rPr lang="en-US" sz="1200" dirty="0" err="1">
                  <a:solidFill>
                    <a:srgbClr val="008000"/>
                  </a:solidFill>
                </a:rPr>
                <a:t>addr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  <p:sp>
          <p:nvSpPr>
            <p:cNvPr id="181" name="Hexagon 180"/>
            <p:cNvSpPr/>
            <p:nvPr/>
          </p:nvSpPr>
          <p:spPr>
            <a:xfrm>
              <a:off x="7833848" y="3049754"/>
              <a:ext cx="1048113" cy="359031"/>
            </a:xfrm>
            <a:prstGeom prst="hexagon">
              <a:avLst/>
            </a:prstGeom>
            <a:noFill/>
            <a:ln w="317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8000"/>
                  </a:solidFill>
                </a:rPr>
                <a:t>Acc. content</a:t>
              </a:r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6400800" y="3229269"/>
              <a:ext cx="422387" cy="0"/>
            </a:xfrm>
            <a:prstGeom prst="line">
              <a:avLst/>
            </a:prstGeom>
            <a:ln w="31750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8894651" y="3229269"/>
              <a:ext cx="249349" cy="1"/>
            </a:xfrm>
            <a:prstGeom prst="line">
              <a:avLst/>
            </a:prstGeom>
            <a:ln w="31750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686818" y="3229269"/>
              <a:ext cx="147030" cy="0"/>
            </a:xfrm>
            <a:prstGeom prst="line">
              <a:avLst/>
            </a:prstGeom>
            <a:ln w="31750">
              <a:solidFill>
                <a:srgbClr val="008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Freeform 186"/>
          <p:cNvSpPr/>
          <p:nvPr/>
        </p:nvSpPr>
        <p:spPr>
          <a:xfrm>
            <a:off x="2138363" y="3448528"/>
            <a:ext cx="3323424" cy="403860"/>
          </a:xfrm>
          <a:custGeom>
            <a:avLst/>
            <a:gdLst>
              <a:gd name="connsiteX0" fmla="*/ 0 w 4396740"/>
              <a:gd name="connsiteY0" fmla="*/ 396240 h 403860"/>
              <a:gd name="connsiteX1" fmla="*/ 144780 w 4396740"/>
              <a:gd name="connsiteY1" fmla="*/ 0 h 403860"/>
              <a:gd name="connsiteX2" fmla="*/ 571500 w 4396740"/>
              <a:gd name="connsiteY2" fmla="*/ 0 h 403860"/>
              <a:gd name="connsiteX3" fmla="*/ 762000 w 4396740"/>
              <a:gd name="connsiteY3" fmla="*/ 388620 h 403860"/>
              <a:gd name="connsiteX4" fmla="*/ 4396740 w 4396740"/>
              <a:gd name="connsiteY4" fmla="*/ 403860 h 4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6740" h="403860">
                <a:moveTo>
                  <a:pt x="0" y="396240"/>
                </a:moveTo>
                <a:lnTo>
                  <a:pt x="144780" y="0"/>
                </a:lnTo>
                <a:lnTo>
                  <a:pt x="571500" y="0"/>
                </a:lnTo>
                <a:lnTo>
                  <a:pt x="762000" y="388620"/>
                </a:lnTo>
                <a:lnTo>
                  <a:pt x="4396740" y="403860"/>
                </a:lnTo>
              </a:path>
            </a:pathLst>
          </a:cu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5438556" y="3447258"/>
            <a:ext cx="2515799" cy="406400"/>
          </a:xfrm>
          <a:custGeom>
            <a:avLst/>
            <a:gdLst>
              <a:gd name="connsiteX0" fmla="*/ 0 w 3314700"/>
              <a:gd name="connsiteY0" fmla="*/ 393700 h 406400"/>
              <a:gd name="connsiteX1" fmla="*/ 165100 w 3314700"/>
              <a:gd name="connsiteY1" fmla="*/ 0 h 406400"/>
              <a:gd name="connsiteX2" fmla="*/ 584200 w 3314700"/>
              <a:gd name="connsiteY2" fmla="*/ 0 h 406400"/>
              <a:gd name="connsiteX3" fmla="*/ 787400 w 3314700"/>
              <a:gd name="connsiteY3" fmla="*/ 393700 h 406400"/>
              <a:gd name="connsiteX4" fmla="*/ 3314700 w 3314700"/>
              <a:gd name="connsiteY4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406400">
                <a:moveTo>
                  <a:pt x="0" y="393700"/>
                </a:moveTo>
                <a:lnTo>
                  <a:pt x="165100" y="0"/>
                </a:lnTo>
                <a:lnTo>
                  <a:pt x="584200" y="0"/>
                </a:lnTo>
                <a:lnTo>
                  <a:pt x="787400" y="393700"/>
                </a:lnTo>
                <a:lnTo>
                  <a:pt x="3314700" y="406400"/>
                </a:lnTo>
              </a:path>
            </a:pathLst>
          </a:cu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>
            <a:off x="7954355" y="3447258"/>
            <a:ext cx="2476460" cy="406400"/>
          </a:xfrm>
          <a:custGeom>
            <a:avLst/>
            <a:gdLst>
              <a:gd name="connsiteX0" fmla="*/ 0 w 3314700"/>
              <a:gd name="connsiteY0" fmla="*/ 393700 h 406400"/>
              <a:gd name="connsiteX1" fmla="*/ 165100 w 3314700"/>
              <a:gd name="connsiteY1" fmla="*/ 0 h 406400"/>
              <a:gd name="connsiteX2" fmla="*/ 584200 w 3314700"/>
              <a:gd name="connsiteY2" fmla="*/ 0 h 406400"/>
              <a:gd name="connsiteX3" fmla="*/ 787400 w 3314700"/>
              <a:gd name="connsiteY3" fmla="*/ 393700 h 406400"/>
              <a:gd name="connsiteX4" fmla="*/ 3314700 w 3314700"/>
              <a:gd name="connsiteY4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406400">
                <a:moveTo>
                  <a:pt x="0" y="393700"/>
                </a:moveTo>
                <a:lnTo>
                  <a:pt x="165100" y="0"/>
                </a:lnTo>
                <a:lnTo>
                  <a:pt x="584200" y="0"/>
                </a:lnTo>
                <a:lnTo>
                  <a:pt x="787400" y="393700"/>
                </a:lnTo>
                <a:lnTo>
                  <a:pt x="3314700" y="406400"/>
                </a:lnTo>
              </a:path>
            </a:pathLst>
          </a:cu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2174166" y="4569122"/>
            <a:ext cx="0" cy="0"/>
          </a:xfrm>
          <a:prstGeom prst="line">
            <a:avLst/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2124718" y="4133058"/>
            <a:ext cx="5829637" cy="457200"/>
          </a:xfrm>
          <a:custGeom>
            <a:avLst/>
            <a:gdLst>
              <a:gd name="connsiteX0" fmla="*/ 0 w 7680960"/>
              <a:gd name="connsiteY0" fmla="*/ 7620 h 457200"/>
              <a:gd name="connsiteX1" fmla="*/ 167640 w 7680960"/>
              <a:gd name="connsiteY1" fmla="*/ 0 h 457200"/>
              <a:gd name="connsiteX2" fmla="*/ 335280 w 7680960"/>
              <a:gd name="connsiteY2" fmla="*/ 449580 h 457200"/>
              <a:gd name="connsiteX3" fmla="*/ 7680960 w 768096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960" h="457200">
                <a:moveTo>
                  <a:pt x="0" y="7620"/>
                </a:moveTo>
                <a:lnTo>
                  <a:pt x="167640" y="0"/>
                </a:lnTo>
                <a:lnTo>
                  <a:pt x="335280" y="449580"/>
                </a:lnTo>
                <a:lnTo>
                  <a:pt x="7680960" y="457200"/>
                </a:lnTo>
              </a:path>
            </a:pathLst>
          </a:cu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7937500" y="4136234"/>
            <a:ext cx="2514600" cy="444500"/>
          </a:xfrm>
          <a:custGeom>
            <a:avLst/>
            <a:gdLst>
              <a:gd name="connsiteX0" fmla="*/ 0 w 2514600"/>
              <a:gd name="connsiteY0" fmla="*/ 444500 h 444500"/>
              <a:gd name="connsiteX1" fmla="*/ 152400 w 2514600"/>
              <a:gd name="connsiteY1" fmla="*/ 0 h 444500"/>
              <a:gd name="connsiteX2" fmla="*/ 2514600 w 251460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444500">
                <a:moveTo>
                  <a:pt x="0" y="444500"/>
                </a:moveTo>
                <a:lnTo>
                  <a:pt x="152400" y="0"/>
                </a:lnTo>
                <a:lnTo>
                  <a:pt x="2514600" y="0"/>
                </a:lnTo>
              </a:path>
            </a:pathLst>
          </a:custGeom>
          <a:ln w="31750">
            <a:solidFill>
              <a:srgbClr val="481F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2114550" y="4823622"/>
            <a:ext cx="3333750" cy="447675"/>
          </a:xfrm>
          <a:custGeom>
            <a:avLst/>
            <a:gdLst>
              <a:gd name="connsiteX0" fmla="*/ 0 w 3333750"/>
              <a:gd name="connsiteY0" fmla="*/ 9525 h 447675"/>
              <a:gd name="connsiteX1" fmla="*/ 990600 w 3333750"/>
              <a:gd name="connsiteY1" fmla="*/ 9525 h 447675"/>
              <a:gd name="connsiteX2" fmla="*/ 1114425 w 3333750"/>
              <a:gd name="connsiteY2" fmla="*/ 438150 h 447675"/>
              <a:gd name="connsiteX3" fmla="*/ 2143125 w 3333750"/>
              <a:gd name="connsiteY3" fmla="*/ 447675 h 447675"/>
              <a:gd name="connsiteX4" fmla="*/ 2276475 w 3333750"/>
              <a:gd name="connsiteY4" fmla="*/ 0 h 447675"/>
              <a:gd name="connsiteX5" fmla="*/ 3333750 w 3333750"/>
              <a:gd name="connsiteY5" fmla="*/ 952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3750" h="447675">
                <a:moveTo>
                  <a:pt x="0" y="9525"/>
                </a:moveTo>
                <a:lnTo>
                  <a:pt x="990600" y="9525"/>
                </a:lnTo>
                <a:lnTo>
                  <a:pt x="1114425" y="438150"/>
                </a:lnTo>
                <a:lnTo>
                  <a:pt x="2143125" y="447675"/>
                </a:lnTo>
                <a:lnTo>
                  <a:pt x="2276475" y="0"/>
                </a:lnTo>
                <a:lnTo>
                  <a:pt x="3333750" y="9525"/>
                </a:lnTo>
              </a:path>
            </a:pathLst>
          </a:custGeom>
          <a:noFill/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7"/>
          <p:cNvSpPr/>
          <p:nvPr/>
        </p:nvSpPr>
        <p:spPr>
          <a:xfrm>
            <a:off x="7942305" y="5503911"/>
            <a:ext cx="2498945" cy="457200"/>
          </a:xfrm>
          <a:custGeom>
            <a:avLst/>
            <a:gdLst>
              <a:gd name="connsiteX0" fmla="*/ 0 w 2491740"/>
              <a:gd name="connsiteY0" fmla="*/ 15240 h 457200"/>
              <a:gd name="connsiteX1" fmla="*/ 967740 w 2491740"/>
              <a:gd name="connsiteY1" fmla="*/ 7620 h 457200"/>
              <a:gd name="connsiteX2" fmla="*/ 1089660 w 2491740"/>
              <a:gd name="connsiteY2" fmla="*/ 441960 h 457200"/>
              <a:gd name="connsiteX3" fmla="*/ 2133600 w 2491740"/>
              <a:gd name="connsiteY3" fmla="*/ 457200 h 457200"/>
              <a:gd name="connsiteX4" fmla="*/ 2255520 w 2491740"/>
              <a:gd name="connsiteY4" fmla="*/ 0 h 457200"/>
              <a:gd name="connsiteX5" fmla="*/ 2491740 w 2491740"/>
              <a:gd name="connsiteY5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1740" h="457200">
                <a:moveTo>
                  <a:pt x="0" y="15240"/>
                </a:moveTo>
                <a:lnTo>
                  <a:pt x="967740" y="7620"/>
                </a:lnTo>
                <a:lnTo>
                  <a:pt x="1089660" y="441960"/>
                </a:lnTo>
                <a:lnTo>
                  <a:pt x="2133600" y="457200"/>
                </a:lnTo>
                <a:lnTo>
                  <a:pt x="2255520" y="0"/>
                </a:lnTo>
                <a:lnTo>
                  <a:pt x="2491740" y="0"/>
                </a:lnTo>
              </a:path>
            </a:pathLst>
          </a:custGeom>
          <a:noFill/>
          <a:ln w="31750">
            <a:solidFill>
              <a:srgbClr val="B0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5438555" y="4818858"/>
            <a:ext cx="4992261" cy="457200"/>
            <a:chOff x="4143154" y="5351424"/>
            <a:chExt cx="4992261" cy="457200"/>
          </a:xfrm>
        </p:grpSpPr>
        <p:sp>
          <p:nvSpPr>
            <p:cNvPr id="54" name="Freeform 53"/>
            <p:cNvSpPr/>
            <p:nvPr/>
          </p:nvSpPr>
          <p:spPr>
            <a:xfrm>
              <a:off x="4143154" y="5351424"/>
              <a:ext cx="2498945" cy="457200"/>
            </a:xfrm>
            <a:custGeom>
              <a:avLst/>
              <a:gdLst>
                <a:gd name="connsiteX0" fmla="*/ 0 w 2491740"/>
                <a:gd name="connsiteY0" fmla="*/ 15240 h 457200"/>
                <a:gd name="connsiteX1" fmla="*/ 967740 w 2491740"/>
                <a:gd name="connsiteY1" fmla="*/ 7620 h 457200"/>
                <a:gd name="connsiteX2" fmla="*/ 1089660 w 2491740"/>
                <a:gd name="connsiteY2" fmla="*/ 441960 h 457200"/>
                <a:gd name="connsiteX3" fmla="*/ 2133600 w 2491740"/>
                <a:gd name="connsiteY3" fmla="*/ 457200 h 457200"/>
                <a:gd name="connsiteX4" fmla="*/ 2255520 w 2491740"/>
                <a:gd name="connsiteY4" fmla="*/ 0 h 457200"/>
                <a:gd name="connsiteX5" fmla="*/ 2491740 w 2491740"/>
                <a:gd name="connsiteY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1740" h="457200">
                  <a:moveTo>
                    <a:pt x="0" y="15240"/>
                  </a:moveTo>
                  <a:lnTo>
                    <a:pt x="967740" y="7620"/>
                  </a:lnTo>
                  <a:lnTo>
                    <a:pt x="1089660" y="441960"/>
                  </a:lnTo>
                  <a:lnTo>
                    <a:pt x="2133600" y="457200"/>
                  </a:lnTo>
                  <a:lnTo>
                    <a:pt x="2255520" y="0"/>
                  </a:lnTo>
                  <a:lnTo>
                    <a:pt x="2491740" y="0"/>
                  </a:lnTo>
                </a:path>
              </a:pathLst>
            </a:custGeom>
            <a:noFill/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658954" y="5354401"/>
              <a:ext cx="2476461" cy="0"/>
            </a:xfrm>
            <a:prstGeom prst="line">
              <a:avLst/>
            </a:prstGeom>
            <a:noFill/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>
            <a:off x="2124718" y="5526883"/>
            <a:ext cx="5829637" cy="0"/>
          </a:xfrm>
          <a:prstGeom prst="line">
            <a:avLst/>
          </a:prstGeom>
          <a:noFill/>
          <a:ln w="31750">
            <a:solidFill>
              <a:srgbClr val="B0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43084" y="5403058"/>
            <a:ext cx="439716" cy="0"/>
          </a:xfrm>
          <a:prstGeom prst="line">
            <a:avLst/>
          </a:prstGeom>
          <a:noFill/>
          <a:ln w="31750">
            <a:solidFill>
              <a:srgbClr val="B0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TextBox 86"/>
          <p:cNvSpPr txBox="1"/>
          <p:nvPr/>
        </p:nvSpPr>
        <p:spPr>
          <a:xfrm>
            <a:off x="8661097" y="59058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I/O Read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9913315" y="775249"/>
            <a:ext cx="517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7938248" y="775212"/>
            <a:ext cx="612154" cy="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5469141" y="775249"/>
            <a:ext cx="4382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437450" y="775249"/>
            <a:ext cx="517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c 67"/>
          <p:cNvSpPr/>
          <p:nvPr/>
        </p:nvSpPr>
        <p:spPr>
          <a:xfrm rot="12009921">
            <a:off x="8724373" y="2943818"/>
            <a:ext cx="1542268" cy="2895600"/>
          </a:xfrm>
          <a:prstGeom prst="arc">
            <a:avLst>
              <a:gd name="adj1" fmla="val 16273569"/>
              <a:gd name="adj2" fmla="val 0"/>
            </a:avLst>
          </a:prstGeom>
          <a:ln w="38100" cap="rnd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10434990" y="655631"/>
            <a:ext cx="0" cy="30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467181" y="2093267"/>
            <a:ext cx="280320" cy="684467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41" grpId="0"/>
      <p:bldP spid="155" grpId="0"/>
      <p:bldP spid="156" grpId="0"/>
      <p:bldP spid="157" grpId="0"/>
      <p:bldP spid="158" grpId="0"/>
      <p:bldP spid="159" grpId="0"/>
      <p:bldP spid="160" grpId="0"/>
      <p:bldP spid="162" grpId="0"/>
      <p:bldP spid="170" grpId="0"/>
      <p:bldP spid="172" grpId="0"/>
      <p:bldP spid="187" grpId="0" animBg="1"/>
      <p:bldP spid="188" grpId="0" animBg="1"/>
      <p:bldP spid="189" grpId="0" animBg="1"/>
      <p:bldP spid="191" grpId="0" animBg="1"/>
      <p:bldP spid="41" grpId="0" animBg="1"/>
      <p:bldP spid="43" grpId="0" animBg="1"/>
      <p:bldP spid="198" grpId="0" animBg="1"/>
      <p:bldP spid="87" grpId="0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Immediate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8/16-bit </a:t>
            </a:r>
            <a:r>
              <a:rPr lang="en-US" b="1" dirty="0"/>
              <a:t>data</a:t>
            </a:r>
            <a:r>
              <a:rPr lang="en-US" dirty="0"/>
              <a:t> is specified in the instruction itself as one of its operand.</a:t>
            </a:r>
          </a:p>
          <a:p>
            <a:r>
              <a:rPr lang="en-US" b="1" dirty="0"/>
              <a:t>For example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MVI B,20H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LXI D,1034H	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ADI 45H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SUI 30H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CPI 68H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GTU Exam Questions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10334"/>
              </p:ext>
            </p:extLst>
          </p:nvPr>
        </p:nvGraphicFramePr>
        <p:xfrm>
          <a:off x="131763" y="863600"/>
          <a:ext cx="11928476" cy="430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512"/>
                <a:gridCol w="9430603"/>
                <a:gridCol w="968991"/>
                <a:gridCol w="8963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Sr.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Questions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Year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 the timing diagram of following instruction of the 8085 microprocessor.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 smtClean="0"/>
                        <a:t>OUT 50h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 smtClean="0"/>
                        <a:t>MOV A, B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 smtClean="0"/>
                        <a:t>MVI A, 8bit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W’17</a:t>
                      </a:r>
                    </a:p>
                    <a:p>
                      <a:pPr algn="ctr"/>
                      <a:r>
                        <a:rPr lang="en-US" dirty="0" smtClean="0"/>
                        <a:t>W’18</a:t>
                      </a:r>
                    </a:p>
                    <a:p>
                      <a:pPr algn="ctr"/>
                      <a:r>
                        <a:rPr lang="en-US" dirty="0" smtClean="0"/>
                        <a:t>S’18</a:t>
                      </a:r>
                    </a:p>
                    <a:p>
                      <a:pPr algn="ctr"/>
                      <a:r>
                        <a:rPr lang="en-US" dirty="0" smtClean="0"/>
                        <a:t>S’19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 machine cycles are executed by 8085 microprocessor? List down it.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 various addressing modes of 8085 microprocessor.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S’18</a:t>
                      </a:r>
                    </a:p>
                    <a:p>
                      <a:pPr algn="ctr"/>
                      <a:r>
                        <a:rPr lang="en-US" dirty="0" smtClean="0"/>
                        <a:t>W’18</a:t>
                      </a:r>
                    </a:p>
                    <a:p>
                      <a:pPr algn="ctr"/>
                      <a:r>
                        <a:rPr lang="en-US" dirty="0" smtClean="0"/>
                        <a:t>W’19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the  machine cycles in the following instructions</a:t>
                      </a:r>
                    </a:p>
                    <a:p>
                      <a:r>
                        <a:rPr lang="en-US" dirty="0" smtClean="0"/>
                        <a:t>1. SUB B</a:t>
                      </a:r>
                    </a:p>
                    <a:p>
                      <a:r>
                        <a:rPr lang="en-US" dirty="0" smtClean="0"/>
                        <a:t>2. ADI 47H</a:t>
                      </a:r>
                    </a:p>
                    <a:p>
                      <a:r>
                        <a:rPr lang="en-US" dirty="0" smtClean="0"/>
                        <a:t>3. STA 2050H</a:t>
                      </a:r>
                    </a:p>
                    <a:p>
                      <a:r>
                        <a:rPr lang="en-US" dirty="0" smtClean="0"/>
                        <a:t>4. PUSH B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W’18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2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1763" y="863600"/>
          <a:ext cx="10087058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264"/>
                <a:gridCol w="85537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Book:</a:t>
                      </a:r>
                      <a:endParaRPr lang="en-IN" sz="2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Microprocessor Architecture, Programming, and Applications with the 8085, Ramesh S. </a:t>
                      </a:r>
                      <a:r>
                        <a:rPr lang="en-US" sz="2000" kern="1200" dirty="0" err="1" smtClean="0"/>
                        <a:t>Gaonkar</a:t>
                      </a:r>
                      <a:r>
                        <a:rPr lang="en-US" sz="2000" kern="1200" dirty="0" smtClean="0"/>
                        <a:t> Pub: </a:t>
                      </a:r>
                      <a:r>
                        <a:rPr lang="en-US" sz="2000" kern="1200" dirty="0" err="1" smtClean="0"/>
                        <a:t>Penram</a:t>
                      </a:r>
                      <a:r>
                        <a:rPr lang="en-US" sz="2000" kern="1200" dirty="0" smtClean="0"/>
                        <a:t> International</a:t>
                      </a:r>
                      <a:endParaRPr lang="en-IN" sz="2000" b="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2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/>
                        <a:t>Mobile Application</a:t>
                      </a:r>
                      <a:endParaRPr lang="en-IN" sz="20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1" dirty="0" smtClean="0"/>
                        <a:t>8085 and 8086 Microprocessor </a:t>
                      </a:r>
                      <a:r>
                        <a:rPr lang="en-US" sz="2000" b="0" i="1" dirty="0" err="1" smtClean="0"/>
                        <a:t>Opcodes</a:t>
                      </a:r>
                      <a:r>
                        <a:rPr lang="en-US" sz="2000" b="0" i="1" dirty="0" smtClean="0"/>
                        <a:t> app from Play Store: </a:t>
                      </a:r>
                      <a:r>
                        <a:rPr lang="en-US" sz="2000" b="0" i="1" dirty="0" smtClean="0">
                          <a:hlinkClick r:id="rId2"/>
                        </a:rPr>
                        <a:t>http://tiny.cc/aopcodes</a:t>
                      </a:r>
                      <a:endParaRPr lang="en-IN" sz="2000" b="0" i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66" y="75037"/>
            <a:ext cx="561128" cy="5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Thank You</a:t>
            </a:r>
            <a:endParaRPr lang="en-IN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8/16-bit </a:t>
            </a:r>
            <a:r>
              <a:rPr lang="en-US" dirty="0"/>
              <a:t>memory address is directly provided with the instruction. </a:t>
            </a:r>
            <a:endParaRPr lang="en-US" dirty="0" smtClean="0"/>
          </a:p>
          <a:p>
            <a:r>
              <a:rPr lang="en-US" b="1" dirty="0"/>
              <a:t>For example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LDA 1035H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here 1035 is 16-bit memory address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02H		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02 is 8-bit I/O port address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03H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 8-bit I/O port address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968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specifies </a:t>
            </a:r>
            <a:r>
              <a:rPr lang="en-US" dirty="0">
                <a:solidFill>
                  <a:srgbClr val="5430AA"/>
                </a:solidFill>
              </a:rPr>
              <a:t>register </a:t>
            </a:r>
            <a:r>
              <a:rPr lang="en-US" dirty="0"/>
              <a:t>or </a:t>
            </a:r>
            <a:r>
              <a:rPr lang="en-US" dirty="0">
                <a:solidFill>
                  <a:srgbClr val="5430AA"/>
                </a:solidFill>
              </a:rPr>
              <a:t>register pair </a:t>
            </a:r>
            <a:r>
              <a:rPr lang="en-US" dirty="0"/>
              <a:t>that contains data</a:t>
            </a:r>
            <a:r>
              <a:rPr lang="en-US" dirty="0" smtClean="0"/>
              <a:t>.</a:t>
            </a:r>
          </a:p>
          <a:p>
            <a:r>
              <a:rPr lang="en-US" b="1" dirty="0"/>
              <a:t>For example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A,B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B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A+B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DAD H</a:t>
            </a:r>
            <a:r>
              <a:rPr lang="en-US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HL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HL+R</a:t>
            </a:r>
            <a:r>
              <a:rPr lang="en-US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970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Indirect Addressing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type of addressing mode, the </a:t>
            </a:r>
            <a:r>
              <a:rPr lang="en-US" dirty="0" smtClean="0">
                <a:solidFill>
                  <a:srgbClr val="5430AA"/>
                </a:solidFill>
              </a:rPr>
              <a:t>16-bit</a:t>
            </a:r>
            <a:r>
              <a:rPr lang="en-US" dirty="0" smtClean="0"/>
              <a:t> </a:t>
            </a:r>
            <a:r>
              <a:rPr lang="en-US" dirty="0"/>
              <a:t>memory address is indirectly provided with the instruction using a </a:t>
            </a:r>
            <a:r>
              <a:rPr lang="en-US" dirty="0">
                <a:solidFill>
                  <a:srgbClr val="5430AA"/>
                </a:solidFill>
              </a:rPr>
              <a:t>register </a:t>
            </a:r>
            <a:r>
              <a:rPr lang="en-US" dirty="0" smtClean="0">
                <a:solidFill>
                  <a:srgbClr val="5430AA"/>
                </a:solidFill>
              </a:rPr>
              <a:t>pair.</a:t>
            </a:r>
          </a:p>
          <a:p>
            <a:r>
              <a:rPr lang="en-US" b="1" dirty="0"/>
              <a:t>For example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LDAX D;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&lt;- M[</a:t>
            </a:r>
            <a:r>
              <a:rPr lang="en-US" dirty="0" smtClean="0">
                <a:solidFill>
                  <a:srgbClr val="5430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STAX B;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-&gt; M[</a:t>
            </a:r>
            <a:r>
              <a:rPr lang="en-US" dirty="0" smtClean="0">
                <a:solidFill>
                  <a:srgbClr val="5430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VIdeo Lecture 16x9 Light Templat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4767</TotalTime>
  <Words>1738</Words>
  <Application>Microsoft Office PowerPoint</Application>
  <PresentationFormat>Widescreen</PresentationFormat>
  <Paragraphs>814</Paragraphs>
  <Slides>62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8" baseType="lpstr">
      <vt:lpstr>Open Sans</vt:lpstr>
      <vt:lpstr>Symbol</vt:lpstr>
      <vt:lpstr>Open Sans Extrabold</vt:lpstr>
      <vt:lpstr>Roboto Condensed Light</vt:lpstr>
      <vt:lpstr>Roboto Condensed</vt:lpstr>
      <vt:lpstr>Roboto Mono Thin</vt:lpstr>
      <vt:lpstr>Segoe UI Black</vt:lpstr>
      <vt:lpstr>Arial</vt:lpstr>
      <vt:lpstr>Cambria Math</vt:lpstr>
      <vt:lpstr>Calibri</vt:lpstr>
      <vt:lpstr>Shruti</vt:lpstr>
      <vt:lpstr>Wingdings 3</vt:lpstr>
      <vt:lpstr>Wingdings</vt:lpstr>
      <vt:lpstr>Courier New</vt:lpstr>
      <vt:lpstr>Wingdings 2</vt:lpstr>
      <vt:lpstr>1_VIdeo Lecture 16x9 Light Template</vt:lpstr>
      <vt:lpstr>Unit-4: Assembly Language Programming Basics PART-II: 8085 Assembly Program Basics   </vt:lpstr>
      <vt:lpstr>Subject Overview</vt:lpstr>
      <vt:lpstr>PowerPoint Presentation</vt:lpstr>
      <vt:lpstr>Addressing Modes in 8085</vt:lpstr>
      <vt:lpstr>Addressing Modes in 8085</vt:lpstr>
      <vt:lpstr>Immediate Addressing Mode</vt:lpstr>
      <vt:lpstr>Direct Addressing Mode</vt:lpstr>
      <vt:lpstr>Register Addressing Mode</vt:lpstr>
      <vt:lpstr> Indirect Addressing Mode</vt:lpstr>
      <vt:lpstr>Implicit/Implied Addressing Mode</vt:lpstr>
      <vt:lpstr>8085 Assembly Language Programs Basics</vt:lpstr>
      <vt:lpstr>Writing Assembly Language Programs</vt:lpstr>
      <vt:lpstr>Documentation</vt:lpstr>
      <vt:lpstr>Program Execution</vt:lpstr>
      <vt:lpstr>Debugging Program</vt:lpstr>
      <vt:lpstr>8085 Assembly Language Programs Basics</vt:lpstr>
      <vt:lpstr>8085 Assembly Program: Add Two 8-bit Numbers</vt:lpstr>
      <vt:lpstr>8085 Assembly Program</vt:lpstr>
      <vt:lpstr>T-States &amp; Machine Cycle  of 8085 Instructions</vt:lpstr>
      <vt:lpstr>Timing Cycle required by 8085 Instructions</vt:lpstr>
      <vt:lpstr>Machine Cycle required by 8085 Instruction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LHLD Instruction</vt:lpstr>
      <vt:lpstr>Timing and Machine Cycle</vt:lpstr>
      <vt:lpstr>Timing and Machine Cycle</vt:lpstr>
      <vt:lpstr>Timing and Machine Cycle</vt:lpstr>
      <vt:lpstr>Timing and Machine Cycle</vt:lpstr>
      <vt:lpstr>Timing and Machine Cycle</vt:lpstr>
      <vt:lpstr>Exercise: Find Byte Size, Timing &amp; Machine Cycle </vt:lpstr>
      <vt:lpstr>Exercise Solution</vt:lpstr>
      <vt:lpstr>Exercise Solution</vt:lpstr>
      <vt:lpstr>Timing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Calculate Execution time of MVI A,32H</vt:lpstr>
      <vt:lpstr>PowerPoint Presentation</vt:lpstr>
      <vt:lpstr>PowerPoint Presentation</vt:lpstr>
      <vt:lpstr>GTU Exam Questions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admin</cp:lastModifiedBy>
  <cp:revision>563</cp:revision>
  <dcterms:created xsi:type="dcterms:W3CDTF">2020-06-13T06:07:05Z</dcterms:created>
  <dcterms:modified xsi:type="dcterms:W3CDTF">2021-03-05T08:04:37Z</dcterms:modified>
  <cp:contentStatus/>
</cp:coreProperties>
</file>