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76" r:id="rId2"/>
    <p:sldId id="740" r:id="rId3"/>
    <p:sldId id="739" r:id="rId4"/>
    <p:sldId id="741" r:id="rId5"/>
    <p:sldId id="742" r:id="rId6"/>
    <p:sldId id="738" r:id="rId7"/>
    <p:sldId id="743" r:id="rId8"/>
    <p:sldId id="744" r:id="rId9"/>
    <p:sldId id="745" r:id="rId10"/>
    <p:sldId id="746" r:id="rId11"/>
  </p:sldIdLst>
  <p:sldSz cx="9144000" cy="6858000" type="screen4x3"/>
  <p:notesSz cx="6735763" cy="9866313"/>
  <p:embeddedFontLst>
    <p:embeddedFont>
      <p:font typeface="Arial Rounded MT Bold" panose="020F0704030504030204" pitchFamily="34" charset="0"/>
      <p:regular r:id="rId14"/>
    </p:embeddedFont>
    <p:embeddedFont>
      <p:font typeface="HGP創英角ｺﾞｼｯｸUB" panose="020B0900000000000000" pitchFamily="50" charset="-128"/>
      <p:regular r:id="rId15"/>
    </p:embeddedFont>
    <p:embeddedFont>
      <p:font typeface="HGPｺﾞｼｯｸM" panose="020B0600000000000000" pitchFamily="50" charset="-128"/>
      <p:regular r:id="rId16"/>
    </p:embeddedFont>
  </p:embeddedFont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FCC"/>
    <a:srgbClr val="FFFF99"/>
    <a:srgbClr val="008000"/>
    <a:srgbClr val="00FFCC"/>
    <a:srgbClr val="009999"/>
    <a:srgbClr val="FF0000"/>
    <a:srgbClr val="808000"/>
    <a:srgbClr val="96969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7" autoAdjust="0"/>
    <p:restoredTop sz="87760" autoAdjust="0"/>
  </p:normalViewPr>
  <p:slideViewPr>
    <p:cSldViewPr snapToGrid="0">
      <p:cViewPr varScale="1">
        <p:scale>
          <a:sx n="81" d="100"/>
          <a:sy n="81" d="100"/>
        </p:scale>
        <p:origin x="6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t" anchorCtr="0" compatLnSpc="1">
            <a:prstTxWarp prst="textNoShape">
              <a:avLst/>
            </a:prstTxWarp>
          </a:bodyPr>
          <a:lstStyle>
            <a:lvl1pPr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t" anchorCtr="0" compatLnSpc="1">
            <a:prstTxWarp prst="textNoShape">
              <a:avLst/>
            </a:prstTxWarp>
          </a:bodyPr>
          <a:lstStyle>
            <a:lvl1pPr algn="r"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b" anchorCtr="0" compatLnSpc="1">
            <a:prstTxWarp prst="textNoShape">
              <a:avLst/>
            </a:prstTxWarp>
          </a:bodyPr>
          <a:lstStyle>
            <a:lvl1pPr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b" anchorCtr="0" compatLnSpc="1">
            <a:prstTxWarp prst="textNoShape">
              <a:avLst/>
            </a:prstTxWarp>
          </a:bodyPr>
          <a:lstStyle>
            <a:lvl1pPr algn="r"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fld id="{35BF2EAC-21E0-46B7-8C37-BFC661988B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6271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t" anchorCtr="0" compatLnSpc="1">
            <a:prstTxWarp prst="textNoShape">
              <a:avLst/>
            </a:prstTxWarp>
          </a:bodyPr>
          <a:lstStyle>
            <a:lvl1pPr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t" anchorCtr="0" compatLnSpc="1">
            <a:prstTxWarp prst="textNoShape">
              <a:avLst/>
            </a:prstTxWarp>
          </a:bodyPr>
          <a:lstStyle>
            <a:lvl1pPr algn="r"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2362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b" anchorCtr="0" compatLnSpc="1">
            <a:prstTxWarp prst="textNoShape">
              <a:avLst/>
            </a:prstTxWarp>
          </a:bodyPr>
          <a:lstStyle>
            <a:lvl1pPr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7" tIns="45318" rIns="90637" bIns="45318" numCol="1" anchor="b" anchorCtr="0" compatLnSpc="1">
            <a:prstTxWarp prst="textNoShape">
              <a:avLst/>
            </a:prstTxWarp>
          </a:bodyPr>
          <a:lstStyle>
            <a:lvl1pPr algn="r" defTabSz="906463">
              <a:defRPr sz="1100">
                <a:latin typeface="Arial" charset="0"/>
              </a:defRPr>
            </a:lvl1pPr>
          </a:lstStyle>
          <a:p>
            <a:pPr>
              <a:defRPr/>
            </a:pPr>
            <a:fld id="{214E874A-F77F-4409-A6DD-5689050D91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042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906463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906463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906463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906463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E51385FD-8BE0-41E2-A3AE-11C4D0E99019}" type="slidenum">
              <a:rPr lang="en-US" altLang="ja-JP" sz="1100" smtClean="0"/>
              <a:pPr eaLnBrk="1" hangingPunct="1"/>
              <a:t>1</a:t>
            </a:fld>
            <a:endParaRPr lang="en-US" altLang="ja-JP" sz="11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41363"/>
            <a:ext cx="4932362" cy="369887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1538"/>
            <a:ext cx="5389563" cy="4443412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0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dirty="0" smtClean="0">
              <a:latin typeface="Arial" pitchFamily="34" charset="0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17764" indent="-276063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04252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45953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1987654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429355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871056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312757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754458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C8B2045C-48BE-4282-BE89-E2025D208BFD}" type="slidenum">
              <a:rPr lang="ja-JP" altLang="en-US" sz="1200"/>
              <a:pPr eaLnBrk="1" hangingPunct="1"/>
              <a:t>10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5709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dirty="0" smtClean="0">
              <a:latin typeface="Arial" pitchFamily="34" charset="0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17764" indent="-276063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04252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45953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1987654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429355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871056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312757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754458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C8B2045C-48BE-4282-BE89-E2025D208BFD}" type="slidenum">
              <a:rPr lang="ja-JP" altLang="en-US" sz="1200"/>
              <a:pPr eaLnBrk="1" hangingPunct="1"/>
              <a:t>2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5046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6364">
              <a:spcBef>
                <a:spcPct val="30000"/>
              </a:spcBef>
              <a:defRPr/>
            </a:pPr>
            <a:r>
              <a:rPr lang="en-US" altLang="ja-JP" dirty="0" smtClean="0"/>
              <a:t>Lord Kelvin said “</a:t>
            </a:r>
            <a:r>
              <a:rPr lang="en-US" altLang="ja-JP" dirty="0" smtClean="0">
                <a:solidFill>
                  <a:srgbClr val="FF0000"/>
                </a:solidFill>
              </a:rPr>
              <a:t>if you can not measure it, you can not improve it.</a:t>
            </a:r>
            <a:r>
              <a:rPr lang="en-US" altLang="ja-JP" dirty="0" smtClean="0"/>
              <a:t>” </a:t>
            </a:r>
          </a:p>
          <a:p>
            <a:endParaRPr kumimoji="1" lang="en-US" altLang="ja-JP" dirty="0" smtClean="0"/>
          </a:p>
          <a:p>
            <a:pPr defTabSz="876364">
              <a:spcBef>
                <a:spcPct val="30000"/>
              </a:spcBef>
              <a:defRPr/>
            </a:pPr>
            <a:r>
              <a:rPr kumimoji="1" lang="en-US" altLang="ja-JP" dirty="0" smtClean="0"/>
              <a:t>So we assume that if we can reveal our tasks, we can improve our own work like we eliminate unnecessary expenses at home by keeping household accounts book.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321B-F5DE-409B-BF3D-2ACC21403362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8889D27-3A33-479E-837F-A4C20B3EF680}" type="slidenum">
              <a:rPr lang="en-US" altLang="ja-JP" sz="1100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sz="1100">
              <a:ea typeface="ＭＳ Ｐゴシック" panose="020B0600070205080204" pitchFamily="50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4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552A5D5-FEA5-4C95-8811-0A2A957072F0}" type="slidenum">
              <a:rPr lang="en-US" altLang="ja-JP" sz="1100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z="1100">
              <a:ea typeface="ＭＳ Ｐゴシック" panose="020B0600070205080204" pitchFamily="50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1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dirty="0" smtClean="0">
              <a:latin typeface="Arial" pitchFamily="34" charset="0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17764" indent="-276063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04252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45953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1987654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429355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871056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312757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754458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C8B2045C-48BE-4282-BE89-E2025D208BFD}" type="slidenum">
              <a:rPr lang="ja-JP" altLang="en-US" sz="1200"/>
              <a:pPr eaLnBrk="1" hangingPunct="1"/>
              <a:t>6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187993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dirty="0" smtClean="0">
              <a:latin typeface="Arial" pitchFamily="34" charset="0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17764" indent="-276063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04252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45953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1987654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429355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871056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312757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754458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C8B2045C-48BE-4282-BE89-E2025D208BFD}" type="slidenum">
              <a:rPr lang="ja-JP" altLang="en-US" sz="1200"/>
              <a:pPr eaLnBrk="1" hangingPunct="1"/>
              <a:t>7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9278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dirty="0" smtClean="0">
              <a:latin typeface="Arial" pitchFamily="34" charset="0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17764" indent="-276063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04252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45953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1987654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429355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871056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312757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754458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C8B2045C-48BE-4282-BE89-E2025D208BFD}" type="slidenum">
              <a:rPr lang="ja-JP" altLang="en-US" sz="1200"/>
              <a:pPr eaLnBrk="1" hangingPunct="1"/>
              <a:t>8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0864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baseline="0" dirty="0" smtClean="0">
              <a:latin typeface="Arial" pitchFamily="34" charset="0"/>
            </a:endParaRPr>
          </a:p>
          <a:p>
            <a:endParaRPr lang="en-US" altLang="ja-JP" dirty="0" smtClean="0">
              <a:latin typeface="Arial" pitchFamily="34" charset="0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17764" indent="-276063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04252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45953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1987654" indent="-220850" defTabSz="914076" eaLnBrk="0" hangingPunct="0"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429355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871056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312757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754458" indent="-220850" algn="ctr" defTabSz="914076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C8B2045C-48BE-4282-BE89-E2025D208BFD}" type="slidenum">
              <a:rPr lang="ja-JP" altLang="en-US" sz="1200"/>
              <a:pPr eaLnBrk="1" hangingPunct="1"/>
              <a:t>9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6909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/>
          <p:cNvSpPr>
            <a:spLocks noChangeArrowheads="1"/>
          </p:cNvSpPr>
          <p:nvPr userDrawn="1"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66942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879600" y="1144588"/>
            <a:ext cx="7013575" cy="2455862"/>
          </a:xfrm>
        </p:spPr>
        <p:txBody>
          <a:bodyPr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66943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kumimoji="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5" name="Rectangle 6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6" name="Rectangle 6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7B97D-7B0F-4476-BC1E-A426C50BAD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148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6E403-CAAC-4129-A4C3-E17F3BF96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80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34150" y="100013"/>
            <a:ext cx="2152650" cy="60261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100013"/>
            <a:ext cx="6310312" cy="60261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75A95-0464-4F85-BD6D-2890437E92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62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8" y="100013"/>
            <a:ext cx="8229600" cy="75088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84E0-1B7D-45CF-AB03-9BFD359A22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517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88AEF-8A28-4D8B-AC1E-073E31ADB9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81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9C5B-68C3-4E62-9579-261ADE8BE9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64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FB7D8-512F-4C39-AE29-1DD1F628E4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22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23A14-0C3A-4782-9F41-6DA75FD602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11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C3EF-6AB3-4CA0-A005-F3E0D6E45D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59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0362C-53E9-4104-81AD-1D6BFC6AFC0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037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8086-9E0F-4F15-B82E-D89F118BF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123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BCF68-95DA-4311-94F8-CA20E5F96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14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ChangeArrowheads="1"/>
          </p:cNvSpPr>
          <p:nvPr userDrawn="1"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100013"/>
            <a:ext cx="82296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pSp>
        <p:nvGrpSpPr>
          <p:cNvPr id="1029" name="Group 20"/>
          <p:cNvGrpSpPr>
            <a:grpSpLocks/>
          </p:cNvGrpSpPr>
          <p:nvPr userDrawn="1"/>
        </p:nvGrpSpPr>
        <p:grpSpPr bwMode="auto">
          <a:xfrm>
            <a:off x="381000" y="908050"/>
            <a:ext cx="8305800" cy="182563"/>
            <a:chOff x="240" y="893"/>
            <a:chExt cx="5232" cy="115"/>
          </a:xfrm>
        </p:grpSpPr>
        <p:sp>
          <p:nvSpPr>
            <p:cNvPr id="1033" name="Rectangle 2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1034" name="Line 2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591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r>
              <a:rPr lang="ja-JP" altLang="en-US"/>
              <a:t>2007/4/1</a:t>
            </a:r>
            <a:endParaRPr lang="en-US" altLang="ja-JP"/>
          </a:p>
        </p:txBody>
      </p:sp>
      <p:sp>
        <p:nvSpPr>
          <p:cNvPr id="16591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/>
              <a:t>エンピリカルソフトウェア工学概論</a:t>
            </a:r>
          </a:p>
        </p:txBody>
      </p:sp>
      <p:sp>
        <p:nvSpPr>
          <p:cNvPr id="16591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fld id="{A6CFA7DD-F712-4998-87ED-2EDCF84231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9pPr>
    </p:titleStyle>
    <p:bodyStyle>
      <a:lvl1pPr marL="176213" indent="-176213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5738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2pPr>
      <a:lvl3pPr marL="982663" indent="-261938" algn="just" rtl="0" eaLnBrk="0" fontAlgn="base" hangingPunct="0">
        <a:spcBef>
          <a:spcPct val="20000"/>
        </a:spcBef>
        <a:spcAft>
          <a:spcPct val="0"/>
        </a:spcAft>
        <a:buClr>
          <a:srgbClr val="CC7900"/>
        </a:buClr>
        <a:buSzPct val="80000"/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347788" indent="-185738" algn="just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4pPr>
      <a:lvl5pPr marL="1700213" indent="-173038" algn="just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157413" indent="-173038" algn="just" rtl="0" fontAlgn="base">
        <a:spcBef>
          <a:spcPct val="20000"/>
        </a:spcBef>
        <a:spcAft>
          <a:spcPct val="0"/>
        </a:spcAft>
        <a:buClr>
          <a:srgbClr val="0000CC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614613" indent="-173038" algn="just" rtl="0" fontAlgn="base">
        <a:spcBef>
          <a:spcPct val="20000"/>
        </a:spcBef>
        <a:spcAft>
          <a:spcPct val="0"/>
        </a:spcAft>
        <a:buClr>
          <a:srgbClr val="0000CC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071813" indent="-173038" algn="just" rtl="0" fontAlgn="base">
        <a:spcBef>
          <a:spcPct val="20000"/>
        </a:spcBef>
        <a:spcAft>
          <a:spcPct val="0"/>
        </a:spcAft>
        <a:buClr>
          <a:srgbClr val="0000CC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529013" indent="-173038" algn="just" rtl="0" fontAlgn="base">
        <a:spcBef>
          <a:spcPct val="20000"/>
        </a:spcBef>
        <a:spcAft>
          <a:spcPct val="0"/>
        </a:spcAft>
        <a:buClr>
          <a:srgbClr val="0000CC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nden@okayama-u.ac.j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askpit.jp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9913" y="1615440"/>
            <a:ext cx="8323262" cy="225806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400" b="1" dirty="0" smtClean="0">
                <a:effectLst/>
                <a:latin typeface="Times New Roman" panose="02020603050405020304" pitchFamily="18" charset="0"/>
                <a:ea typeface="HGP創英角ｺﾞｼｯｸUB" panose="020B0900000000000000" pitchFamily="50" charset="-128"/>
                <a:cs typeface="Times New Roman" panose="02020603050405020304" pitchFamily="18" charset="0"/>
              </a:rPr>
              <a:t>Internship at NAIST</a:t>
            </a:r>
            <a:endParaRPr lang="ja-JP" altLang="en-US" sz="4400" b="1" dirty="0" smtClean="0">
              <a:effectLst/>
              <a:latin typeface="Times New Roman" panose="02020603050405020304" pitchFamily="18" charset="0"/>
              <a:ea typeface="HGP創英角ｺﾞｼｯｸUB" panose="020B09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7150" y="4496586"/>
            <a:ext cx="6089650" cy="1931202"/>
          </a:xfrm>
        </p:spPr>
        <p:txBody>
          <a:bodyPr/>
          <a:lstStyle/>
          <a:p>
            <a:pPr algn="r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Akito Monden</a:t>
            </a:r>
            <a:endParaRPr lang="ja-JP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Okayama U. / NAIST</a:t>
            </a:r>
          </a:p>
          <a:p>
            <a:pPr algn="r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monden@okayama-u.ac.jp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Skype ID: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monden.akito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20"/>
          <p:cNvSpPr>
            <a:spLocks noGrp="1"/>
          </p:cNvSpPr>
          <p:nvPr>
            <p:ph type="sldNum" sz="quarter" idx="4294967295"/>
          </p:nvPr>
        </p:nvSpPr>
        <p:spPr>
          <a:xfrm>
            <a:off x="8570540" y="6499044"/>
            <a:ext cx="511467" cy="327032"/>
          </a:xfrm>
        </p:spPr>
        <p:txBody>
          <a:bodyPr/>
          <a:lstStyle/>
          <a:p>
            <a:pPr>
              <a:defRPr/>
            </a:pPr>
            <a:fld id="{13FFD643-A202-482E-8C18-4D0E4878F898}" type="slidenum">
              <a:rPr lang="en-US" smtClean="0"/>
              <a:pPr>
                <a:defRPr/>
              </a:pPr>
              <a:t>10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2" y="185738"/>
            <a:ext cx="8684942" cy="578719"/>
          </a:xfrm>
        </p:spPr>
        <p:txBody>
          <a:bodyPr/>
          <a:lstStyle/>
          <a:p>
            <a:r>
              <a:rPr lang="en-US" altLang="ja-JP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idea on designing the analysis tool</a:t>
            </a:r>
            <a:endParaRPr kumimoji="1" lang="ja-JP" altLang="en-US" sz="3600" dirty="0">
              <a:effectLst/>
              <a:latin typeface="Times New Roman" panose="02020603050405020304" pitchFamily="18" charset="0"/>
              <a:ea typeface="HGP創英角ｺﾞｼｯｸUB" panose="020B09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41402" y="1108605"/>
            <a:ext cx="8748073" cy="559937"/>
          </a:xfrm>
        </p:spPr>
        <p:txBody>
          <a:bodyPr/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about how you can visualize data to analyze:</a:t>
            </a: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hours did they spent on programming (or testing).</a:t>
            </a:r>
          </a:p>
          <a:p>
            <a:pPr lvl="1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they have lots of interruptions (e.g. by e-mails) during their works?</a:t>
            </a:r>
          </a:p>
          <a:p>
            <a:pPr lvl="1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their productivity of programming (e.g. the number of keystrokes per hour)</a:t>
            </a:r>
          </a:p>
          <a:p>
            <a:pPr lvl="1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effort (person-hours) for programming (or testing) in our team last week?</a:t>
            </a:r>
          </a:p>
          <a:p>
            <a:pPr lvl="1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and so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</a:p>
          <a:p>
            <a:pPr lvl="1"/>
            <a:endParaRPr lang="en-US" altLang="ja-JP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of your idea is OK!!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any programming language/framework for the implementation.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and error!</a:t>
            </a:r>
          </a:p>
        </p:txBody>
      </p:sp>
    </p:spTree>
    <p:extLst>
      <p:ext uri="{BB962C8B-B14F-4D97-AF65-F5344CB8AC3E}">
        <p14:creationId xmlns:p14="http://schemas.microsoft.com/office/powerpoint/2010/main" val="1790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20"/>
          <p:cNvSpPr>
            <a:spLocks noGrp="1"/>
          </p:cNvSpPr>
          <p:nvPr>
            <p:ph type="sldNum" sz="quarter" idx="4294967295"/>
          </p:nvPr>
        </p:nvSpPr>
        <p:spPr>
          <a:xfrm>
            <a:off x="8570540" y="6499044"/>
            <a:ext cx="511467" cy="327032"/>
          </a:xfrm>
        </p:spPr>
        <p:txBody>
          <a:bodyPr/>
          <a:lstStyle/>
          <a:p>
            <a:pPr>
              <a:defRPr/>
            </a:pPr>
            <a:fld id="{13FFD643-A202-482E-8C18-4D0E4878F898}" type="slidenum">
              <a:rPr lang="en-US" smtClean="0"/>
              <a:pPr>
                <a:defRPr/>
              </a:pPr>
              <a:t>2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2" y="185738"/>
            <a:ext cx="8684942" cy="578719"/>
          </a:xfrm>
        </p:spPr>
        <p:txBody>
          <a:bodyPr/>
          <a:lstStyle/>
          <a:p>
            <a:r>
              <a:rPr lang="en-US" altLang="ja-JP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Target --- </a:t>
            </a:r>
            <a:r>
              <a:rPr lang="en-US" altLang="ja-JP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endParaRPr kumimoji="1" lang="ja-JP" altLang="en-US" sz="3600" dirty="0">
              <a:solidFill>
                <a:srgbClr val="FF0000"/>
              </a:solidFill>
              <a:latin typeface="Times New Roman" panose="02020603050405020304" pitchFamily="18" charset="0"/>
              <a:ea typeface="HGP創英角ｺﾞｼｯｸUB" panose="020B09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0256" y="1125538"/>
            <a:ext cx="8921751" cy="5005387"/>
          </a:xfrm>
        </p:spPr>
        <p:txBody>
          <a:bodyPr/>
          <a:lstStyle/>
          <a:p>
            <a:pPr algn="l"/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“desktop task measurement tool” developed at NAIST: It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task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as: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 indent="0" algn="l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Browsing</a:t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Text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Programming</a:t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Debugging</a:t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so on.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to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ourselves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self-measurement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daily tasks in software development.</a:t>
            </a:r>
          </a:p>
          <a:p>
            <a:pPr algn="l"/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helps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any troubles or possible improvements of engineers.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0"/>
          <a:stretch/>
        </p:blipFill>
        <p:spPr bwMode="auto">
          <a:xfrm>
            <a:off x="4255829" y="2664405"/>
            <a:ext cx="4570444" cy="192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268192" y="2264295"/>
            <a:ext cx="248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http://taskpit.jpn.org/</a:t>
            </a:r>
          </a:p>
        </p:txBody>
      </p:sp>
    </p:spTree>
    <p:extLst>
      <p:ext uri="{BB962C8B-B14F-4D97-AF65-F5344CB8AC3E}">
        <p14:creationId xmlns:p14="http://schemas.microsoft.com/office/powerpoint/2010/main" val="4654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Motivation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Lord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Kelvin said “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can not measure it, you can not improve it.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algn="l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our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tasks,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find where to improve, just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 eliminate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expenses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b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altLang="ja-JP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 </a:t>
            </a:r>
            <a:r>
              <a:rPr lang="en-US" altLang="ja-JP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book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6261" name="Picture 5" descr="C:\Users\matumoto.SELAB\AppData\Local\Microsoft\Windows\Temporary Internet Files\Content.IE5\BO9YS1CY\MC90023322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04864"/>
            <a:ext cx="1656184" cy="167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4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0"/>
          <a:stretch/>
        </p:blipFill>
        <p:spPr bwMode="auto">
          <a:xfrm>
            <a:off x="2521836" y="4293096"/>
            <a:ext cx="4570444" cy="192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39"/>
          <p:cNvSpPr>
            <a:spLocks noChangeArrowheads="1"/>
          </p:cNvSpPr>
          <p:nvPr/>
        </p:nvSpPr>
        <p:spPr bwMode="auto">
          <a:xfrm>
            <a:off x="251520" y="4392385"/>
            <a:ext cx="2270316" cy="864535"/>
          </a:xfrm>
          <a:prstGeom prst="wedgeRoundRectCallout">
            <a:avLst>
              <a:gd name="adj1" fmla="val 64367"/>
              <a:gd name="adj2" fmla="val 63313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noFill/>
            <a:miter lim="800000"/>
            <a:headEnd/>
            <a:tailEnd/>
          </a:ln>
        </p:spPr>
        <p:txBody>
          <a:bodyPr lIns="24524" tIns="12262" rIns="24524" bIns="12262"/>
          <a:lstStyle/>
          <a:p>
            <a:pPr defTabSz="24447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u="sng" dirty="0">
                <a:solidFill>
                  <a:srgbClr val="FFFFFF"/>
                </a:solidFill>
                <a:latin typeface="Arial Rounded MT Bold" pitchFamily="34" charset="0"/>
                <a:ea typeface="HGPｺﾞｼｯｸM" pitchFamily="50" charset="-128"/>
              </a:rPr>
              <a:t>Task Name</a:t>
            </a:r>
          </a:p>
          <a:p>
            <a:pPr defTabSz="24447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rgbClr val="FFFFFF"/>
                </a:solidFill>
                <a:latin typeface="Arial Rounded MT Bold" pitchFamily="34" charset="0"/>
                <a:ea typeface="HGPｺﾞｼｯｸM" pitchFamily="50" charset="-128"/>
              </a:rPr>
              <a:t>Bound to applications and/or window names</a:t>
            </a:r>
            <a:endParaRPr lang="ja-JP" altLang="en-US" sz="1600" dirty="0">
              <a:solidFill>
                <a:srgbClr val="FFFFFF"/>
              </a:solidFill>
              <a:latin typeface="Arial Rounded MT Bold" pitchFamily="34" charset="0"/>
              <a:ea typeface="HGPｺﾞｼｯｸM" pitchFamily="50" charset="-128"/>
            </a:endParaRPr>
          </a:p>
        </p:txBody>
      </p:sp>
      <p:sp>
        <p:nvSpPr>
          <p:cNvPr id="12" name="AutoShape 39"/>
          <p:cNvSpPr>
            <a:spLocks noChangeArrowheads="1"/>
          </p:cNvSpPr>
          <p:nvPr/>
        </p:nvSpPr>
        <p:spPr bwMode="auto">
          <a:xfrm>
            <a:off x="6660232" y="4437112"/>
            <a:ext cx="1656184" cy="864096"/>
          </a:xfrm>
          <a:prstGeom prst="wedgeRoundRectCallout">
            <a:avLst>
              <a:gd name="adj1" fmla="val -75929"/>
              <a:gd name="adj2" fmla="val 53258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noFill/>
            <a:miter lim="800000"/>
            <a:headEnd/>
            <a:tailEnd/>
          </a:ln>
        </p:spPr>
        <p:txBody>
          <a:bodyPr lIns="24524" tIns="12262" rIns="24524" bIns="12262"/>
          <a:lstStyle/>
          <a:p>
            <a:pPr defTabSz="24447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u="sng" dirty="0">
                <a:solidFill>
                  <a:srgbClr val="FFFFFF"/>
                </a:solidFill>
                <a:latin typeface="Arial Rounded MT Bold" pitchFamily="34" charset="0"/>
                <a:ea typeface="HGPｺﾞｼｯｸM" pitchFamily="50" charset="-128"/>
              </a:rPr>
              <a:t>Time</a:t>
            </a:r>
          </a:p>
          <a:p>
            <a:pPr defTabSz="244475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rgbClr val="FFFFFF"/>
                </a:solidFill>
                <a:latin typeface="Arial Rounded MT Bold" pitchFamily="34" charset="0"/>
                <a:ea typeface="HGPｺﾞｼｯｸM" pitchFamily="50" charset="-128"/>
              </a:rPr>
              <a:t>Time spent for each task</a:t>
            </a:r>
            <a:endParaRPr lang="ja-JP" altLang="en-US" sz="1600" dirty="0">
              <a:solidFill>
                <a:srgbClr val="FFFFFF"/>
              </a:solidFill>
              <a:latin typeface="Arial Rounded MT Bold" pitchFamily="34" charset="0"/>
              <a:ea typeface="HGPｺﾞｼｯｸM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304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just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rgbClr val="CC7900"/>
              </a:buClr>
              <a:buSzPct val="8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009999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 algn="just" eaLnBrk="0" hangingPunct="0">
              <a:spcBef>
                <a:spcPct val="20000"/>
              </a:spcBef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8AAC8CF-B2D6-4CFD-AA93-324AC28CD80B}" type="slidenum">
              <a:rPr kumimoji="0" lang="en-US" altLang="ja-JP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ja-JP" sz="10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36000" cy="854075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altLang="ja-JP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 data</a:t>
            </a:r>
            <a:endParaRPr lang="ja-JP" alt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58241"/>
              </p:ext>
            </p:extLst>
          </p:nvPr>
        </p:nvGraphicFramePr>
        <p:xfrm>
          <a:off x="309104" y="1297744"/>
          <a:ext cx="8428063" cy="3723811"/>
        </p:xfrm>
        <a:graphic>
          <a:graphicData uri="http://schemas.openxmlformats.org/drawingml/2006/table">
            <a:tbl>
              <a:tblPr/>
              <a:tblGrid>
                <a:gridCol w="1940273"/>
                <a:gridCol w="1859429"/>
                <a:gridCol w="1717950"/>
                <a:gridCol w="970137"/>
                <a:gridCol w="970137"/>
                <a:gridCol w="970137"/>
              </a:tblGrid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Task name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start time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end time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left click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right click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keystroke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file operation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20130204:095217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20130204:095229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20130204:095229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20130204:095234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20130204:095235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20130204:095235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20130204:095235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20130204:095236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file operation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20130204:095236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20130204:095237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20130204:095237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20130204:095239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20130204:095239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20130204:095241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20130204:095241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20130204:095242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email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20130204:095243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20130204:095245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20130204:095245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20130204:095248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8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browsing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20130204:095248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20130204:095249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12127" marR="12127" marT="121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309104" y="5404145"/>
            <a:ext cx="7519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data recorded at some software company in Japan,</a:t>
            </a:r>
          </a:p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don’t have </a:t>
            </a:r>
            <a:r>
              <a:rPr kumimoji="1" lang="en-US" altLang="ja-JP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analysis tools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28026" y="6442665"/>
            <a:ext cx="904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59984" y="6223793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Goal of this internship.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89402"/>
      </p:ext>
    </p:extLst>
  </p:cSld>
  <p:clrMapOvr>
    <a:masterClrMapping/>
  </p:clrMapOvr>
  <p:transition advTm="12902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just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rgbClr val="CC7900"/>
              </a:buClr>
              <a:buSzPct val="8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009999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 algn="just" eaLnBrk="0" hangingPunct="0">
              <a:spcBef>
                <a:spcPct val="20000"/>
              </a:spcBef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39EDDD-191E-41F2-B2E1-E91634AEC482}" type="slidenum">
              <a:rPr kumimoji="0" lang="en-US" altLang="ja-JP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ja-JP" sz="10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" y="53975"/>
            <a:ext cx="8891587" cy="854075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analysis can we do from </a:t>
            </a:r>
            <a:r>
              <a:rPr lang="en-US" altLang="ja-JP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data?</a:t>
            </a:r>
            <a:endParaRPr lang="ja-JP" alt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82563" y="1111250"/>
            <a:ext cx="8748712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algn="just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rgbClr val="CC7900"/>
              </a:buClr>
              <a:buSzPct val="8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 algn="just" eaLnBrk="0" hangingPunct="0">
              <a:spcBef>
                <a:spcPct val="20000"/>
              </a:spcBef>
              <a:buClr>
                <a:srgbClr val="009999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 algn="just" eaLnBrk="0" hangingPunct="0">
              <a:spcBef>
                <a:spcPct val="20000"/>
              </a:spcBef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can assist project managers to analyze how engineers are working, such as:</a:t>
            </a:r>
          </a:p>
          <a:p>
            <a:pPr lvl="1"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busy are they?</a:t>
            </a:r>
          </a:p>
          <a:p>
            <a:pPr lvl="1"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tasks are they working on?</a:t>
            </a:r>
          </a:p>
          <a:p>
            <a:pPr lvl="1"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hours did they spent on programming (or testing).</a:t>
            </a:r>
          </a:p>
          <a:p>
            <a:pPr lvl="1"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they have lots of interruptions (e.g. by e-mails) during their works?</a:t>
            </a:r>
          </a:p>
          <a:p>
            <a:pPr lvl="1"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their productivity of programming (e.g. the number of keystrokes per hour)</a:t>
            </a:r>
          </a:p>
          <a:p>
            <a:pPr lvl="1"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total effort (person-hours) for programming (or testing) in our team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l" eaLnBrk="1" hangingPunct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and so on.</a:t>
            </a:r>
          </a:p>
        </p:txBody>
      </p:sp>
    </p:spTree>
    <p:extLst>
      <p:ext uri="{BB962C8B-B14F-4D97-AF65-F5344CB8AC3E}">
        <p14:creationId xmlns:p14="http://schemas.microsoft.com/office/powerpoint/2010/main" val="1944812191"/>
      </p:ext>
    </p:extLst>
  </p:cSld>
  <p:clrMapOvr>
    <a:masterClrMapping/>
  </p:clrMapOvr>
  <p:transition advTm="12902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20"/>
          <p:cNvSpPr>
            <a:spLocks noGrp="1"/>
          </p:cNvSpPr>
          <p:nvPr>
            <p:ph type="sldNum" sz="quarter" idx="4294967295"/>
          </p:nvPr>
        </p:nvSpPr>
        <p:spPr>
          <a:xfrm>
            <a:off x="8570540" y="6499044"/>
            <a:ext cx="511467" cy="327032"/>
          </a:xfrm>
        </p:spPr>
        <p:txBody>
          <a:bodyPr/>
          <a:lstStyle/>
          <a:p>
            <a:pPr>
              <a:defRPr/>
            </a:pPr>
            <a:fld id="{13FFD643-A202-482E-8C18-4D0E4878F898}" type="slidenum">
              <a:rPr lang="en-US" smtClean="0"/>
              <a:pPr>
                <a:defRPr/>
              </a:pPr>
              <a:t>6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2" y="185738"/>
            <a:ext cx="8684942" cy="578719"/>
          </a:xfrm>
        </p:spPr>
        <p:txBody>
          <a:bodyPr/>
          <a:lstStyle/>
          <a:p>
            <a:r>
              <a:rPr lang="en-US" altLang="ja-JP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 of this internship</a:t>
            </a:r>
            <a:endParaRPr kumimoji="1" lang="ja-JP" altLang="en-US" sz="3600" dirty="0">
              <a:effectLst/>
              <a:latin typeface="Times New Roman" panose="02020603050405020304" pitchFamily="18" charset="0"/>
              <a:ea typeface="HGP創英角ｺﾞｼｯｸUB" panose="020B09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437321" y="1202875"/>
            <a:ext cx="8229600" cy="4857750"/>
          </a:xfrm>
        </p:spPr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analysis tool (visualization tool) for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data for the purpose of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project managers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their engineers for project control (e.g. progress control, finding project risks, etc.)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Helping engineers (who are using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improve themselves.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research paper in English.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written two symposium (short) papers in Japanese but we have not published them in English.</a:t>
            </a:r>
          </a:p>
          <a:p>
            <a:pPr lvl="1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happy if you and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Pattara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-sensei could reuse some part (or all part) of our papers, add your achievements of this internship, and published it in English at some Journal.</a:t>
            </a:r>
          </a:p>
        </p:txBody>
      </p:sp>
    </p:spTree>
    <p:extLst>
      <p:ext uri="{BB962C8B-B14F-4D97-AF65-F5344CB8AC3E}">
        <p14:creationId xmlns:p14="http://schemas.microsoft.com/office/powerpoint/2010/main" val="7612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20"/>
          <p:cNvSpPr>
            <a:spLocks noGrp="1"/>
          </p:cNvSpPr>
          <p:nvPr>
            <p:ph type="sldNum" sz="quarter" idx="4294967295"/>
          </p:nvPr>
        </p:nvSpPr>
        <p:spPr>
          <a:xfrm>
            <a:off x="8570540" y="6499044"/>
            <a:ext cx="511467" cy="327032"/>
          </a:xfrm>
        </p:spPr>
        <p:txBody>
          <a:bodyPr/>
          <a:lstStyle/>
          <a:p>
            <a:pPr>
              <a:defRPr/>
            </a:pPr>
            <a:fld id="{13FFD643-A202-482E-8C18-4D0E4878F898}" type="slidenum">
              <a:rPr lang="en-US" smtClean="0"/>
              <a:pPr>
                <a:defRPr/>
              </a:pPr>
              <a:t>7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2" y="185738"/>
            <a:ext cx="8684942" cy="578719"/>
          </a:xfrm>
        </p:spPr>
        <p:txBody>
          <a:bodyPr/>
          <a:lstStyle/>
          <a:p>
            <a:r>
              <a:rPr lang="en-US" altLang="ja-JP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materials</a:t>
            </a:r>
            <a:endParaRPr kumimoji="1" lang="ja-JP" altLang="en-US" sz="3600" dirty="0">
              <a:effectLst/>
              <a:latin typeface="Times New Roman" panose="02020603050405020304" pitchFamily="18" charset="0"/>
              <a:ea typeface="HGP創英角ｺﾞｼｯｸUB" panose="020B09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437321" y="1202875"/>
            <a:ext cx="8229600" cy="4857750"/>
          </a:xfrm>
        </p:spPr>
        <p:txBody>
          <a:bodyPr/>
          <a:lstStyle/>
          <a:p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http://taskpit.jpn.org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(Japanese)</a:t>
            </a:r>
          </a:p>
          <a:p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English Version</a:t>
            </a: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TaskPit_English_Version.zip   (no one tested!)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about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(Japanese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FOSE2008v11.doc   … written in 2008</a:t>
            </a: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fose2013_V12.dox   … written in 2013</a:t>
            </a:r>
          </a:p>
          <a:p>
            <a:pPr marL="355600" lvl="1" indent="0">
              <a:buNone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long versions of our (published) short papers.</a:t>
            </a:r>
          </a:p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slides (Japanese)</a:t>
            </a: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FOSE2008V03.ppt</a:t>
            </a:r>
          </a:p>
          <a:p>
            <a:pPr lvl="1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FOSE2013V1a.ppt</a:t>
            </a:r>
            <a:endParaRPr lang="en-US" altLang="ja-JP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data (Japanese)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12_log.zip</a:t>
            </a: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TaskLog_Eng.csv … an example of log data in English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20"/>
          <p:cNvSpPr>
            <a:spLocks noGrp="1"/>
          </p:cNvSpPr>
          <p:nvPr>
            <p:ph type="sldNum" sz="quarter" idx="4294967295"/>
          </p:nvPr>
        </p:nvSpPr>
        <p:spPr>
          <a:xfrm>
            <a:off x="8570540" y="6499044"/>
            <a:ext cx="511467" cy="327032"/>
          </a:xfrm>
        </p:spPr>
        <p:txBody>
          <a:bodyPr/>
          <a:lstStyle/>
          <a:p>
            <a:pPr>
              <a:defRPr/>
            </a:pPr>
            <a:fld id="{13FFD643-A202-482E-8C18-4D0E4878F898}" type="slidenum">
              <a:rPr lang="en-US" smtClean="0"/>
              <a:pPr>
                <a:defRPr/>
              </a:pPr>
              <a:t>8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2" y="185738"/>
            <a:ext cx="8684942" cy="578719"/>
          </a:xfrm>
        </p:spPr>
        <p:txBody>
          <a:bodyPr/>
          <a:lstStyle/>
          <a:p>
            <a:r>
              <a:rPr lang="en-US" altLang="ja-JP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procedure</a:t>
            </a:r>
            <a:endParaRPr kumimoji="1" lang="ja-JP" altLang="en-US" sz="3600" dirty="0">
              <a:effectLst/>
              <a:latin typeface="Times New Roman" panose="02020603050405020304" pitchFamily="18" charset="0"/>
              <a:ea typeface="HGP創英角ｺﾞｼｯｸUB" panose="020B09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437321" y="1202875"/>
            <a:ext cx="8229600" cy="48577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Download/install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TaskPit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understand how it 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research papers and presentation slides using Google Translate.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log data into English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help.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the analysis tool.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an example of an analysis by your tool.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research paper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457200">
              <a:buFont typeface="+mj-lt"/>
              <a:buAutoNum type="arabicPeriod"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90" y="2518091"/>
            <a:ext cx="6303810" cy="3907875"/>
          </a:xfrm>
          <a:prstGeom prst="rect">
            <a:avLst/>
          </a:prstGeom>
        </p:spPr>
      </p:pic>
      <p:sp>
        <p:nvSpPr>
          <p:cNvPr id="5" name="スライド番号プレースホルダ 20"/>
          <p:cNvSpPr>
            <a:spLocks noGrp="1"/>
          </p:cNvSpPr>
          <p:nvPr>
            <p:ph type="sldNum" sz="quarter" idx="4294967295"/>
          </p:nvPr>
        </p:nvSpPr>
        <p:spPr>
          <a:xfrm>
            <a:off x="8570540" y="6499044"/>
            <a:ext cx="511467" cy="327032"/>
          </a:xfrm>
        </p:spPr>
        <p:txBody>
          <a:bodyPr/>
          <a:lstStyle/>
          <a:p>
            <a:pPr>
              <a:defRPr/>
            </a:pPr>
            <a:fld id="{13FFD643-A202-482E-8C18-4D0E4878F898}" type="slidenum">
              <a:rPr lang="en-US" smtClean="0"/>
              <a:pPr>
                <a:defRPr/>
              </a:pPr>
              <a:t>9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2" y="185738"/>
            <a:ext cx="8684942" cy="578719"/>
          </a:xfrm>
        </p:spPr>
        <p:txBody>
          <a:bodyPr/>
          <a:lstStyle/>
          <a:p>
            <a:r>
              <a:rPr lang="en-US" altLang="ja-JP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idea on designing the analysis tool</a:t>
            </a:r>
            <a:endParaRPr kumimoji="1" lang="ja-JP" altLang="en-US" sz="3600" dirty="0">
              <a:effectLst/>
              <a:latin typeface="Times New Roman" panose="02020603050405020304" pitchFamily="18" charset="0"/>
              <a:ea typeface="HGP創英角ｺﾞｼｯｸUB" panose="020B09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41402" y="995481"/>
            <a:ext cx="8748073" cy="559937"/>
          </a:xfrm>
        </p:spPr>
        <p:txBody>
          <a:bodyPr/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for analyzing</a:t>
            </a:r>
          </a:p>
          <a:p>
            <a:pPr lvl="1"/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are they?</a:t>
            </a:r>
          </a:p>
          <a:p>
            <a:pPr lvl="1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tasks are they working on?</a:t>
            </a:r>
          </a:p>
          <a:p>
            <a:r>
              <a:rPr lang="en-US" altLang="ja-JP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bar chart of tasks to monitor all engineers’ tasks during a certain period.</a:t>
            </a:r>
          </a:p>
          <a:p>
            <a:r>
              <a:rPr lang="en-US" altLang="ja-JP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(with Excel)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3136640" y="6051316"/>
            <a:ext cx="3788707" cy="3746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30925" y="6425966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Engineers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3356" y="6051316"/>
            <a:ext cx="195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It’s just an idea.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piral-v3(オーバーレイ考慮)">
  <a:themeElements>
    <a:clrScheme name="ITSpiral-v3(オーバーレイ考慮) 15">
      <a:dk1>
        <a:srgbClr val="003300"/>
      </a:dk1>
      <a:lt1>
        <a:srgbClr val="FFFFFF"/>
      </a:lt1>
      <a:dk2>
        <a:srgbClr val="006666"/>
      </a:dk2>
      <a:lt2>
        <a:srgbClr val="009999"/>
      </a:lt2>
      <a:accent1>
        <a:srgbClr val="00CC66"/>
      </a:accent1>
      <a:accent2>
        <a:srgbClr val="FF9900"/>
      </a:accent2>
      <a:accent3>
        <a:srgbClr val="FFFFFF"/>
      </a:accent3>
      <a:accent4>
        <a:srgbClr val="002A00"/>
      </a:accent4>
      <a:accent5>
        <a:srgbClr val="AAE2B8"/>
      </a:accent5>
      <a:accent6>
        <a:srgbClr val="E78A00"/>
      </a:accent6>
      <a:hlink>
        <a:srgbClr val="CC3300"/>
      </a:hlink>
      <a:folHlink>
        <a:srgbClr val="669900"/>
      </a:folHlink>
    </a:clrScheme>
    <a:fontScheme name="ITSpiral-v3(オーバーレイ考慮)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Spiral-v3(オーバーレイ考慮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piral-v3(オーバーレイ考慮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piral-v3(オーバーレイ考慮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piral-v3(オーバーレイ考慮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piral-v3(オーバーレイ考慮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piral-v3(オーバーレイ考慮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piral-v3(オーバーレイ考慮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piral-v3(オーバーレイ考慮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piral-v3(オーバーレイ考慮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piral-v3(オーバーレイ考慮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piral-v3(オーバーレイ考慮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piral-v3(オーバーレイ考慮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piral-v3(オーバーレイ考慮) 13">
        <a:dk1>
          <a:srgbClr val="333399"/>
        </a:dk1>
        <a:lt1>
          <a:srgbClr val="FFFFFF"/>
        </a:lt1>
        <a:dk2>
          <a:srgbClr val="006666"/>
        </a:dk2>
        <a:lt2>
          <a:srgbClr val="009999"/>
        </a:lt2>
        <a:accent1>
          <a:srgbClr val="00CC66"/>
        </a:accent1>
        <a:accent2>
          <a:srgbClr val="FF9900"/>
        </a:accent2>
        <a:accent3>
          <a:srgbClr val="FFFFFF"/>
        </a:accent3>
        <a:accent4>
          <a:srgbClr val="2A2A82"/>
        </a:accent4>
        <a:accent5>
          <a:srgbClr val="AAE2B8"/>
        </a:accent5>
        <a:accent6>
          <a:srgbClr val="E78A00"/>
        </a:accent6>
        <a:hlink>
          <a:srgbClr val="CC33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piral-v3(オーバーレイ考慮) 14">
        <a:dk1>
          <a:srgbClr val="003366"/>
        </a:dk1>
        <a:lt1>
          <a:srgbClr val="FFFFFF"/>
        </a:lt1>
        <a:dk2>
          <a:srgbClr val="006666"/>
        </a:dk2>
        <a:lt2>
          <a:srgbClr val="009999"/>
        </a:lt2>
        <a:accent1>
          <a:srgbClr val="00CC66"/>
        </a:accent1>
        <a:accent2>
          <a:srgbClr val="FF9900"/>
        </a:accent2>
        <a:accent3>
          <a:srgbClr val="FFFFFF"/>
        </a:accent3>
        <a:accent4>
          <a:srgbClr val="002A56"/>
        </a:accent4>
        <a:accent5>
          <a:srgbClr val="AAE2B8"/>
        </a:accent5>
        <a:accent6>
          <a:srgbClr val="E78A00"/>
        </a:accent6>
        <a:hlink>
          <a:srgbClr val="CC33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piral-v3(オーバーレイ考慮) 15">
        <a:dk1>
          <a:srgbClr val="003300"/>
        </a:dk1>
        <a:lt1>
          <a:srgbClr val="FFFFFF"/>
        </a:lt1>
        <a:dk2>
          <a:srgbClr val="006666"/>
        </a:dk2>
        <a:lt2>
          <a:srgbClr val="009999"/>
        </a:lt2>
        <a:accent1>
          <a:srgbClr val="00CC66"/>
        </a:accent1>
        <a:accent2>
          <a:srgbClr val="FF9900"/>
        </a:accent2>
        <a:accent3>
          <a:srgbClr val="FFFFFF"/>
        </a:accent3>
        <a:accent4>
          <a:srgbClr val="002A00"/>
        </a:accent4>
        <a:accent5>
          <a:srgbClr val="AAE2B8"/>
        </a:accent5>
        <a:accent6>
          <a:srgbClr val="E78A00"/>
        </a:accent6>
        <a:hlink>
          <a:srgbClr val="CC33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Spiral スライドテンプレート</Template>
  <TotalTime>49451</TotalTime>
  <Words>789</Words>
  <Application>Microsoft Office PowerPoint</Application>
  <PresentationFormat>画面に合わせる (4:3)</PresentationFormat>
  <Paragraphs>185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Times New Roman</vt:lpstr>
      <vt:lpstr>Arial Rounded MT Bold</vt:lpstr>
      <vt:lpstr>ＭＳ Ｐゴシック</vt:lpstr>
      <vt:lpstr>HGP創英角ｺﾞｼｯｸUB</vt:lpstr>
      <vt:lpstr>Wingdings</vt:lpstr>
      <vt:lpstr>ＭＳ Ｐ明朝</vt:lpstr>
      <vt:lpstr>HGPｺﾞｼｯｸM</vt:lpstr>
      <vt:lpstr>Arial</vt:lpstr>
      <vt:lpstr>ITSpiral-v3(オーバーレイ考慮)</vt:lpstr>
      <vt:lpstr>Internship at NAIST</vt:lpstr>
      <vt:lpstr>Research Target --- TaskPit</vt:lpstr>
      <vt:lpstr>TaskPit: Motivation</vt:lpstr>
      <vt:lpstr>Example of TaskPit log data</vt:lpstr>
      <vt:lpstr>What kind of analysis can we do from TaskPit data?</vt:lpstr>
      <vt:lpstr>Goals of this internship</vt:lpstr>
      <vt:lpstr>Research materials</vt:lpstr>
      <vt:lpstr>Research procedure</vt:lpstr>
      <vt:lpstr>Some idea on designing the analysis tool</vt:lpstr>
      <vt:lpstr>Some idea on designing the analysis tool</vt:lpstr>
    </vt:vector>
  </TitlesOfParts>
  <Company>NAIST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ソフトウェアプロセス概論</dc:title>
  <dc:creator>SE LABO</dc:creator>
  <cp:lastModifiedBy>Akito Monden</cp:lastModifiedBy>
  <cp:revision>868</cp:revision>
  <dcterms:created xsi:type="dcterms:W3CDTF">2007-03-20T06:30:43Z</dcterms:created>
  <dcterms:modified xsi:type="dcterms:W3CDTF">2015-05-29T07:26:58Z</dcterms:modified>
</cp:coreProperties>
</file>