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wano\Dropbox\fose_acces\&#12464;&#12521;&#12501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wano\Dropbox\fose_acces\&#12464;&#12521;&#12501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wano\Dropbox\fose_acces\&#12464;&#12521;&#12501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wano\Dropbox\fose_acces\FOSE2013&#29992;&#20998;&#26512;&#12487;&#12540;&#12479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wano\Dropbox\fose_acces\FOSE2013&#29992;&#20998;&#26512;&#12487;&#12540;&#12479;_&#31309;&#12415;&#19978;&#12370;&#26834;&#12464;&#12521;&#12501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wano\Dropbox\fose_acces\FOSE2013&#29992;&#20998;&#26512;&#12487;&#12540;&#12479;_&#31309;&#12415;&#19978;&#12370;&#26834;&#12464;&#12521;&#1250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'User D_min'!$B$13</c:f>
              <c:strCache>
                <c:ptCount val="1"/>
                <c:pt idx="0">
                  <c:v>登録外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'User D_min'!$E$6:$Q$6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strCache>
            </c:strRef>
          </c:cat>
          <c:val>
            <c:numRef>
              <c:f>'User D_min'!$E$13:$Q$13</c:f>
              <c:numCache>
                <c:formatCode>General</c:formatCode>
                <c:ptCount val="13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36</c:v>
                </c:pt>
                <c:pt idx="11">
                  <c:v>1</c:v>
                </c:pt>
                <c:pt idx="12">
                  <c:v>4</c:v>
                </c:pt>
              </c:numCache>
            </c:numRef>
          </c:val>
        </c:ser>
        <c:ser>
          <c:idx val="1"/>
          <c:order val="1"/>
          <c:tx>
            <c:strRef>
              <c:f>'User D_min'!$B$12</c:f>
              <c:strCache>
                <c:ptCount val="1"/>
                <c:pt idx="0">
                  <c:v>メール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'User D_min'!$E$6:$Q$6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strCache>
            </c:strRef>
          </c:cat>
          <c:val>
            <c:numRef>
              <c:f>'User D_min'!$E$12:$Q$12</c:f>
              <c:numCache>
                <c:formatCode>General</c:formatCode>
                <c:ptCount val="13"/>
                <c:pt idx="0">
                  <c:v>9</c:v>
                </c:pt>
                <c:pt idx="1">
                  <c:v>16</c:v>
                </c:pt>
                <c:pt idx="2">
                  <c:v>1</c:v>
                </c:pt>
                <c:pt idx="3">
                  <c:v>26</c:v>
                </c:pt>
                <c:pt idx="4">
                  <c:v>2</c:v>
                </c:pt>
                <c:pt idx="5">
                  <c:v>13</c:v>
                </c:pt>
                <c:pt idx="6">
                  <c:v>2</c:v>
                </c:pt>
                <c:pt idx="7">
                  <c:v>13</c:v>
                </c:pt>
                <c:pt idx="8">
                  <c:v>48</c:v>
                </c:pt>
                <c:pt idx="9">
                  <c:v>24</c:v>
                </c:pt>
                <c:pt idx="10">
                  <c:v>40</c:v>
                </c:pt>
                <c:pt idx="11">
                  <c:v>5</c:v>
                </c:pt>
                <c:pt idx="12">
                  <c:v>18</c:v>
                </c:pt>
              </c:numCache>
            </c:numRef>
          </c:val>
        </c:ser>
        <c:ser>
          <c:idx val="2"/>
          <c:order val="2"/>
          <c:tx>
            <c:strRef>
              <c:f>'User D_min'!$B$11</c:f>
              <c:strCache>
                <c:ptCount val="1"/>
                <c:pt idx="0">
                  <c:v>プログラミング</c:v>
                </c:pt>
              </c:strCache>
            </c:strRef>
          </c:tx>
          <c:spPr>
            <a:pattFill prst="nar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'User D_min'!$E$6:$Q$6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strCache>
            </c:strRef>
          </c:cat>
          <c:val>
            <c:numRef>
              <c:f>'User D_min'!$E$11:$Q$11</c:f>
              <c:numCache>
                <c:formatCode>General</c:formatCode>
                <c:ptCount val="13"/>
                <c:pt idx="0">
                  <c:v>320</c:v>
                </c:pt>
                <c:pt idx="1">
                  <c:v>304</c:v>
                </c:pt>
                <c:pt idx="2">
                  <c:v>362</c:v>
                </c:pt>
                <c:pt idx="3">
                  <c:v>312</c:v>
                </c:pt>
                <c:pt idx="4">
                  <c:v>340</c:v>
                </c:pt>
                <c:pt idx="5">
                  <c:v>333</c:v>
                </c:pt>
                <c:pt idx="6">
                  <c:v>447</c:v>
                </c:pt>
                <c:pt idx="7">
                  <c:v>410</c:v>
                </c:pt>
                <c:pt idx="8">
                  <c:v>265</c:v>
                </c:pt>
                <c:pt idx="9">
                  <c:v>177</c:v>
                </c:pt>
                <c:pt idx="10">
                  <c:v>300</c:v>
                </c:pt>
                <c:pt idx="11">
                  <c:v>341</c:v>
                </c:pt>
                <c:pt idx="12">
                  <c:v>234</c:v>
                </c:pt>
              </c:numCache>
            </c:numRef>
          </c:val>
        </c:ser>
        <c:ser>
          <c:idx val="3"/>
          <c:order val="3"/>
          <c:tx>
            <c:strRef>
              <c:f>'User D_min'!$B$10</c:f>
              <c:strCache>
                <c:ptCount val="1"/>
                <c:pt idx="0">
                  <c:v>ブラウジング</c:v>
                </c:pt>
              </c:strCache>
            </c:strRef>
          </c:tx>
          <c:spPr>
            <a:pattFill prst="dash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'User D_min'!$E$6:$Q$6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strCache>
            </c:strRef>
          </c:cat>
          <c:val>
            <c:numRef>
              <c:f>'User D_min'!$E$10:$Q$10</c:f>
              <c:numCache>
                <c:formatCode>General</c:formatCode>
                <c:ptCount val="13"/>
                <c:pt idx="0">
                  <c:v>35</c:v>
                </c:pt>
                <c:pt idx="1">
                  <c:v>34</c:v>
                </c:pt>
                <c:pt idx="2">
                  <c:v>81</c:v>
                </c:pt>
                <c:pt idx="3">
                  <c:v>66</c:v>
                </c:pt>
                <c:pt idx="4">
                  <c:v>62.000000000000007</c:v>
                </c:pt>
                <c:pt idx="5">
                  <c:v>61</c:v>
                </c:pt>
                <c:pt idx="6">
                  <c:v>39</c:v>
                </c:pt>
                <c:pt idx="7">
                  <c:v>79</c:v>
                </c:pt>
                <c:pt idx="8">
                  <c:v>34</c:v>
                </c:pt>
                <c:pt idx="9">
                  <c:v>110</c:v>
                </c:pt>
                <c:pt idx="10">
                  <c:v>105</c:v>
                </c:pt>
                <c:pt idx="11">
                  <c:v>59</c:v>
                </c:pt>
                <c:pt idx="12">
                  <c:v>99</c:v>
                </c:pt>
              </c:numCache>
            </c:numRef>
          </c:val>
        </c:ser>
        <c:ser>
          <c:idx val="4"/>
          <c:order val="4"/>
          <c:tx>
            <c:strRef>
              <c:f>'User D_min'!$B$9</c:f>
              <c:strCache>
                <c:ptCount val="1"/>
                <c:pt idx="0">
                  <c:v>ファイル管理</c:v>
                </c:pt>
              </c:strCache>
            </c:strRef>
          </c:tx>
          <c:spPr>
            <a:pattFill prst="dk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'User D_min'!$E$6:$Q$6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strCache>
            </c:strRef>
          </c:cat>
          <c:val>
            <c:numRef>
              <c:f>'User D_min'!$E$9:$Q$9</c:f>
              <c:numCache>
                <c:formatCode>General</c:formatCode>
                <c:ptCount val="13"/>
                <c:pt idx="0">
                  <c:v>26</c:v>
                </c:pt>
                <c:pt idx="1">
                  <c:v>35</c:v>
                </c:pt>
                <c:pt idx="2">
                  <c:v>25</c:v>
                </c:pt>
                <c:pt idx="3">
                  <c:v>29</c:v>
                </c:pt>
                <c:pt idx="4">
                  <c:v>8</c:v>
                </c:pt>
                <c:pt idx="5">
                  <c:v>14</c:v>
                </c:pt>
                <c:pt idx="6">
                  <c:v>12</c:v>
                </c:pt>
                <c:pt idx="7">
                  <c:v>27</c:v>
                </c:pt>
                <c:pt idx="8">
                  <c:v>33</c:v>
                </c:pt>
                <c:pt idx="9">
                  <c:v>14</c:v>
                </c:pt>
                <c:pt idx="10">
                  <c:v>87</c:v>
                </c:pt>
                <c:pt idx="11">
                  <c:v>33</c:v>
                </c:pt>
                <c:pt idx="12">
                  <c:v>39</c:v>
                </c:pt>
              </c:numCache>
            </c:numRef>
          </c:val>
        </c:ser>
        <c:ser>
          <c:idx val="5"/>
          <c:order val="5"/>
          <c:tx>
            <c:strRef>
              <c:f>'User D_min'!$B$8</c:f>
              <c:strCache>
                <c:ptCount val="1"/>
                <c:pt idx="0">
                  <c:v>ドキュメント作成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'User D_min'!$E$6:$Q$6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strCache>
            </c:strRef>
          </c:cat>
          <c:val>
            <c:numRef>
              <c:f>'User D_min'!$E$8:$Q$8</c:f>
              <c:numCache>
                <c:formatCode>General</c:formatCode>
                <c:ptCount val="13"/>
                <c:pt idx="0">
                  <c:v>5</c:v>
                </c:pt>
                <c:pt idx="1">
                  <c:v>31.000000000000004</c:v>
                </c:pt>
                <c:pt idx="2">
                  <c:v>4</c:v>
                </c:pt>
                <c:pt idx="3">
                  <c:v>17</c:v>
                </c:pt>
                <c:pt idx="4">
                  <c:v>2</c:v>
                </c:pt>
                <c:pt idx="5">
                  <c:v>4</c:v>
                </c:pt>
                <c:pt idx="6">
                  <c:v>2</c:v>
                </c:pt>
                <c:pt idx="7">
                  <c:v>7</c:v>
                </c:pt>
                <c:pt idx="8">
                  <c:v>88</c:v>
                </c:pt>
                <c:pt idx="9">
                  <c:v>195</c:v>
                </c:pt>
                <c:pt idx="10">
                  <c:v>33</c:v>
                </c:pt>
                <c:pt idx="11">
                  <c:v>6</c:v>
                </c:pt>
                <c:pt idx="12">
                  <c:v>72</c:v>
                </c:pt>
              </c:numCache>
            </c:numRef>
          </c:val>
        </c:ser>
        <c:ser>
          <c:idx val="6"/>
          <c:order val="6"/>
          <c:tx>
            <c:strRef>
              <c:f>'User D_min'!$B$7</c:f>
              <c:strCache>
                <c:ptCount val="1"/>
                <c:pt idx="0">
                  <c:v>サーバ管理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'User D_min'!$E$6:$Q$6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strCache>
            </c:strRef>
          </c:cat>
          <c:val>
            <c:numRef>
              <c:f>'User D_min'!$E$7:$Q$7</c:f>
              <c:numCache>
                <c:formatCode>General</c:formatCode>
                <c:ptCount val="13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6</c:v>
                </c:pt>
                <c:pt idx="11">
                  <c:v>0</c:v>
                </c:pt>
                <c:pt idx="1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100"/>
        <c:axId val="35186688"/>
        <c:axId val="55734208"/>
      </c:barChart>
      <c:catAx>
        <c:axId val="35186688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55734208"/>
        <c:crosses val="autoZero"/>
        <c:auto val="1"/>
        <c:lblAlgn val="ctr"/>
        <c:lblOffset val="100"/>
        <c:noMultiLvlLbl val="0"/>
      </c:catAx>
      <c:valAx>
        <c:axId val="55734208"/>
        <c:scaling>
          <c:orientation val="minMax"/>
        </c:scaling>
        <c:delete val="0"/>
        <c:axPos val="l"/>
        <c:majorGridlines>
          <c:spPr>
            <a:ln>
              <a:solidFill>
                <a:sysClr val="windowText" lastClr="000000"/>
              </a:solidFill>
            </a:ln>
          </c:spPr>
        </c:majorGridlines>
        <c:title>
          <c:tx>
            <c:rich>
              <a:bodyPr rot="0" vert="wordArtVertRtl"/>
              <a:lstStyle/>
              <a:p>
                <a:pPr>
                  <a:defRPr b="0"/>
                </a:pPr>
                <a:r>
                  <a:rPr lang="ja-JP" altLang="en-US" b="0"/>
                  <a:t>実測値（分）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35186688"/>
        <c:crosses val="autoZero"/>
        <c:crossBetween val="between"/>
      </c:valAx>
      <c:spPr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73032633420822402"/>
          <c:y val="0.15567293671624377"/>
          <c:w val="0.25300699912510938"/>
          <c:h val="0.54976487314085742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'User D_min'!$B$22</c:f>
              <c:strCache>
                <c:ptCount val="1"/>
                <c:pt idx="0">
                  <c:v>登録外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'User D_min'!$E$6:$Q$6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strCache>
            </c:strRef>
          </c:cat>
          <c:val>
            <c:numRef>
              <c:f>'User D_min'!$E$22:$Q$22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1"/>
          <c:order val="1"/>
          <c:tx>
            <c:strRef>
              <c:f>'User D_min'!$B$21</c:f>
              <c:strCache>
                <c:ptCount val="1"/>
                <c:pt idx="0">
                  <c:v>メール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'User D_min'!$E$6:$Q$6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strCache>
            </c:strRef>
          </c:cat>
          <c:val>
            <c:numRef>
              <c:f>'User D_min'!$E$21:$Q$21</c:f>
              <c:numCache>
                <c:formatCode>General</c:formatCode>
                <c:ptCount val="13"/>
                <c:pt idx="0">
                  <c:v>30</c:v>
                </c:pt>
                <c:pt idx="1">
                  <c:v>30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10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</c:numCache>
            </c:numRef>
          </c:val>
        </c:ser>
        <c:ser>
          <c:idx val="2"/>
          <c:order val="2"/>
          <c:tx>
            <c:strRef>
              <c:f>'User D_min'!$B$20</c:f>
              <c:strCache>
                <c:ptCount val="1"/>
                <c:pt idx="0">
                  <c:v>プログラミング</c:v>
                </c:pt>
              </c:strCache>
            </c:strRef>
          </c:tx>
          <c:spPr>
            <a:pattFill prst="nar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'User D_min'!$E$6:$Q$6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strCache>
            </c:strRef>
          </c:cat>
          <c:val>
            <c:numRef>
              <c:f>'User D_min'!$E$20:$Q$20</c:f>
              <c:numCache>
                <c:formatCode>General</c:formatCode>
                <c:ptCount val="13"/>
                <c:pt idx="0">
                  <c:v>360</c:v>
                </c:pt>
                <c:pt idx="1">
                  <c:v>350</c:v>
                </c:pt>
                <c:pt idx="2">
                  <c:v>400</c:v>
                </c:pt>
                <c:pt idx="3">
                  <c:v>350</c:v>
                </c:pt>
                <c:pt idx="4">
                  <c:v>320</c:v>
                </c:pt>
                <c:pt idx="5">
                  <c:v>350</c:v>
                </c:pt>
                <c:pt idx="6">
                  <c:v>400</c:v>
                </c:pt>
                <c:pt idx="7">
                  <c:v>420</c:v>
                </c:pt>
                <c:pt idx="8">
                  <c:v>460</c:v>
                </c:pt>
                <c:pt idx="9">
                  <c:v>400</c:v>
                </c:pt>
                <c:pt idx="10">
                  <c:v>420</c:v>
                </c:pt>
                <c:pt idx="11">
                  <c:v>500.00000000000006</c:v>
                </c:pt>
                <c:pt idx="12">
                  <c:v>360</c:v>
                </c:pt>
              </c:numCache>
            </c:numRef>
          </c:val>
        </c:ser>
        <c:ser>
          <c:idx val="3"/>
          <c:order val="3"/>
          <c:tx>
            <c:strRef>
              <c:f>'User D_min'!$B$19</c:f>
              <c:strCache>
                <c:ptCount val="1"/>
                <c:pt idx="0">
                  <c:v>ブラウジング</c:v>
                </c:pt>
              </c:strCache>
            </c:strRef>
          </c:tx>
          <c:spPr>
            <a:pattFill prst="dash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'User D_min'!$E$6:$Q$6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strCache>
            </c:strRef>
          </c:cat>
          <c:val>
            <c:numRef>
              <c:f>'User D_min'!$E$19:$Q$19</c:f>
              <c:numCache>
                <c:formatCode>General</c:formatCode>
                <c:ptCount val="13"/>
                <c:pt idx="0">
                  <c:v>60</c:v>
                </c:pt>
                <c:pt idx="1">
                  <c:v>60</c:v>
                </c:pt>
                <c:pt idx="2">
                  <c:v>40</c:v>
                </c:pt>
                <c:pt idx="3">
                  <c:v>50</c:v>
                </c:pt>
                <c:pt idx="4">
                  <c:v>50</c:v>
                </c:pt>
                <c:pt idx="5">
                  <c:v>40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40</c:v>
                </c:pt>
                <c:pt idx="12">
                  <c:v>40</c:v>
                </c:pt>
              </c:numCache>
            </c:numRef>
          </c:val>
        </c:ser>
        <c:ser>
          <c:idx val="4"/>
          <c:order val="4"/>
          <c:tx>
            <c:strRef>
              <c:f>'User D_min'!$B$18</c:f>
              <c:strCache>
                <c:ptCount val="1"/>
                <c:pt idx="0">
                  <c:v>ファイル管理</c:v>
                </c:pt>
              </c:strCache>
            </c:strRef>
          </c:tx>
          <c:spPr>
            <a:pattFill prst="dk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'User D_min'!$E$6:$Q$6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strCache>
            </c:strRef>
          </c:cat>
          <c:val>
            <c:numRef>
              <c:f>'User D_min'!$E$18:$Q$18</c:f>
              <c:numCache>
                <c:formatCode>General</c:formatCode>
                <c:ptCount val="13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20</c:v>
                </c:pt>
                <c:pt idx="11">
                  <c:v>40</c:v>
                </c:pt>
                <c:pt idx="12">
                  <c:v>40</c:v>
                </c:pt>
              </c:numCache>
            </c:numRef>
          </c:val>
        </c:ser>
        <c:ser>
          <c:idx val="5"/>
          <c:order val="5"/>
          <c:tx>
            <c:strRef>
              <c:f>'User D_min'!$B$17</c:f>
              <c:strCache>
                <c:ptCount val="1"/>
                <c:pt idx="0">
                  <c:v>ドキュメント作成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'User D_min'!$E$6:$Q$6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strCache>
            </c:strRef>
          </c:cat>
          <c:val>
            <c:numRef>
              <c:f>'User D_min'!$E$17:$Q$17</c:f>
              <c:numCache>
                <c:formatCode>General</c:formatCode>
                <c:ptCount val="13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20</c:v>
                </c:pt>
                <c:pt idx="11">
                  <c:v>10</c:v>
                </c:pt>
                <c:pt idx="12">
                  <c:v>60</c:v>
                </c:pt>
              </c:numCache>
            </c:numRef>
          </c:val>
        </c:ser>
        <c:ser>
          <c:idx val="6"/>
          <c:order val="6"/>
          <c:tx>
            <c:strRef>
              <c:f>'User D_min'!$B$16</c:f>
              <c:strCache>
                <c:ptCount val="1"/>
                <c:pt idx="0">
                  <c:v>サーバ管理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'User D_min'!$E$6:$Q$6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strCache>
            </c:strRef>
          </c:cat>
          <c:val>
            <c:numRef>
              <c:f>'User D_min'!$E$16:$Q$16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100"/>
        <c:axId val="35187712"/>
        <c:axId val="1256832"/>
      </c:barChart>
      <c:catAx>
        <c:axId val="35187712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1256832"/>
        <c:crosses val="autoZero"/>
        <c:auto val="1"/>
        <c:lblAlgn val="ctr"/>
        <c:lblOffset val="100"/>
        <c:noMultiLvlLbl val="0"/>
      </c:catAx>
      <c:valAx>
        <c:axId val="1256832"/>
        <c:scaling>
          <c:orientation val="minMax"/>
        </c:scaling>
        <c:delete val="0"/>
        <c:axPos val="l"/>
        <c:majorGridlines>
          <c:spPr>
            <a:ln>
              <a:solidFill>
                <a:sysClr val="windowText" lastClr="000000"/>
              </a:solidFill>
            </a:ln>
          </c:spPr>
        </c:majorGridlines>
        <c:title>
          <c:tx>
            <c:rich>
              <a:bodyPr rot="0" vert="wordArtVertRtl"/>
              <a:lstStyle/>
              <a:p>
                <a:pPr>
                  <a:defRPr b="0"/>
                </a:pPr>
                <a:r>
                  <a:rPr lang="ja-JP" altLang="en-US" b="0"/>
                  <a:t>計画値（分）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35187712"/>
        <c:crosses val="autoZero"/>
        <c:crossBetween val="between"/>
      </c:valAx>
      <c:spPr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73032633420822402"/>
          <c:y val="0.15567293671624377"/>
          <c:w val="0.25300699912510938"/>
          <c:h val="0.54976487314085742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実測値 - 推定値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strRef>
              <c:f>'User D_min'!$E$6:$Q$6</c:f>
              <c:strCach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strCache>
            </c:strRef>
          </c:cat>
          <c:val>
            <c:numRef>
              <c:f>'User D_min'!$E$33:$Q$33</c:f>
              <c:numCache>
                <c:formatCode>General</c:formatCode>
                <c:ptCount val="13"/>
                <c:pt idx="0">
                  <c:v>-73</c:v>
                </c:pt>
                <c:pt idx="1">
                  <c:v>-30</c:v>
                </c:pt>
                <c:pt idx="2">
                  <c:v>-27</c:v>
                </c:pt>
                <c:pt idx="3">
                  <c:v>-39</c:v>
                </c:pt>
                <c:pt idx="4">
                  <c:v>-26</c:v>
                </c:pt>
                <c:pt idx="5">
                  <c:v>6</c:v>
                </c:pt>
                <c:pt idx="6">
                  <c:v>-33</c:v>
                </c:pt>
                <c:pt idx="7">
                  <c:v>-4</c:v>
                </c:pt>
                <c:pt idx="8">
                  <c:v>-18</c:v>
                </c:pt>
                <c:pt idx="9">
                  <c:v>-19</c:v>
                </c:pt>
                <c:pt idx="10">
                  <c:v>-18</c:v>
                </c:pt>
                <c:pt idx="11">
                  <c:v>-25</c:v>
                </c:pt>
                <c:pt idx="12">
                  <c:v>-11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88224"/>
        <c:axId val="1258560"/>
      </c:lineChart>
      <c:catAx>
        <c:axId val="3518822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1258560"/>
        <c:crossesAt val="-80"/>
        <c:auto val="1"/>
        <c:lblAlgn val="ctr"/>
        <c:lblOffset val="100"/>
        <c:noMultiLvlLbl val="0"/>
      </c:catAx>
      <c:valAx>
        <c:axId val="1258560"/>
        <c:scaling>
          <c:orientation val="minMax"/>
        </c:scaling>
        <c:delete val="0"/>
        <c:axPos val="l"/>
        <c:majorGridlines>
          <c:spPr>
            <a:ln>
              <a:solidFill>
                <a:sysClr val="windowText" lastClr="000000"/>
              </a:solidFill>
            </a:ln>
          </c:spPr>
        </c:majorGridlines>
        <c:numFmt formatCode="#,##0_ " sourceLinked="0"/>
        <c:majorTickMark val="out"/>
        <c:minorTickMark val="none"/>
        <c:tickLblPos val="low"/>
        <c:spPr>
          <a:ln>
            <a:solidFill>
              <a:sysClr val="windowText" lastClr="000000"/>
            </a:solidFill>
          </a:ln>
        </c:spPr>
        <c:crossAx val="35188224"/>
        <c:crosses val="autoZero"/>
        <c:crossBetween val="between"/>
      </c:valAx>
      <c:spPr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016220719531648"/>
          <c:y val="4.8376992091674814E-2"/>
          <c:w val="0.75920160765509859"/>
          <c:h val="0.7466049096804076"/>
        </c:manualLayout>
      </c:layout>
      <c:scatterChart>
        <c:scatterStyle val="lineMarker"/>
        <c:varyColors val="0"/>
        <c:ser>
          <c:idx val="0"/>
          <c:order val="0"/>
          <c:tx>
            <c:v>リーダ</c:v>
          </c:tx>
          <c:spPr>
            <a:ln w="28575">
              <a:noFill/>
            </a:ln>
          </c:spPr>
          <c:marker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平均時間!$C$16:$E$16</c:f>
              <c:numCache>
                <c:formatCode>0_ </c:formatCode>
                <c:ptCount val="3"/>
                <c:pt idx="0">
                  <c:v>558</c:v>
                </c:pt>
                <c:pt idx="1">
                  <c:v>560</c:v>
                </c:pt>
                <c:pt idx="2">
                  <c:v>665</c:v>
                </c:pt>
              </c:numCache>
            </c:numRef>
          </c:xVal>
          <c:yVal>
            <c:numRef>
              <c:f>平均時間!$C$15:$E$15</c:f>
              <c:numCache>
                <c:formatCode>0_ </c:formatCode>
                <c:ptCount val="3"/>
                <c:pt idx="0">
                  <c:v>293.99999999999994</c:v>
                </c:pt>
                <c:pt idx="1">
                  <c:v>331</c:v>
                </c:pt>
                <c:pt idx="2">
                  <c:v>404.83333333333337</c:v>
                </c:pt>
              </c:numCache>
            </c:numRef>
          </c:yVal>
          <c:smooth val="0"/>
        </c:ser>
        <c:ser>
          <c:idx val="1"/>
          <c:order val="1"/>
          <c:tx>
            <c:v>開発A</c:v>
          </c:tx>
          <c:spPr>
            <a:ln w="28575">
              <a:noFill/>
            </a:ln>
          </c:spPr>
          <c:marker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平均時間!$F$16:$H$16</c:f>
              <c:numCache>
                <c:formatCode>0_ </c:formatCode>
                <c:ptCount val="3"/>
                <c:pt idx="0">
                  <c:v>726</c:v>
                </c:pt>
                <c:pt idx="1">
                  <c:v>660</c:v>
                </c:pt>
                <c:pt idx="2">
                  <c:v>534</c:v>
                </c:pt>
              </c:numCache>
            </c:numRef>
          </c:xVal>
          <c:yVal>
            <c:numRef>
              <c:f>平均時間!$F$15:$H$15</c:f>
              <c:numCache>
                <c:formatCode>0_ </c:formatCode>
                <c:ptCount val="3"/>
                <c:pt idx="0">
                  <c:v>679.6</c:v>
                </c:pt>
                <c:pt idx="1">
                  <c:v>528</c:v>
                </c:pt>
                <c:pt idx="2">
                  <c:v>429.2</c:v>
                </c:pt>
              </c:numCache>
            </c:numRef>
          </c:yVal>
          <c:smooth val="0"/>
        </c:ser>
        <c:ser>
          <c:idx val="2"/>
          <c:order val="2"/>
          <c:tx>
            <c:v>開発B</c:v>
          </c:tx>
          <c:spPr>
            <a:ln w="28575">
              <a:noFill/>
            </a:ln>
          </c:spPr>
          <c:marker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平均時間!$I$16:$L$16</c:f>
              <c:numCache>
                <c:formatCode>0_ </c:formatCode>
                <c:ptCount val="4"/>
                <c:pt idx="0">
                  <c:v>515</c:v>
                </c:pt>
                <c:pt idx="1">
                  <c:v>402</c:v>
                </c:pt>
                <c:pt idx="2">
                  <c:v>480</c:v>
                </c:pt>
                <c:pt idx="3">
                  <c:v>480</c:v>
                </c:pt>
              </c:numCache>
            </c:numRef>
          </c:xVal>
          <c:yVal>
            <c:numRef>
              <c:f>平均時間!$I$15:$L$15</c:f>
              <c:numCache>
                <c:formatCode>0_ </c:formatCode>
                <c:ptCount val="4"/>
                <c:pt idx="0">
                  <c:v>444.66666666666663</c:v>
                </c:pt>
                <c:pt idx="1">
                  <c:v>308.99999999999994</c:v>
                </c:pt>
                <c:pt idx="2">
                  <c:v>319.83333333333337</c:v>
                </c:pt>
                <c:pt idx="3">
                  <c:v>339.8</c:v>
                </c:pt>
              </c:numCache>
            </c:numRef>
          </c:yVal>
          <c:smooth val="0"/>
        </c:ser>
        <c:ser>
          <c:idx val="3"/>
          <c:order val="3"/>
          <c:tx>
            <c:v>窓口</c:v>
          </c:tx>
          <c:spPr>
            <a:ln w="28575">
              <a:noFill/>
            </a:ln>
          </c:spPr>
          <c:marker>
            <c:spPr>
              <a:noFill/>
              <a:ln>
                <a:solidFill>
                  <a:sysClr val="windowText" lastClr="000000"/>
                </a:solidFill>
              </a:ln>
            </c:spPr>
          </c:marker>
          <c:xVal>
            <c:numRef>
              <c:f>平均時間!$M$16:$N$16</c:f>
              <c:numCache>
                <c:formatCode>0_ </c:formatCode>
                <c:ptCount val="2"/>
                <c:pt idx="0">
                  <c:v>510</c:v>
                </c:pt>
                <c:pt idx="1">
                  <c:v>420</c:v>
                </c:pt>
              </c:numCache>
            </c:numRef>
          </c:xVal>
          <c:yVal>
            <c:numRef>
              <c:f>平均時間!$M$15:$N$15</c:f>
              <c:numCache>
                <c:formatCode>0_ </c:formatCode>
                <c:ptCount val="2"/>
                <c:pt idx="0">
                  <c:v>350.5</c:v>
                </c:pt>
                <c:pt idx="1">
                  <c:v>312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47680"/>
        <c:axId val="55731328"/>
      </c:scatterChart>
      <c:valAx>
        <c:axId val="36047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 b="0"/>
                  <a:t>勤務時間（分）</a:t>
                </a:r>
              </a:p>
            </c:rich>
          </c:tx>
          <c:layout/>
          <c:overlay val="0"/>
        </c:title>
        <c:numFmt formatCode="0_ 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55731328"/>
        <c:crosses val="autoZero"/>
        <c:crossBetween val="midCat"/>
      </c:valAx>
      <c:valAx>
        <c:axId val="55731328"/>
        <c:scaling>
          <c:orientation val="minMax"/>
        </c:scaling>
        <c:delete val="0"/>
        <c:axPos val="l"/>
        <c:majorGridlines>
          <c:spPr>
            <a:ln>
              <a:solidFill>
                <a:sysClr val="windowText" lastClr="000000"/>
              </a:solidFill>
            </a:ln>
          </c:spPr>
        </c:majorGridlines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en-US" altLang="ja-JP" b="0"/>
                  <a:t>PC</a:t>
                </a:r>
                <a:r>
                  <a:rPr lang="ja-JP" altLang="en-US" b="0"/>
                  <a:t>上でのタスク遂行時間（分）</a:t>
                </a:r>
              </a:p>
            </c:rich>
          </c:tx>
          <c:layout/>
          <c:overlay val="0"/>
        </c:title>
        <c:numFmt formatCode="0_ 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36047680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21716744944681357"/>
          <c:y val="7.2262192716106566E-2"/>
          <c:w val="0.14794692834055365"/>
          <c:h val="0.28466951434992194"/>
        </c:manualLayout>
      </c:layout>
      <c:overlay val="0"/>
      <c:spPr>
        <a:solidFill>
          <a:schemeClr val="bg1"/>
        </a:solidFill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平均時間_積み上げ棒グラフ!$B$5</c:f>
              <c:strCache>
                <c:ptCount val="1"/>
                <c:pt idx="0">
                  <c:v>エクセル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平均時間_積み上げ棒グラフ!$C$4:$N$4</c:f>
              <c:strCache>
                <c:ptCount val="12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A1</c:v>
                </c:pt>
                <c:pt idx="4">
                  <c:v>A2</c:v>
                </c:pt>
                <c:pt idx="5">
                  <c:v>A3</c:v>
                </c:pt>
                <c:pt idx="6">
                  <c:v>B1</c:v>
                </c:pt>
                <c:pt idx="7">
                  <c:v>B2</c:v>
                </c:pt>
                <c:pt idx="8">
                  <c:v>B3</c:v>
                </c:pt>
                <c:pt idx="9">
                  <c:v>B4</c:v>
                </c:pt>
                <c:pt idx="10">
                  <c:v>CS1</c:v>
                </c:pt>
                <c:pt idx="11">
                  <c:v>CS2</c:v>
                </c:pt>
              </c:strCache>
            </c:strRef>
          </c:cat>
          <c:val>
            <c:numRef>
              <c:f>平均時間_積み上げ棒グラフ!$C$5:$N$5</c:f>
              <c:numCache>
                <c:formatCode>0_ </c:formatCode>
                <c:ptCount val="12"/>
                <c:pt idx="0">
                  <c:v>49.6</c:v>
                </c:pt>
                <c:pt idx="1">
                  <c:v>102.83333333333333</c:v>
                </c:pt>
                <c:pt idx="2">
                  <c:v>55.166666666666664</c:v>
                </c:pt>
                <c:pt idx="3">
                  <c:v>34.6</c:v>
                </c:pt>
                <c:pt idx="4">
                  <c:v>61.333333333333336</c:v>
                </c:pt>
                <c:pt idx="5">
                  <c:v>63.4</c:v>
                </c:pt>
                <c:pt idx="6">
                  <c:v>43.833333333333336</c:v>
                </c:pt>
                <c:pt idx="7">
                  <c:v>64.8</c:v>
                </c:pt>
                <c:pt idx="8">
                  <c:v>88.166666666666671</c:v>
                </c:pt>
                <c:pt idx="9">
                  <c:v>48.4</c:v>
                </c:pt>
                <c:pt idx="10">
                  <c:v>62.333333333333336</c:v>
                </c:pt>
                <c:pt idx="11">
                  <c:v>75.2</c:v>
                </c:pt>
              </c:numCache>
            </c:numRef>
          </c:val>
        </c:ser>
        <c:ser>
          <c:idx val="1"/>
          <c:order val="1"/>
          <c:tx>
            <c:strRef>
              <c:f>平均時間_積み上げ棒グラフ!$B$6</c:f>
              <c:strCache>
                <c:ptCount val="1"/>
                <c:pt idx="0">
                  <c:v>テスト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平均時間_積み上げ棒グラフ!$C$4:$N$4</c:f>
              <c:strCache>
                <c:ptCount val="12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A1</c:v>
                </c:pt>
                <c:pt idx="4">
                  <c:v>A2</c:v>
                </c:pt>
                <c:pt idx="5">
                  <c:v>A3</c:v>
                </c:pt>
                <c:pt idx="6">
                  <c:v>B1</c:v>
                </c:pt>
                <c:pt idx="7">
                  <c:v>B2</c:v>
                </c:pt>
                <c:pt idx="8">
                  <c:v>B3</c:v>
                </c:pt>
                <c:pt idx="9">
                  <c:v>B4</c:v>
                </c:pt>
                <c:pt idx="10">
                  <c:v>CS1</c:v>
                </c:pt>
                <c:pt idx="11">
                  <c:v>CS2</c:v>
                </c:pt>
              </c:strCache>
            </c:strRef>
          </c:cat>
          <c:val>
            <c:numRef>
              <c:f>平均時間_積み上げ棒グラフ!$C$6:$N$6</c:f>
              <c:numCache>
                <c:formatCode>0_ </c:formatCode>
                <c:ptCount val="12"/>
                <c:pt idx="0">
                  <c:v>0.8</c:v>
                </c:pt>
                <c:pt idx="1">
                  <c:v>70.5</c:v>
                </c:pt>
                <c:pt idx="2">
                  <c:v>31.333333333333332</c:v>
                </c:pt>
                <c:pt idx="3">
                  <c:v>93.6</c:v>
                </c:pt>
                <c:pt idx="4">
                  <c:v>155.66666666666666</c:v>
                </c:pt>
                <c:pt idx="5">
                  <c:v>43.4</c:v>
                </c:pt>
                <c:pt idx="6">
                  <c:v>17.166666666666668</c:v>
                </c:pt>
                <c:pt idx="7">
                  <c:v>43.2</c:v>
                </c:pt>
                <c:pt idx="8">
                  <c:v>34</c:v>
                </c:pt>
                <c:pt idx="9">
                  <c:v>41.4</c:v>
                </c:pt>
                <c:pt idx="10">
                  <c:v>90</c:v>
                </c:pt>
                <c:pt idx="11">
                  <c:v>8.1999999999999993</c:v>
                </c:pt>
              </c:numCache>
            </c:numRef>
          </c:val>
        </c:ser>
        <c:ser>
          <c:idx val="2"/>
          <c:order val="2"/>
          <c:tx>
            <c:strRef>
              <c:f>平均時間_積み上げ棒グラフ!$B$7</c:f>
              <c:strCache>
                <c:ptCount val="1"/>
                <c:pt idx="0">
                  <c:v>ファイル操作</c:v>
                </c:pt>
              </c:strCache>
            </c:strRef>
          </c:tx>
          <c:spPr>
            <a:pattFill prst="dk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平均時間_積み上げ棒グラフ!$C$4:$N$4</c:f>
              <c:strCache>
                <c:ptCount val="12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A1</c:v>
                </c:pt>
                <c:pt idx="4">
                  <c:v>A2</c:v>
                </c:pt>
                <c:pt idx="5">
                  <c:v>A3</c:v>
                </c:pt>
                <c:pt idx="6">
                  <c:v>B1</c:v>
                </c:pt>
                <c:pt idx="7">
                  <c:v>B2</c:v>
                </c:pt>
                <c:pt idx="8">
                  <c:v>B3</c:v>
                </c:pt>
                <c:pt idx="9">
                  <c:v>B4</c:v>
                </c:pt>
                <c:pt idx="10">
                  <c:v>CS1</c:v>
                </c:pt>
                <c:pt idx="11">
                  <c:v>CS2</c:v>
                </c:pt>
              </c:strCache>
            </c:strRef>
          </c:cat>
          <c:val>
            <c:numRef>
              <c:f>平均時間_積み上げ棒グラフ!$C$7:$N$7</c:f>
              <c:numCache>
                <c:formatCode>0_ </c:formatCode>
                <c:ptCount val="12"/>
                <c:pt idx="0">
                  <c:v>40.799999999999997</c:v>
                </c:pt>
                <c:pt idx="1">
                  <c:v>21.5</c:v>
                </c:pt>
                <c:pt idx="2">
                  <c:v>45.833333333333336</c:v>
                </c:pt>
                <c:pt idx="3">
                  <c:v>82.4</c:v>
                </c:pt>
                <c:pt idx="4">
                  <c:v>47.666666666666664</c:v>
                </c:pt>
                <c:pt idx="5">
                  <c:v>19.2</c:v>
                </c:pt>
                <c:pt idx="6">
                  <c:v>52.166666666666664</c:v>
                </c:pt>
                <c:pt idx="7">
                  <c:v>17.8</c:v>
                </c:pt>
                <c:pt idx="8">
                  <c:v>41</c:v>
                </c:pt>
                <c:pt idx="9">
                  <c:v>9.8000000000000007</c:v>
                </c:pt>
                <c:pt idx="10">
                  <c:v>31.166666666666668</c:v>
                </c:pt>
                <c:pt idx="11">
                  <c:v>34.200000000000003</c:v>
                </c:pt>
              </c:numCache>
            </c:numRef>
          </c:val>
        </c:ser>
        <c:ser>
          <c:idx val="3"/>
          <c:order val="3"/>
          <c:tx>
            <c:strRef>
              <c:f>平均時間_積み上げ棒グラフ!$B$8</c:f>
              <c:strCache>
                <c:ptCount val="1"/>
                <c:pt idx="0">
                  <c:v>ブラウザ</c:v>
                </c:pt>
              </c:strCache>
            </c:strRef>
          </c:tx>
          <c:spPr>
            <a:pattFill prst="dash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平均時間_積み上げ棒グラフ!$C$4:$N$4</c:f>
              <c:strCache>
                <c:ptCount val="12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A1</c:v>
                </c:pt>
                <c:pt idx="4">
                  <c:v>A2</c:v>
                </c:pt>
                <c:pt idx="5">
                  <c:v>A3</c:v>
                </c:pt>
                <c:pt idx="6">
                  <c:v>B1</c:v>
                </c:pt>
                <c:pt idx="7">
                  <c:v>B2</c:v>
                </c:pt>
                <c:pt idx="8">
                  <c:v>B3</c:v>
                </c:pt>
                <c:pt idx="9">
                  <c:v>B4</c:v>
                </c:pt>
                <c:pt idx="10">
                  <c:v>CS1</c:v>
                </c:pt>
                <c:pt idx="11">
                  <c:v>CS2</c:v>
                </c:pt>
              </c:strCache>
            </c:strRef>
          </c:cat>
          <c:val>
            <c:numRef>
              <c:f>平均時間_積み上げ棒グラフ!$C$8:$N$8</c:f>
              <c:numCache>
                <c:formatCode>0_ </c:formatCode>
                <c:ptCount val="12"/>
                <c:pt idx="0">
                  <c:v>41.6</c:v>
                </c:pt>
                <c:pt idx="1">
                  <c:v>40.166666666666664</c:v>
                </c:pt>
                <c:pt idx="2">
                  <c:v>111.16666666666667</c:v>
                </c:pt>
                <c:pt idx="3">
                  <c:v>45</c:v>
                </c:pt>
                <c:pt idx="4">
                  <c:v>87.333333333333329</c:v>
                </c:pt>
                <c:pt idx="5">
                  <c:v>45</c:v>
                </c:pt>
                <c:pt idx="6">
                  <c:v>35.833333333333336</c:v>
                </c:pt>
                <c:pt idx="7">
                  <c:v>25.4</c:v>
                </c:pt>
                <c:pt idx="8">
                  <c:v>40.666666666666664</c:v>
                </c:pt>
                <c:pt idx="9">
                  <c:v>8.4</c:v>
                </c:pt>
                <c:pt idx="10">
                  <c:v>61.666666666666664</c:v>
                </c:pt>
                <c:pt idx="11">
                  <c:v>73.400000000000006</c:v>
                </c:pt>
              </c:numCache>
            </c:numRef>
          </c:val>
        </c:ser>
        <c:ser>
          <c:idx val="4"/>
          <c:order val="4"/>
          <c:tx>
            <c:strRef>
              <c:f>平均時間_積み上げ棒グラフ!$B$9</c:f>
              <c:strCache>
                <c:ptCount val="1"/>
                <c:pt idx="0">
                  <c:v>プログラミング・デバッグ</c:v>
                </c:pt>
              </c:strCache>
            </c:strRef>
          </c:tx>
          <c:spPr>
            <a:pattFill prst="nar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平均時間_積み上げ棒グラフ!$C$4:$N$4</c:f>
              <c:strCache>
                <c:ptCount val="12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A1</c:v>
                </c:pt>
                <c:pt idx="4">
                  <c:v>A2</c:v>
                </c:pt>
                <c:pt idx="5">
                  <c:v>A3</c:v>
                </c:pt>
                <c:pt idx="6">
                  <c:v>B1</c:v>
                </c:pt>
                <c:pt idx="7">
                  <c:v>B2</c:v>
                </c:pt>
                <c:pt idx="8">
                  <c:v>B3</c:v>
                </c:pt>
                <c:pt idx="9">
                  <c:v>B4</c:v>
                </c:pt>
                <c:pt idx="10">
                  <c:v>CS1</c:v>
                </c:pt>
                <c:pt idx="11">
                  <c:v>CS2</c:v>
                </c:pt>
              </c:strCache>
            </c:strRef>
          </c:cat>
          <c:val>
            <c:numRef>
              <c:f>平均時間_積み上げ棒グラフ!$C$9:$N$9</c:f>
              <c:numCache>
                <c:formatCode>0_ </c:formatCode>
                <c:ptCount val="12"/>
                <c:pt idx="0">
                  <c:v>57.8</c:v>
                </c:pt>
                <c:pt idx="1">
                  <c:v>1.5</c:v>
                </c:pt>
                <c:pt idx="2">
                  <c:v>20.666666666666668</c:v>
                </c:pt>
                <c:pt idx="3">
                  <c:v>184.2</c:v>
                </c:pt>
                <c:pt idx="4">
                  <c:v>0</c:v>
                </c:pt>
                <c:pt idx="5">
                  <c:v>1.2</c:v>
                </c:pt>
                <c:pt idx="6">
                  <c:v>181</c:v>
                </c:pt>
                <c:pt idx="7">
                  <c:v>0</c:v>
                </c:pt>
                <c:pt idx="8">
                  <c:v>0</c:v>
                </c:pt>
                <c:pt idx="9">
                  <c:v>0.4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5"/>
          <c:order val="5"/>
          <c:tx>
            <c:strRef>
              <c:f>平均時間_積み上げ棒グラフ!$B$10</c:f>
              <c:strCache>
                <c:ptCount val="1"/>
                <c:pt idx="0">
                  <c:v>メール</c:v>
                </c:pt>
              </c:strCache>
            </c:strRef>
          </c:tx>
          <c:spPr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平均時間_積み上げ棒グラフ!$C$4:$N$4</c:f>
              <c:strCache>
                <c:ptCount val="12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A1</c:v>
                </c:pt>
                <c:pt idx="4">
                  <c:v>A2</c:v>
                </c:pt>
                <c:pt idx="5">
                  <c:v>A3</c:v>
                </c:pt>
                <c:pt idx="6">
                  <c:v>B1</c:v>
                </c:pt>
                <c:pt idx="7">
                  <c:v>B2</c:v>
                </c:pt>
                <c:pt idx="8">
                  <c:v>B3</c:v>
                </c:pt>
                <c:pt idx="9">
                  <c:v>B4</c:v>
                </c:pt>
                <c:pt idx="10">
                  <c:v>CS1</c:v>
                </c:pt>
                <c:pt idx="11">
                  <c:v>CS2</c:v>
                </c:pt>
              </c:strCache>
            </c:strRef>
          </c:cat>
          <c:val>
            <c:numRef>
              <c:f>平均時間_積み上げ棒グラフ!$C$10:$N$10</c:f>
              <c:numCache>
                <c:formatCode>0_ </c:formatCode>
                <c:ptCount val="12"/>
                <c:pt idx="0">
                  <c:v>56</c:v>
                </c:pt>
                <c:pt idx="1">
                  <c:v>13.833333333333334</c:v>
                </c:pt>
                <c:pt idx="2">
                  <c:v>29.833333333333332</c:v>
                </c:pt>
                <c:pt idx="3">
                  <c:v>27</c:v>
                </c:pt>
                <c:pt idx="4">
                  <c:v>42.333333333333336</c:v>
                </c:pt>
                <c:pt idx="5">
                  <c:v>9.4</c:v>
                </c:pt>
                <c:pt idx="6">
                  <c:v>11.333333333333334</c:v>
                </c:pt>
                <c:pt idx="7">
                  <c:v>11.2</c:v>
                </c:pt>
                <c:pt idx="8">
                  <c:v>12.833333333333334</c:v>
                </c:pt>
                <c:pt idx="9">
                  <c:v>7.8</c:v>
                </c:pt>
                <c:pt idx="10">
                  <c:v>73.833333333333329</c:v>
                </c:pt>
                <c:pt idx="11">
                  <c:v>58.8</c:v>
                </c:pt>
              </c:numCache>
            </c:numRef>
          </c:val>
        </c:ser>
        <c:ser>
          <c:idx val="6"/>
          <c:order val="6"/>
          <c:tx>
            <c:strRef>
              <c:f>平均時間_積み上げ棒グラフ!$B$11</c:f>
              <c:strCache>
                <c:ptCount val="1"/>
                <c:pt idx="0">
                  <c:v>ワード・パワポ</c:v>
                </c:pt>
              </c:strCache>
            </c:strRef>
          </c:tx>
          <c:spPr>
            <a:pattFill prst="lgConfetti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平均時間_積み上げ棒グラフ!$C$4:$N$4</c:f>
              <c:strCache>
                <c:ptCount val="12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A1</c:v>
                </c:pt>
                <c:pt idx="4">
                  <c:v>A2</c:v>
                </c:pt>
                <c:pt idx="5">
                  <c:v>A3</c:v>
                </c:pt>
                <c:pt idx="6">
                  <c:v>B1</c:v>
                </c:pt>
                <c:pt idx="7">
                  <c:v>B2</c:v>
                </c:pt>
                <c:pt idx="8">
                  <c:v>B3</c:v>
                </c:pt>
                <c:pt idx="9">
                  <c:v>B4</c:v>
                </c:pt>
                <c:pt idx="10">
                  <c:v>CS1</c:v>
                </c:pt>
                <c:pt idx="11">
                  <c:v>CS2</c:v>
                </c:pt>
              </c:strCache>
            </c:strRef>
          </c:cat>
          <c:val>
            <c:numRef>
              <c:f>平均時間_積み上げ棒グラフ!$C$11:$N$11</c:f>
              <c:numCache>
                <c:formatCode>0_ </c:formatCode>
                <c:ptCount val="12"/>
                <c:pt idx="0">
                  <c:v>8</c:v>
                </c:pt>
                <c:pt idx="1">
                  <c:v>0.83333333333333337</c:v>
                </c:pt>
                <c:pt idx="2">
                  <c:v>2.1666666666666665</c:v>
                </c:pt>
                <c:pt idx="3">
                  <c:v>5</c:v>
                </c:pt>
                <c:pt idx="4">
                  <c:v>13.333333333333334</c:v>
                </c:pt>
                <c:pt idx="5">
                  <c:v>3.6</c:v>
                </c:pt>
                <c:pt idx="6">
                  <c:v>13.666666666666666</c:v>
                </c:pt>
                <c:pt idx="7">
                  <c:v>1.6</c:v>
                </c:pt>
                <c:pt idx="8">
                  <c:v>1.5</c:v>
                </c:pt>
                <c:pt idx="9">
                  <c:v>40.6</c:v>
                </c:pt>
                <c:pt idx="10">
                  <c:v>3.1666666666666665</c:v>
                </c:pt>
                <c:pt idx="11">
                  <c:v>24.2</c:v>
                </c:pt>
              </c:numCache>
            </c:numRef>
          </c:val>
        </c:ser>
        <c:ser>
          <c:idx val="7"/>
          <c:order val="7"/>
          <c:tx>
            <c:strRef>
              <c:f>平均時間_積み上げ棒グラフ!$B$12</c:f>
              <c:strCache>
                <c:ptCount val="1"/>
                <c:pt idx="0">
                  <c:v>文書閲覧　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平均時間_積み上げ棒グラフ!$C$4:$N$4</c:f>
              <c:strCache>
                <c:ptCount val="12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A1</c:v>
                </c:pt>
                <c:pt idx="4">
                  <c:v>A2</c:v>
                </c:pt>
                <c:pt idx="5">
                  <c:v>A3</c:v>
                </c:pt>
                <c:pt idx="6">
                  <c:v>B1</c:v>
                </c:pt>
                <c:pt idx="7">
                  <c:v>B2</c:v>
                </c:pt>
                <c:pt idx="8">
                  <c:v>B3</c:v>
                </c:pt>
                <c:pt idx="9">
                  <c:v>B4</c:v>
                </c:pt>
                <c:pt idx="10">
                  <c:v>CS1</c:v>
                </c:pt>
                <c:pt idx="11">
                  <c:v>CS2</c:v>
                </c:pt>
              </c:strCache>
            </c:strRef>
          </c:cat>
          <c:val>
            <c:numRef>
              <c:f>平均時間_積み上げ棒グラフ!$C$12:$N$12</c:f>
              <c:numCache>
                <c:formatCode>0_ </c:formatCode>
                <c:ptCount val="12"/>
                <c:pt idx="0">
                  <c:v>1.2</c:v>
                </c:pt>
                <c:pt idx="1">
                  <c:v>1.3333333333333333</c:v>
                </c:pt>
                <c:pt idx="2">
                  <c:v>3.6666666666666665</c:v>
                </c:pt>
                <c:pt idx="3">
                  <c:v>2.4</c:v>
                </c:pt>
                <c:pt idx="4">
                  <c:v>0</c:v>
                </c:pt>
                <c:pt idx="5">
                  <c:v>0.2</c:v>
                </c:pt>
                <c:pt idx="6">
                  <c:v>0</c:v>
                </c:pt>
                <c:pt idx="7">
                  <c:v>0.8</c:v>
                </c:pt>
                <c:pt idx="8">
                  <c:v>0</c:v>
                </c:pt>
                <c:pt idx="9">
                  <c:v>0</c:v>
                </c:pt>
                <c:pt idx="10">
                  <c:v>2.3333333333333335</c:v>
                </c:pt>
                <c:pt idx="11">
                  <c:v>7.4</c:v>
                </c:pt>
              </c:numCache>
            </c:numRef>
          </c:val>
        </c:ser>
        <c:ser>
          <c:idx val="8"/>
          <c:order val="8"/>
          <c:tx>
            <c:strRef>
              <c:f>平均時間_積み上げ棒グラフ!$B$13</c:f>
              <c:strCache>
                <c:ptCount val="1"/>
                <c:pt idx="0">
                  <c:v>エディタ</c:v>
                </c:pt>
              </c:strCache>
            </c:strRef>
          </c:tx>
          <c:spPr>
            <a:pattFill prst="dash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平均時間_積み上げ棒グラフ!$C$4:$N$4</c:f>
              <c:strCache>
                <c:ptCount val="12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A1</c:v>
                </c:pt>
                <c:pt idx="4">
                  <c:v>A2</c:v>
                </c:pt>
                <c:pt idx="5">
                  <c:v>A3</c:v>
                </c:pt>
                <c:pt idx="6">
                  <c:v>B1</c:v>
                </c:pt>
                <c:pt idx="7">
                  <c:v>B2</c:v>
                </c:pt>
                <c:pt idx="8">
                  <c:v>B3</c:v>
                </c:pt>
                <c:pt idx="9">
                  <c:v>B4</c:v>
                </c:pt>
                <c:pt idx="10">
                  <c:v>CS1</c:v>
                </c:pt>
                <c:pt idx="11">
                  <c:v>CS2</c:v>
                </c:pt>
              </c:strCache>
            </c:strRef>
          </c:cat>
          <c:val>
            <c:numRef>
              <c:f>平均時間_積み上げ棒グラフ!$C$13:$N$13</c:f>
              <c:numCache>
                <c:formatCode>0_ </c:formatCode>
                <c:ptCount val="12"/>
                <c:pt idx="0">
                  <c:v>22.8</c:v>
                </c:pt>
                <c:pt idx="1">
                  <c:v>12.833333333333334</c:v>
                </c:pt>
                <c:pt idx="2">
                  <c:v>33.333333333333336</c:v>
                </c:pt>
                <c:pt idx="3">
                  <c:v>106.2</c:v>
                </c:pt>
                <c:pt idx="4">
                  <c:v>44.666666666666664</c:v>
                </c:pt>
                <c:pt idx="5">
                  <c:v>12.2</c:v>
                </c:pt>
                <c:pt idx="6">
                  <c:v>2.3333333333333335</c:v>
                </c:pt>
                <c:pt idx="7">
                  <c:v>4.2</c:v>
                </c:pt>
                <c:pt idx="8">
                  <c:v>25.333333333333332</c:v>
                </c:pt>
                <c:pt idx="9">
                  <c:v>0</c:v>
                </c:pt>
                <c:pt idx="10">
                  <c:v>8.3333333333333339</c:v>
                </c:pt>
                <c:pt idx="11">
                  <c:v>7.6</c:v>
                </c:pt>
              </c:numCache>
            </c:numRef>
          </c:val>
        </c:ser>
        <c:ser>
          <c:idx val="9"/>
          <c:order val="9"/>
          <c:tx>
            <c:strRef>
              <c:f>平均時間_積み上げ棒グラフ!$B$14</c:f>
              <c:strCache>
                <c:ptCount val="1"/>
                <c:pt idx="0">
                  <c:v>ＤＢ操作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平均時間_積み上げ棒グラフ!$C$4:$N$4</c:f>
              <c:strCache>
                <c:ptCount val="12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A1</c:v>
                </c:pt>
                <c:pt idx="4">
                  <c:v>A2</c:v>
                </c:pt>
                <c:pt idx="5">
                  <c:v>A3</c:v>
                </c:pt>
                <c:pt idx="6">
                  <c:v>B1</c:v>
                </c:pt>
                <c:pt idx="7">
                  <c:v>B2</c:v>
                </c:pt>
                <c:pt idx="8">
                  <c:v>B3</c:v>
                </c:pt>
                <c:pt idx="9">
                  <c:v>B4</c:v>
                </c:pt>
                <c:pt idx="10">
                  <c:v>CS1</c:v>
                </c:pt>
                <c:pt idx="11">
                  <c:v>CS2</c:v>
                </c:pt>
              </c:strCache>
            </c:strRef>
          </c:cat>
          <c:val>
            <c:numRef>
              <c:f>平均時間_積み上げ棒グラフ!$C$14:$N$14</c:f>
              <c:numCache>
                <c:formatCode>0_ 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73.2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46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10"/>
          <c:order val="10"/>
          <c:tx>
            <c:strRef>
              <c:f>平均時間_積み上げ棒グラフ!$B$15</c:f>
              <c:strCache>
                <c:ptCount val="1"/>
                <c:pt idx="0">
                  <c:v>登録外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平均時間_積み上げ棒グラフ!$C$4:$N$4</c:f>
              <c:strCache>
                <c:ptCount val="12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A1</c:v>
                </c:pt>
                <c:pt idx="4">
                  <c:v>A2</c:v>
                </c:pt>
                <c:pt idx="5">
                  <c:v>A3</c:v>
                </c:pt>
                <c:pt idx="6">
                  <c:v>B1</c:v>
                </c:pt>
                <c:pt idx="7">
                  <c:v>B2</c:v>
                </c:pt>
                <c:pt idx="8">
                  <c:v>B3</c:v>
                </c:pt>
                <c:pt idx="9">
                  <c:v>B4</c:v>
                </c:pt>
                <c:pt idx="10">
                  <c:v>CS1</c:v>
                </c:pt>
                <c:pt idx="11">
                  <c:v>CS2</c:v>
                </c:pt>
              </c:strCache>
            </c:strRef>
          </c:cat>
          <c:val>
            <c:numRef>
              <c:f>平均時間_積み上げ棒グラフ!$C$15:$N$15</c:f>
              <c:numCache>
                <c:formatCode>0_ </c:formatCode>
                <c:ptCount val="12"/>
                <c:pt idx="0">
                  <c:v>9.4</c:v>
                </c:pt>
                <c:pt idx="1">
                  <c:v>65.666666666666671</c:v>
                </c:pt>
                <c:pt idx="2">
                  <c:v>71.666666666666671</c:v>
                </c:pt>
                <c:pt idx="3">
                  <c:v>26</c:v>
                </c:pt>
                <c:pt idx="4">
                  <c:v>75.666666666666671</c:v>
                </c:pt>
                <c:pt idx="5">
                  <c:v>231.6</c:v>
                </c:pt>
                <c:pt idx="6">
                  <c:v>87.333333333333329</c:v>
                </c:pt>
                <c:pt idx="7">
                  <c:v>140</c:v>
                </c:pt>
                <c:pt idx="8">
                  <c:v>30.333333333333332</c:v>
                </c:pt>
                <c:pt idx="9">
                  <c:v>183</c:v>
                </c:pt>
                <c:pt idx="10">
                  <c:v>17.666666666666668</c:v>
                </c:pt>
                <c:pt idx="11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9"/>
        <c:overlap val="100"/>
        <c:axId val="92760576"/>
        <c:axId val="85475904"/>
      </c:barChart>
      <c:lineChart>
        <c:grouping val="standard"/>
        <c:varyColors val="0"/>
        <c:ser>
          <c:idx val="11"/>
          <c:order val="11"/>
          <c:tx>
            <c:strRef>
              <c:f>平均時間_積み上げ棒グラフ!$B$17</c:f>
              <c:strCache>
                <c:ptCount val="1"/>
                <c:pt idx="0">
                  <c:v>勤務時間</c:v>
                </c:pt>
              </c:strCache>
            </c:strRef>
          </c:tx>
          <c:spPr>
            <a:ln w="19050">
              <a:solidFill>
                <a:sysClr val="windowText" lastClr="000000"/>
              </a:solidFill>
            </a:ln>
          </c:spPr>
          <c:marker>
            <c:symbol val="none"/>
          </c:marker>
          <c:cat>
            <c:strRef>
              <c:f>平均時間_積み上げ棒グラフ!$C$4:$N$4</c:f>
              <c:strCache>
                <c:ptCount val="12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A1</c:v>
                </c:pt>
                <c:pt idx="4">
                  <c:v>A2</c:v>
                </c:pt>
                <c:pt idx="5">
                  <c:v>A3</c:v>
                </c:pt>
                <c:pt idx="6">
                  <c:v>B1</c:v>
                </c:pt>
                <c:pt idx="7">
                  <c:v>B2</c:v>
                </c:pt>
                <c:pt idx="8">
                  <c:v>B3</c:v>
                </c:pt>
                <c:pt idx="9">
                  <c:v>B4</c:v>
                </c:pt>
                <c:pt idx="10">
                  <c:v>CS1</c:v>
                </c:pt>
                <c:pt idx="11">
                  <c:v>CS2</c:v>
                </c:pt>
              </c:strCache>
            </c:strRef>
          </c:cat>
          <c:val>
            <c:numRef>
              <c:f>平均時間_積み上げ棒グラフ!$C$17:$N$17</c:f>
              <c:numCache>
                <c:formatCode>0_ </c:formatCode>
                <c:ptCount val="12"/>
                <c:pt idx="0">
                  <c:v>558</c:v>
                </c:pt>
                <c:pt idx="1">
                  <c:v>560</c:v>
                </c:pt>
                <c:pt idx="2">
                  <c:v>665</c:v>
                </c:pt>
                <c:pt idx="3">
                  <c:v>726</c:v>
                </c:pt>
                <c:pt idx="4">
                  <c:v>660</c:v>
                </c:pt>
                <c:pt idx="5">
                  <c:v>534</c:v>
                </c:pt>
                <c:pt idx="6">
                  <c:v>515</c:v>
                </c:pt>
                <c:pt idx="7">
                  <c:v>402</c:v>
                </c:pt>
                <c:pt idx="8">
                  <c:v>480</c:v>
                </c:pt>
                <c:pt idx="9">
                  <c:v>480</c:v>
                </c:pt>
                <c:pt idx="10">
                  <c:v>510</c:v>
                </c:pt>
                <c:pt idx="11">
                  <c:v>420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760576"/>
        <c:axId val="85475904"/>
      </c:lineChart>
      <c:catAx>
        <c:axId val="927605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85475904"/>
        <c:crosses val="autoZero"/>
        <c:auto val="1"/>
        <c:lblAlgn val="ctr"/>
        <c:lblOffset val="100"/>
        <c:noMultiLvlLbl val="0"/>
      </c:catAx>
      <c:valAx>
        <c:axId val="85475904"/>
        <c:scaling>
          <c:orientation val="minMax"/>
          <c:max val="800"/>
          <c:min val="0"/>
        </c:scaling>
        <c:delete val="0"/>
        <c:axPos val="l"/>
        <c:majorGridlines>
          <c:spPr>
            <a:ln>
              <a:solidFill>
                <a:sysClr val="windowText" lastClr="000000"/>
              </a:solidFill>
            </a:ln>
          </c:spPr>
        </c:majorGridlines>
        <c:numFmt formatCode="0_ 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92760576"/>
        <c:crosses val="autoZero"/>
        <c:crossBetween val="between"/>
      </c:valAx>
      <c:spPr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65131109378444219"/>
          <c:y val="5.7682805439585226E-2"/>
          <c:w val="0.33150657615228507"/>
          <c:h val="0.69349325251440863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379804834244559"/>
          <c:y val="5.1400554097404488E-2"/>
          <c:w val="0.52057351855086054"/>
          <c:h val="0.8326195683872849"/>
        </c:manualLayout>
      </c:layout>
      <c:barChart>
        <c:barDir val="col"/>
        <c:grouping val="stacked"/>
        <c:varyColors val="0"/>
        <c:ser>
          <c:idx val="2"/>
          <c:order val="2"/>
          <c:tx>
            <c:strRef>
              <c:f>メール・プログラムグラフ化!$A$7:$B$7</c:f>
              <c:strCache>
                <c:ptCount val="1"/>
                <c:pt idx="0">
                  <c:v>プログラミング 時間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メール・プログラムグラフ化!$C$4:$N$4</c:f>
              <c:strCache>
                <c:ptCount val="12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A1</c:v>
                </c:pt>
                <c:pt idx="4">
                  <c:v>A2</c:v>
                </c:pt>
                <c:pt idx="5">
                  <c:v>A3</c:v>
                </c:pt>
                <c:pt idx="6">
                  <c:v>B1</c:v>
                </c:pt>
                <c:pt idx="7">
                  <c:v>B2</c:v>
                </c:pt>
                <c:pt idx="8">
                  <c:v>B3</c:v>
                </c:pt>
                <c:pt idx="9">
                  <c:v>B4</c:v>
                </c:pt>
                <c:pt idx="10">
                  <c:v>CS1</c:v>
                </c:pt>
                <c:pt idx="11">
                  <c:v>CS2</c:v>
                </c:pt>
              </c:strCache>
            </c:strRef>
          </c:cat>
          <c:val>
            <c:numRef>
              <c:f>メール・プログラムグラフ化!$C$7:$N$7</c:f>
              <c:numCache>
                <c:formatCode>0.0_);[Red]\(0.0\)</c:formatCode>
                <c:ptCount val="12"/>
                <c:pt idx="0">
                  <c:v>57.8</c:v>
                </c:pt>
                <c:pt idx="1">
                  <c:v>1.5</c:v>
                </c:pt>
                <c:pt idx="2">
                  <c:v>20.666666666666668</c:v>
                </c:pt>
                <c:pt idx="3">
                  <c:v>184.2</c:v>
                </c:pt>
                <c:pt idx="4">
                  <c:v>0</c:v>
                </c:pt>
                <c:pt idx="5">
                  <c:v>1.2</c:v>
                </c:pt>
                <c:pt idx="6">
                  <c:v>181</c:v>
                </c:pt>
                <c:pt idx="7">
                  <c:v>0</c:v>
                </c:pt>
                <c:pt idx="8">
                  <c:v>0</c:v>
                </c:pt>
                <c:pt idx="9">
                  <c:v>0.4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0"/>
          <c:order val="3"/>
          <c:tx>
            <c:strRef>
              <c:f>メール・プログラムグラフ化!$A$5:$B$5</c:f>
              <c:strCache>
                <c:ptCount val="1"/>
                <c:pt idx="0">
                  <c:v>メール 時間</c:v>
                </c:pt>
              </c:strCache>
            </c:strRef>
          </c:tx>
          <c:spPr>
            <a:pattFill prst="pct25">
              <a:fgClr>
                <a:schemeClr val="tx1"/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メール・プログラムグラフ化!$C$4:$N$4</c:f>
              <c:strCache>
                <c:ptCount val="12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A1</c:v>
                </c:pt>
                <c:pt idx="4">
                  <c:v>A2</c:v>
                </c:pt>
                <c:pt idx="5">
                  <c:v>A3</c:v>
                </c:pt>
                <c:pt idx="6">
                  <c:v>B1</c:v>
                </c:pt>
                <c:pt idx="7">
                  <c:v>B2</c:v>
                </c:pt>
                <c:pt idx="8">
                  <c:v>B3</c:v>
                </c:pt>
                <c:pt idx="9">
                  <c:v>B4</c:v>
                </c:pt>
                <c:pt idx="10">
                  <c:v>CS1</c:v>
                </c:pt>
                <c:pt idx="11">
                  <c:v>CS2</c:v>
                </c:pt>
              </c:strCache>
            </c:strRef>
          </c:cat>
          <c:val>
            <c:numRef>
              <c:f>メール・プログラムグラフ化!$C$5:$N$5</c:f>
              <c:numCache>
                <c:formatCode>0.0_);[Red]\(0.0\)</c:formatCode>
                <c:ptCount val="12"/>
                <c:pt idx="0">
                  <c:v>56</c:v>
                </c:pt>
                <c:pt idx="1">
                  <c:v>13.833333333333334</c:v>
                </c:pt>
                <c:pt idx="2">
                  <c:v>29.833333333333332</c:v>
                </c:pt>
                <c:pt idx="3">
                  <c:v>27</c:v>
                </c:pt>
                <c:pt idx="4">
                  <c:v>42.333333333333336</c:v>
                </c:pt>
                <c:pt idx="5">
                  <c:v>9.4</c:v>
                </c:pt>
                <c:pt idx="6">
                  <c:v>11.333333333333334</c:v>
                </c:pt>
                <c:pt idx="7">
                  <c:v>11.2</c:v>
                </c:pt>
                <c:pt idx="8">
                  <c:v>12.833333333333334</c:v>
                </c:pt>
                <c:pt idx="9">
                  <c:v>7.8</c:v>
                </c:pt>
                <c:pt idx="10">
                  <c:v>73.833333333333329</c:v>
                </c:pt>
                <c:pt idx="11">
                  <c:v>58.8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100"/>
        <c:axId val="92760064"/>
        <c:axId val="88458368"/>
      </c:barChart>
      <c:lineChart>
        <c:grouping val="standard"/>
        <c:varyColors val="0"/>
        <c:ser>
          <c:idx val="1"/>
          <c:order val="0"/>
          <c:tx>
            <c:strRef>
              <c:f>メール・プログラムグラフ化!$A$6:$B$6</c:f>
              <c:strCache>
                <c:ptCount val="1"/>
                <c:pt idx="0">
                  <c:v>メール 打鍵数</c:v>
                </c:pt>
              </c:strCache>
            </c:strRef>
          </c:tx>
          <c:spPr>
            <a:ln w="19050">
              <a:solidFill>
                <a:sysClr val="windowText" lastClr="000000"/>
              </a:solidFill>
            </a:ln>
          </c:spPr>
          <c:marker>
            <c:symbol val="none"/>
          </c:marker>
          <c:cat>
            <c:strRef>
              <c:f>メール・プログラムグラフ化!$C$4:$N$4</c:f>
              <c:strCache>
                <c:ptCount val="12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A1</c:v>
                </c:pt>
                <c:pt idx="4">
                  <c:v>A2</c:v>
                </c:pt>
                <c:pt idx="5">
                  <c:v>A3</c:v>
                </c:pt>
                <c:pt idx="6">
                  <c:v>B1</c:v>
                </c:pt>
                <c:pt idx="7">
                  <c:v>B2</c:v>
                </c:pt>
                <c:pt idx="8">
                  <c:v>B3</c:v>
                </c:pt>
                <c:pt idx="9">
                  <c:v>B4</c:v>
                </c:pt>
                <c:pt idx="10">
                  <c:v>CS1</c:v>
                </c:pt>
                <c:pt idx="11">
                  <c:v>CS2</c:v>
                </c:pt>
              </c:strCache>
            </c:strRef>
          </c:cat>
          <c:val>
            <c:numRef>
              <c:f>メール・プログラムグラフ化!$C$6:$N$6</c:f>
              <c:numCache>
                <c:formatCode>0.0_);[Red]\(0.0\)</c:formatCode>
                <c:ptCount val="12"/>
                <c:pt idx="0">
                  <c:v>21.914285714285715</c:v>
                </c:pt>
                <c:pt idx="1">
                  <c:v>14.662650602409638</c:v>
                </c:pt>
                <c:pt idx="2">
                  <c:v>16.759776536312849</c:v>
                </c:pt>
                <c:pt idx="3">
                  <c:v>22.962962962962962</c:v>
                </c:pt>
                <c:pt idx="4">
                  <c:v>38.795275590551178</c:v>
                </c:pt>
                <c:pt idx="5">
                  <c:v>5.5957446808510634</c:v>
                </c:pt>
                <c:pt idx="6">
                  <c:v>7.0735294117647056</c:v>
                </c:pt>
                <c:pt idx="7">
                  <c:v>18.392857142857142</c:v>
                </c:pt>
                <c:pt idx="8">
                  <c:v>26.649350649350648</c:v>
                </c:pt>
                <c:pt idx="9">
                  <c:v>9.9743589743589745</c:v>
                </c:pt>
                <c:pt idx="10">
                  <c:v>67.589164785553052</c:v>
                </c:pt>
                <c:pt idx="11">
                  <c:v>56.401360544217688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メール・プログラムグラフ化!$A$8:$B$8</c:f>
              <c:strCache>
                <c:ptCount val="1"/>
                <c:pt idx="0">
                  <c:v>プログラミング 打鍵数</c:v>
                </c:pt>
              </c:strCache>
            </c:strRef>
          </c:tx>
          <c:spPr>
            <a:ln w="19050">
              <a:solidFill>
                <a:schemeClr val="tx1"/>
              </a:solidFill>
              <a:prstDash val="dash"/>
            </a:ln>
          </c:spPr>
          <c:marker>
            <c:symbol val="none"/>
          </c:marker>
          <c:cat>
            <c:strRef>
              <c:f>メール・プログラムグラフ化!$C$4:$N$4</c:f>
              <c:strCache>
                <c:ptCount val="12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A1</c:v>
                </c:pt>
                <c:pt idx="4">
                  <c:v>A2</c:v>
                </c:pt>
                <c:pt idx="5">
                  <c:v>A3</c:v>
                </c:pt>
                <c:pt idx="6">
                  <c:v>B1</c:v>
                </c:pt>
                <c:pt idx="7">
                  <c:v>B2</c:v>
                </c:pt>
                <c:pt idx="8">
                  <c:v>B3</c:v>
                </c:pt>
                <c:pt idx="9">
                  <c:v>B4</c:v>
                </c:pt>
                <c:pt idx="10">
                  <c:v>CS1</c:v>
                </c:pt>
                <c:pt idx="11">
                  <c:v>CS2</c:v>
                </c:pt>
              </c:strCache>
            </c:strRef>
          </c:cat>
          <c:val>
            <c:numRef>
              <c:f>メール・プログラムグラフ化!$C$8:$N$8</c:f>
              <c:numCache>
                <c:formatCode>0.0_);[Red]\(0.0\)</c:formatCode>
                <c:ptCount val="12"/>
                <c:pt idx="0">
                  <c:v>7.4705882352941186</c:v>
                </c:pt>
                <c:pt idx="1">
                  <c:v>0</c:v>
                </c:pt>
                <c:pt idx="2">
                  <c:v>7.8387096774193541</c:v>
                </c:pt>
                <c:pt idx="3">
                  <c:v>31.055374592833875</c:v>
                </c:pt>
                <c:pt idx="4">
                  <c:v>0</c:v>
                </c:pt>
                <c:pt idx="5">
                  <c:v>1</c:v>
                </c:pt>
                <c:pt idx="6">
                  <c:v>2.6593001841620625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155328"/>
        <c:axId val="88458944"/>
      </c:lineChart>
      <c:catAx>
        <c:axId val="92760064"/>
        <c:scaling>
          <c:orientation val="minMax"/>
        </c:scaling>
        <c:delete val="0"/>
        <c:axPos val="b"/>
        <c:majorTickMark val="out"/>
        <c:minorTickMark val="none"/>
        <c:tickLblPos val="nextTo"/>
        <c:crossAx val="88458368"/>
        <c:crosses val="autoZero"/>
        <c:auto val="1"/>
        <c:lblAlgn val="ctr"/>
        <c:lblOffset val="100"/>
        <c:noMultiLvlLbl val="0"/>
      </c:catAx>
      <c:valAx>
        <c:axId val="88458368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ja-JP" altLang="en-US" b="0"/>
                  <a:t>従事時間（分）</a:t>
                </a:r>
              </a:p>
            </c:rich>
          </c:tx>
          <c:layout/>
          <c:overlay val="0"/>
        </c:title>
        <c:numFmt formatCode="#,##0_);[Red]\(#,##0\)" sourceLinked="0"/>
        <c:majorTickMark val="out"/>
        <c:minorTickMark val="none"/>
        <c:tickLblPos val="nextTo"/>
        <c:crossAx val="92760064"/>
        <c:crosses val="autoZero"/>
        <c:crossBetween val="between"/>
      </c:valAx>
      <c:valAx>
        <c:axId val="88458944"/>
        <c:scaling>
          <c:orientation val="minMax"/>
        </c:scaling>
        <c:delete val="0"/>
        <c:axPos val="r"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ja-JP" altLang="en-US" b="0"/>
                  <a:t>打鍵／分</a:t>
                </a:r>
              </a:p>
            </c:rich>
          </c:tx>
          <c:layout/>
          <c:overlay val="0"/>
        </c:title>
        <c:numFmt formatCode="0.0_);[Red]\(0.0\)" sourceLinked="1"/>
        <c:majorTickMark val="out"/>
        <c:minorTickMark val="none"/>
        <c:tickLblPos val="nextTo"/>
        <c:crossAx val="93155328"/>
        <c:crosses val="max"/>
        <c:crossBetween val="between"/>
      </c:valAx>
      <c:catAx>
        <c:axId val="93155328"/>
        <c:scaling>
          <c:orientation val="minMax"/>
        </c:scaling>
        <c:delete val="1"/>
        <c:axPos val="b"/>
        <c:majorTickMark val="out"/>
        <c:minorTickMark val="none"/>
        <c:tickLblPos val="nextTo"/>
        <c:crossAx val="8845894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69613528028198923"/>
          <c:y val="5.4020122484689424E-2"/>
          <c:w val="0.29473604528961561"/>
          <c:h val="0.2252930883639545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2013/7/11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2013/7/11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2013/7/11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2013/7/11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353310"/>
              </p:ext>
            </p:extLst>
          </p:nvPr>
        </p:nvGraphicFramePr>
        <p:xfrm>
          <a:off x="107504" y="188640"/>
          <a:ext cx="4583596" cy="2782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56569"/>
              </p:ext>
            </p:extLst>
          </p:nvPr>
        </p:nvGraphicFramePr>
        <p:xfrm>
          <a:off x="4716016" y="260648"/>
          <a:ext cx="4583596" cy="2782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05197"/>
              </p:ext>
            </p:extLst>
          </p:nvPr>
        </p:nvGraphicFramePr>
        <p:xfrm>
          <a:off x="755576" y="3573016"/>
          <a:ext cx="3532532" cy="2782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909529"/>
              </p:ext>
            </p:extLst>
          </p:nvPr>
        </p:nvGraphicFramePr>
        <p:xfrm>
          <a:off x="4788024" y="3573016"/>
          <a:ext cx="3714751" cy="291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7413769" y="483612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Times New Roman" pitchFamily="18" charset="0"/>
                <a:cs typeface="Times New Roman" pitchFamily="18" charset="0"/>
              </a:rPr>
              <a:t>L2</a:t>
            </a:r>
            <a:endParaRPr kumimoji="1" lang="ja-JP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79436" y="5007287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Times New Roman" pitchFamily="18" charset="0"/>
                <a:cs typeface="Times New Roman" pitchFamily="18" charset="0"/>
              </a:rPr>
              <a:t>B2</a:t>
            </a:r>
            <a:endParaRPr kumimoji="1" lang="ja-JP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8304" y="4575523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Times New Roman" pitchFamily="18" charset="0"/>
                <a:cs typeface="Times New Roman" pitchFamily="18" charset="0"/>
              </a:rPr>
              <a:t>A3</a:t>
            </a:r>
            <a:endParaRPr kumimoji="1" lang="ja-JP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980191" y="3922697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Times New Roman" pitchFamily="18" charset="0"/>
                <a:cs typeface="Times New Roman" pitchFamily="18" charset="0"/>
              </a:rPr>
              <a:t>A1</a:t>
            </a:r>
            <a:endParaRPr kumimoji="1" lang="ja-JP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55529" y="4310881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Times New Roman" pitchFamily="18" charset="0"/>
                <a:cs typeface="Times New Roman" pitchFamily="18" charset="0"/>
              </a:rPr>
              <a:t>A2</a:t>
            </a:r>
            <a:endParaRPr kumimoji="1" lang="ja-JP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53164" y="4520113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Times New Roman" pitchFamily="18" charset="0"/>
                <a:cs typeface="Times New Roman" pitchFamily="18" charset="0"/>
              </a:rPr>
              <a:t>B1</a:t>
            </a:r>
            <a:endParaRPr kumimoji="1" lang="ja-JP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54576" y="505432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Times New Roman" pitchFamily="18" charset="0"/>
                <a:cs typeface="Times New Roman" pitchFamily="18" charset="0"/>
              </a:rPr>
              <a:t>L1</a:t>
            </a:r>
            <a:endParaRPr kumimoji="1" lang="ja-JP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699730" y="4827561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Times New Roman" pitchFamily="18" charset="0"/>
                <a:cs typeface="Times New Roman" pitchFamily="18" charset="0"/>
              </a:rPr>
              <a:t>CS2</a:t>
            </a:r>
            <a:endParaRPr kumimoji="1" lang="ja-JP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758632" y="4569221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Times New Roman" pitchFamily="18" charset="0"/>
                <a:cs typeface="Times New Roman" pitchFamily="18" charset="0"/>
              </a:rPr>
              <a:t>L3</a:t>
            </a:r>
            <a:endParaRPr kumimoji="1" lang="ja-JP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914360" y="4726783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Times New Roman" pitchFamily="18" charset="0"/>
                <a:cs typeface="Times New Roman" pitchFamily="18" charset="0"/>
              </a:rPr>
              <a:t>B4</a:t>
            </a:r>
            <a:endParaRPr kumimoji="1" lang="ja-JP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995762" y="5016951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Times New Roman" pitchFamily="18" charset="0"/>
                <a:cs typeface="Times New Roman" pitchFamily="18" charset="0"/>
              </a:rPr>
              <a:t>B3</a:t>
            </a:r>
            <a:endParaRPr kumimoji="1" lang="ja-JP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168014" y="4725144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Times New Roman" pitchFamily="18" charset="0"/>
                <a:cs typeface="Times New Roman" pitchFamily="18" charset="0"/>
              </a:rPr>
              <a:t>CS1</a:t>
            </a:r>
            <a:endParaRPr kumimoji="1" lang="ja-JP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3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952767"/>
              </p:ext>
            </p:extLst>
          </p:nvPr>
        </p:nvGraphicFramePr>
        <p:xfrm>
          <a:off x="35496" y="692696"/>
          <a:ext cx="5185327" cy="3211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505343"/>
              </p:ext>
            </p:extLst>
          </p:nvPr>
        </p:nvGraphicFramePr>
        <p:xfrm>
          <a:off x="3401365" y="4084340"/>
          <a:ext cx="573156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162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43</Words>
  <Application>Microsoft Office PowerPoint</Application>
  <PresentationFormat>画面に合わせる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uwano</dc:creator>
  <cp:lastModifiedBy>Hidetake Uwano</cp:lastModifiedBy>
  <cp:revision>4</cp:revision>
  <dcterms:modified xsi:type="dcterms:W3CDTF">2013-07-11T06:47:51Z</dcterms:modified>
</cp:coreProperties>
</file>