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18"/>
  </p:notesMasterIdLst>
  <p:sldIdLst>
    <p:sldId id="256" r:id="rId3"/>
    <p:sldId id="266" r:id="rId4"/>
    <p:sldId id="268" r:id="rId5"/>
    <p:sldId id="273" r:id="rId6"/>
    <p:sldId id="277" r:id="rId7"/>
    <p:sldId id="269" r:id="rId8"/>
    <p:sldId id="278" r:id="rId9"/>
    <p:sldId id="270" r:id="rId10"/>
    <p:sldId id="282" r:id="rId11"/>
    <p:sldId id="283" r:id="rId12"/>
    <p:sldId id="279" r:id="rId13"/>
    <p:sldId id="280" r:id="rId14"/>
    <p:sldId id="281" r:id="rId15"/>
    <p:sldId id="274" r:id="rId16"/>
    <p:sldId id="275" r:id="rId17"/>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F9"/>
    <a:srgbClr val="F1F10E"/>
    <a:srgbClr val="37F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7" autoAdjust="0"/>
  </p:normalViewPr>
  <p:slideViewPr>
    <p:cSldViewPr>
      <p:cViewPr varScale="1">
        <p:scale>
          <a:sx n="113" d="100"/>
          <a:sy n="113" d="100"/>
        </p:scale>
        <p:origin x="151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h1suzuki\Desktop\local_inhibition_ex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988407699037624E-2"/>
          <c:y val="5.1400554097404488E-2"/>
          <c:w val="0.86929636920384967"/>
          <c:h val="0.76874404141411601"/>
        </c:manualLayout>
      </c:layout>
      <c:scatterChart>
        <c:scatterStyle val="lineMarker"/>
        <c:varyColors val="0"/>
        <c:ser>
          <c:idx val="0"/>
          <c:order val="0"/>
          <c:dLbls>
            <c:dLbl>
              <c:idx val="0"/>
              <c:layout>
                <c:manualLayout>
                  <c:x val="-8.3333333333333343E-2"/>
                  <c:y val="-4.2462845010615716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4.7222222222222228E-2"/>
                  <c:y val="-5.0955414012738877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5.5555555555555539E-2"/>
                  <c:y val="-6.3694267515923567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1.666666666666667E-2"/>
                  <c:y val="-5.5201698513800426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2.777777777777779E-2"/>
                  <c:y val="-4.6709129511677286E-2"/>
                </c:manualLayout>
              </c:layout>
              <c:showLegendKey val="0"/>
              <c:showVal val="1"/>
              <c:showCatName val="0"/>
              <c:showSerName val="0"/>
              <c:showPercent val="0"/>
              <c:showBubbleSize val="0"/>
              <c:extLst>
                <c:ext xmlns:c15="http://schemas.microsoft.com/office/drawing/2012/chart" uri="{CE6537A1-D6FC-4f65-9D91-7224C49458BB}">
                  <c15:layout/>
                </c:ext>
              </c:extLst>
            </c:dLbl>
            <c:numFmt formatCode="#,##0.00_);\(#,##0.0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[local_inhibition_exp.xlsx]Graphs!$K$32:$O$32</c:f>
              <c:numCache>
                <c:formatCode>General</c:formatCode>
                <c:ptCount val="5"/>
                <c:pt idx="0">
                  <c:v>104</c:v>
                </c:pt>
                <c:pt idx="1">
                  <c:v>201</c:v>
                </c:pt>
                <c:pt idx="2">
                  <c:v>400</c:v>
                </c:pt>
                <c:pt idx="3">
                  <c:v>601</c:v>
                </c:pt>
                <c:pt idx="4">
                  <c:v>900</c:v>
                </c:pt>
              </c:numCache>
            </c:numRef>
          </c:xVal>
          <c:yVal>
            <c:numRef>
              <c:f>[local_inhibition_exp.xlsx]Graphs!$K$33:$O$33</c:f>
              <c:numCache>
                <c:formatCode>General</c:formatCode>
                <c:ptCount val="5"/>
                <c:pt idx="0">
                  <c:v>3.8102189781021898</c:v>
                </c:pt>
                <c:pt idx="1">
                  <c:v>5.8115183246073308</c:v>
                </c:pt>
                <c:pt idx="2">
                  <c:v>7.0623052959501544</c:v>
                </c:pt>
                <c:pt idx="3">
                  <c:v>8.5067024128686342</c:v>
                </c:pt>
                <c:pt idx="4">
                  <c:v>9.1828358208955212</c:v>
                </c:pt>
              </c:numCache>
            </c:numRef>
          </c:yVal>
          <c:smooth val="0"/>
        </c:ser>
        <c:dLbls>
          <c:showLegendKey val="0"/>
          <c:showVal val="0"/>
          <c:showCatName val="0"/>
          <c:showSerName val="0"/>
          <c:showPercent val="0"/>
          <c:showBubbleSize val="0"/>
        </c:dLbls>
        <c:axId val="146012560"/>
        <c:axId val="245548480"/>
      </c:scatterChart>
      <c:valAx>
        <c:axId val="146012560"/>
        <c:scaling>
          <c:orientation val="minMax"/>
        </c:scaling>
        <c:delete val="0"/>
        <c:axPos val="b"/>
        <c:numFmt formatCode="General" sourceLinked="1"/>
        <c:majorTickMark val="out"/>
        <c:minorTickMark val="none"/>
        <c:tickLblPos val="nextTo"/>
        <c:crossAx val="245548480"/>
        <c:crosses val="autoZero"/>
        <c:crossBetween val="midCat"/>
      </c:valAx>
      <c:valAx>
        <c:axId val="245548480"/>
        <c:scaling>
          <c:orientation val="minMax"/>
          <c:min val="3"/>
        </c:scaling>
        <c:delete val="0"/>
        <c:axPos val="l"/>
        <c:majorGridlines/>
        <c:numFmt formatCode="General" sourceLinked="1"/>
        <c:majorTickMark val="out"/>
        <c:minorTickMark val="none"/>
        <c:tickLblPos val="nextTo"/>
        <c:crossAx val="146012560"/>
        <c:crosses val="autoZero"/>
        <c:crossBetween val="midCat"/>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0.29167</cdr:x>
      <cdr:y>0.87261</cdr:y>
    </cdr:from>
    <cdr:to>
      <cdr:x>0.78125</cdr:x>
      <cdr:y>0.9586</cdr:y>
    </cdr:to>
    <cdr:sp macro="" textlink="">
      <cdr:nvSpPr>
        <cdr:cNvPr id="2" name="テキスト ボックス 1"/>
        <cdr:cNvSpPr txBox="1"/>
      </cdr:nvSpPr>
      <cdr:spPr>
        <a:xfrm xmlns:a="http://schemas.openxmlformats.org/drawingml/2006/main">
          <a:off x="1333500" y="2609850"/>
          <a:ext cx="2238375" cy="25717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ctr"/>
          <a:r>
            <a:rPr lang="en-US" altLang="ja-JP" sz="1100"/>
            <a:t>Number of Preactive Columns</a:t>
          </a:r>
          <a:endParaRPr lang="ja-JP" altLang="en-US"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kumimoji="1" lang="ja-JP" sz="1200"/>
            </a:lvl1pPr>
          </a:lstStyle>
          <a:p>
            <a:endParaRPr kumimoji="1" lang="ja-JP"/>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kumimoji="1" lang="ja-JP" sz="1200"/>
            </a:lvl1pPr>
          </a:lstStyle>
          <a:p>
            <a:fld id="{2A76C59E-5FF9-416F-8DDB-A1B6DB7B2B57}" type="datetimeFigureOut">
              <a:rPr lang="ja-JP" altLang="en-US"/>
              <a:pPr/>
              <a:t>2013/9/22</a:t>
            </a:fld>
            <a:endParaRPr kumimoji="1" lang="ja-JP"/>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kumimoji="1" lang="ja-JP"/>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kumimoji="1" lang="ja-JP"/>
              <a:t>マスタ テキストの書式設定</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kumimoji="1" lang="ja-JP" sz="1200"/>
            </a:lvl1pPr>
          </a:lstStyle>
          <a:p>
            <a:endParaRPr kumimoji="1" lang="ja-JP"/>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kumimoji="1" lang="ja-JP" sz="1200"/>
            </a:lvl1pPr>
          </a:lstStyle>
          <a:p>
            <a:fld id="{5BCCF0E1-31B6-485F-B4B0-11E7271AE8C4}" type="slidenum">
              <a:rPr/>
              <a:pPr/>
              <a:t>‹#›</a:t>
            </a:fld>
            <a:endParaRPr kumimoji="1" lang="ja-JP"/>
          </a:p>
        </p:txBody>
      </p:sp>
    </p:spTree>
    <p:extLst>
      <p:ext uri="{BB962C8B-B14F-4D97-AF65-F5344CB8AC3E}">
        <p14:creationId xmlns:p14="http://schemas.microsoft.com/office/powerpoint/2010/main" val="282824337"/>
      </p:ext>
    </p:extLst>
  </p:cSld>
  <p:clrMap bg1="lt1" tx1="dk1" bg2="lt2" tx2="dk2" accent1="accent1" accent2="accent2" accent3="accent3" accent4="accent4" accent5="accent5" accent6="accent6" hlink="hlink" folHlink="folHlink"/>
  <p:notesStyle>
    <a:lvl1pPr marL="0" algn="l" rtl="0" latinLnBrk="0">
      <a:defRPr kumimoji="1" lang="ja-JP" sz="1200" kern="1200">
        <a:solidFill>
          <a:schemeClr val="tx1"/>
        </a:solidFill>
        <a:latin typeface="+mn-lt"/>
        <a:ea typeface="+mn-ea"/>
        <a:cs typeface="+mn-cs"/>
      </a:defRPr>
    </a:lvl1pPr>
    <a:lvl2pPr marL="457200" algn="l" rtl="0">
      <a:defRPr kumimoji="1" lang="ja-JP" sz="1200" kern="1200">
        <a:solidFill>
          <a:schemeClr val="tx1"/>
        </a:solidFill>
        <a:latin typeface="+mn-lt"/>
        <a:ea typeface="+mn-ea"/>
        <a:cs typeface="+mn-cs"/>
      </a:defRPr>
    </a:lvl2pPr>
    <a:lvl3pPr marL="914400" algn="l" rtl="0">
      <a:defRPr kumimoji="1" lang="ja-JP" sz="1200" kern="1200">
        <a:solidFill>
          <a:schemeClr val="tx1"/>
        </a:solidFill>
        <a:latin typeface="+mn-lt"/>
        <a:ea typeface="+mn-ea"/>
        <a:cs typeface="+mn-cs"/>
      </a:defRPr>
    </a:lvl3pPr>
    <a:lvl4pPr marL="1371600" algn="l" rtl="0">
      <a:defRPr kumimoji="1" lang="ja-JP" sz="1200" kern="1200">
        <a:solidFill>
          <a:schemeClr val="tx1"/>
        </a:solidFill>
        <a:latin typeface="+mn-lt"/>
        <a:ea typeface="+mn-ea"/>
        <a:cs typeface="+mn-cs"/>
      </a:defRPr>
    </a:lvl4pPr>
    <a:lvl5pPr marL="1828800" algn="l" rtl="0">
      <a:defRPr kumimoji="1" lang="ja-JP" sz="1200" kern="1200">
        <a:solidFill>
          <a:schemeClr val="tx1"/>
        </a:solidFill>
        <a:latin typeface="+mn-lt"/>
        <a:ea typeface="+mn-ea"/>
        <a:cs typeface="+mn-cs"/>
      </a:defRPr>
    </a:lvl5pPr>
    <a:lvl6pPr marL="2286000" algn="l" rtl="0">
      <a:defRPr kumimoji="1" lang="ja-JP" sz="1200" kern="1200">
        <a:solidFill>
          <a:schemeClr val="tx1"/>
        </a:solidFill>
        <a:latin typeface="+mn-lt"/>
        <a:ea typeface="+mn-ea"/>
        <a:cs typeface="+mn-cs"/>
      </a:defRPr>
    </a:lvl6pPr>
    <a:lvl7pPr marL="2743200" algn="l" rtl="0">
      <a:defRPr kumimoji="1" lang="ja-JP" sz="1200" kern="1200">
        <a:solidFill>
          <a:schemeClr val="tx1"/>
        </a:solidFill>
        <a:latin typeface="+mn-lt"/>
        <a:ea typeface="+mn-ea"/>
        <a:cs typeface="+mn-cs"/>
      </a:defRPr>
    </a:lvl7pPr>
    <a:lvl8pPr marL="3200400" algn="l" rtl="0">
      <a:defRPr kumimoji="1" lang="ja-JP" sz="1200" kern="1200">
        <a:solidFill>
          <a:schemeClr val="tx1"/>
        </a:solidFill>
        <a:latin typeface="+mn-lt"/>
        <a:ea typeface="+mn-ea"/>
        <a:cs typeface="+mn-cs"/>
      </a:defRPr>
    </a:lvl8pPr>
    <a:lvl9pPr marL="3657600" algn="l" rtl="0">
      <a:defRPr kumimoji="1" lang="ja-JP"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kumimoji="1" lang="ja-JP"/>
          </a:p>
        </p:txBody>
      </p:sp>
      <p:sp>
        <p:nvSpPr>
          <p:cNvPr id="4" name="Slide Number Placeholder 3"/>
          <p:cNvSpPr>
            <a:spLocks noGrp="1"/>
          </p:cNvSpPr>
          <p:nvPr>
            <p:ph type="sldNum" sz="quarter" idx="10"/>
          </p:nvPr>
        </p:nvSpPr>
        <p:spPr/>
        <p:txBody>
          <a:bodyPr/>
          <a:lstStyle/>
          <a:p>
            <a:fld id="{5BCCF0E1-31B6-485F-B4B0-11E7271AE8C4}" type="slidenum">
              <a:rPr kumimoji="1" lang="ja-JP" smtClean="0"/>
              <a:pPr/>
              <a:t>1</a:t>
            </a:fld>
            <a:endParaRPr kumimoji="1" lang="ja-JP"/>
          </a:p>
        </p:txBody>
      </p:sp>
    </p:spTree>
    <p:extLst>
      <p:ext uri="{BB962C8B-B14F-4D97-AF65-F5344CB8AC3E}">
        <p14:creationId xmlns:p14="http://schemas.microsoft.com/office/powerpoint/2010/main" val="1955583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Rectangle 22"/>
          <p:cNvSpPr/>
          <p:nvPr/>
        </p:nvSpPr>
        <p:spPr>
          <a:xfrm flipV="1">
            <a:off x="5410184" y="3810004"/>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24" name="Rectangle 23"/>
          <p:cNvSpPr/>
          <p:nvPr/>
        </p:nvSpPr>
        <p:spPr>
          <a:xfrm flipV="1">
            <a:off x="5410202"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25" name="Rectangle 24"/>
          <p:cNvSpPr/>
          <p:nvPr/>
        </p:nvSpPr>
        <p:spPr>
          <a:xfrm flipV="1">
            <a:off x="5410202"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30" name="Rounded Rectangle 29"/>
          <p:cNvSpPr/>
          <p:nvPr/>
        </p:nvSpPr>
        <p:spPr>
          <a:xfrm>
            <a:off x="5407339" y="3961546"/>
            <a:ext cx="3063240" cy="27432"/>
          </a:xfrm>
          <a:prstGeom prst="roundRect">
            <a:avLst>
              <a:gd name="adj" fmla="val 16667"/>
            </a:avLst>
          </a:prstGeom>
          <a:solidFill>
            <a:srgbClr val="FFFFFF">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31" name="Rounded Rectangle 30"/>
          <p:cNvSpPr/>
          <p:nvPr/>
        </p:nvSpPr>
        <p:spPr>
          <a:xfrm>
            <a:off x="7373646" y="4060129"/>
            <a:ext cx="1600200" cy="36576"/>
          </a:xfrm>
          <a:prstGeom prst="roundRect">
            <a:avLst>
              <a:gd name="adj" fmla="val 16667"/>
            </a:avLst>
          </a:prstGeom>
          <a:solidFill>
            <a:srgbClr val="FFFFFF">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10" name="Rectangle 9"/>
          <p:cNvSpPr/>
          <p:nvPr/>
        </p:nvSpPr>
        <p:spPr>
          <a:xfrm>
            <a:off x="2" y="3675531"/>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8" name="Shape 7"/>
          <p:cNvSpPr>
            <a:spLocks noGrp="1"/>
          </p:cNvSpPr>
          <p:nvPr>
            <p:ph type="ctrTitle"/>
          </p:nvPr>
        </p:nvSpPr>
        <p:spPr>
          <a:xfrm>
            <a:off x="457200" y="2401891"/>
            <a:ext cx="8458200" cy="1470025"/>
          </a:xfrm>
        </p:spPr>
        <p:txBody>
          <a:bodyPr anchor="b"/>
          <a:lstStyle>
            <a:lvl1pPr latinLnBrk="0">
              <a:defRPr kumimoji="1" lang="ja-JP" sz="4400">
                <a:solidFill>
                  <a:schemeClr val="bg1"/>
                </a:solidFill>
              </a:defRPr>
            </a:lvl1pPr>
          </a:lstStyle>
          <a:p>
            <a:r>
              <a:rPr kumimoji="1" lang="ja-JP" altLang="en-US" smtClean="0"/>
              <a:t>マスター タイトルの書式設定</a:t>
            </a:r>
            <a:endParaRPr kumimoji="1" lang="ja-JP"/>
          </a:p>
        </p:txBody>
      </p:sp>
      <p:sp>
        <p:nvSpPr>
          <p:cNvPr id="9" name="Shape 8"/>
          <p:cNvSpPr>
            <a:spLocks noGrp="1"/>
          </p:cNvSpPr>
          <p:nvPr>
            <p:ph type="subTitle" idx="1"/>
          </p:nvPr>
        </p:nvSpPr>
        <p:spPr>
          <a:xfrm>
            <a:off x="457200" y="3864768"/>
            <a:ext cx="4953000" cy="1752600"/>
          </a:xfrm>
        </p:spPr>
        <p:txBody>
          <a:bodyPr/>
          <a:lstStyle>
            <a:lvl1pPr marL="64008" indent="0" algn="l" latinLnBrk="0">
              <a:buNone/>
              <a:defRPr kumimoji="1" lang="ja-JP"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1" lang="ja-JP" altLang="en-US" smtClean="0"/>
              <a:t>マスター サブタイトルの書式設定</a:t>
            </a:r>
            <a:endParaRPr kumimoji="1" lang="ja-JP"/>
          </a:p>
        </p:txBody>
      </p:sp>
      <p:sp>
        <p:nvSpPr>
          <p:cNvPr id="28" name="Shape 27"/>
          <p:cNvSpPr>
            <a:spLocks noGrp="1"/>
          </p:cNvSpPr>
          <p:nvPr>
            <p:ph type="dt" sz="half" idx="10"/>
          </p:nvPr>
        </p:nvSpPr>
        <p:spPr>
          <a:xfrm>
            <a:off x="6583680" y="4206240"/>
            <a:ext cx="960120" cy="457200"/>
          </a:xfrm>
        </p:spPr>
        <p:txBody>
          <a:bodyPr/>
          <a:lstStyle/>
          <a:p>
            <a:fld id="{5E8BC518-B758-42A2-B087-F83C34C8C13C}" type="datetime4">
              <a:rPr lang="ja-JP" altLang="en-US" smtClean="0"/>
              <a:t>2013年9月22日</a:t>
            </a:fld>
            <a:endParaRPr kumimoji="1" lang="ja-JP"/>
          </a:p>
        </p:txBody>
      </p:sp>
      <p:sp>
        <p:nvSpPr>
          <p:cNvPr id="17" name="Shape 16"/>
          <p:cNvSpPr>
            <a:spLocks noGrp="1"/>
          </p:cNvSpPr>
          <p:nvPr>
            <p:ph type="ftr" sz="quarter" idx="11"/>
          </p:nvPr>
        </p:nvSpPr>
        <p:spPr>
          <a:xfrm>
            <a:off x="5257802" y="4205288"/>
            <a:ext cx="1321592" cy="457200"/>
          </a:xfrm>
        </p:spPr>
        <p:txBody>
          <a:bodyPr/>
          <a:lstStyle/>
          <a:p>
            <a:endParaRPr kumimoji="1" lang="ja-JP"/>
          </a:p>
        </p:txBody>
      </p:sp>
      <p:sp>
        <p:nvSpPr>
          <p:cNvPr id="29" name="Shape 28"/>
          <p:cNvSpPr>
            <a:spLocks noGrp="1"/>
          </p:cNvSpPr>
          <p:nvPr>
            <p:ph type="sldNum" sz="quarter" idx="12"/>
          </p:nvPr>
        </p:nvSpPr>
        <p:spPr>
          <a:xfrm>
            <a:off x="8320090" y="1136"/>
            <a:ext cx="747712" cy="365760"/>
          </a:xfrm>
        </p:spPr>
        <p:txBody>
          <a:bodyPr/>
          <a:lstStyle>
            <a:lvl1pPr algn="r" latinLnBrk="0">
              <a:defRPr kumimoji="1" lang="ja-JP" sz="1800">
                <a:solidFill>
                  <a:schemeClr val="bg1"/>
                </a:solidFill>
              </a:defRPr>
            </a:lvl1pPr>
          </a:lstStyle>
          <a:p>
            <a:pPr algn="r"/>
            <a:fld id="{A8CE10D6-5CB1-41CD-B815-79BC778FC61A}" type="slidenum">
              <a:rPr kumimoji="1" lang="en-US" altLang="ja-JP" sz="1800">
                <a:solidFill>
                  <a:schemeClr val="bg1"/>
                </a:solidFill>
              </a:rPr>
              <a:pPr algn="r"/>
              <a:t>‹#›</a:t>
            </a:fld>
            <a:endParaRPr kumimoji="1" lang="ja-JP" sz="1800">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kumimoji="1" lang="ja-JP" altLang="en-US" smtClean="0"/>
              <a:t>マスター タイトルの書式設定</a:t>
            </a:r>
            <a:endParaRPr kumimoji="1" lang="ja-JP"/>
          </a:p>
        </p:txBody>
      </p:sp>
      <p:sp>
        <p:nvSpPr>
          <p:cNvPr id="3" name="Shape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Shape 3"/>
          <p:cNvSpPr>
            <a:spLocks noGrp="1"/>
          </p:cNvSpPr>
          <p:nvPr>
            <p:ph type="dt" sz="half" idx="10"/>
          </p:nvPr>
        </p:nvSpPr>
        <p:spPr/>
        <p:txBody>
          <a:bodyPr/>
          <a:lstStyle/>
          <a:p>
            <a:fld id="{656AE202-4223-47EB-A915-5ABC4EE1C223}" type="datetime4">
              <a:rPr lang="ja-JP" altLang="en-US" smtClean="0"/>
              <a:t>2013年9月22日</a:t>
            </a:fld>
            <a:endParaRPr kumimoji="1" lang="ja-JP"/>
          </a:p>
        </p:txBody>
      </p:sp>
      <p:sp>
        <p:nvSpPr>
          <p:cNvPr id="5" name="Shape 4"/>
          <p:cNvSpPr>
            <a:spLocks noGrp="1"/>
          </p:cNvSpPr>
          <p:nvPr>
            <p:ph type="ftr" sz="quarter" idx="11"/>
          </p:nvPr>
        </p:nvSpPr>
        <p:spPr/>
        <p:txBody>
          <a:bodyPr/>
          <a:lstStyle/>
          <a:p>
            <a:endParaRPr kumimoji="1" lang="ja-JP"/>
          </a:p>
        </p:txBody>
      </p:sp>
      <p:sp>
        <p:nvSpPr>
          <p:cNvPr id="6" name="Shape 5"/>
          <p:cNvSpPr>
            <a:spLocks noGrp="1"/>
          </p:cNvSpPr>
          <p:nvPr>
            <p:ph type="sldNum" sz="quarter" idx="12"/>
          </p:nvPr>
        </p:nvSpPr>
        <p:spPr/>
        <p:txBody>
          <a:bodyPr/>
          <a:lstStyle/>
          <a:p>
            <a:fld id="{61C44E05-631C-4892-B577-17C57620ECE9}" type="slidenum">
              <a:rPr/>
              <a:pPr/>
              <a:t>‹#›</a:t>
            </a:fld>
            <a:endParaRPr kumimoji="1" 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Shape 1"/>
          <p:cNvSpPr>
            <a:spLocks noGrp="1"/>
          </p:cNvSpPr>
          <p:nvPr>
            <p:ph type="title"/>
          </p:nvPr>
        </p:nvSpPr>
        <p:spPr>
          <a:xfrm>
            <a:off x="722313" y="1981204"/>
            <a:ext cx="7772400" cy="1362075"/>
          </a:xfrm>
        </p:spPr>
        <p:txBody>
          <a:bodyPr anchor="b">
            <a:noAutofit/>
          </a:bodyPr>
          <a:lstStyle>
            <a:lvl1pPr algn="l" latinLnBrk="0">
              <a:buNone/>
              <a:defRPr kumimoji="1" lang="ja-JP"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1" lang="ja-JP" altLang="en-US" smtClean="0"/>
              <a:t>マスター タイトルの書式設定</a:t>
            </a:r>
            <a:endParaRPr kumimoji="1" lang="ja-JP"/>
          </a:p>
        </p:txBody>
      </p:sp>
      <p:sp>
        <p:nvSpPr>
          <p:cNvPr id="3" name="Shape 2"/>
          <p:cNvSpPr>
            <a:spLocks noGrp="1"/>
          </p:cNvSpPr>
          <p:nvPr>
            <p:ph type="body" idx="1"/>
          </p:nvPr>
        </p:nvSpPr>
        <p:spPr>
          <a:xfrm>
            <a:off x="722313" y="3295648"/>
            <a:ext cx="7772400" cy="1509712"/>
          </a:xfrm>
        </p:spPr>
        <p:txBody>
          <a:bodyPr anchor="t"/>
          <a:lstStyle>
            <a:lvl1pPr marL="320040" latinLnBrk="0">
              <a:buNone/>
              <a:defRPr kumimoji="1" lang="ja-JP" sz="2100" b="0">
                <a:solidFill>
                  <a:schemeClr val="tx2"/>
                </a:solidFill>
              </a:defRPr>
            </a:lvl1pPr>
            <a:lvl2pPr>
              <a:buNone/>
              <a:defRPr kumimoji="1" lang="ja-JP" sz="1800">
                <a:solidFill>
                  <a:schemeClr val="tx1">
                    <a:tint val="75000"/>
                  </a:schemeClr>
                </a:solidFill>
              </a:defRPr>
            </a:lvl2pPr>
            <a:lvl3pPr>
              <a:buNone/>
              <a:defRPr kumimoji="1" lang="ja-JP" sz="1600">
                <a:solidFill>
                  <a:schemeClr val="tx1">
                    <a:tint val="75000"/>
                  </a:schemeClr>
                </a:solidFill>
              </a:defRPr>
            </a:lvl3pPr>
            <a:lvl4pPr>
              <a:buNone/>
              <a:defRPr kumimoji="1" lang="ja-JP" sz="1400">
                <a:solidFill>
                  <a:schemeClr val="tx1">
                    <a:tint val="75000"/>
                  </a:schemeClr>
                </a:solidFill>
              </a:defRPr>
            </a:lvl4pPr>
            <a:lvl5pPr>
              <a:buNone/>
              <a:defRPr kumimoji="1" lang="ja-JP" sz="1400">
                <a:solidFill>
                  <a:schemeClr val="tx1">
                    <a:tint val="75000"/>
                  </a:schemeClr>
                </a:solidFill>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Shape 3"/>
          <p:cNvSpPr>
            <a:spLocks noGrp="1"/>
          </p:cNvSpPr>
          <p:nvPr>
            <p:ph type="dt" sz="half" idx="10"/>
          </p:nvPr>
        </p:nvSpPr>
        <p:spPr/>
        <p:txBody>
          <a:bodyPr/>
          <a:lstStyle/>
          <a:p>
            <a:fld id="{253917F5-817A-4E5A-AE5B-D04E8CBA26EA}" type="datetime4">
              <a:rPr lang="ja-JP" altLang="en-US" smtClean="0"/>
              <a:t>2013年9月22日</a:t>
            </a:fld>
            <a:endParaRPr kumimoji="1" lang="ja-JP"/>
          </a:p>
        </p:txBody>
      </p:sp>
      <p:sp>
        <p:nvSpPr>
          <p:cNvPr id="5" name="Shape 4"/>
          <p:cNvSpPr>
            <a:spLocks noGrp="1"/>
          </p:cNvSpPr>
          <p:nvPr>
            <p:ph type="ftr" sz="quarter" idx="11"/>
          </p:nvPr>
        </p:nvSpPr>
        <p:spPr/>
        <p:txBody>
          <a:bodyPr/>
          <a:lstStyle/>
          <a:p>
            <a:endParaRPr kumimoji="1" lang="ja-JP"/>
          </a:p>
        </p:txBody>
      </p:sp>
      <p:sp>
        <p:nvSpPr>
          <p:cNvPr id="6" name="Shape 5"/>
          <p:cNvSpPr>
            <a:spLocks noGrp="1"/>
          </p:cNvSpPr>
          <p:nvPr>
            <p:ph type="sldNum" sz="quarter" idx="12"/>
          </p:nvPr>
        </p:nvSpPr>
        <p:spPr/>
        <p:txBody>
          <a:bodyPr/>
          <a:lstStyle/>
          <a:p>
            <a:fld id="{61C44E05-631C-4892-B577-17C57620ECE9}" type="slidenum">
              <a:rPr/>
              <a:pPr/>
              <a:t>‹#›</a:t>
            </a:fld>
            <a:endParaRPr kumimoji="1" 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kumimoji="1" lang="ja-JP" altLang="en-US" smtClean="0"/>
              <a:t>マスター タイトルの書式設定</a:t>
            </a:r>
            <a:endParaRPr kumimoji="1" lang="ja-JP"/>
          </a:p>
        </p:txBody>
      </p:sp>
      <p:sp>
        <p:nvSpPr>
          <p:cNvPr id="3" name="Shape 2"/>
          <p:cNvSpPr>
            <a:spLocks noGrp="1"/>
          </p:cNvSpPr>
          <p:nvPr>
            <p:ph sz="half" idx="1"/>
          </p:nvPr>
        </p:nvSpPr>
        <p:spPr>
          <a:xfrm>
            <a:off x="457200" y="2249428"/>
            <a:ext cx="4038600" cy="4525963"/>
          </a:xfrm>
        </p:spPr>
        <p:txBody>
          <a:bodyPr/>
          <a:lstStyle>
            <a:lvl1pPr latinLnBrk="0">
              <a:defRPr kumimoji="1" lang="ja-JP" sz="2000"/>
            </a:lvl1pPr>
            <a:lvl2pPr>
              <a:defRPr kumimoji="1" lang="ja-JP" sz="1900"/>
            </a:lvl2pPr>
            <a:lvl3pPr>
              <a:defRPr kumimoji="1" lang="ja-JP" sz="1800"/>
            </a:lvl3pPr>
            <a:lvl4pPr>
              <a:defRPr kumimoji="1" lang="ja-JP" sz="1800"/>
            </a:lvl4pPr>
            <a:lvl5pPr>
              <a:defRPr kumimoji="1" lang="ja-JP" sz="1800"/>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Shape 3"/>
          <p:cNvSpPr>
            <a:spLocks noGrp="1"/>
          </p:cNvSpPr>
          <p:nvPr>
            <p:ph sz="half" idx="2"/>
          </p:nvPr>
        </p:nvSpPr>
        <p:spPr>
          <a:xfrm>
            <a:off x="4648200" y="2249428"/>
            <a:ext cx="4038600" cy="4525963"/>
          </a:xfrm>
        </p:spPr>
        <p:txBody>
          <a:bodyPr/>
          <a:lstStyle>
            <a:lvl1pPr latinLnBrk="0">
              <a:defRPr kumimoji="1" lang="ja-JP" sz="2000"/>
            </a:lvl1pPr>
            <a:lvl2pPr>
              <a:defRPr kumimoji="1" lang="ja-JP" sz="1900"/>
            </a:lvl2pPr>
            <a:lvl3pPr>
              <a:defRPr kumimoji="1" lang="ja-JP" sz="1800"/>
            </a:lvl3pPr>
            <a:lvl4pPr>
              <a:defRPr kumimoji="1" lang="ja-JP" sz="1800"/>
            </a:lvl4pPr>
            <a:lvl5pPr>
              <a:defRPr kumimoji="1" lang="ja-JP" sz="1800"/>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5" name="Shape 4"/>
          <p:cNvSpPr>
            <a:spLocks noGrp="1"/>
          </p:cNvSpPr>
          <p:nvPr>
            <p:ph type="dt" sz="half" idx="10"/>
          </p:nvPr>
        </p:nvSpPr>
        <p:spPr/>
        <p:txBody>
          <a:bodyPr/>
          <a:lstStyle/>
          <a:p>
            <a:fld id="{B5047402-A3D9-47F2-B385-81590129F8F7}" type="datetime4">
              <a:rPr lang="ja-JP" altLang="en-US" smtClean="0"/>
              <a:t>2013年9月22日</a:t>
            </a:fld>
            <a:endParaRPr kumimoji="1" lang="ja-JP"/>
          </a:p>
        </p:txBody>
      </p:sp>
      <p:sp>
        <p:nvSpPr>
          <p:cNvPr id="6" name="Shape 5"/>
          <p:cNvSpPr>
            <a:spLocks noGrp="1"/>
          </p:cNvSpPr>
          <p:nvPr>
            <p:ph type="ftr" sz="quarter" idx="11"/>
          </p:nvPr>
        </p:nvSpPr>
        <p:spPr/>
        <p:txBody>
          <a:bodyPr/>
          <a:lstStyle/>
          <a:p>
            <a:endParaRPr kumimoji="1" lang="ja-JP"/>
          </a:p>
        </p:txBody>
      </p:sp>
      <p:sp>
        <p:nvSpPr>
          <p:cNvPr id="7" name="Shape 6"/>
          <p:cNvSpPr>
            <a:spLocks noGrp="1"/>
          </p:cNvSpPr>
          <p:nvPr>
            <p:ph type="sldNum" sz="quarter" idx="12"/>
          </p:nvPr>
        </p:nvSpPr>
        <p:spPr/>
        <p:txBody>
          <a:bodyPr/>
          <a:lstStyle/>
          <a:p>
            <a:fld id="{61C44E05-631C-4892-B577-17C57620ECE9}" type="slidenum">
              <a:rPr/>
              <a:pPr/>
              <a:t>‹#›</a:t>
            </a:fld>
            <a:endParaRPr kumimoji="1" 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10" name="Rectangle 9"/>
          <p:cNvSpPr/>
          <p:nvPr/>
        </p:nvSpPr>
        <p:spPr>
          <a:xfrm>
            <a:off x="1" y="366822"/>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11" name="Rectangle 10"/>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12" name="Rectangle 11"/>
          <p:cNvSpPr/>
          <p:nvPr/>
        </p:nvSpPr>
        <p:spPr>
          <a:xfrm>
            <a:off x="2" y="308280"/>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13" name="Rectangle 12"/>
          <p:cNvSpPr/>
          <p:nvPr/>
        </p:nvSpPr>
        <p:spPr>
          <a:xfrm flipV="1">
            <a:off x="5410184" y="36025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14" name="Rectangle 13"/>
          <p:cNvSpPr/>
          <p:nvPr/>
        </p:nvSpPr>
        <p:spPr>
          <a:xfrm flipV="1">
            <a:off x="5410202" y="440116"/>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18" name="Rounded Rectangle 17"/>
          <p:cNvSpPr/>
          <p:nvPr/>
        </p:nvSpPr>
        <p:spPr>
          <a:xfrm>
            <a:off x="5407339" y="497504"/>
            <a:ext cx="3063240" cy="27432"/>
          </a:xfrm>
          <a:prstGeom prst="roundRect">
            <a:avLst>
              <a:gd name="adj" fmla="val 16667"/>
            </a:avLst>
          </a:prstGeom>
          <a:solidFill>
            <a:srgbClr val="FFFFFF">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19" name="Rounded Rectangle 18"/>
          <p:cNvSpPr/>
          <p:nvPr/>
        </p:nvSpPr>
        <p:spPr>
          <a:xfrm>
            <a:off x="7373646" y="588943"/>
            <a:ext cx="1600200" cy="36576"/>
          </a:xfrm>
          <a:prstGeom prst="roundRect">
            <a:avLst>
              <a:gd name="adj" fmla="val 16667"/>
            </a:avLst>
          </a:prstGeom>
          <a:solidFill>
            <a:srgbClr val="FFFFFF">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20" name="Rectangle 19"/>
          <p:cNvSpPr/>
          <p:nvPr/>
        </p:nvSpPr>
        <p:spPr>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21" name="Rectangle 20"/>
          <p:cNvSpPr/>
          <p:nvPr/>
        </p:nvSpPr>
        <p:spPr>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22" name="Rectangle 21"/>
          <p:cNvSpPr/>
          <p:nvPr/>
        </p:nvSpPr>
        <p:spPr>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23" name="Rectangle 22"/>
          <p:cNvSpPr/>
          <p:nvPr/>
        </p:nvSpPr>
        <p:spPr>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24" name="Rectangle 23"/>
          <p:cNvSpPr/>
          <p:nvPr/>
        </p:nvSpPr>
        <p:spPr>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25" name="Rectangle 24"/>
          <p:cNvSpPr/>
          <p:nvPr/>
        </p:nvSpPr>
        <p:spPr>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2" name="Shape 1"/>
          <p:cNvSpPr>
            <a:spLocks noGrp="1"/>
          </p:cNvSpPr>
          <p:nvPr>
            <p:ph type="title"/>
          </p:nvPr>
        </p:nvSpPr>
        <p:spPr>
          <a:xfrm>
            <a:off x="381000" y="1143000"/>
            <a:ext cx="8382000" cy="1069848"/>
          </a:xfrm>
        </p:spPr>
        <p:txBody>
          <a:bodyPr anchor="ctr"/>
          <a:lstStyle>
            <a:lvl1pPr latinLnBrk="0">
              <a:defRPr kumimoji="1" lang="ja-JP" sz="4000" b="0" cap="none" baseline="0"/>
            </a:lvl1pPr>
          </a:lstStyle>
          <a:p>
            <a:r>
              <a:rPr kumimoji="1" lang="ja-JP" altLang="en-US" smtClean="0"/>
              <a:t>マスター タイトルの書式設定</a:t>
            </a:r>
            <a:endParaRPr kumimoji="1" lang="ja-JP"/>
          </a:p>
        </p:txBody>
      </p:sp>
      <p:sp>
        <p:nvSpPr>
          <p:cNvPr id="3" name="Shape 2"/>
          <p:cNvSpPr>
            <a:spLocks noGrp="1"/>
          </p:cNvSpPr>
          <p:nvPr>
            <p:ph type="body" idx="1"/>
          </p:nvPr>
        </p:nvSpPr>
        <p:spPr>
          <a:xfrm>
            <a:off x="381000" y="2209800"/>
            <a:ext cx="4041648" cy="457200"/>
          </a:xfrm>
          <a:solidFill>
            <a:schemeClr val="accent2">
              <a:satMod val="150000"/>
              <a:alpha val="25000"/>
            </a:schemeClr>
          </a:solidFill>
          <a:ln w="12700">
            <a:solidFill>
              <a:schemeClr val="accent2"/>
            </a:solidFill>
          </a:ln>
        </p:spPr>
        <p:txBody>
          <a:bodyPr anchor="ctr">
            <a:noAutofit/>
          </a:bodyPr>
          <a:lstStyle>
            <a:lvl1pPr marL="45720" indent="0" latinLnBrk="0">
              <a:buNone/>
              <a:defRPr kumimoji="1" lang="ja-JP" sz="1900" b="1">
                <a:solidFill>
                  <a:schemeClr val="tx1">
                    <a:tint val="95000"/>
                  </a:schemeClr>
                </a:solidFill>
              </a:defRPr>
            </a:lvl1pPr>
            <a:lvl2pPr>
              <a:buNone/>
              <a:defRPr kumimoji="1" lang="ja-JP" sz="2000" b="1"/>
            </a:lvl2pPr>
            <a:lvl3pPr>
              <a:buNone/>
              <a:defRPr kumimoji="1" lang="ja-JP" sz="1800" b="1"/>
            </a:lvl3pPr>
            <a:lvl4pPr>
              <a:buNone/>
              <a:defRPr kumimoji="1" lang="ja-JP" sz="1600" b="1"/>
            </a:lvl4pPr>
            <a:lvl5pPr>
              <a:buNone/>
              <a:defRPr kumimoji="1" lang="ja-JP" sz="1600" b="1"/>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Shape 3"/>
          <p:cNvSpPr>
            <a:spLocks noGrp="1"/>
          </p:cNvSpPr>
          <p:nvPr>
            <p:ph type="body" sz="half" idx="2"/>
          </p:nvPr>
        </p:nvSpPr>
        <p:spPr>
          <a:xfrm>
            <a:off x="4721227" y="2209800"/>
            <a:ext cx="4041775" cy="457200"/>
          </a:xfrm>
          <a:solidFill>
            <a:schemeClr val="accent2">
              <a:satMod val="150000"/>
              <a:alpha val="25000"/>
            </a:schemeClr>
          </a:solidFill>
          <a:ln w="12700">
            <a:solidFill>
              <a:schemeClr val="accent2"/>
            </a:solidFill>
          </a:ln>
        </p:spPr>
        <p:txBody>
          <a:bodyPr anchor="ctr">
            <a:noAutofit/>
          </a:bodyPr>
          <a:lstStyle>
            <a:lvl1pPr marL="45720" indent="0" latinLnBrk="0">
              <a:buNone/>
              <a:defRPr kumimoji="1" lang="ja-JP" sz="1900" b="1">
                <a:solidFill>
                  <a:schemeClr val="tx1">
                    <a:tint val="95000"/>
                  </a:schemeClr>
                </a:solidFill>
              </a:defRPr>
            </a:lvl1pPr>
            <a:lvl2pPr>
              <a:buNone/>
              <a:defRPr kumimoji="1" lang="ja-JP" sz="2000" b="1"/>
            </a:lvl2pPr>
            <a:lvl3pPr>
              <a:buNone/>
              <a:defRPr kumimoji="1" lang="ja-JP" sz="1800" b="1"/>
            </a:lvl3pPr>
            <a:lvl4pPr>
              <a:buNone/>
              <a:defRPr kumimoji="1" lang="ja-JP" sz="1600" b="1"/>
            </a:lvl4pPr>
            <a:lvl5pPr>
              <a:buNone/>
              <a:defRPr kumimoji="1" lang="ja-JP" sz="1600" b="1"/>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5" name="Shape 4"/>
          <p:cNvSpPr>
            <a:spLocks noGrp="1"/>
          </p:cNvSpPr>
          <p:nvPr>
            <p:ph sz="quarter" idx="3"/>
          </p:nvPr>
        </p:nvSpPr>
        <p:spPr>
          <a:xfrm>
            <a:off x="381000" y="2673349"/>
            <a:ext cx="4041648" cy="3886200"/>
          </a:xfrm>
        </p:spPr>
        <p:txBody>
          <a:bodyPr/>
          <a:lstStyle>
            <a:lvl1pPr latinLnBrk="0">
              <a:defRPr kumimoji="1" lang="ja-JP" sz="2000"/>
            </a:lvl1pPr>
            <a:lvl2pPr>
              <a:defRPr kumimoji="1" lang="ja-JP" sz="2000"/>
            </a:lvl2pPr>
            <a:lvl3pPr>
              <a:defRPr kumimoji="1" lang="ja-JP" sz="1800"/>
            </a:lvl3pPr>
            <a:lvl4pPr>
              <a:defRPr kumimoji="1" lang="ja-JP" sz="1600"/>
            </a:lvl4pPr>
            <a:lvl5pPr>
              <a:defRPr kumimoji="1" lang="ja-JP" sz="1600"/>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6" name="Shape 5"/>
          <p:cNvSpPr>
            <a:spLocks noGrp="1"/>
          </p:cNvSpPr>
          <p:nvPr>
            <p:ph sz="quarter" idx="4"/>
          </p:nvPr>
        </p:nvSpPr>
        <p:spPr>
          <a:xfrm>
            <a:off x="4718304" y="2673349"/>
            <a:ext cx="4041775" cy="3886200"/>
          </a:xfrm>
        </p:spPr>
        <p:txBody>
          <a:bodyPr/>
          <a:lstStyle>
            <a:lvl1pPr latinLnBrk="0">
              <a:defRPr kumimoji="1" lang="ja-JP" sz="2000"/>
            </a:lvl1pPr>
            <a:lvl2pPr>
              <a:defRPr kumimoji="1" lang="ja-JP" sz="2000"/>
            </a:lvl2pPr>
            <a:lvl3pPr>
              <a:defRPr kumimoji="1" lang="ja-JP" sz="1800"/>
            </a:lvl3pPr>
            <a:lvl4pPr>
              <a:defRPr kumimoji="1" lang="ja-JP" sz="1600"/>
            </a:lvl4pPr>
            <a:lvl5pPr>
              <a:defRPr kumimoji="1" lang="ja-JP" sz="1600"/>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26" name="Shape 25"/>
          <p:cNvSpPr>
            <a:spLocks noGrp="1"/>
          </p:cNvSpPr>
          <p:nvPr>
            <p:ph type="dt" sz="half" idx="10"/>
          </p:nvPr>
        </p:nvSpPr>
        <p:spPr/>
        <p:txBody>
          <a:bodyPr rtlCol="0"/>
          <a:lstStyle/>
          <a:p>
            <a:pPr algn="l"/>
            <a:fld id="{3E9BB374-D05B-469A-9FED-1214477FCDB2}" type="datetime4">
              <a:rPr lang="ja-JP" altLang="en-US" smtClean="0"/>
              <a:t>2013年9月22日</a:t>
            </a:fld>
            <a:endParaRPr kumimoji="1" lang="ja-JP"/>
          </a:p>
        </p:txBody>
      </p:sp>
      <p:sp>
        <p:nvSpPr>
          <p:cNvPr id="27" name="Shape 26"/>
          <p:cNvSpPr>
            <a:spLocks noGrp="1"/>
          </p:cNvSpPr>
          <p:nvPr>
            <p:ph type="sldNum" sz="quarter" idx="11"/>
          </p:nvPr>
        </p:nvSpPr>
        <p:spPr/>
        <p:txBody>
          <a:bodyPr rtlCol="0"/>
          <a:lstStyle/>
          <a:p>
            <a:pPr algn="r"/>
            <a:fld id="{A8CE10D6-5CB1-41CD-B815-79BC778FC61A}" type="slidenum">
              <a:rPr kumimoji="1" lang="en-US" altLang="ja-JP" sz="1800">
                <a:solidFill>
                  <a:schemeClr val="bg1"/>
                </a:solidFill>
              </a:rPr>
              <a:pPr algn="r"/>
              <a:t>‹#›</a:t>
            </a:fld>
            <a:endParaRPr kumimoji="1" lang="ja-JP"/>
          </a:p>
        </p:txBody>
      </p:sp>
      <p:sp>
        <p:nvSpPr>
          <p:cNvPr id="28" name="Shape 27"/>
          <p:cNvSpPr>
            <a:spLocks noGrp="1"/>
          </p:cNvSpPr>
          <p:nvPr>
            <p:ph type="ftr" sz="quarter" idx="12"/>
          </p:nvPr>
        </p:nvSpPr>
        <p:spPr/>
        <p:txBody>
          <a:bodyPr rtlCol="0"/>
          <a:lstStyle/>
          <a:p>
            <a:endParaRPr kumimoji="1" 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Shape 1"/>
          <p:cNvSpPr>
            <a:spLocks noGrp="1"/>
          </p:cNvSpPr>
          <p:nvPr>
            <p:ph type="title"/>
          </p:nvPr>
        </p:nvSpPr>
        <p:spPr>
          <a:xfrm>
            <a:off x="457200" y="1143000"/>
            <a:ext cx="8229600" cy="1069848"/>
          </a:xfrm>
        </p:spPr>
        <p:txBody>
          <a:bodyPr anchor="ctr"/>
          <a:lstStyle>
            <a:lvl1pPr latinLnBrk="0">
              <a:defRPr kumimoji="1" lang="ja-JP" sz="4000">
                <a:solidFill>
                  <a:schemeClr val="tx2"/>
                </a:solidFill>
              </a:defRPr>
            </a:lvl1pPr>
          </a:lstStyle>
          <a:p>
            <a:r>
              <a:rPr kumimoji="1" lang="ja-JP" altLang="en-US" smtClean="0"/>
              <a:t>マスター タイトルの書式設定</a:t>
            </a:r>
            <a:endParaRPr kumimoji="1" lang="ja-JP"/>
          </a:p>
        </p:txBody>
      </p:sp>
      <p:sp>
        <p:nvSpPr>
          <p:cNvPr id="3" name="Shape 2"/>
          <p:cNvSpPr>
            <a:spLocks noGrp="1"/>
          </p:cNvSpPr>
          <p:nvPr>
            <p:ph type="dt" sz="half" idx="10"/>
          </p:nvPr>
        </p:nvSpPr>
        <p:spPr>
          <a:xfrm>
            <a:off x="6583680" y="612648"/>
            <a:ext cx="957264" cy="457200"/>
          </a:xfrm>
        </p:spPr>
        <p:txBody>
          <a:bodyPr/>
          <a:lstStyle/>
          <a:p>
            <a:fld id="{C34F936B-8942-4564-82CF-37AF0E94C63F}" type="datetime4">
              <a:rPr lang="ja-JP" altLang="en-US" smtClean="0"/>
              <a:t>2013年9月22日</a:t>
            </a:fld>
            <a:endParaRPr kumimoji="1" lang="ja-JP"/>
          </a:p>
        </p:txBody>
      </p:sp>
      <p:sp>
        <p:nvSpPr>
          <p:cNvPr id="4" name="Shape 3"/>
          <p:cNvSpPr>
            <a:spLocks noGrp="1"/>
          </p:cNvSpPr>
          <p:nvPr>
            <p:ph type="ftr" sz="quarter" idx="11"/>
          </p:nvPr>
        </p:nvSpPr>
        <p:spPr>
          <a:xfrm>
            <a:off x="5257800" y="612648"/>
            <a:ext cx="1325880" cy="457200"/>
          </a:xfrm>
        </p:spPr>
        <p:txBody>
          <a:bodyPr/>
          <a:lstStyle/>
          <a:p>
            <a:endParaRPr kumimoji="1" lang="ja-JP"/>
          </a:p>
        </p:txBody>
      </p:sp>
      <p:sp>
        <p:nvSpPr>
          <p:cNvPr id="5" name="Shape 4"/>
          <p:cNvSpPr>
            <a:spLocks noGrp="1"/>
          </p:cNvSpPr>
          <p:nvPr>
            <p:ph type="sldNum" sz="quarter" idx="12"/>
          </p:nvPr>
        </p:nvSpPr>
        <p:spPr>
          <a:xfrm>
            <a:off x="8174736" y="2272"/>
            <a:ext cx="762000" cy="365760"/>
          </a:xfrm>
        </p:spPr>
        <p:txBody>
          <a:bodyPr/>
          <a:lstStyle/>
          <a:p>
            <a:fld id="{61C44E05-631C-4892-B577-17C57620ECE9}" type="slidenum">
              <a:rPr/>
              <a:pPr/>
              <a:t>‹#›</a:t>
            </a:fld>
            <a:endParaRPr kumimoji="1" lang="ja-JP"/>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16BE6627-75CC-4582-A723-B53BD75C477A}" type="datetime4">
              <a:rPr lang="ja-JP" altLang="en-US" smtClean="0"/>
              <a:t>2013年9月22日</a:t>
            </a:fld>
            <a:endParaRPr kumimoji="1" lang="ja-JP"/>
          </a:p>
        </p:txBody>
      </p:sp>
      <p:sp>
        <p:nvSpPr>
          <p:cNvPr id="3" name="Shape 2"/>
          <p:cNvSpPr>
            <a:spLocks noGrp="1"/>
          </p:cNvSpPr>
          <p:nvPr>
            <p:ph type="ftr" sz="quarter" idx="11"/>
          </p:nvPr>
        </p:nvSpPr>
        <p:spPr/>
        <p:txBody>
          <a:bodyPr/>
          <a:lstStyle/>
          <a:p>
            <a:endParaRPr kumimoji="1" lang="ja-JP"/>
          </a:p>
        </p:txBody>
      </p:sp>
      <p:sp>
        <p:nvSpPr>
          <p:cNvPr id="4" name="Shape 3"/>
          <p:cNvSpPr>
            <a:spLocks noGrp="1"/>
          </p:cNvSpPr>
          <p:nvPr>
            <p:ph type="sldNum" sz="quarter" idx="12"/>
          </p:nvPr>
        </p:nvSpPr>
        <p:spPr/>
        <p:txBody>
          <a:bodyPr/>
          <a:lstStyle/>
          <a:p>
            <a:fld id="{61C44E05-631C-4892-B577-17C57620ECE9}" type="slidenum">
              <a:rPr/>
              <a:pPr/>
              <a:t>‹#›</a:t>
            </a:fld>
            <a:endParaRPr kumimoji="1" 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Shape 1"/>
          <p:cNvSpPr>
            <a:spLocks noGrp="1"/>
          </p:cNvSpPr>
          <p:nvPr>
            <p:ph type="title"/>
          </p:nvPr>
        </p:nvSpPr>
        <p:spPr>
          <a:xfrm>
            <a:off x="5353496" y="1066800"/>
            <a:ext cx="3383280" cy="877824"/>
          </a:xfrm>
        </p:spPr>
        <p:txBody>
          <a:bodyPr anchor="b"/>
          <a:lstStyle>
            <a:lvl1pPr algn="l" latinLnBrk="0">
              <a:buNone/>
              <a:defRPr kumimoji="1" lang="ja-JP" sz="1800" b="1"/>
            </a:lvl1pPr>
          </a:lstStyle>
          <a:p>
            <a:r>
              <a:rPr kumimoji="1" lang="ja-JP" altLang="en-US" smtClean="0"/>
              <a:t>マスター タイトルの書式設定</a:t>
            </a:r>
            <a:endParaRPr kumimoji="1" lang="ja-JP"/>
          </a:p>
        </p:txBody>
      </p:sp>
      <p:sp>
        <p:nvSpPr>
          <p:cNvPr id="3" name="Shape 2"/>
          <p:cNvSpPr>
            <a:spLocks noGrp="1"/>
          </p:cNvSpPr>
          <p:nvPr>
            <p:ph type="body" idx="1"/>
          </p:nvPr>
        </p:nvSpPr>
        <p:spPr>
          <a:xfrm>
            <a:off x="5353496" y="1938337"/>
            <a:ext cx="3383280" cy="4690872"/>
          </a:xfrm>
        </p:spPr>
        <p:txBody>
          <a:bodyPr/>
          <a:lstStyle>
            <a:lvl1pPr marL="9144" indent="0" latinLnBrk="0">
              <a:buNone/>
              <a:defRPr kumimoji="1" lang="ja-JP" sz="1400"/>
            </a:lvl1pPr>
            <a:lvl2pPr>
              <a:buNone/>
              <a:defRPr kumimoji="1" lang="ja-JP" sz="1200"/>
            </a:lvl2pPr>
            <a:lvl3pPr>
              <a:buNone/>
              <a:defRPr kumimoji="1" lang="ja-JP" sz="1000"/>
            </a:lvl3pPr>
            <a:lvl4pPr>
              <a:buNone/>
              <a:defRPr kumimoji="1" lang="ja-JP" sz="900"/>
            </a:lvl4pPr>
            <a:lvl5pPr>
              <a:buNone/>
              <a:defRPr kumimoji="1" lang="ja-JP" sz="900"/>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4" name="Shape 3"/>
          <p:cNvSpPr>
            <a:spLocks noGrp="1"/>
          </p:cNvSpPr>
          <p:nvPr>
            <p:ph sz="half" idx="2"/>
          </p:nvPr>
        </p:nvSpPr>
        <p:spPr>
          <a:xfrm>
            <a:off x="152400" y="776287"/>
            <a:ext cx="5111750" cy="5852160"/>
          </a:xfrm>
        </p:spPr>
        <p:txBody>
          <a:bodyPr/>
          <a:lstStyle>
            <a:lvl1pPr latinLnBrk="0">
              <a:defRPr kumimoji="1" lang="ja-JP" sz="3200"/>
            </a:lvl1pPr>
            <a:lvl2pPr>
              <a:defRPr kumimoji="1" lang="ja-JP" sz="2800"/>
            </a:lvl2pPr>
            <a:lvl3pPr>
              <a:defRPr kumimoji="1" lang="ja-JP" sz="2400"/>
            </a:lvl3pPr>
            <a:lvl4pPr>
              <a:defRPr kumimoji="1" lang="ja-JP" sz="2000"/>
            </a:lvl4pPr>
            <a:lvl5pPr>
              <a:defRPr kumimoji="1" lang="ja-JP" sz="2000"/>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5" name="Shape 4"/>
          <p:cNvSpPr>
            <a:spLocks noGrp="1"/>
          </p:cNvSpPr>
          <p:nvPr>
            <p:ph type="dt" sz="half" idx="10"/>
          </p:nvPr>
        </p:nvSpPr>
        <p:spPr/>
        <p:txBody>
          <a:bodyPr/>
          <a:lstStyle/>
          <a:p>
            <a:fld id="{5C47ED6B-2E29-49BB-9AD7-7312587F8996}" type="datetime4">
              <a:rPr lang="ja-JP" altLang="en-US" smtClean="0"/>
              <a:t>2013年9月22日</a:t>
            </a:fld>
            <a:endParaRPr kumimoji="1" lang="ja-JP"/>
          </a:p>
        </p:txBody>
      </p:sp>
      <p:sp>
        <p:nvSpPr>
          <p:cNvPr id="6" name="Shape 5"/>
          <p:cNvSpPr>
            <a:spLocks noGrp="1"/>
          </p:cNvSpPr>
          <p:nvPr>
            <p:ph type="ftr" sz="quarter" idx="11"/>
          </p:nvPr>
        </p:nvSpPr>
        <p:spPr/>
        <p:txBody>
          <a:bodyPr/>
          <a:lstStyle/>
          <a:p>
            <a:endParaRPr kumimoji="1" lang="ja-JP"/>
          </a:p>
        </p:txBody>
      </p:sp>
      <p:sp>
        <p:nvSpPr>
          <p:cNvPr id="7" name="Shape 6"/>
          <p:cNvSpPr>
            <a:spLocks noGrp="1"/>
          </p:cNvSpPr>
          <p:nvPr>
            <p:ph type="sldNum" sz="quarter" idx="12"/>
          </p:nvPr>
        </p:nvSpPr>
        <p:spPr/>
        <p:txBody>
          <a:bodyPr/>
          <a:lstStyle/>
          <a:p>
            <a:fld id="{61C44E05-631C-4892-B577-17C57620ECE9}" type="slidenum">
              <a:rPr/>
              <a:pPr/>
              <a:t>‹#›</a:t>
            </a:fld>
            <a:endParaRPr kumimoji="1" 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Shape 1"/>
          <p:cNvSpPr>
            <a:spLocks noGrp="1"/>
          </p:cNvSpPr>
          <p:nvPr>
            <p:ph type="title"/>
          </p:nvPr>
        </p:nvSpPr>
        <p:spPr>
          <a:xfrm>
            <a:off x="28352" y="769088"/>
            <a:ext cx="594360" cy="4628704"/>
          </a:xfrm>
        </p:spPr>
        <p:txBody>
          <a:bodyPr vert="vert270" anchor="b"/>
          <a:lstStyle>
            <a:lvl1pPr algn="l" latinLnBrk="0">
              <a:buNone/>
              <a:defRPr kumimoji="1" lang="ja-JP" sz="2000" b="1"/>
            </a:lvl1pPr>
          </a:lstStyle>
          <a:p>
            <a:r>
              <a:rPr kumimoji="1" lang="ja-JP" altLang="en-US" smtClean="0"/>
              <a:t>マスター タイトルの書式設定</a:t>
            </a:r>
            <a:endParaRPr kumimoji="1" lang="ja-JP"/>
          </a:p>
        </p:txBody>
      </p:sp>
      <p:sp>
        <p:nvSpPr>
          <p:cNvPr id="3" name="Shape 2"/>
          <p:cNvSpPr>
            <a:spLocks noGrp="1"/>
          </p:cNvSpPr>
          <p:nvPr>
            <p:ph type="pic" idx="1"/>
          </p:nvPr>
        </p:nvSpPr>
        <p:spPr>
          <a:xfrm>
            <a:off x="574160" y="769088"/>
            <a:ext cx="4572000" cy="4572000"/>
          </a:xfrm>
        </p:spPr>
        <p:txBody>
          <a:bodyPr/>
          <a:lstStyle>
            <a:lvl1pPr latinLnBrk="0">
              <a:buNone/>
              <a:defRPr kumimoji="1" lang="ja-JP" sz="3200"/>
            </a:lvl1pPr>
          </a:lstStyle>
          <a:p>
            <a:r>
              <a:rPr kumimoji="1" lang="ja-JP" altLang="en-US" smtClean="0"/>
              <a:t>図を追加</a:t>
            </a:r>
            <a:endParaRPr kumimoji="1" lang="ja-JP"/>
          </a:p>
        </p:txBody>
      </p:sp>
      <p:sp>
        <p:nvSpPr>
          <p:cNvPr id="4" name="Shape 3"/>
          <p:cNvSpPr>
            <a:spLocks noGrp="1"/>
          </p:cNvSpPr>
          <p:nvPr>
            <p:ph type="body" sz="half" idx="2"/>
          </p:nvPr>
        </p:nvSpPr>
        <p:spPr>
          <a:xfrm>
            <a:off x="5337120" y="1254640"/>
            <a:ext cx="3200400" cy="4087368"/>
          </a:xfrm>
        </p:spPr>
        <p:txBody>
          <a:bodyPr/>
          <a:lstStyle>
            <a:lvl1pPr marL="0" indent="0" latinLnBrk="0">
              <a:lnSpc>
                <a:spcPct val="100000"/>
              </a:lnSpc>
              <a:spcBef>
                <a:spcPts val="0"/>
              </a:spcBef>
              <a:buFontTx/>
              <a:buNone/>
              <a:defRPr kumimoji="1" lang="ja-JP" sz="1300"/>
            </a:lvl1pPr>
            <a:lvl2pPr>
              <a:buFontTx/>
              <a:buNone/>
              <a:defRPr kumimoji="1" lang="ja-JP" sz="1200"/>
            </a:lvl2pPr>
            <a:lvl3pPr>
              <a:buFontTx/>
              <a:buNone/>
              <a:defRPr kumimoji="1" lang="ja-JP" sz="1000"/>
            </a:lvl3pPr>
            <a:lvl4pPr>
              <a:buFontTx/>
              <a:buNone/>
              <a:defRPr kumimoji="1" lang="ja-JP" sz="900"/>
            </a:lvl4pPr>
            <a:lvl5pPr>
              <a:buFontTx/>
              <a:buNone/>
              <a:defRPr kumimoji="1" lang="ja-JP" sz="900"/>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p>
        </p:txBody>
      </p:sp>
      <p:sp>
        <p:nvSpPr>
          <p:cNvPr id="5" name="Shape 4"/>
          <p:cNvSpPr>
            <a:spLocks noGrp="1"/>
          </p:cNvSpPr>
          <p:nvPr>
            <p:ph type="dt" sz="half" idx="10"/>
          </p:nvPr>
        </p:nvSpPr>
        <p:spPr/>
        <p:txBody>
          <a:bodyPr/>
          <a:lstStyle/>
          <a:p>
            <a:fld id="{FC53A8FF-EC48-4C36-A951-AB9B2BC76EE7}" type="datetime4">
              <a:rPr lang="ja-JP" altLang="en-US" smtClean="0"/>
              <a:t>2013年9月22日</a:t>
            </a:fld>
            <a:endParaRPr kumimoji="1" lang="ja-JP"/>
          </a:p>
        </p:txBody>
      </p:sp>
      <p:sp>
        <p:nvSpPr>
          <p:cNvPr id="6" name="Shape 5"/>
          <p:cNvSpPr>
            <a:spLocks noGrp="1"/>
          </p:cNvSpPr>
          <p:nvPr>
            <p:ph type="ftr" sz="quarter" idx="11"/>
          </p:nvPr>
        </p:nvSpPr>
        <p:spPr/>
        <p:txBody>
          <a:bodyPr/>
          <a:lstStyle/>
          <a:p>
            <a:endParaRPr kumimoji="1" lang="ja-JP"/>
          </a:p>
        </p:txBody>
      </p:sp>
      <p:sp>
        <p:nvSpPr>
          <p:cNvPr id="7" name="Shape 6"/>
          <p:cNvSpPr>
            <a:spLocks noGrp="1"/>
          </p:cNvSpPr>
          <p:nvPr>
            <p:ph type="sldNum" sz="quarter" idx="12"/>
          </p:nvPr>
        </p:nvSpPr>
        <p:spPr/>
        <p:txBody>
          <a:bodyPr/>
          <a:lstStyle/>
          <a:p>
            <a:fld id="{61C44E05-631C-4892-B577-17C57620ECE9}" type="slidenum">
              <a:rPr/>
              <a:pPr/>
              <a:t>‹#›</a:t>
            </a:fld>
            <a:endParaRPr kumimoji="1" 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22"/>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30" name="Rectangle 29"/>
          <p:cNvSpPr/>
          <p:nvPr/>
        </p:nvSpPr>
        <p:spPr>
          <a:xfrm>
            <a:off x="2" y="308280"/>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31" name="Rectangle 30"/>
          <p:cNvSpPr/>
          <p:nvPr/>
        </p:nvSpPr>
        <p:spPr>
          <a:xfrm flipV="1">
            <a:off x="5410184" y="36025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32" name="Rectangle 31"/>
          <p:cNvSpPr/>
          <p:nvPr/>
        </p:nvSpPr>
        <p:spPr>
          <a:xfrm flipV="1">
            <a:off x="5410202" y="440116"/>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33" name="Rounded Rectangle 32"/>
          <p:cNvSpPr/>
          <p:nvPr/>
        </p:nvSpPr>
        <p:spPr>
          <a:xfrm>
            <a:off x="5407339" y="497504"/>
            <a:ext cx="3063240" cy="27432"/>
          </a:xfrm>
          <a:prstGeom prst="roundRect">
            <a:avLst>
              <a:gd name="adj" fmla="val 16667"/>
            </a:avLst>
          </a:prstGeom>
          <a:solidFill>
            <a:srgbClr val="FFFFFF">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34" name="Rounded Rectangle 33"/>
          <p:cNvSpPr/>
          <p:nvPr/>
        </p:nvSpPr>
        <p:spPr>
          <a:xfrm>
            <a:off x="7373646" y="588943"/>
            <a:ext cx="1600200" cy="36576"/>
          </a:xfrm>
          <a:prstGeom prst="roundRect">
            <a:avLst>
              <a:gd name="adj" fmla="val 16667"/>
            </a:avLst>
          </a:prstGeom>
          <a:solidFill>
            <a:srgbClr val="FFFFFF">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35" name="Rectangle 34"/>
          <p:cNvSpPr/>
          <p:nvPr/>
        </p:nvSpPr>
        <p:spPr>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36" name="Rectangle 35"/>
          <p:cNvSpPr/>
          <p:nvPr/>
        </p:nvSpPr>
        <p:spPr>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37" name="Rectangle 36"/>
          <p:cNvSpPr/>
          <p:nvPr/>
        </p:nvSpPr>
        <p:spPr>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38" name="Rectangle 37"/>
          <p:cNvSpPr/>
          <p:nvPr/>
        </p:nvSpPr>
        <p:spPr>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39" name="Rectangle 38"/>
          <p:cNvSpPr/>
          <p:nvPr/>
        </p:nvSpPr>
        <p:spPr>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40" name="Rectangle 39"/>
          <p:cNvSpPr/>
          <p:nvPr/>
        </p:nvSpPr>
        <p:spPr>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22" name="Rectangle 21"/>
          <p:cNvSpPr>
            <a:spLocks noGrp="1"/>
          </p:cNvSpPr>
          <p:nvPr>
            <p:ph type="title"/>
          </p:nvPr>
        </p:nvSpPr>
        <p:spPr>
          <a:xfrm>
            <a:off x="457200" y="1143000"/>
            <a:ext cx="8229600" cy="1066800"/>
          </a:xfrm>
          <a:prstGeom prst="rect">
            <a:avLst/>
          </a:prstGeom>
        </p:spPr>
        <p:txBody>
          <a:bodyPr vert="horz" anchor="ctr">
            <a:normAutofit/>
            <a:scene3d>
              <a:camera prst="orthographicFront"/>
              <a:lightRig rig="threePt" dir="t"/>
            </a:scene3d>
            <a:sp3d/>
          </a:bodyPr>
          <a:lstStyle/>
          <a:p>
            <a:r>
              <a:rPr kumimoji="1" lang="ja-JP"/>
              <a:t>マスタ タイトルの書式設定</a:t>
            </a:r>
          </a:p>
        </p:txBody>
      </p:sp>
      <p:sp>
        <p:nvSpPr>
          <p:cNvPr id="13" name="Rectangle 12"/>
          <p:cNvSpPr>
            <a:spLocks noGrp="1"/>
          </p:cNvSpPr>
          <p:nvPr>
            <p:ph type="body" idx="1"/>
          </p:nvPr>
        </p:nvSpPr>
        <p:spPr>
          <a:xfrm>
            <a:off x="457200" y="2249424"/>
            <a:ext cx="8229600" cy="4325112"/>
          </a:xfrm>
          <a:prstGeom prst="rect">
            <a:avLst/>
          </a:prstGeom>
        </p:spPr>
        <p:txBody>
          <a:bodyPr vert="horz">
            <a:normAutofit/>
          </a:bodyPr>
          <a:lstStyle/>
          <a:p>
            <a:pPr lvl="0"/>
            <a:r>
              <a:rPr kumimoji="1" lang="ja-JP"/>
              <a:t>マスタ テキストの書式設定</a:t>
            </a:r>
          </a:p>
          <a:p>
            <a:pPr lvl="1"/>
            <a:r>
              <a:rPr kumimoji="1" lang="ja-JP"/>
              <a:t>第 2 レベル</a:t>
            </a:r>
          </a:p>
          <a:p>
            <a:pPr lvl="2"/>
            <a:r>
              <a:rPr kumimoji="1" lang="ja-JP"/>
              <a:t>第 3 レベル</a:t>
            </a:r>
          </a:p>
          <a:p>
            <a:pPr lvl="3"/>
            <a:r>
              <a:rPr kumimoji="1" lang="ja-JP"/>
              <a:t>第 4 レベル</a:t>
            </a:r>
          </a:p>
          <a:p>
            <a:pPr lvl="4"/>
            <a:r>
              <a:rPr kumimoji="1" lang="ja-JP"/>
              <a:t>第 5 レベル</a:t>
            </a:r>
          </a:p>
          <a:p>
            <a:pPr lvl="5"/>
            <a:r>
              <a:rPr kumimoji="1" lang="ja-JP"/>
              <a:t>第 6 レベル</a:t>
            </a:r>
          </a:p>
          <a:p>
            <a:pPr lvl="6"/>
            <a:r>
              <a:rPr kumimoji="1" lang="ja-JP"/>
              <a:t>第 7 レベル</a:t>
            </a:r>
          </a:p>
          <a:p>
            <a:pPr lvl="7"/>
            <a:r>
              <a:rPr kumimoji="1" lang="ja-JP"/>
              <a:t>第 8 レベル</a:t>
            </a:r>
          </a:p>
          <a:p>
            <a:pPr lvl="8"/>
            <a:r>
              <a:rPr kumimoji="1" lang="ja-JP"/>
              <a:t>第 9 レベル</a:t>
            </a:r>
          </a:p>
        </p:txBody>
      </p:sp>
      <p:sp>
        <p:nvSpPr>
          <p:cNvPr id="14" name="Rectangle 13"/>
          <p:cNvSpPr>
            <a:spLocks noGrp="1"/>
          </p:cNvSpPr>
          <p:nvPr>
            <p:ph type="dt" sz="half" idx="2"/>
          </p:nvPr>
        </p:nvSpPr>
        <p:spPr>
          <a:xfrm>
            <a:off x="6586536" y="612648"/>
            <a:ext cx="957264" cy="457200"/>
          </a:xfrm>
          <a:prstGeom prst="rect">
            <a:avLst/>
          </a:prstGeom>
        </p:spPr>
        <p:txBody>
          <a:bodyPr vert="horz"/>
          <a:lstStyle>
            <a:lvl1pPr algn="l" latinLnBrk="0">
              <a:defRPr kumimoji="1" lang="ja-JP" sz="800">
                <a:solidFill>
                  <a:schemeClr val="accent2"/>
                </a:solidFill>
              </a:defRPr>
            </a:lvl1pPr>
          </a:lstStyle>
          <a:p>
            <a:pPr algn="l"/>
            <a:fld id="{28FB5A9F-1FCD-4B70-A882-290B9D06CDA8}" type="datetime4">
              <a:rPr lang="ja-JP" altLang="en-US" smtClean="0"/>
              <a:t>2013年9月22日</a:t>
            </a:fld>
            <a:endParaRPr kumimoji="1" lang="ja-JP" sz="800">
              <a:solidFill>
                <a:schemeClr val="accent2"/>
              </a:solidFill>
            </a:endParaRPr>
          </a:p>
        </p:txBody>
      </p:sp>
      <p:sp>
        <p:nvSpPr>
          <p:cNvPr id="3" name="Rectangle 2"/>
          <p:cNvSpPr>
            <a:spLocks noGrp="1"/>
          </p:cNvSpPr>
          <p:nvPr>
            <p:ph type="ftr" sz="quarter" idx="3"/>
          </p:nvPr>
        </p:nvSpPr>
        <p:spPr>
          <a:xfrm>
            <a:off x="5257800" y="612648"/>
            <a:ext cx="1325880" cy="457200"/>
          </a:xfrm>
          <a:prstGeom prst="rect">
            <a:avLst/>
          </a:prstGeom>
        </p:spPr>
        <p:txBody>
          <a:bodyPr vert="horz"/>
          <a:lstStyle>
            <a:lvl1pPr algn="r" latinLnBrk="0">
              <a:defRPr kumimoji="1" lang="ja-JP" sz="800">
                <a:solidFill>
                  <a:schemeClr val="accent2"/>
                </a:solidFill>
              </a:defRPr>
            </a:lvl1pPr>
          </a:lstStyle>
          <a:p>
            <a:pPr algn="r"/>
            <a:endParaRPr kumimoji="1" lang="ja-JP" sz="800">
              <a:solidFill>
                <a:schemeClr val="accent2"/>
              </a:solidFill>
            </a:endParaRPr>
          </a:p>
        </p:txBody>
      </p:sp>
      <p:sp>
        <p:nvSpPr>
          <p:cNvPr id="23" name="Rectangle 22"/>
          <p:cNvSpPr>
            <a:spLocks noGrp="1"/>
          </p:cNvSpPr>
          <p:nvPr>
            <p:ph type="sldNum" sz="quarter" idx="4"/>
          </p:nvPr>
        </p:nvSpPr>
        <p:spPr>
          <a:xfrm>
            <a:off x="8174736" y="2272"/>
            <a:ext cx="762000" cy="365760"/>
          </a:xfrm>
          <a:prstGeom prst="rect">
            <a:avLst/>
          </a:prstGeom>
        </p:spPr>
        <p:txBody>
          <a:bodyPr vert="horz" anchor="b"/>
          <a:lstStyle>
            <a:lvl1pPr algn="r" latinLnBrk="0">
              <a:defRPr kumimoji="1" lang="ja-JP" sz="1800">
                <a:solidFill>
                  <a:srgbClr val="FFFFFF"/>
                </a:solidFill>
              </a:defRPr>
            </a:lvl1pPr>
          </a:lstStyle>
          <a:p>
            <a:pPr algn="r"/>
            <a:fld id="{A8CE10D6-5CB1-41CD-B815-79BC778FC61A}" type="slidenum">
              <a:rPr kumimoji="1" lang="en-US" altLang="ja-JP" sz="1800">
                <a:solidFill>
                  <a:schemeClr val="bg1"/>
                </a:solidFill>
              </a:rPr>
              <a:pPr algn="r"/>
              <a:t>‹#›</a:t>
            </a:fld>
            <a:endParaRPr kumimoji="1" lang="ja-JP" sz="180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rtl="0" eaLnBrk="1" latinLnBrk="0" hangingPunct="1">
        <a:spcBef>
          <a:spcPct val="0"/>
        </a:spcBef>
        <a:buNone/>
        <a:defRPr kumimoji="1" lang="ja-JP" sz="4000" kern="1200">
          <a:solidFill>
            <a:schemeClr val="tx2"/>
          </a:solidFill>
          <a:effectLst>
            <a:outerShdw blurRad="50800" dist="38100" dir="2700000" algn="tl" rotWithShape="0">
              <a:prstClr val="black">
                <a:alpha val="40000"/>
              </a:prstClr>
            </a:outerShdw>
          </a:effectLst>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lang="ja-JP"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lang="ja-JP"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lang="ja-JP"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lang="ja-JP"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lang="ja-JP"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lang="ja-JP"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lang="ja-JP"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lang="ja-JP"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lang="ja-JP" sz="1400" kern="1200" baseline="0">
          <a:solidFill>
            <a:schemeClr val="accent3"/>
          </a:solidFill>
          <a:latin typeface="+mn-lt"/>
          <a:ea typeface="+mn-ea"/>
          <a:cs typeface="+mn-cs"/>
        </a:defRPr>
      </a:lvl9pPr>
    </p:bodyStyle>
    <p:otherStyle>
      <a:lvl1pPr marL="0" algn="l" rtl="0" eaLnBrk="1" latinLnBrk="0" hangingPunct="1">
        <a:defRPr kumimoji="1" lang="ja-JP" kern="1200">
          <a:solidFill>
            <a:schemeClr val="tx1"/>
          </a:solidFill>
          <a:latin typeface="+mn-lt"/>
          <a:ea typeface="+mn-ea"/>
          <a:cs typeface="+mn-cs"/>
        </a:defRPr>
      </a:lvl1pPr>
      <a:lvl2pPr marL="457200" algn="l" rtl="0" eaLnBrk="1" hangingPunct="1">
        <a:defRPr kumimoji="1" lang="ja-JP" kern="1200">
          <a:solidFill>
            <a:schemeClr val="tx1"/>
          </a:solidFill>
          <a:latin typeface="+mn-lt"/>
          <a:ea typeface="+mn-ea"/>
          <a:cs typeface="+mn-cs"/>
        </a:defRPr>
      </a:lvl2pPr>
      <a:lvl3pPr marL="914400" algn="l" rtl="0" eaLnBrk="1" hangingPunct="1">
        <a:defRPr kumimoji="1" lang="ja-JP" kern="1200">
          <a:solidFill>
            <a:schemeClr val="tx1"/>
          </a:solidFill>
          <a:latin typeface="+mn-lt"/>
          <a:ea typeface="+mn-ea"/>
          <a:cs typeface="+mn-cs"/>
        </a:defRPr>
      </a:lvl3pPr>
      <a:lvl4pPr marL="1371600" algn="l" rtl="0" eaLnBrk="1" hangingPunct="1">
        <a:defRPr kumimoji="1" lang="ja-JP" kern="1200">
          <a:solidFill>
            <a:schemeClr val="tx1"/>
          </a:solidFill>
          <a:latin typeface="+mn-lt"/>
          <a:ea typeface="+mn-ea"/>
          <a:cs typeface="+mn-cs"/>
        </a:defRPr>
      </a:lvl4pPr>
      <a:lvl5pPr marL="1828800" algn="l" rtl="0" eaLnBrk="1" hangingPunct="1">
        <a:defRPr kumimoji="1" lang="ja-JP" kern="1200">
          <a:solidFill>
            <a:schemeClr val="tx1"/>
          </a:solidFill>
          <a:latin typeface="+mn-lt"/>
          <a:ea typeface="+mn-ea"/>
          <a:cs typeface="+mn-cs"/>
        </a:defRPr>
      </a:lvl5pPr>
      <a:lvl6pPr marL="2286000" algn="l" rtl="0" eaLnBrk="1" hangingPunct="1">
        <a:defRPr kumimoji="1" lang="ja-JP" kern="1200">
          <a:solidFill>
            <a:schemeClr val="tx1"/>
          </a:solidFill>
          <a:latin typeface="+mn-lt"/>
          <a:ea typeface="+mn-ea"/>
          <a:cs typeface="+mn-cs"/>
        </a:defRPr>
      </a:lvl6pPr>
      <a:lvl7pPr marL="2743200" algn="l" rtl="0" eaLnBrk="1" hangingPunct="1">
        <a:defRPr kumimoji="1" lang="ja-JP" kern="1200">
          <a:solidFill>
            <a:schemeClr val="tx1"/>
          </a:solidFill>
          <a:latin typeface="+mn-lt"/>
          <a:ea typeface="+mn-ea"/>
          <a:cs typeface="+mn-cs"/>
        </a:defRPr>
      </a:lvl7pPr>
      <a:lvl8pPr marL="3200400" algn="l" rtl="0" eaLnBrk="1" hangingPunct="1">
        <a:defRPr kumimoji="1" lang="ja-JP" kern="1200">
          <a:solidFill>
            <a:schemeClr val="tx1"/>
          </a:solidFill>
          <a:latin typeface="+mn-lt"/>
          <a:ea typeface="+mn-ea"/>
          <a:cs typeface="+mn-cs"/>
        </a:defRPr>
      </a:lvl8pPr>
      <a:lvl9pPr marL="3657600" algn="l" rtl="0" eaLnBrk="1" hangingPunct="1">
        <a:defRPr kumimoji="1" lang="ja-JP"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image" Target="../media/image19.png"/><Relationship Id="rId16"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r>
              <a:rPr lang="en-US" altLang="ja-JP" dirty="0" smtClean="0"/>
              <a:t>Speed up the local inhibition</a:t>
            </a:r>
            <a:endParaRPr kumimoji="1" lang="ja-JP" dirty="0"/>
          </a:p>
        </p:txBody>
      </p:sp>
      <p:sp>
        <p:nvSpPr>
          <p:cNvPr id="3" name="Rectangle 2"/>
          <p:cNvSpPr>
            <a:spLocks noGrp="1"/>
          </p:cNvSpPr>
          <p:nvPr>
            <p:ph type="subTitle" idx="1"/>
          </p:nvPr>
        </p:nvSpPr>
        <p:spPr/>
        <p:txBody>
          <a:bodyPr/>
          <a:lstStyle/>
          <a:p>
            <a:r>
              <a:rPr lang="en-US" altLang="ja-JP" dirty="0" smtClean="0"/>
              <a:t>Rev 1.1</a:t>
            </a:r>
            <a:endParaRPr kumimoji="1" lang="en-US" altLang="ja-JP" dirty="0" smtClean="0"/>
          </a:p>
          <a:p>
            <a:r>
              <a:rPr kumimoji="1" lang="en-US" altLang="ja-JP" dirty="0" smtClean="0"/>
              <a:t>Hidea</a:t>
            </a:r>
            <a:r>
              <a:rPr lang="en-US" altLang="ja-JP" dirty="0" smtClean="0"/>
              <a:t>ki </a:t>
            </a:r>
            <a:r>
              <a:rPr lang="en-US" altLang="ja-JP" dirty="0" smtClean="0"/>
              <a:t>Suzuki</a:t>
            </a:r>
          </a:p>
          <a:p>
            <a:r>
              <a:rPr kumimoji="1" lang="en-US" altLang="ja-JP" dirty="0" smtClean="0"/>
              <a:t>September </a:t>
            </a:r>
            <a:r>
              <a:rPr kumimoji="1" lang="en-US" altLang="ja-JP" dirty="0" smtClean="0"/>
              <a:t>22, </a:t>
            </a:r>
            <a:r>
              <a:rPr kumimoji="1" lang="en-US" altLang="ja-JP" dirty="0" smtClean="0"/>
              <a:t>2013</a:t>
            </a:r>
            <a:endParaRPr kumimoji="1" lang="ja-JP"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smtClean="0"/>
              <a:t>Speed Measurement</a:t>
            </a:r>
            <a:endParaRPr kumimoji="1" lang="ja-JP" altLang="en-US" dirty="0"/>
          </a:p>
        </p:txBody>
      </p:sp>
      <p:sp>
        <p:nvSpPr>
          <p:cNvPr id="7" name="コンテンツ プレースホルダー 6"/>
          <p:cNvSpPr>
            <a:spLocks noGrp="1"/>
          </p:cNvSpPr>
          <p:nvPr>
            <p:ph idx="1"/>
          </p:nvPr>
        </p:nvSpPr>
        <p:spPr>
          <a:xfrm>
            <a:off x="457200" y="2249424"/>
            <a:ext cx="8229600" cy="1323592"/>
          </a:xfrm>
        </p:spPr>
        <p:txBody>
          <a:bodyPr>
            <a:normAutofit fontScale="92500" lnSpcReduction="20000"/>
          </a:bodyPr>
          <a:lstStyle/>
          <a:p>
            <a:r>
              <a:rPr kumimoji="1" lang="en-US" altLang="ja-JP" sz="2400" dirty="0" smtClean="0">
                <a:latin typeface="Times New Roman" panose="02020603050405020304" pitchFamily="18" charset="0"/>
                <a:cs typeface="Times New Roman" panose="02020603050405020304" pitchFamily="18" charset="0"/>
              </a:rPr>
              <a:t>When I don’t have so many prea</a:t>
            </a:r>
            <a:r>
              <a:rPr lang="en-US" altLang="ja-JP" sz="2400" dirty="0" smtClean="0">
                <a:latin typeface="Times New Roman" panose="02020603050405020304" pitchFamily="18" charset="0"/>
                <a:cs typeface="Times New Roman" panose="02020603050405020304" pitchFamily="18" charset="0"/>
              </a:rPr>
              <a:t>ctive columns (&lt;100), the local inhibition is less than 4 times slower than global inhibition.</a:t>
            </a:r>
          </a:p>
          <a:p>
            <a:r>
              <a:rPr kumimoji="1" lang="en-US" altLang="ja-JP" sz="2400" dirty="0" smtClean="0">
                <a:latin typeface="Times New Roman" panose="02020603050405020304" pitchFamily="18" charset="0"/>
                <a:cs typeface="Times New Roman" panose="02020603050405020304" pitchFamily="18" charset="0"/>
              </a:rPr>
              <a:t>If we have many columns to inhibit, local inhibition can get slow by ten fold. (but not 60 times or 100 times)</a:t>
            </a:r>
            <a:endParaRPr kumimoji="1" lang="ja-JP" altLang="en-US" sz="2400" dirty="0">
              <a:latin typeface="Times New Roman" panose="02020603050405020304" pitchFamily="18" charset="0"/>
              <a:cs typeface="Times New Roman" panose="02020603050405020304" pitchFamily="18" charset="0"/>
            </a:endParaRPr>
          </a:p>
        </p:txBody>
      </p:sp>
      <p:graphicFrame>
        <p:nvGraphicFramePr>
          <p:cNvPr id="5" name="グラフ 4"/>
          <p:cNvGraphicFramePr/>
          <p:nvPr>
            <p:extLst>
              <p:ext uri="{D42A27DB-BD31-4B8C-83A1-F6EECF244321}">
                <p14:modId xmlns:p14="http://schemas.microsoft.com/office/powerpoint/2010/main" val="2676903805"/>
              </p:ext>
            </p:extLst>
          </p:nvPr>
        </p:nvGraphicFramePr>
        <p:xfrm>
          <a:off x="2854353" y="3717032"/>
          <a:ext cx="4572000" cy="2962622"/>
        </p:xfrm>
        <a:graphic>
          <a:graphicData uri="http://schemas.openxmlformats.org/drawingml/2006/chart">
            <c:chart xmlns:c="http://schemas.openxmlformats.org/drawingml/2006/chart" xmlns:r="http://schemas.openxmlformats.org/officeDocument/2006/relationships" r:id="rId2"/>
          </a:graphicData>
        </a:graphic>
      </p:graphicFrame>
      <p:sp>
        <p:nvSpPr>
          <p:cNvPr id="8" name="テキスト ボックス 7"/>
          <p:cNvSpPr txBox="1"/>
          <p:nvPr/>
        </p:nvSpPr>
        <p:spPr>
          <a:xfrm>
            <a:off x="1192853" y="4077072"/>
            <a:ext cx="1632178" cy="523220"/>
          </a:xfrm>
          <a:prstGeom prst="rect">
            <a:avLst/>
          </a:prstGeom>
          <a:noFill/>
        </p:spPr>
        <p:txBody>
          <a:bodyPr wrap="none" rtlCol="0">
            <a:spAutoFit/>
          </a:bodyPr>
          <a:lstStyle/>
          <a:p>
            <a:r>
              <a:rPr kumimoji="1" lang="en-US" altLang="ja-JP" sz="1400" dirty="0" smtClean="0"/>
              <a:t>Elapsed Time Ratio</a:t>
            </a:r>
            <a:br>
              <a:rPr kumimoji="1" lang="en-US" altLang="ja-JP" sz="1400" dirty="0" smtClean="0"/>
            </a:br>
            <a:r>
              <a:rPr kumimoji="1" lang="en-US" altLang="ja-JP" sz="1400" dirty="0" smtClean="0"/>
              <a:t>(New local / global)</a:t>
            </a:r>
            <a:endParaRPr kumimoji="1" lang="ja-JP" altLang="en-US" sz="1400" dirty="0"/>
          </a:p>
        </p:txBody>
      </p:sp>
      <p:sp>
        <p:nvSpPr>
          <p:cNvPr id="9" name="テキスト ボックス 8"/>
          <p:cNvSpPr txBox="1"/>
          <p:nvPr/>
        </p:nvSpPr>
        <p:spPr>
          <a:xfrm>
            <a:off x="5868144" y="5085184"/>
            <a:ext cx="1194558" cy="523220"/>
          </a:xfrm>
          <a:prstGeom prst="rect">
            <a:avLst/>
          </a:prstGeom>
          <a:solidFill>
            <a:schemeClr val="bg1"/>
          </a:solidFill>
          <a:ln>
            <a:solidFill>
              <a:schemeClr val="tx1"/>
            </a:solidFill>
          </a:ln>
        </p:spPr>
        <p:txBody>
          <a:bodyPr wrap="none" rtlCol="0">
            <a:spAutoFit/>
          </a:bodyPr>
          <a:lstStyle/>
          <a:p>
            <a:r>
              <a:rPr kumimoji="1" lang="en-US" altLang="ja-JP" sz="1400" dirty="0" smtClean="0"/>
              <a:t>1024 columns</a:t>
            </a:r>
          </a:p>
          <a:p>
            <a:r>
              <a:rPr kumimoji="1" lang="en-US" altLang="ja-JP" sz="1400" dirty="0" smtClean="0"/>
              <a:t>4% sparsity</a:t>
            </a:r>
            <a:endParaRPr kumimoji="1" lang="ja-JP" altLang="en-US" sz="1400" dirty="0"/>
          </a:p>
        </p:txBody>
      </p:sp>
      <p:sp>
        <p:nvSpPr>
          <p:cNvPr id="2" name="スライド番号プレースホルダー 1"/>
          <p:cNvSpPr>
            <a:spLocks noGrp="1"/>
          </p:cNvSpPr>
          <p:nvPr>
            <p:ph type="sldNum" sz="quarter" idx="12"/>
          </p:nvPr>
        </p:nvSpPr>
        <p:spPr/>
        <p:txBody>
          <a:bodyPr/>
          <a:lstStyle/>
          <a:p>
            <a:fld id="{61C44E05-631C-4892-B577-17C57620ECE9}" type="slidenum">
              <a:rPr lang="en-US" altLang="ja-JP" smtClean="0"/>
              <a:pPr/>
              <a:t>10</a:t>
            </a:fld>
            <a:endParaRPr kumimoji="1" lang="ja-JP" altLang="en-US"/>
          </a:p>
        </p:txBody>
      </p:sp>
    </p:spTree>
    <p:extLst>
      <p:ext uri="{BB962C8B-B14F-4D97-AF65-F5344CB8AC3E}">
        <p14:creationId xmlns:p14="http://schemas.microsoft.com/office/powerpoint/2010/main" val="649043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The c</a:t>
            </a:r>
            <a:r>
              <a:rPr kumimoji="1" lang="en-US" altLang="ja-JP" dirty="0" smtClean="0"/>
              <a:t>overage of SDR</a:t>
            </a:r>
            <a:endParaRPr kumimoji="1" lang="ja-JP" altLang="en-US" dirty="0"/>
          </a:p>
        </p:txBody>
      </p:sp>
      <p:sp>
        <p:nvSpPr>
          <p:cNvPr id="3" name="テキスト ボックス 2"/>
          <p:cNvSpPr txBox="1"/>
          <p:nvPr/>
        </p:nvSpPr>
        <p:spPr>
          <a:xfrm>
            <a:off x="1043608" y="2993027"/>
            <a:ext cx="1723549" cy="738664"/>
          </a:xfrm>
          <a:prstGeom prst="rect">
            <a:avLst/>
          </a:prstGeom>
          <a:noFill/>
        </p:spPr>
        <p:txBody>
          <a:bodyPr wrap="none" rtlCol="0">
            <a:spAutoFit/>
          </a:bodyPr>
          <a:lstStyle/>
          <a:p>
            <a:pPr algn="ctr"/>
            <a:r>
              <a:rPr kumimoji="1" lang="en-US" altLang="ja-JP" sz="1400" dirty="0" smtClean="0"/>
              <a:t>Fanout diameter</a:t>
            </a:r>
            <a:r>
              <a:rPr kumimoji="1" lang="ja-JP" altLang="en-US" sz="1400" dirty="0" smtClean="0"/>
              <a:t> </a:t>
            </a:r>
            <a:r>
              <a:rPr kumimoji="1" lang="en-US" altLang="ja-JP" sz="1400" dirty="0" smtClean="0"/>
              <a:t>10%</a:t>
            </a:r>
            <a:br>
              <a:rPr kumimoji="1" lang="en-US" altLang="ja-JP" sz="1400" dirty="0" smtClean="0"/>
            </a:br>
            <a:r>
              <a:rPr kumimoji="1" lang="en-US" altLang="ja-JP" sz="1400" dirty="0" smtClean="0"/>
              <a:t>over the input space</a:t>
            </a:r>
            <a:br>
              <a:rPr kumimoji="1" lang="en-US" altLang="ja-JP" sz="1400" dirty="0" smtClean="0"/>
            </a:br>
            <a:r>
              <a:rPr kumimoji="1" lang="en-US" altLang="ja-JP" sz="1400" dirty="0" smtClean="0"/>
              <a:t>(fanout radius 13)</a:t>
            </a:r>
          </a:p>
        </p:txBody>
      </p:sp>
      <p:sp>
        <p:nvSpPr>
          <p:cNvPr id="4" name="テキスト ボックス 3"/>
          <p:cNvSpPr txBox="1"/>
          <p:nvPr/>
        </p:nvSpPr>
        <p:spPr>
          <a:xfrm>
            <a:off x="1043608" y="4955768"/>
            <a:ext cx="1723549" cy="738664"/>
          </a:xfrm>
          <a:prstGeom prst="rect">
            <a:avLst/>
          </a:prstGeom>
          <a:noFill/>
        </p:spPr>
        <p:txBody>
          <a:bodyPr wrap="none" rtlCol="0">
            <a:spAutoFit/>
          </a:bodyPr>
          <a:lstStyle/>
          <a:p>
            <a:pPr algn="ctr"/>
            <a:r>
              <a:rPr kumimoji="1" lang="en-US" altLang="ja-JP" sz="1400" dirty="0" smtClean="0"/>
              <a:t>Fanout diameter</a:t>
            </a:r>
            <a:r>
              <a:rPr kumimoji="1" lang="ja-JP" altLang="en-US" sz="1400" dirty="0" smtClean="0"/>
              <a:t> </a:t>
            </a:r>
            <a:r>
              <a:rPr kumimoji="1" lang="en-US" altLang="ja-JP" sz="1400" b="1" dirty="0" smtClean="0">
                <a:solidFill>
                  <a:schemeClr val="accent5"/>
                </a:solidFill>
              </a:rPr>
              <a:t>30%</a:t>
            </a:r>
            <a:br>
              <a:rPr kumimoji="1" lang="en-US" altLang="ja-JP" sz="1400" b="1" dirty="0" smtClean="0">
                <a:solidFill>
                  <a:schemeClr val="accent5"/>
                </a:solidFill>
              </a:rPr>
            </a:br>
            <a:r>
              <a:rPr kumimoji="1" lang="en-US" altLang="ja-JP" sz="1400" dirty="0" smtClean="0"/>
              <a:t>over the input space</a:t>
            </a:r>
          </a:p>
          <a:p>
            <a:pPr algn="ctr"/>
            <a:r>
              <a:rPr kumimoji="1" lang="en-US" altLang="ja-JP" sz="1400" dirty="0" smtClean="0"/>
              <a:t>(fanout radius 38)</a:t>
            </a:r>
          </a:p>
        </p:txBody>
      </p:sp>
      <p:sp>
        <p:nvSpPr>
          <p:cNvPr id="7" name="テキスト ボックス 6"/>
          <p:cNvSpPr txBox="1"/>
          <p:nvPr/>
        </p:nvSpPr>
        <p:spPr>
          <a:xfrm>
            <a:off x="3096270" y="2585645"/>
            <a:ext cx="660758" cy="307777"/>
          </a:xfrm>
          <a:prstGeom prst="rect">
            <a:avLst/>
          </a:prstGeom>
          <a:noFill/>
        </p:spPr>
        <p:txBody>
          <a:bodyPr wrap="none" rtlCol="0">
            <a:spAutoFit/>
          </a:bodyPr>
          <a:lstStyle/>
          <a:p>
            <a:pPr algn="ctr"/>
            <a:r>
              <a:rPr kumimoji="1" lang="en-US" altLang="ja-JP" sz="1400" dirty="0" smtClean="0"/>
              <a:t>Global</a:t>
            </a:r>
          </a:p>
        </p:txBody>
      </p:sp>
      <p:sp>
        <p:nvSpPr>
          <p:cNvPr id="8" name="テキスト ボックス 7"/>
          <p:cNvSpPr txBox="1"/>
          <p:nvPr/>
        </p:nvSpPr>
        <p:spPr>
          <a:xfrm>
            <a:off x="4172782" y="2585645"/>
            <a:ext cx="954107" cy="307777"/>
          </a:xfrm>
          <a:prstGeom prst="rect">
            <a:avLst/>
          </a:prstGeom>
          <a:noFill/>
        </p:spPr>
        <p:txBody>
          <a:bodyPr wrap="none" rtlCol="0">
            <a:spAutoFit/>
          </a:bodyPr>
          <a:lstStyle/>
          <a:p>
            <a:pPr algn="ctr"/>
            <a:r>
              <a:rPr kumimoji="1" lang="en-US" altLang="ja-JP" sz="1400" dirty="0" smtClean="0"/>
              <a:t>New Local</a:t>
            </a:r>
          </a:p>
        </p:txBody>
      </p:sp>
      <p:sp>
        <p:nvSpPr>
          <p:cNvPr id="9" name="テキスト ボックス 8"/>
          <p:cNvSpPr txBox="1"/>
          <p:nvPr/>
        </p:nvSpPr>
        <p:spPr>
          <a:xfrm>
            <a:off x="6556538" y="2304150"/>
            <a:ext cx="1141659" cy="307777"/>
          </a:xfrm>
          <a:prstGeom prst="rect">
            <a:avLst/>
          </a:prstGeom>
          <a:noFill/>
        </p:spPr>
        <p:txBody>
          <a:bodyPr wrap="none" rtlCol="0">
            <a:spAutoFit/>
          </a:bodyPr>
          <a:lstStyle/>
          <a:p>
            <a:pPr algn="ctr"/>
            <a:r>
              <a:rPr kumimoji="1" lang="en-US" altLang="ja-JP" sz="1400" u="sng" dirty="0" smtClean="0"/>
              <a:t>Reverse Map</a:t>
            </a:r>
          </a:p>
        </p:txBody>
      </p:sp>
      <p:sp>
        <p:nvSpPr>
          <p:cNvPr id="10" name="テキスト ボックス 9"/>
          <p:cNvSpPr txBox="1"/>
          <p:nvPr/>
        </p:nvSpPr>
        <p:spPr>
          <a:xfrm>
            <a:off x="7164288" y="812318"/>
            <a:ext cx="1766830" cy="1200329"/>
          </a:xfrm>
          <a:prstGeom prst="rect">
            <a:avLst/>
          </a:prstGeom>
          <a:noFill/>
          <a:ln>
            <a:solidFill>
              <a:schemeClr val="tx1"/>
            </a:solidFill>
            <a:prstDash val="dash"/>
          </a:ln>
        </p:spPr>
        <p:txBody>
          <a:bodyPr wrap="none" rtlCol="0">
            <a:spAutoFit/>
          </a:bodyPr>
          <a:lstStyle/>
          <a:p>
            <a:r>
              <a:rPr kumimoji="1" lang="en-US" altLang="ja-JP" sz="1200" dirty="0" smtClean="0"/>
              <a:t>Image size: 256x256 </a:t>
            </a:r>
            <a:r>
              <a:rPr kumimoji="1" lang="en-US" altLang="ja-JP" sz="1200" dirty="0" err="1" smtClean="0"/>
              <a:t>pixs</a:t>
            </a:r>
            <a:endParaRPr kumimoji="1" lang="en-US" altLang="ja-JP" sz="1200" dirty="0" smtClean="0"/>
          </a:p>
          <a:p>
            <a:r>
              <a:rPr kumimoji="1" lang="en-US" altLang="ja-JP" sz="1200" dirty="0" smtClean="0"/>
              <a:t>Region size: 32x32 cols</a:t>
            </a:r>
          </a:p>
          <a:p>
            <a:r>
              <a:rPr kumimoji="1" lang="en-US" altLang="ja-JP" sz="1200" dirty="0" smtClean="0"/>
              <a:t>Target Sparsity: 4%</a:t>
            </a:r>
          </a:p>
          <a:p>
            <a:r>
              <a:rPr kumimoji="1" lang="en-US" altLang="ja-JP" sz="1200" dirty="0" smtClean="0"/>
              <a:t>Connected synapse: 512</a:t>
            </a:r>
          </a:p>
          <a:p>
            <a:r>
              <a:rPr kumimoji="1" lang="en-US" altLang="ja-JP" sz="1200" dirty="0" smtClean="0"/>
              <a:t>Minimum overlap: 20</a:t>
            </a:r>
          </a:p>
          <a:p>
            <a:r>
              <a:rPr kumimoji="1" lang="en-US" altLang="ja-JP" sz="1200" dirty="0" smtClean="0"/>
              <a:t>Inhibition </a:t>
            </a:r>
            <a:r>
              <a:rPr kumimoji="1" lang="en-US" altLang="ja-JP" sz="1200" dirty="0"/>
              <a:t>penalty: 8</a:t>
            </a:r>
            <a:r>
              <a:rPr kumimoji="1" lang="en-US" altLang="ja-JP" sz="1200" dirty="0" smtClean="0"/>
              <a:t>%</a:t>
            </a:r>
            <a:endParaRPr kumimoji="1" lang="en-US" altLang="ja-JP" sz="1200" dirty="0"/>
          </a:p>
        </p:txBody>
      </p:sp>
      <p:pic>
        <p:nvPicPr>
          <p:cNvPr id="13" name="図 12"/>
          <p:cNvPicPr>
            <a:picLocks noChangeAspect="1"/>
          </p:cNvPicPr>
          <p:nvPr/>
        </p:nvPicPr>
        <p:blipFill>
          <a:blip r:embed="rId2"/>
          <a:stretch>
            <a:fillRect/>
          </a:stretch>
        </p:blipFill>
        <p:spPr>
          <a:xfrm>
            <a:off x="4189835" y="2935692"/>
            <a:ext cx="920000" cy="920000"/>
          </a:xfrm>
          <a:prstGeom prst="rect">
            <a:avLst/>
          </a:prstGeom>
        </p:spPr>
      </p:pic>
      <p:pic>
        <p:nvPicPr>
          <p:cNvPr id="14" name="図 13"/>
          <p:cNvPicPr>
            <a:picLocks noChangeAspect="1"/>
          </p:cNvPicPr>
          <p:nvPr/>
        </p:nvPicPr>
        <p:blipFill>
          <a:blip r:embed="rId3"/>
          <a:stretch>
            <a:fillRect/>
          </a:stretch>
        </p:blipFill>
        <p:spPr>
          <a:xfrm>
            <a:off x="2966649" y="2935692"/>
            <a:ext cx="920000" cy="920000"/>
          </a:xfrm>
          <a:prstGeom prst="rect">
            <a:avLst/>
          </a:prstGeom>
        </p:spPr>
      </p:pic>
      <p:pic>
        <p:nvPicPr>
          <p:cNvPr id="15" name="図 14"/>
          <p:cNvPicPr>
            <a:picLocks noChangeAspect="1"/>
          </p:cNvPicPr>
          <p:nvPr/>
        </p:nvPicPr>
        <p:blipFill>
          <a:blip r:embed="rId4"/>
          <a:stretch>
            <a:fillRect/>
          </a:stretch>
        </p:blipFill>
        <p:spPr>
          <a:xfrm>
            <a:off x="5796136" y="2935692"/>
            <a:ext cx="1219048" cy="1219048"/>
          </a:xfrm>
          <a:prstGeom prst="rect">
            <a:avLst/>
          </a:prstGeom>
        </p:spPr>
      </p:pic>
      <p:pic>
        <p:nvPicPr>
          <p:cNvPr id="16" name="図 15"/>
          <p:cNvPicPr>
            <a:picLocks noChangeAspect="1"/>
          </p:cNvPicPr>
          <p:nvPr/>
        </p:nvPicPr>
        <p:blipFill>
          <a:blip r:embed="rId5"/>
          <a:stretch>
            <a:fillRect/>
          </a:stretch>
        </p:blipFill>
        <p:spPr>
          <a:xfrm>
            <a:off x="7313392" y="2935692"/>
            <a:ext cx="1219048" cy="1219048"/>
          </a:xfrm>
          <a:prstGeom prst="rect">
            <a:avLst/>
          </a:prstGeom>
        </p:spPr>
      </p:pic>
      <p:sp>
        <p:nvSpPr>
          <p:cNvPr id="17" name="テキスト ボックス 16"/>
          <p:cNvSpPr txBox="1"/>
          <p:nvPr/>
        </p:nvSpPr>
        <p:spPr>
          <a:xfrm>
            <a:off x="2562100" y="3960334"/>
            <a:ext cx="3114955" cy="738664"/>
          </a:xfrm>
          <a:prstGeom prst="rect">
            <a:avLst/>
          </a:prstGeom>
          <a:noFill/>
        </p:spPr>
        <p:txBody>
          <a:bodyPr wrap="none" rtlCol="0">
            <a:spAutoFit/>
          </a:bodyPr>
          <a:lstStyle/>
          <a:p>
            <a:r>
              <a:rPr kumimoji="1" lang="en-US" altLang="ja-JP" sz="1400" b="1" dirty="0" smtClean="0">
                <a:solidFill>
                  <a:srgbClr val="FF0000"/>
                </a:solidFill>
              </a:rPr>
              <a:t>Red</a:t>
            </a:r>
            <a:r>
              <a:rPr kumimoji="1" lang="en-US" altLang="ja-JP" sz="1400" dirty="0" smtClean="0"/>
              <a:t>: Active columns</a:t>
            </a:r>
          </a:p>
          <a:p>
            <a:r>
              <a:rPr kumimoji="1" lang="en-US" altLang="ja-JP" sz="1400" b="1" dirty="0" smtClean="0">
                <a:solidFill>
                  <a:srgbClr val="37F937"/>
                </a:solidFill>
              </a:rPr>
              <a:t>Green</a:t>
            </a:r>
            <a:r>
              <a:rPr kumimoji="1" lang="en-US" altLang="ja-JP" sz="1400" dirty="0" smtClean="0"/>
              <a:t>: Preactive with positive intensity</a:t>
            </a:r>
          </a:p>
          <a:p>
            <a:r>
              <a:rPr kumimoji="1" lang="en-US" altLang="ja-JP" sz="1400" b="1" dirty="0" smtClean="0">
                <a:solidFill>
                  <a:srgbClr val="1F1FF9"/>
                </a:solidFill>
              </a:rPr>
              <a:t>Blue</a:t>
            </a:r>
            <a:r>
              <a:rPr kumimoji="1" lang="en-US" altLang="ja-JP" sz="1400" dirty="0" smtClean="0"/>
              <a:t>: Preactive with negative intensity</a:t>
            </a:r>
          </a:p>
        </p:txBody>
      </p:sp>
      <p:sp>
        <p:nvSpPr>
          <p:cNvPr id="18" name="テキスト ボックス 17"/>
          <p:cNvSpPr txBox="1"/>
          <p:nvPr/>
        </p:nvSpPr>
        <p:spPr>
          <a:xfrm>
            <a:off x="3501352" y="2304150"/>
            <a:ext cx="974947" cy="307777"/>
          </a:xfrm>
          <a:prstGeom prst="rect">
            <a:avLst/>
          </a:prstGeom>
          <a:noFill/>
        </p:spPr>
        <p:txBody>
          <a:bodyPr wrap="none" rtlCol="0">
            <a:spAutoFit/>
          </a:bodyPr>
          <a:lstStyle/>
          <a:p>
            <a:pPr algn="ctr"/>
            <a:r>
              <a:rPr kumimoji="1" lang="en-US" altLang="ja-JP" sz="1400" u="sng" dirty="0" smtClean="0"/>
              <a:t>Initial SDR</a:t>
            </a:r>
          </a:p>
        </p:txBody>
      </p:sp>
      <p:sp>
        <p:nvSpPr>
          <p:cNvPr id="19" name="テキスト ボックス 18"/>
          <p:cNvSpPr txBox="1"/>
          <p:nvPr/>
        </p:nvSpPr>
        <p:spPr>
          <a:xfrm>
            <a:off x="6075281" y="2585645"/>
            <a:ext cx="660758" cy="307777"/>
          </a:xfrm>
          <a:prstGeom prst="rect">
            <a:avLst/>
          </a:prstGeom>
          <a:noFill/>
        </p:spPr>
        <p:txBody>
          <a:bodyPr wrap="none" rtlCol="0">
            <a:spAutoFit/>
          </a:bodyPr>
          <a:lstStyle/>
          <a:p>
            <a:pPr algn="ctr"/>
            <a:r>
              <a:rPr kumimoji="1" lang="en-US" altLang="ja-JP" sz="1400" dirty="0" smtClean="0"/>
              <a:t>Global</a:t>
            </a:r>
          </a:p>
        </p:txBody>
      </p:sp>
      <p:sp>
        <p:nvSpPr>
          <p:cNvPr id="20" name="テキスト ボックス 19"/>
          <p:cNvSpPr txBox="1"/>
          <p:nvPr/>
        </p:nvSpPr>
        <p:spPr>
          <a:xfrm>
            <a:off x="7445863" y="2585645"/>
            <a:ext cx="954107" cy="307777"/>
          </a:xfrm>
          <a:prstGeom prst="rect">
            <a:avLst/>
          </a:prstGeom>
          <a:noFill/>
        </p:spPr>
        <p:txBody>
          <a:bodyPr wrap="none" rtlCol="0">
            <a:spAutoFit/>
          </a:bodyPr>
          <a:lstStyle/>
          <a:p>
            <a:pPr algn="ctr"/>
            <a:r>
              <a:rPr kumimoji="1" lang="en-US" altLang="ja-JP" sz="1400" dirty="0" smtClean="0"/>
              <a:t>New Local</a:t>
            </a:r>
          </a:p>
        </p:txBody>
      </p:sp>
      <p:pic>
        <p:nvPicPr>
          <p:cNvPr id="21" name="図 20"/>
          <p:cNvPicPr>
            <a:picLocks noChangeAspect="1"/>
          </p:cNvPicPr>
          <p:nvPr/>
        </p:nvPicPr>
        <p:blipFill>
          <a:blip r:embed="rId6"/>
          <a:stretch>
            <a:fillRect/>
          </a:stretch>
        </p:blipFill>
        <p:spPr>
          <a:xfrm>
            <a:off x="6144594" y="1133976"/>
            <a:ext cx="731429" cy="731429"/>
          </a:xfrm>
          <a:prstGeom prst="rect">
            <a:avLst/>
          </a:prstGeom>
          <a:ln w="12700">
            <a:solidFill>
              <a:schemeClr val="tx1"/>
            </a:solidFill>
          </a:ln>
        </p:spPr>
      </p:pic>
      <p:sp>
        <p:nvSpPr>
          <p:cNvPr id="22" name="テキスト ボックス 21"/>
          <p:cNvSpPr txBox="1"/>
          <p:nvPr/>
        </p:nvSpPr>
        <p:spPr>
          <a:xfrm>
            <a:off x="5984363" y="739534"/>
            <a:ext cx="1051891" cy="307777"/>
          </a:xfrm>
          <a:prstGeom prst="rect">
            <a:avLst/>
          </a:prstGeom>
          <a:noFill/>
        </p:spPr>
        <p:txBody>
          <a:bodyPr wrap="none" rtlCol="0">
            <a:spAutoFit/>
          </a:bodyPr>
          <a:lstStyle/>
          <a:p>
            <a:pPr algn="ctr"/>
            <a:r>
              <a:rPr kumimoji="1" lang="en-US" altLang="ja-JP" sz="1400" dirty="0" smtClean="0"/>
              <a:t>Input Image</a:t>
            </a:r>
          </a:p>
        </p:txBody>
      </p:sp>
      <p:pic>
        <p:nvPicPr>
          <p:cNvPr id="23" name="図 22"/>
          <p:cNvPicPr>
            <a:picLocks noChangeAspect="1"/>
          </p:cNvPicPr>
          <p:nvPr/>
        </p:nvPicPr>
        <p:blipFill>
          <a:blip r:embed="rId7"/>
          <a:stretch>
            <a:fillRect/>
          </a:stretch>
        </p:blipFill>
        <p:spPr>
          <a:xfrm>
            <a:off x="2966649" y="4946256"/>
            <a:ext cx="920000" cy="920000"/>
          </a:xfrm>
          <a:prstGeom prst="rect">
            <a:avLst/>
          </a:prstGeom>
        </p:spPr>
      </p:pic>
      <p:pic>
        <p:nvPicPr>
          <p:cNvPr id="24" name="図 23"/>
          <p:cNvPicPr>
            <a:picLocks noChangeAspect="1"/>
          </p:cNvPicPr>
          <p:nvPr/>
        </p:nvPicPr>
        <p:blipFill>
          <a:blip r:embed="rId8"/>
          <a:stretch>
            <a:fillRect/>
          </a:stretch>
        </p:blipFill>
        <p:spPr>
          <a:xfrm>
            <a:off x="5796136" y="4946256"/>
            <a:ext cx="1219048" cy="1219048"/>
          </a:xfrm>
          <a:prstGeom prst="rect">
            <a:avLst/>
          </a:prstGeom>
        </p:spPr>
      </p:pic>
      <p:pic>
        <p:nvPicPr>
          <p:cNvPr id="25" name="図 24"/>
          <p:cNvPicPr>
            <a:picLocks noChangeAspect="1"/>
          </p:cNvPicPr>
          <p:nvPr/>
        </p:nvPicPr>
        <p:blipFill>
          <a:blip r:embed="rId9"/>
          <a:stretch>
            <a:fillRect/>
          </a:stretch>
        </p:blipFill>
        <p:spPr>
          <a:xfrm>
            <a:off x="4189835" y="4946256"/>
            <a:ext cx="920000" cy="920000"/>
          </a:xfrm>
          <a:prstGeom prst="rect">
            <a:avLst/>
          </a:prstGeom>
        </p:spPr>
      </p:pic>
      <p:pic>
        <p:nvPicPr>
          <p:cNvPr id="26" name="図 25"/>
          <p:cNvPicPr>
            <a:picLocks noChangeAspect="1"/>
          </p:cNvPicPr>
          <p:nvPr/>
        </p:nvPicPr>
        <p:blipFill>
          <a:blip r:embed="rId10"/>
          <a:stretch>
            <a:fillRect/>
          </a:stretch>
        </p:blipFill>
        <p:spPr>
          <a:xfrm>
            <a:off x="7313392" y="4946256"/>
            <a:ext cx="1219048" cy="1219048"/>
          </a:xfrm>
          <a:prstGeom prst="rect">
            <a:avLst/>
          </a:prstGeom>
        </p:spPr>
      </p:pic>
      <p:sp>
        <p:nvSpPr>
          <p:cNvPr id="27" name="テキスト ボックス 26"/>
          <p:cNvSpPr txBox="1"/>
          <p:nvPr/>
        </p:nvSpPr>
        <p:spPr>
          <a:xfrm>
            <a:off x="2170870" y="6253377"/>
            <a:ext cx="3431557" cy="340519"/>
          </a:xfrm>
          <a:prstGeom prst="wedgeRoundRectCallout">
            <a:avLst>
              <a:gd name="adj1" fmla="val 22182"/>
              <a:gd name="adj2" fmla="val -161275"/>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pPr algn="ctr"/>
            <a:r>
              <a:rPr kumimoji="1" lang="en-US" altLang="ja-JP" sz="1400" dirty="0" smtClean="0"/>
              <a:t>Active columns are more evenly distributed</a:t>
            </a:r>
          </a:p>
        </p:txBody>
      </p:sp>
      <p:sp>
        <p:nvSpPr>
          <p:cNvPr id="28" name="テキスト ボックス 27"/>
          <p:cNvSpPr txBox="1"/>
          <p:nvPr/>
        </p:nvSpPr>
        <p:spPr>
          <a:xfrm>
            <a:off x="5875745" y="6400849"/>
            <a:ext cx="2687044" cy="340519"/>
          </a:xfrm>
          <a:prstGeom prst="wedgeRoundRectCallout">
            <a:avLst>
              <a:gd name="adj1" fmla="val 23690"/>
              <a:gd name="adj2" fmla="val -111548"/>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pPr algn="ctr"/>
            <a:r>
              <a:rPr kumimoji="1" lang="en-US" altLang="ja-JP" sz="1400" dirty="0" smtClean="0"/>
              <a:t>Thus, it provides better coverage</a:t>
            </a:r>
          </a:p>
        </p:txBody>
      </p:sp>
      <p:sp>
        <p:nvSpPr>
          <p:cNvPr id="29" name="テキスト ボックス 28"/>
          <p:cNvSpPr txBox="1"/>
          <p:nvPr/>
        </p:nvSpPr>
        <p:spPr>
          <a:xfrm>
            <a:off x="5984265" y="4130496"/>
            <a:ext cx="2286203" cy="738664"/>
          </a:xfrm>
          <a:prstGeom prst="rect">
            <a:avLst/>
          </a:prstGeom>
          <a:noFill/>
        </p:spPr>
        <p:txBody>
          <a:bodyPr wrap="none" rtlCol="0">
            <a:spAutoFit/>
          </a:bodyPr>
          <a:lstStyle/>
          <a:p>
            <a:r>
              <a:rPr kumimoji="1" lang="en-US" altLang="ja-JP" sz="1400" dirty="0" smtClean="0"/>
              <a:t>Gray: Disconnected synapse</a:t>
            </a:r>
          </a:p>
          <a:p>
            <a:r>
              <a:rPr kumimoji="1" lang="en-US" altLang="ja-JP" sz="1400" b="1" dirty="0" smtClean="0">
                <a:solidFill>
                  <a:srgbClr val="37F937"/>
                </a:solidFill>
              </a:rPr>
              <a:t>Green</a:t>
            </a:r>
            <a:r>
              <a:rPr kumimoji="1" lang="en-US" altLang="ja-JP" sz="1400" dirty="0" smtClean="0"/>
              <a:t>: Inactive synapse</a:t>
            </a:r>
          </a:p>
          <a:p>
            <a:r>
              <a:rPr kumimoji="1" lang="en-US" altLang="ja-JP" sz="1400" b="1" dirty="0" smtClean="0">
                <a:solidFill>
                  <a:srgbClr val="F1F10E"/>
                </a:solidFill>
              </a:rPr>
              <a:t>Yellow</a:t>
            </a:r>
            <a:r>
              <a:rPr kumimoji="1" lang="en-US" altLang="ja-JP" sz="1400" dirty="0" smtClean="0"/>
              <a:t>: Active synapse</a:t>
            </a:r>
          </a:p>
        </p:txBody>
      </p:sp>
      <p:sp>
        <p:nvSpPr>
          <p:cNvPr id="5" name="スライド番号プレースホルダー 4"/>
          <p:cNvSpPr>
            <a:spLocks noGrp="1"/>
          </p:cNvSpPr>
          <p:nvPr>
            <p:ph type="sldNum" sz="quarter" idx="12"/>
          </p:nvPr>
        </p:nvSpPr>
        <p:spPr/>
        <p:txBody>
          <a:bodyPr/>
          <a:lstStyle/>
          <a:p>
            <a:fld id="{61C44E05-631C-4892-B577-17C57620ECE9}" type="slidenum">
              <a:rPr lang="en-US" altLang="ja-JP" smtClean="0"/>
              <a:pPr/>
              <a:t>11</a:t>
            </a:fld>
            <a:endParaRPr kumimoji="1" lang="ja-JP" altLang="en-US"/>
          </a:p>
        </p:txBody>
      </p:sp>
    </p:spTree>
    <p:extLst>
      <p:ext uri="{BB962C8B-B14F-4D97-AF65-F5344CB8AC3E}">
        <p14:creationId xmlns:p14="http://schemas.microsoft.com/office/powerpoint/2010/main" val="3251220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The c</a:t>
            </a:r>
            <a:r>
              <a:rPr kumimoji="1" lang="en-US" altLang="ja-JP" dirty="0" smtClean="0"/>
              <a:t>overage of SDR</a:t>
            </a:r>
            <a:endParaRPr kumimoji="1" lang="ja-JP" altLang="en-US" dirty="0"/>
          </a:p>
        </p:txBody>
      </p:sp>
      <p:sp>
        <p:nvSpPr>
          <p:cNvPr id="3" name="テキスト ボックス 2"/>
          <p:cNvSpPr txBox="1"/>
          <p:nvPr/>
        </p:nvSpPr>
        <p:spPr>
          <a:xfrm>
            <a:off x="1043608" y="3025402"/>
            <a:ext cx="1813317" cy="738664"/>
          </a:xfrm>
          <a:prstGeom prst="rect">
            <a:avLst/>
          </a:prstGeom>
          <a:noFill/>
        </p:spPr>
        <p:txBody>
          <a:bodyPr wrap="none" rtlCol="0">
            <a:spAutoFit/>
          </a:bodyPr>
          <a:lstStyle/>
          <a:p>
            <a:pPr algn="ctr"/>
            <a:r>
              <a:rPr kumimoji="1" lang="en-US" altLang="ja-JP" sz="1400" dirty="0" smtClean="0"/>
              <a:t>Fanout diameter</a:t>
            </a:r>
            <a:r>
              <a:rPr kumimoji="1" lang="ja-JP" altLang="en-US" sz="1400" dirty="0" smtClean="0"/>
              <a:t> </a:t>
            </a:r>
            <a:r>
              <a:rPr kumimoji="1" lang="en-US" altLang="ja-JP" sz="1400" b="1" dirty="0">
                <a:solidFill>
                  <a:schemeClr val="accent4">
                    <a:lumMod val="75000"/>
                  </a:schemeClr>
                </a:solidFill>
              </a:rPr>
              <a:t>100%</a:t>
            </a:r>
            <a:br>
              <a:rPr kumimoji="1" lang="en-US" altLang="ja-JP" sz="1400" b="1" dirty="0">
                <a:solidFill>
                  <a:schemeClr val="accent4">
                    <a:lumMod val="75000"/>
                  </a:schemeClr>
                </a:solidFill>
              </a:rPr>
            </a:br>
            <a:r>
              <a:rPr kumimoji="1" lang="en-US" altLang="ja-JP" sz="1400" dirty="0" smtClean="0"/>
              <a:t>over the input space</a:t>
            </a:r>
          </a:p>
          <a:p>
            <a:pPr algn="ctr"/>
            <a:r>
              <a:rPr kumimoji="1" lang="en-US" altLang="ja-JP" sz="1400" dirty="0" smtClean="0"/>
              <a:t>(fanout radius 128)</a:t>
            </a:r>
          </a:p>
        </p:txBody>
      </p:sp>
      <p:sp>
        <p:nvSpPr>
          <p:cNvPr id="5" name="テキスト ボックス 4"/>
          <p:cNvSpPr txBox="1"/>
          <p:nvPr/>
        </p:nvSpPr>
        <p:spPr>
          <a:xfrm>
            <a:off x="1046395" y="4927960"/>
            <a:ext cx="1813317" cy="738664"/>
          </a:xfrm>
          <a:prstGeom prst="rect">
            <a:avLst/>
          </a:prstGeom>
          <a:noFill/>
        </p:spPr>
        <p:txBody>
          <a:bodyPr wrap="none" rtlCol="0">
            <a:spAutoFit/>
          </a:bodyPr>
          <a:lstStyle/>
          <a:p>
            <a:pPr algn="ctr"/>
            <a:r>
              <a:rPr kumimoji="1" lang="en-US" altLang="ja-JP" sz="1400" dirty="0" smtClean="0"/>
              <a:t>Fanout diameter</a:t>
            </a:r>
            <a:r>
              <a:rPr kumimoji="1" lang="ja-JP" altLang="en-US" sz="1400" dirty="0" smtClean="0"/>
              <a:t> </a:t>
            </a:r>
            <a:r>
              <a:rPr kumimoji="1" lang="en-US" altLang="ja-JP" sz="1400" dirty="0" smtClean="0"/>
              <a:t>100%</a:t>
            </a:r>
            <a:br>
              <a:rPr kumimoji="1" lang="en-US" altLang="ja-JP" sz="1400" dirty="0" smtClean="0"/>
            </a:br>
            <a:r>
              <a:rPr kumimoji="1" lang="en-US" altLang="ja-JP" sz="1400" b="1" dirty="0" smtClean="0">
                <a:solidFill>
                  <a:schemeClr val="accent4">
                    <a:lumMod val="75000"/>
                  </a:schemeClr>
                </a:solidFill>
              </a:rPr>
              <a:t>No permanence bias</a:t>
            </a:r>
          </a:p>
          <a:p>
            <a:pPr algn="ctr"/>
            <a:r>
              <a:rPr kumimoji="1" lang="en-US" altLang="ja-JP" sz="1400" dirty="0" smtClean="0"/>
              <a:t>(perm sinker 0)</a:t>
            </a:r>
            <a:endParaRPr kumimoji="1" lang="en-US" altLang="ja-JP" sz="1400" dirty="0"/>
          </a:p>
        </p:txBody>
      </p:sp>
      <p:sp>
        <p:nvSpPr>
          <p:cNvPr id="24" name="テキスト ボックス 23"/>
          <p:cNvSpPr txBox="1"/>
          <p:nvPr/>
        </p:nvSpPr>
        <p:spPr>
          <a:xfrm>
            <a:off x="3088841" y="2630375"/>
            <a:ext cx="660758" cy="307777"/>
          </a:xfrm>
          <a:prstGeom prst="rect">
            <a:avLst/>
          </a:prstGeom>
          <a:noFill/>
        </p:spPr>
        <p:txBody>
          <a:bodyPr wrap="none" rtlCol="0">
            <a:spAutoFit/>
          </a:bodyPr>
          <a:lstStyle/>
          <a:p>
            <a:pPr algn="ctr"/>
            <a:r>
              <a:rPr kumimoji="1" lang="en-US" altLang="ja-JP" sz="1400" dirty="0" smtClean="0"/>
              <a:t>Global</a:t>
            </a:r>
          </a:p>
        </p:txBody>
      </p:sp>
      <p:sp>
        <p:nvSpPr>
          <p:cNvPr id="25" name="テキスト ボックス 24"/>
          <p:cNvSpPr txBox="1"/>
          <p:nvPr/>
        </p:nvSpPr>
        <p:spPr>
          <a:xfrm>
            <a:off x="4165353" y="2630375"/>
            <a:ext cx="954107" cy="307777"/>
          </a:xfrm>
          <a:prstGeom prst="rect">
            <a:avLst/>
          </a:prstGeom>
          <a:noFill/>
        </p:spPr>
        <p:txBody>
          <a:bodyPr wrap="none" rtlCol="0">
            <a:spAutoFit/>
          </a:bodyPr>
          <a:lstStyle/>
          <a:p>
            <a:pPr algn="ctr"/>
            <a:r>
              <a:rPr kumimoji="1" lang="en-US" altLang="ja-JP" sz="1400" dirty="0" smtClean="0"/>
              <a:t>New Local</a:t>
            </a:r>
          </a:p>
        </p:txBody>
      </p:sp>
      <p:sp>
        <p:nvSpPr>
          <p:cNvPr id="26" name="テキスト ボックス 25"/>
          <p:cNvSpPr txBox="1"/>
          <p:nvPr/>
        </p:nvSpPr>
        <p:spPr>
          <a:xfrm>
            <a:off x="6556538" y="2348880"/>
            <a:ext cx="1141659" cy="307777"/>
          </a:xfrm>
          <a:prstGeom prst="rect">
            <a:avLst/>
          </a:prstGeom>
          <a:noFill/>
        </p:spPr>
        <p:txBody>
          <a:bodyPr wrap="none" rtlCol="0">
            <a:spAutoFit/>
          </a:bodyPr>
          <a:lstStyle/>
          <a:p>
            <a:pPr algn="ctr"/>
            <a:r>
              <a:rPr kumimoji="1" lang="en-US" altLang="ja-JP" sz="1400" u="sng" dirty="0" smtClean="0"/>
              <a:t>Reverse Map</a:t>
            </a:r>
          </a:p>
        </p:txBody>
      </p:sp>
      <p:sp>
        <p:nvSpPr>
          <p:cNvPr id="27" name="テキスト ボックス 26"/>
          <p:cNvSpPr txBox="1"/>
          <p:nvPr/>
        </p:nvSpPr>
        <p:spPr>
          <a:xfrm>
            <a:off x="3493923" y="2348880"/>
            <a:ext cx="974947" cy="307777"/>
          </a:xfrm>
          <a:prstGeom prst="rect">
            <a:avLst/>
          </a:prstGeom>
          <a:noFill/>
        </p:spPr>
        <p:txBody>
          <a:bodyPr wrap="none" rtlCol="0">
            <a:spAutoFit/>
          </a:bodyPr>
          <a:lstStyle/>
          <a:p>
            <a:pPr algn="ctr"/>
            <a:r>
              <a:rPr kumimoji="1" lang="en-US" altLang="ja-JP" sz="1400" u="sng" dirty="0" smtClean="0"/>
              <a:t>Initial SDR</a:t>
            </a:r>
          </a:p>
        </p:txBody>
      </p:sp>
      <p:sp>
        <p:nvSpPr>
          <p:cNvPr id="28" name="テキスト ボックス 27"/>
          <p:cNvSpPr txBox="1"/>
          <p:nvPr/>
        </p:nvSpPr>
        <p:spPr>
          <a:xfrm>
            <a:off x="6075281" y="2630375"/>
            <a:ext cx="660758" cy="307777"/>
          </a:xfrm>
          <a:prstGeom prst="rect">
            <a:avLst/>
          </a:prstGeom>
          <a:noFill/>
        </p:spPr>
        <p:txBody>
          <a:bodyPr wrap="none" rtlCol="0">
            <a:spAutoFit/>
          </a:bodyPr>
          <a:lstStyle/>
          <a:p>
            <a:pPr algn="ctr"/>
            <a:r>
              <a:rPr kumimoji="1" lang="en-US" altLang="ja-JP" sz="1400" dirty="0" smtClean="0"/>
              <a:t>Global</a:t>
            </a:r>
          </a:p>
        </p:txBody>
      </p:sp>
      <p:sp>
        <p:nvSpPr>
          <p:cNvPr id="29" name="テキスト ボックス 28"/>
          <p:cNvSpPr txBox="1"/>
          <p:nvPr/>
        </p:nvSpPr>
        <p:spPr>
          <a:xfrm>
            <a:off x="7445863" y="2630375"/>
            <a:ext cx="954107" cy="307777"/>
          </a:xfrm>
          <a:prstGeom prst="rect">
            <a:avLst/>
          </a:prstGeom>
          <a:noFill/>
        </p:spPr>
        <p:txBody>
          <a:bodyPr wrap="none" rtlCol="0">
            <a:spAutoFit/>
          </a:bodyPr>
          <a:lstStyle/>
          <a:p>
            <a:pPr algn="ctr"/>
            <a:r>
              <a:rPr kumimoji="1" lang="en-US" altLang="ja-JP" sz="1400" dirty="0" smtClean="0"/>
              <a:t>New Local</a:t>
            </a:r>
          </a:p>
        </p:txBody>
      </p:sp>
      <p:sp>
        <p:nvSpPr>
          <p:cNvPr id="37" name="テキスト ボックス 36"/>
          <p:cNvSpPr txBox="1"/>
          <p:nvPr/>
        </p:nvSpPr>
        <p:spPr>
          <a:xfrm>
            <a:off x="7164288" y="812318"/>
            <a:ext cx="1766830" cy="1200329"/>
          </a:xfrm>
          <a:prstGeom prst="rect">
            <a:avLst/>
          </a:prstGeom>
          <a:noFill/>
          <a:ln>
            <a:solidFill>
              <a:schemeClr val="tx1"/>
            </a:solidFill>
            <a:prstDash val="dash"/>
          </a:ln>
        </p:spPr>
        <p:txBody>
          <a:bodyPr wrap="none" rtlCol="0">
            <a:spAutoFit/>
          </a:bodyPr>
          <a:lstStyle/>
          <a:p>
            <a:r>
              <a:rPr kumimoji="1" lang="en-US" altLang="ja-JP" sz="1200" dirty="0" smtClean="0"/>
              <a:t>Image size: 256x256 </a:t>
            </a:r>
            <a:r>
              <a:rPr kumimoji="1" lang="en-US" altLang="ja-JP" sz="1200" dirty="0" err="1" smtClean="0"/>
              <a:t>pixs</a:t>
            </a:r>
            <a:endParaRPr kumimoji="1" lang="en-US" altLang="ja-JP" sz="1200" dirty="0" smtClean="0"/>
          </a:p>
          <a:p>
            <a:r>
              <a:rPr kumimoji="1" lang="en-US" altLang="ja-JP" sz="1200" dirty="0" smtClean="0"/>
              <a:t>Region size: 32x32 cols</a:t>
            </a:r>
          </a:p>
          <a:p>
            <a:r>
              <a:rPr kumimoji="1" lang="en-US" altLang="ja-JP" sz="1200" dirty="0"/>
              <a:t>Target Sparsity: 4%</a:t>
            </a:r>
          </a:p>
          <a:p>
            <a:r>
              <a:rPr kumimoji="1" lang="en-US" altLang="ja-JP" sz="1200" dirty="0" smtClean="0"/>
              <a:t>Connected </a:t>
            </a:r>
            <a:r>
              <a:rPr kumimoji="1" lang="en-US" altLang="ja-JP" sz="1200" dirty="0"/>
              <a:t>synapse: </a:t>
            </a:r>
            <a:r>
              <a:rPr kumimoji="1" lang="en-US" altLang="ja-JP" sz="1200" dirty="0" smtClean="0"/>
              <a:t>512</a:t>
            </a:r>
            <a:endParaRPr kumimoji="1" lang="en-US" altLang="ja-JP" sz="1200" dirty="0"/>
          </a:p>
          <a:p>
            <a:r>
              <a:rPr kumimoji="1" lang="en-US" altLang="ja-JP" sz="1200" dirty="0" smtClean="0"/>
              <a:t>Minimum overlap: 20</a:t>
            </a:r>
          </a:p>
          <a:p>
            <a:r>
              <a:rPr kumimoji="1" lang="en-US" altLang="ja-JP" sz="1200" dirty="0" smtClean="0"/>
              <a:t>Inhibition </a:t>
            </a:r>
            <a:r>
              <a:rPr kumimoji="1" lang="en-US" altLang="ja-JP" sz="1200" dirty="0"/>
              <a:t>penalty: 8</a:t>
            </a:r>
            <a:r>
              <a:rPr kumimoji="1" lang="en-US" altLang="ja-JP" sz="1200" dirty="0" smtClean="0"/>
              <a:t>%</a:t>
            </a:r>
            <a:endParaRPr kumimoji="1" lang="en-US" altLang="ja-JP" sz="1200" dirty="0"/>
          </a:p>
        </p:txBody>
      </p:sp>
      <p:pic>
        <p:nvPicPr>
          <p:cNvPr id="38" name="図 37"/>
          <p:cNvPicPr>
            <a:picLocks noChangeAspect="1"/>
          </p:cNvPicPr>
          <p:nvPr/>
        </p:nvPicPr>
        <p:blipFill>
          <a:blip r:embed="rId2"/>
          <a:stretch>
            <a:fillRect/>
          </a:stretch>
        </p:blipFill>
        <p:spPr>
          <a:xfrm>
            <a:off x="6144594" y="1133976"/>
            <a:ext cx="731429" cy="731429"/>
          </a:xfrm>
          <a:prstGeom prst="rect">
            <a:avLst/>
          </a:prstGeom>
          <a:ln w="12700">
            <a:solidFill>
              <a:schemeClr val="tx1"/>
            </a:solidFill>
          </a:ln>
        </p:spPr>
      </p:pic>
      <p:sp>
        <p:nvSpPr>
          <p:cNvPr id="39" name="テキスト ボックス 38"/>
          <p:cNvSpPr txBox="1"/>
          <p:nvPr/>
        </p:nvSpPr>
        <p:spPr>
          <a:xfrm>
            <a:off x="5984363" y="739534"/>
            <a:ext cx="1051891" cy="307777"/>
          </a:xfrm>
          <a:prstGeom prst="rect">
            <a:avLst/>
          </a:prstGeom>
          <a:noFill/>
        </p:spPr>
        <p:txBody>
          <a:bodyPr wrap="none" rtlCol="0">
            <a:spAutoFit/>
          </a:bodyPr>
          <a:lstStyle/>
          <a:p>
            <a:pPr algn="ctr"/>
            <a:r>
              <a:rPr kumimoji="1" lang="en-US" altLang="ja-JP" sz="1400" dirty="0" smtClean="0"/>
              <a:t>Input Image</a:t>
            </a:r>
          </a:p>
        </p:txBody>
      </p:sp>
      <p:sp>
        <p:nvSpPr>
          <p:cNvPr id="40" name="テキスト ボックス 39"/>
          <p:cNvSpPr txBox="1"/>
          <p:nvPr/>
        </p:nvSpPr>
        <p:spPr>
          <a:xfrm>
            <a:off x="2420004" y="4079955"/>
            <a:ext cx="3175832" cy="578882"/>
          </a:xfrm>
          <a:prstGeom prst="wedgeRoundRectCallout">
            <a:avLst>
              <a:gd name="adj1" fmla="val -23362"/>
              <a:gd name="adj2" fmla="val -72204"/>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pPr algn="ctr"/>
            <a:r>
              <a:rPr kumimoji="1" lang="en-US" altLang="ja-JP" sz="1400" dirty="0" smtClean="0"/>
              <a:t>More active columns </a:t>
            </a:r>
            <a:r>
              <a:rPr kumimoji="1" lang="en-US" altLang="ja-JP" sz="1400" dirty="0" smtClean="0"/>
              <a:t>are near </a:t>
            </a:r>
            <a:r>
              <a:rPr kumimoji="1" lang="en-US" altLang="ja-JP" sz="1400" dirty="0" smtClean="0"/>
              <a:t>center</a:t>
            </a:r>
            <a:br>
              <a:rPr kumimoji="1" lang="en-US" altLang="ja-JP" sz="1400" dirty="0" smtClean="0"/>
            </a:br>
            <a:r>
              <a:rPr kumimoji="1" lang="en-US" altLang="ja-JP" sz="1400" dirty="0" smtClean="0"/>
              <a:t>due to the bias on synapse distribution</a:t>
            </a:r>
          </a:p>
        </p:txBody>
      </p:sp>
      <p:sp>
        <p:nvSpPr>
          <p:cNvPr id="41" name="テキスト ボックス 40"/>
          <p:cNvSpPr txBox="1"/>
          <p:nvPr/>
        </p:nvSpPr>
        <p:spPr>
          <a:xfrm>
            <a:off x="2647445" y="6093296"/>
            <a:ext cx="2720951" cy="578882"/>
          </a:xfrm>
          <a:prstGeom prst="wedgeRoundRectCallout">
            <a:avLst>
              <a:gd name="adj1" fmla="val 23246"/>
              <a:gd name="adj2" fmla="val -71765"/>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pPr algn="ctr"/>
            <a:r>
              <a:rPr kumimoji="1" lang="en-US" altLang="ja-JP" sz="1400" dirty="0" smtClean="0"/>
              <a:t>If no bias is given to permanence,</a:t>
            </a:r>
            <a:br>
              <a:rPr kumimoji="1" lang="en-US" altLang="ja-JP" sz="1400" dirty="0" smtClean="0"/>
            </a:br>
            <a:r>
              <a:rPr kumimoji="1" lang="en-US" altLang="ja-JP" sz="1400" dirty="0" smtClean="0"/>
              <a:t>all columns are equal.</a:t>
            </a:r>
          </a:p>
        </p:txBody>
      </p:sp>
      <p:pic>
        <p:nvPicPr>
          <p:cNvPr id="4" name="図 3"/>
          <p:cNvPicPr>
            <a:picLocks noChangeAspect="1"/>
          </p:cNvPicPr>
          <p:nvPr/>
        </p:nvPicPr>
        <p:blipFill>
          <a:blip r:embed="rId3"/>
          <a:stretch>
            <a:fillRect/>
          </a:stretch>
        </p:blipFill>
        <p:spPr>
          <a:xfrm>
            <a:off x="4177428" y="2938152"/>
            <a:ext cx="920000" cy="920000"/>
          </a:xfrm>
          <a:prstGeom prst="rect">
            <a:avLst/>
          </a:prstGeom>
        </p:spPr>
      </p:pic>
      <p:pic>
        <p:nvPicPr>
          <p:cNvPr id="6" name="図 5"/>
          <p:cNvPicPr>
            <a:picLocks noChangeAspect="1"/>
          </p:cNvPicPr>
          <p:nvPr/>
        </p:nvPicPr>
        <p:blipFill>
          <a:blip r:embed="rId4"/>
          <a:stretch>
            <a:fillRect/>
          </a:stretch>
        </p:blipFill>
        <p:spPr>
          <a:xfrm>
            <a:off x="2959220" y="2938152"/>
            <a:ext cx="920000" cy="920000"/>
          </a:xfrm>
          <a:prstGeom prst="rect">
            <a:avLst/>
          </a:prstGeom>
        </p:spPr>
      </p:pic>
      <p:pic>
        <p:nvPicPr>
          <p:cNvPr id="7" name="図 6"/>
          <p:cNvPicPr>
            <a:picLocks noChangeAspect="1"/>
          </p:cNvPicPr>
          <p:nvPr/>
        </p:nvPicPr>
        <p:blipFill>
          <a:blip r:embed="rId5"/>
          <a:stretch>
            <a:fillRect/>
          </a:stretch>
        </p:blipFill>
        <p:spPr>
          <a:xfrm>
            <a:off x="5796136" y="2938152"/>
            <a:ext cx="1219048" cy="1219048"/>
          </a:xfrm>
          <a:prstGeom prst="rect">
            <a:avLst/>
          </a:prstGeom>
        </p:spPr>
      </p:pic>
      <p:pic>
        <p:nvPicPr>
          <p:cNvPr id="8" name="図 7"/>
          <p:cNvPicPr>
            <a:picLocks noChangeAspect="1"/>
          </p:cNvPicPr>
          <p:nvPr/>
        </p:nvPicPr>
        <p:blipFill>
          <a:blip r:embed="rId6"/>
          <a:stretch>
            <a:fillRect/>
          </a:stretch>
        </p:blipFill>
        <p:spPr>
          <a:xfrm>
            <a:off x="7313392" y="2938152"/>
            <a:ext cx="1219048" cy="1219048"/>
          </a:xfrm>
          <a:prstGeom prst="rect">
            <a:avLst/>
          </a:prstGeom>
        </p:spPr>
      </p:pic>
      <p:pic>
        <p:nvPicPr>
          <p:cNvPr id="11" name="図 10"/>
          <p:cNvPicPr>
            <a:picLocks noChangeAspect="1"/>
          </p:cNvPicPr>
          <p:nvPr/>
        </p:nvPicPr>
        <p:blipFill>
          <a:blip r:embed="rId7"/>
          <a:stretch>
            <a:fillRect/>
          </a:stretch>
        </p:blipFill>
        <p:spPr>
          <a:xfrm>
            <a:off x="2959220" y="4946256"/>
            <a:ext cx="920000" cy="920000"/>
          </a:xfrm>
          <a:prstGeom prst="rect">
            <a:avLst/>
          </a:prstGeom>
        </p:spPr>
      </p:pic>
      <p:pic>
        <p:nvPicPr>
          <p:cNvPr id="13" name="図 12"/>
          <p:cNvPicPr>
            <a:picLocks noChangeAspect="1"/>
          </p:cNvPicPr>
          <p:nvPr/>
        </p:nvPicPr>
        <p:blipFill>
          <a:blip r:embed="rId8"/>
          <a:stretch>
            <a:fillRect/>
          </a:stretch>
        </p:blipFill>
        <p:spPr>
          <a:xfrm>
            <a:off x="5796136" y="4946256"/>
            <a:ext cx="1219048" cy="1219048"/>
          </a:xfrm>
          <a:prstGeom prst="rect">
            <a:avLst/>
          </a:prstGeom>
        </p:spPr>
      </p:pic>
      <p:pic>
        <p:nvPicPr>
          <p:cNvPr id="14" name="図 13"/>
          <p:cNvPicPr>
            <a:picLocks noChangeAspect="1"/>
          </p:cNvPicPr>
          <p:nvPr/>
        </p:nvPicPr>
        <p:blipFill>
          <a:blip r:embed="rId9"/>
          <a:stretch>
            <a:fillRect/>
          </a:stretch>
        </p:blipFill>
        <p:spPr>
          <a:xfrm>
            <a:off x="4177428" y="4946256"/>
            <a:ext cx="920000" cy="920000"/>
          </a:xfrm>
          <a:prstGeom prst="rect">
            <a:avLst/>
          </a:prstGeom>
        </p:spPr>
      </p:pic>
      <p:pic>
        <p:nvPicPr>
          <p:cNvPr id="15" name="図 14"/>
          <p:cNvPicPr>
            <a:picLocks noChangeAspect="1"/>
          </p:cNvPicPr>
          <p:nvPr/>
        </p:nvPicPr>
        <p:blipFill>
          <a:blip r:embed="rId10"/>
          <a:stretch>
            <a:fillRect/>
          </a:stretch>
        </p:blipFill>
        <p:spPr>
          <a:xfrm>
            <a:off x="7313392" y="4946256"/>
            <a:ext cx="1219048" cy="1219048"/>
          </a:xfrm>
          <a:prstGeom prst="rect">
            <a:avLst/>
          </a:prstGeom>
        </p:spPr>
      </p:pic>
      <p:sp>
        <p:nvSpPr>
          <p:cNvPr id="9" name="スライド番号プレースホルダー 8"/>
          <p:cNvSpPr>
            <a:spLocks noGrp="1"/>
          </p:cNvSpPr>
          <p:nvPr>
            <p:ph type="sldNum" sz="quarter" idx="12"/>
          </p:nvPr>
        </p:nvSpPr>
        <p:spPr/>
        <p:txBody>
          <a:bodyPr/>
          <a:lstStyle/>
          <a:p>
            <a:fld id="{61C44E05-631C-4892-B577-17C57620ECE9}" type="slidenum">
              <a:rPr lang="en-US" altLang="ja-JP" smtClean="0"/>
              <a:pPr/>
              <a:t>12</a:t>
            </a:fld>
            <a:endParaRPr kumimoji="1" lang="ja-JP" altLang="en-US"/>
          </a:p>
        </p:txBody>
      </p:sp>
    </p:spTree>
    <p:extLst>
      <p:ext uri="{BB962C8B-B14F-4D97-AF65-F5344CB8AC3E}">
        <p14:creationId xmlns:p14="http://schemas.microsoft.com/office/powerpoint/2010/main" val="3234468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Effect of i</a:t>
            </a:r>
            <a:r>
              <a:rPr kumimoji="1" lang="en-US" altLang="ja-JP" dirty="0" smtClean="0"/>
              <a:t>nhibition penalty</a:t>
            </a:r>
            <a:endParaRPr kumimoji="1" lang="ja-JP" altLang="en-US" dirty="0"/>
          </a:p>
        </p:txBody>
      </p:sp>
      <p:sp>
        <p:nvSpPr>
          <p:cNvPr id="3" name="テキスト ボックス 2"/>
          <p:cNvSpPr txBox="1"/>
          <p:nvPr/>
        </p:nvSpPr>
        <p:spPr>
          <a:xfrm>
            <a:off x="7164288" y="901169"/>
            <a:ext cx="1739579" cy="1200329"/>
          </a:xfrm>
          <a:prstGeom prst="rect">
            <a:avLst/>
          </a:prstGeom>
          <a:noFill/>
          <a:ln>
            <a:solidFill>
              <a:schemeClr val="tx1"/>
            </a:solidFill>
            <a:prstDash val="dash"/>
          </a:ln>
        </p:spPr>
        <p:txBody>
          <a:bodyPr wrap="none" rtlCol="0">
            <a:spAutoFit/>
          </a:bodyPr>
          <a:lstStyle/>
          <a:p>
            <a:r>
              <a:rPr kumimoji="1" lang="en-US" altLang="ja-JP" sz="1200" dirty="0" smtClean="0"/>
              <a:t>Image size: 256x256</a:t>
            </a:r>
          </a:p>
          <a:p>
            <a:r>
              <a:rPr kumimoji="1" lang="en-US" altLang="ja-JP" sz="1200" dirty="0" smtClean="0"/>
              <a:t>Region size: 32x32</a:t>
            </a:r>
          </a:p>
          <a:p>
            <a:r>
              <a:rPr kumimoji="1" lang="en-US" altLang="ja-JP" sz="1200" dirty="0" smtClean="0"/>
              <a:t>Potential synapse: 1024</a:t>
            </a:r>
          </a:p>
          <a:p>
            <a:r>
              <a:rPr kumimoji="1" lang="en-US" altLang="ja-JP" sz="1200" dirty="0" smtClean="0"/>
              <a:t>Minimum overlap: 102</a:t>
            </a:r>
          </a:p>
          <a:p>
            <a:r>
              <a:rPr kumimoji="1" lang="en-US" altLang="ja-JP" sz="1200" dirty="0" smtClean="0"/>
              <a:t>Connected synapse: 50%</a:t>
            </a:r>
          </a:p>
          <a:p>
            <a:r>
              <a:rPr kumimoji="1" lang="en-US" altLang="ja-JP" sz="1200" dirty="0" smtClean="0"/>
              <a:t>Fanout diameter: 50%</a:t>
            </a:r>
          </a:p>
        </p:txBody>
      </p:sp>
      <p:sp>
        <p:nvSpPr>
          <p:cNvPr id="5" name="テキスト ボックス 4"/>
          <p:cNvSpPr txBox="1"/>
          <p:nvPr/>
        </p:nvSpPr>
        <p:spPr>
          <a:xfrm>
            <a:off x="463765" y="2487390"/>
            <a:ext cx="1051891" cy="307777"/>
          </a:xfrm>
          <a:prstGeom prst="rect">
            <a:avLst/>
          </a:prstGeom>
          <a:noFill/>
        </p:spPr>
        <p:txBody>
          <a:bodyPr wrap="none" rtlCol="0">
            <a:spAutoFit/>
          </a:bodyPr>
          <a:lstStyle/>
          <a:p>
            <a:pPr algn="ctr"/>
            <a:r>
              <a:rPr kumimoji="1" lang="en-US" altLang="ja-JP" sz="1400" dirty="0" smtClean="0"/>
              <a:t>Input Image</a:t>
            </a:r>
          </a:p>
        </p:txBody>
      </p:sp>
      <p:sp>
        <p:nvSpPr>
          <p:cNvPr id="6" name="テキスト ボックス 5"/>
          <p:cNvSpPr txBox="1"/>
          <p:nvPr/>
        </p:nvSpPr>
        <p:spPr>
          <a:xfrm>
            <a:off x="2191580" y="2073982"/>
            <a:ext cx="974947" cy="307777"/>
          </a:xfrm>
          <a:prstGeom prst="rect">
            <a:avLst/>
          </a:prstGeom>
          <a:noFill/>
        </p:spPr>
        <p:txBody>
          <a:bodyPr wrap="none" rtlCol="0">
            <a:spAutoFit/>
          </a:bodyPr>
          <a:lstStyle/>
          <a:p>
            <a:pPr algn="ctr"/>
            <a:r>
              <a:rPr kumimoji="1" lang="en-US" altLang="ja-JP" sz="1400" u="sng" dirty="0" smtClean="0"/>
              <a:t>Initial SDR</a:t>
            </a:r>
          </a:p>
        </p:txBody>
      </p:sp>
      <p:sp>
        <p:nvSpPr>
          <p:cNvPr id="7" name="テキスト ボックス 6"/>
          <p:cNvSpPr txBox="1"/>
          <p:nvPr/>
        </p:nvSpPr>
        <p:spPr>
          <a:xfrm>
            <a:off x="3598668" y="2487390"/>
            <a:ext cx="966932" cy="307777"/>
          </a:xfrm>
          <a:prstGeom prst="rect">
            <a:avLst/>
          </a:prstGeom>
          <a:noFill/>
        </p:spPr>
        <p:txBody>
          <a:bodyPr wrap="none" rtlCol="0">
            <a:spAutoFit/>
          </a:bodyPr>
          <a:lstStyle/>
          <a:p>
            <a:pPr algn="ctr"/>
            <a:r>
              <a:rPr kumimoji="1" lang="en-US" altLang="ja-JP" sz="1400" dirty="0" smtClean="0"/>
              <a:t>Penalty 1%</a:t>
            </a:r>
          </a:p>
        </p:txBody>
      </p:sp>
      <p:sp>
        <p:nvSpPr>
          <p:cNvPr id="8" name="テキスト ボックス 7"/>
          <p:cNvSpPr txBox="1"/>
          <p:nvPr/>
        </p:nvSpPr>
        <p:spPr>
          <a:xfrm>
            <a:off x="2113384" y="2379669"/>
            <a:ext cx="1407758" cy="523220"/>
          </a:xfrm>
          <a:prstGeom prst="rect">
            <a:avLst/>
          </a:prstGeom>
          <a:noFill/>
        </p:spPr>
        <p:txBody>
          <a:bodyPr wrap="none" rtlCol="0">
            <a:spAutoFit/>
          </a:bodyPr>
          <a:lstStyle/>
          <a:p>
            <a:pPr algn="ctr"/>
            <a:r>
              <a:rPr kumimoji="1" lang="en-US" altLang="ja-JP" sz="1400" dirty="0" smtClean="0"/>
              <a:t>Penalty 0%</a:t>
            </a:r>
          </a:p>
          <a:p>
            <a:pPr algn="ctr"/>
            <a:r>
              <a:rPr kumimoji="1" lang="en-US" altLang="ja-JP" sz="1400" dirty="0" smtClean="0"/>
              <a:t>Global Inhibition</a:t>
            </a:r>
          </a:p>
        </p:txBody>
      </p:sp>
      <p:sp>
        <p:nvSpPr>
          <p:cNvPr id="9" name="テキスト ボックス 8"/>
          <p:cNvSpPr txBox="1"/>
          <p:nvPr/>
        </p:nvSpPr>
        <p:spPr>
          <a:xfrm>
            <a:off x="4625007" y="2487390"/>
            <a:ext cx="966932" cy="307777"/>
          </a:xfrm>
          <a:prstGeom prst="rect">
            <a:avLst/>
          </a:prstGeom>
          <a:noFill/>
        </p:spPr>
        <p:txBody>
          <a:bodyPr wrap="none" rtlCol="0">
            <a:spAutoFit/>
          </a:bodyPr>
          <a:lstStyle/>
          <a:p>
            <a:pPr algn="ctr"/>
            <a:r>
              <a:rPr kumimoji="1" lang="en-US" altLang="ja-JP" sz="1400" dirty="0" smtClean="0"/>
              <a:t>Penalty 4%</a:t>
            </a:r>
          </a:p>
        </p:txBody>
      </p:sp>
      <p:sp>
        <p:nvSpPr>
          <p:cNvPr id="10" name="テキスト ボックス 9"/>
          <p:cNvSpPr txBox="1"/>
          <p:nvPr/>
        </p:nvSpPr>
        <p:spPr>
          <a:xfrm>
            <a:off x="6720517" y="2487390"/>
            <a:ext cx="1056701" cy="307777"/>
          </a:xfrm>
          <a:prstGeom prst="rect">
            <a:avLst/>
          </a:prstGeom>
          <a:noFill/>
        </p:spPr>
        <p:txBody>
          <a:bodyPr wrap="none" rtlCol="0">
            <a:spAutoFit/>
          </a:bodyPr>
          <a:lstStyle/>
          <a:p>
            <a:pPr algn="ctr"/>
            <a:r>
              <a:rPr kumimoji="1" lang="en-US" altLang="ja-JP" sz="1400" dirty="0" smtClean="0"/>
              <a:t>Penalty 32%</a:t>
            </a:r>
          </a:p>
        </p:txBody>
      </p:sp>
      <p:sp>
        <p:nvSpPr>
          <p:cNvPr id="11" name="テキスト ボックス 10"/>
          <p:cNvSpPr txBox="1"/>
          <p:nvPr/>
        </p:nvSpPr>
        <p:spPr>
          <a:xfrm>
            <a:off x="7812360" y="2487390"/>
            <a:ext cx="1056701" cy="307777"/>
          </a:xfrm>
          <a:prstGeom prst="rect">
            <a:avLst/>
          </a:prstGeom>
          <a:noFill/>
        </p:spPr>
        <p:txBody>
          <a:bodyPr wrap="none" rtlCol="0">
            <a:spAutoFit/>
          </a:bodyPr>
          <a:lstStyle/>
          <a:p>
            <a:pPr algn="ctr"/>
            <a:r>
              <a:rPr kumimoji="1" lang="en-US" altLang="ja-JP" sz="1400" dirty="0" smtClean="0"/>
              <a:t>Penalty 80%</a:t>
            </a:r>
          </a:p>
        </p:txBody>
      </p:sp>
      <p:sp>
        <p:nvSpPr>
          <p:cNvPr id="12" name="テキスト ボックス 11"/>
          <p:cNvSpPr txBox="1"/>
          <p:nvPr/>
        </p:nvSpPr>
        <p:spPr>
          <a:xfrm>
            <a:off x="5666987" y="2487390"/>
            <a:ext cx="966932" cy="307777"/>
          </a:xfrm>
          <a:prstGeom prst="rect">
            <a:avLst/>
          </a:prstGeom>
          <a:noFill/>
        </p:spPr>
        <p:txBody>
          <a:bodyPr wrap="none" rtlCol="0">
            <a:spAutoFit/>
          </a:bodyPr>
          <a:lstStyle/>
          <a:p>
            <a:pPr algn="ctr"/>
            <a:r>
              <a:rPr kumimoji="1" lang="en-US" altLang="ja-JP" sz="1400" dirty="0" smtClean="0"/>
              <a:t>Penalty 8%</a:t>
            </a:r>
          </a:p>
        </p:txBody>
      </p:sp>
      <p:pic>
        <p:nvPicPr>
          <p:cNvPr id="13" name="図 12"/>
          <p:cNvPicPr>
            <a:picLocks noChangeAspect="1"/>
          </p:cNvPicPr>
          <p:nvPr/>
        </p:nvPicPr>
        <p:blipFill>
          <a:blip r:embed="rId2"/>
          <a:stretch>
            <a:fillRect/>
          </a:stretch>
        </p:blipFill>
        <p:spPr>
          <a:xfrm>
            <a:off x="540418" y="2932934"/>
            <a:ext cx="975238" cy="975238"/>
          </a:xfrm>
          <a:prstGeom prst="rect">
            <a:avLst/>
          </a:prstGeom>
          <a:ln w="15875">
            <a:solidFill>
              <a:schemeClr val="tx1"/>
            </a:solidFill>
          </a:ln>
        </p:spPr>
      </p:pic>
      <p:pic>
        <p:nvPicPr>
          <p:cNvPr id="14" name="図 13"/>
          <p:cNvPicPr>
            <a:picLocks noChangeAspect="1"/>
          </p:cNvPicPr>
          <p:nvPr/>
        </p:nvPicPr>
        <p:blipFill>
          <a:blip r:embed="rId3"/>
          <a:stretch>
            <a:fillRect/>
          </a:stretch>
        </p:blipFill>
        <p:spPr>
          <a:xfrm>
            <a:off x="2318930" y="2932934"/>
            <a:ext cx="996666" cy="996666"/>
          </a:xfrm>
          <a:prstGeom prst="rect">
            <a:avLst/>
          </a:prstGeom>
        </p:spPr>
      </p:pic>
      <p:pic>
        <p:nvPicPr>
          <p:cNvPr id="15" name="図 14"/>
          <p:cNvPicPr>
            <a:picLocks noChangeAspect="1"/>
          </p:cNvPicPr>
          <p:nvPr/>
        </p:nvPicPr>
        <p:blipFill>
          <a:blip r:embed="rId4"/>
          <a:stretch>
            <a:fillRect/>
          </a:stretch>
        </p:blipFill>
        <p:spPr>
          <a:xfrm>
            <a:off x="3583801" y="2932934"/>
            <a:ext cx="996666" cy="996666"/>
          </a:xfrm>
          <a:prstGeom prst="rect">
            <a:avLst/>
          </a:prstGeom>
        </p:spPr>
      </p:pic>
      <p:pic>
        <p:nvPicPr>
          <p:cNvPr id="16" name="図 15"/>
          <p:cNvPicPr>
            <a:picLocks noChangeAspect="1"/>
          </p:cNvPicPr>
          <p:nvPr/>
        </p:nvPicPr>
        <p:blipFill>
          <a:blip r:embed="rId5"/>
          <a:stretch>
            <a:fillRect/>
          </a:stretch>
        </p:blipFill>
        <p:spPr>
          <a:xfrm>
            <a:off x="4610140" y="2932934"/>
            <a:ext cx="996666" cy="996666"/>
          </a:xfrm>
          <a:prstGeom prst="rect">
            <a:avLst/>
          </a:prstGeom>
        </p:spPr>
      </p:pic>
      <p:pic>
        <p:nvPicPr>
          <p:cNvPr id="17" name="図 16"/>
          <p:cNvPicPr>
            <a:picLocks noChangeAspect="1"/>
          </p:cNvPicPr>
          <p:nvPr/>
        </p:nvPicPr>
        <p:blipFill>
          <a:blip r:embed="rId6"/>
          <a:stretch>
            <a:fillRect/>
          </a:stretch>
        </p:blipFill>
        <p:spPr>
          <a:xfrm>
            <a:off x="5652120" y="2932934"/>
            <a:ext cx="996666" cy="996666"/>
          </a:xfrm>
          <a:prstGeom prst="rect">
            <a:avLst/>
          </a:prstGeom>
        </p:spPr>
      </p:pic>
      <p:pic>
        <p:nvPicPr>
          <p:cNvPr id="19" name="図 18"/>
          <p:cNvPicPr>
            <a:picLocks noChangeAspect="1"/>
          </p:cNvPicPr>
          <p:nvPr/>
        </p:nvPicPr>
        <p:blipFill>
          <a:blip r:embed="rId7"/>
          <a:stretch>
            <a:fillRect/>
          </a:stretch>
        </p:blipFill>
        <p:spPr>
          <a:xfrm>
            <a:off x="6750534" y="2932934"/>
            <a:ext cx="996666" cy="996666"/>
          </a:xfrm>
          <a:prstGeom prst="rect">
            <a:avLst/>
          </a:prstGeom>
        </p:spPr>
      </p:pic>
      <p:pic>
        <p:nvPicPr>
          <p:cNvPr id="20" name="図 19"/>
          <p:cNvPicPr>
            <a:picLocks noChangeAspect="1"/>
          </p:cNvPicPr>
          <p:nvPr/>
        </p:nvPicPr>
        <p:blipFill>
          <a:blip r:embed="rId7"/>
          <a:stretch>
            <a:fillRect/>
          </a:stretch>
        </p:blipFill>
        <p:spPr>
          <a:xfrm>
            <a:off x="7842377" y="2932934"/>
            <a:ext cx="996666" cy="996666"/>
          </a:xfrm>
          <a:prstGeom prst="rect">
            <a:avLst/>
          </a:prstGeom>
        </p:spPr>
      </p:pic>
      <p:pic>
        <p:nvPicPr>
          <p:cNvPr id="21" name="図 20"/>
          <p:cNvPicPr>
            <a:picLocks noChangeAspect="1"/>
          </p:cNvPicPr>
          <p:nvPr/>
        </p:nvPicPr>
        <p:blipFill>
          <a:blip r:embed="rId8"/>
          <a:stretch>
            <a:fillRect/>
          </a:stretch>
        </p:blipFill>
        <p:spPr>
          <a:xfrm>
            <a:off x="548879" y="4005064"/>
            <a:ext cx="975238" cy="975238"/>
          </a:xfrm>
          <a:prstGeom prst="rect">
            <a:avLst/>
          </a:prstGeom>
          <a:ln w="15875">
            <a:solidFill>
              <a:schemeClr val="tx1"/>
            </a:solidFill>
          </a:ln>
        </p:spPr>
      </p:pic>
      <p:pic>
        <p:nvPicPr>
          <p:cNvPr id="22" name="図 21"/>
          <p:cNvPicPr>
            <a:picLocks noChangeAspect="1"/>
          </p:cNvPicPr>
          <p:nvPr/>
        </p:nvPicPr>
        <p:blipFill>
          <a:blip r:embed="rId9"/>
          <a:stretch>
            <a:fillRect/>
          </a:stretch>
        </p:blipFill>
        <p:spPr>
          <a:xfrm>
            <a:off x="2318930" y="4005064"/>
            <a:ext cx="996666" cy="996666"/>
          </a:xfrm>
          <a:prstGeom prst="rect">
            <a:avLst/>
          </a:prstGeom>
        </p:spPr>
      </p:pic>
      <p:pic>
        <p:nvPicPr>
          <p:cNvPr id="23" name="図 22"/>
          <p:cNvPicPr>
            <a:picLocks noChangeAspect="1"/>
          </p:cNvPicPr>
          <p:nvPr/>
        </p:nvPicPr>
        <p:blipFill>
          <a:blip r:embed="rId10"/>
          <a:stretch>
            <a:fillRect/>
          </a:stretch>
        </p:blipFill>
        <p:spPr>
          <a:xfrm>
            <a:off x="3583801" y="4005064"/>
            <a:ext cx="996666" cy="996666"/>
          </a:xfrm>
          <a:prstGeom prst="rect">
            <a:avLst/>
          </a:prstGeom>
        </p:spPr>
      </p:pic>
      <p:pic>
        <p:nvPicPr>
          <p:cNvPr id="24" name="図 23"/>
          <p:cNvPicPr>
            <a:picLocks noChangeAspect="1"/>
          </p:cNvPicPr>
          <p:nvPr/>
        </p:nvPicPr>
        <p:blipFill>
          <a:blip r:embed="rId11"/>
          <a:stretch>
            <a:fillRect/>
          </a:stretch>
        </p:blipFill>
        <p:spPr>
          <a:xfrm>
            <a:off x="4610140" y="4005064"/>
            <a:ext cx="996666" cy="996666"/>
          </a:xfrm>
          <a:prstGeom prst="rect">
            <a:avLst/>
          </a:prstGeom>
        </p:spPr>
      </p:pic>
      <p:pic>
        <p:nvPicPr>
          <p:cNvPr id="25" name="図 24"/>
          <p:cNvPicPr>
            <a:picLocks noChangeAspect="1"/>
          </p:cNvPicPr>
          <p:nvPr/>
        </p:nvPicPr>
        <p:blipFill>
          <a:blip r:embed="rId12"/>
          <a:stretch>
            <a:fillRect/>
          </a:stretch>
        </p:blipFill>
        <p:spPr>
          <a:xfrm>
            <a:off x="5652120" y="4005064"/>
            <a:ext cx="996666" cy="996666"/>
          </a:xfrm>
          <a:prstGeom prst="rect">
            <a:avLst/>
          </a:prstGeom>
        </p:spPr>
      </p:pic>
      <p:pic>
        <p:nvPicPr>
          <p:cNvPr id="26" name="図 25"/>
          <p:cNvPicPr>
            <a:picLocks noChangeAspect="1"/>
          </p:cNvPicPr>
          <p:nvPr/>
        </p:nvPicPr>
        <p:blipFill>
          <a:blip r:embed="rId13"/>
          <a:stretch>
            <a:fillRect/>
          </a:stretch>
        </p:blipFill>
        <p:spPr>
          <a:xfrm>
            <a:off x="6750534" y="4005064"/>
            <a:ext cx="996666" cy="996666"/>
          </a:xfrm>
          <a:prstGeom prst="rect">
            <a:avLst/>
          </a:prstGeom>
        </p:spPr>
      </p:pic>
      <p:pic>
        <p:nvPicPr>
          <p:cNvPr id="27" name="図 26"/>
          <p:cNvPicPr>
            <a:picLocks noChangeAspect="1"/>
          </p:cNvPicPr>
          <p:nvPr/>
        </p:nvPicPr>
        <p:blipFill>
          <a:blip r:embed="rId13"/>
          <a:stretch>
            <a:fillRect/>
          </a:stretch>
        </p:blipFill>
        <p:spPr>
          <a:xfrm>
            <a:off x="7842377" y="4005064"/>
            <a:ext cx="996666" cy="996666"/>
          </a:xfrm>
          <a:prstGeom prst="rect">
            <a:avLst/>
          </a:prstGeom>
        </p:spPr>
      </p:pic>
      <p:pic>
        <p:nvPicPr>
          <p:cNvPr id="28" name="図 27"/>
          <p:cNvPicPr>
            <a:picLocks noChangeAspect="1"/>
          </p:cNvPicPr>
          <p:nvPr/>
        </p:nvPicPr>
        <p:blipFill>
          <a:blip r:embed="rId14"/>
          <a:stretch>
            <a:fillRect/>
          </a:stretch>
        </p:blipFill>
        <p:spPr>
          <a:xfrm>
            <a:off x="540418" y="5085184"/>
            <a:ext cx="975238" cy="975238"/>
          </a:xfrm>
          <a:prstGeom prst="rect">
            <a:avLst/>
          </a:prstGeom>
          <a:ln w="15875">
            <a:solidFill>
              <a:schemeClr val="tx1"/>
            </a:solidFill>
          </a:ln>
        </p:spPr>
      </p:pic>
      <p:pic>
        <p:nvPicPr>
          <p:cNvPr id="29" name="図 28"/>
          <p:cNvPicPr>
            <a:picLocks noChangeAspect="1"/>
          </p:cNvPicPr>
          <p:nvPr/>
        </p:nvPicPr>
        <p:blipFill>
          <a:blip r:embed="rId15"/>
          <a:stretch>
            <a:fillRect/>
          </a:stretch>
        </p:blipFill>
        <p:spPr>
          <a:xfrm>
            <a:off x="2318930" y="5085184"/>
            <a:ext cx="996666" cy="996666"/>
          </a:xfrm>
          <a:prstGeom prst="rect">
            <a:avLst/>
          </a:prstGeom>
        </p:spPr>
      </p:pic>
      <p:pic>
        <p:nvPicPr>
          <p:cNvPr id="30" name="図 29"/>
          <p:cNvPicPr>
            <a:picLocks noChangeAspect="1"/>
          </p:cNvPicPr>
          <p:nvPr/>
        </p:nvPicPr>
        <p:blipFill>
          <a:blip r:embed="rId16"/>
          <a:stretch>
            <a:fillRect/>
          </a:stretch>
        </p:blipFill>
        <p:spPr>
          <a:xfrm>
            <a:off x="3583801" y="5085184"/>
            <a:ext cx="996666" cy="996666"/>
          </a:xfrm>
          <a:prstGeom prst="rect">
            <a:avLst/>
          </a:prstGeom>
        </p:spPr>
      </p:pic>
      <p:pic>
        <p:nvPicPr>
          <p:cNvPr id="31" name="図 30"/>
          <p:cNvPicPr>
            <a:picLocks noChangeAspect="1"/>
          </p:cNvPicPr>
          <p:nvPr/>
        </p:nvPicPr>
        <p:blipFill>
          <a:blip r:embed="rId17"/>
          <a:stretch>
            <a:fillRect/>
          </a:stretch>
        </p:blipFill>
        <p:spPr>
          <a:xfrm>
            <a:off x="4610140" y="5085184"/>
            <a:ext cx="996666" cy="996666"/>
          </a:xfrm>
          <a:prstGeom prst="rect">
            <a:avLst/>
          </a:prstGeom>
        </p:spPr>
      </p:pic>
      <p:pic>
        <p:nvPicPr>
          <p:cNvPr id="32" name="図 31"/>
          <p:cNvPicPr>
            <a:picLocks noChangeAspect="1"/>
          </p:cNvPicPr>
          <p:nvPr/>
        </p:nvPicPr>
        <p:blipFill>
          <a:blip r:embed="rId18"/>
          <a:stretch>
            <a:fillRect/>
          </a:stretch>
        </p:blipFill>
        <p:spPr>
          <a:xfrm>
            <a:off x="5652120" y="5085184"/>
            <a:ext cx="996666" cy="996666"/>
          </a:xfrm>
          <a:prstGeom prst="rect">
            <a:avLst/>
          </a:prstGeom>
        </p:spPr>
      </p:pic>
      <p:pic>
        <p:nvPicPr>
          <p:cNvPr id="33" name="図 32"/>
          <p:cNvPicPr>
            <a:picLocks noChangeAspect="1"/>
          </p:cNvPicPr>
          <p:nvPr/>
        </p:nvPicPr>
        <p:blipFill>
          <a:blip r:embed="rId19"/>
          <a:stretch>
            <a:fillRect/>
          </a:stretch>
        </p:blipFill>
        <p:spPr>
          <a:xfrm>
            <a:off x="6750534" y="5085184"/>
            <a:ext cx="996666" cy="996666"/>
          </a:xfrm>
          <a:prstGeom prst="rect">
            <a:avLst/>
          </a:prstGeom>
        </p:spPr>
      </p:pic>
      <p:pic>
        <p:nvPicPr>
          <p:cNvPr id="34" name="図 33"/>
          <p:cNvPicPr>
            <a:picLocks noChangeAspect="1"/>
          </p:cNvPicPr>
          <p:nvPr/>
        </p:nvPicPr>
        <p:blipFill>
          <a:blip r:embed="rId19"/>
          <a:stretch>
            <a:fillRect/>
          </a:stretch>
        </p:blipFill>
        <p:spPr>
          <a:xfrm>
            <a:off x="7842377" y="5085184"/>
            <a:ext cx="996666" cy="996666"/>
          </a:xfrm>
          <a:prstGeom prst="rect">
            <a:avLst/>
          </a:prstGeom>
        </p:spPr>
      </p:pic>
      <p:sp>
        <p:nvSpPr>
          <p:cNvPr id="35" name="テキスト ボックス 34"/>
          <p:cNvSpPr txBox="1"/>
          <p:nvPr/>
        </p:nvSpPr>
        <p:spPr>
          <a:xfrm>
            <a:off x="6846760" y="6309320"/>
            <a:ext cx="1931202" cy="340519"/>
          </a:xfrm>
          <a:prstGeom prst="wedgeRoundRectCallout">
            <a:avLst>
              <a:gd name="adj1" fmla="val 2803"/>
              <a:gd name="adj2" fmla="val -89171"/>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pPr algn="ctr"/>
            <a:r>
              <a:rPr kumimoji="1" lang="en-US" altLang="ja-JP" sz="1400" dirty="0" smtClean="0"/>
              <a:t>Those two are </a:t>
            </a:r>
            <a:r>
              <a:rPr kumimoji="1" lang="en-US" altLang="ja-JP" sz="1400" dirty="0"/>
              <a:t>i</a:t>
            </a:r>
            <a:r>
              <a:rPr kumimoji="1" lang="en-US" altLang="ja-JP" sz="1400" dirty="0" smtClean="0"/>
              <a:t>dentical</a:t>
            </a:r>
          </a:p>
        </p:txBody>
      </p:sp>
      <p:sp>
        <p:nvSpPr>
          <p:cNvPr id="36" name="テキスト ボックス 35"/>
          <p:cNvSpPr txBox="1"/>
          <p:nvPr/>
        </p:nvSpPr>
        <p:spPr>
          <a:xfrm>
            <a:off x="3476276" y="6309319"/>
            <a:ext cx="3159648" cy="340519"/>
          </a:xfrm>
          <a:prstGeom prst="wedgeRoundRectCallout">
            <a:avLst>
              <a:gd name="adj1" fmla="val 12964"/>
              <a:gd name="adj2" fmla="val -79225"/>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pPr algn="ctr"/>
            <a:r>
              <a:rPr kumimoji="1" lang="en-US" altLang="ja-JP" sz="1400" dirty="0" smtClean="0"/>
              <a:t>The results converge to one final SDR.</a:t>
            </a:r>
          </a:p>
        </p:txBody>
      </p:sp>
      <p:sp>
        <p:nvSpPr>
          <p:cNvPr id="4" name="スライド番号プレースホルダー 3"/>
          <p:cNvSpPr>
            <a:spLocks noGrp="1"/>
          </p:cNvSpPr>
          <p:nvPr>
            <p:ph type="sldNum" sz="quarter" idx="12"/>
          </p:nvPr>
        </p:nvSpPr>
        <p:spPr/>
        <p:txBody>
          <a:bodyPr/>
          <a:lstStyle/>
          <a:p>
            <a:fld id="{61C44E05-631C-4892-B577-17C57620ECE9}" type="slidenum">
              <a:rPr lang="en-US" altLang="ja-JP" smtClean="0"/>
              <a:pPr/>
              <a:t>13</a:t>
            </a:fld>
            <a:endParaRPr kumimoji="1" lang="ja-JP" altLang="en-US"/>
          </a:p>
        </p:txBody>
      </p:sp>
    </p:spTree>
    <p:extLst>
      <p:ext uri="{BB962C8B-B14F-4D97-AF65-F5344CB8AC3E}">
        <p14:creationId xmlns:p14="http://schemas.microsoft.com/office/powerpoint/2010/main" val="3723037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How three missions are achieved</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smtClean="0">
                <a:latin typeface="Times New Roman" panose="02020603050405020304" pitchFamily="18" charset="0"/>
                <a:cs typeface="Times New Roman" panose="02020603050405020304" pitchFamily="18" charset="0"/>
              </a:rPr>
              <a:t>Sparsity</a:t>
            </a:r>
          </a:p>
          <a:p>
            <a:pPr lvl="1"/>
            <a:r>
              <a:rPr lang="en-US" altLang="ja-JP" dirty="0" smtClean="0">
                <a:latin typeface="Times New Roman" panose="02020603050405020304" pitchFamily="18" charset="0"/>
                <a:cs typeface="Times New Roman" panose="02020603050405020304" pitchFamily="18" charset="0"/>
              </a:rPr>
              <a:t>It is </a:t>
            </a:r>
            <a:r>
              <a:rPr lang="en-US" altLang="ja-JP" b="1" dirty="0" smtClean="0">
                <a:solidFill>
                  <a:srgbClr val="1F1FF9"/>
                </a:solidFill>
                <a:latin typeface="Times New Roman" panose="02020603050405020304" pitchFamily="18" charset="0"/>
                <a:cs typeface="Times New Roman" panose="02020603050405020304" pitchFamily="18" charset="0"/>
              </a:rPr>
              <a:t>guaranteed</a:t>
            </a:r>
            <a:r>
              <a:rPr lang="en-US" altLang="ja-JP" dirty="0" smtClean="0">
                <a:latin typeface="Times New Roman" panose="02020603050405020304" pitchFamily="18" charset="0"/>
                <a:cs typeface="Times New Roman" panose="02020603050405020304" pitchFamily="18" charset="0"/>
              </a:rPr>
              <a:t> to produce the target sparsity, if the enough number of preactive columns is given, because the new algorithm will not stop till the target sparsity is achieved.</a:t>
            </a:r>
          </a:p>
          <a:p>
            <a:r>
              <a:rPr lang="en-US" altLang="ja-JP" dirty="0" smtClean="0">
                <a:latin typeface="Times New Roman" panose="02020603050405020304" pitchFamily="18" charset="0"/>
                <a:cs typeface="Times New Roman" panose="02020603050405020304" pitchFamily="18" charset="0"/>
              </a:rPr>
              <a:t>Stability</a:t>
            </a:r>
          </a:p>
          <a:p>
            <a:pPr lvl="1"/>
            <a:r>
              <a:rPr lang="en-US" altLang="ja-JP" dirty="0" smtClean="0">
                <a:latin typeface="Times New Roman" panose="02020603050405020304" pitchFamily="18" charset="0"/>
                <a:cs typeface="Times New Roman" panose="02020603050405020304" pitchFamily="18" charset="0"/>
              </a:rPr>
              <a:t>It is </a:t>
            </a:r>
            <a:r>
              <a:rPr lang="en-US" altLang="ja-JP" b="1" dirty="0">
                <a:solidFill>
                  <a:srgbClr val="1F1FF9"/>
                </a:solidFill>
                <a:latin typeface="Times New Roman" panose="02020603050405020304" pitchFamily="18" charset="0"/>
                <a:cs typeface="Times New Roman" panose="02020603050405020304" pitchFamily="18" charset="0"/>
              </a:rPr>
              <a:t>achieved</a:t>
            </a:r>
            <a:r>
              <a:rPr lang="en-US" altLang="ja-JP" dirty="0" smtClean="0">
                <a:latin typeface="Times New Roman" panose="02020603050405020304" pitchFamily="18" charset="0"/>
                <a:cs typeface="Times New Roman" panose="02020603050405020304" pitchFamily="18" charset="0"/>
              </a:rPr>
              <a:t> because the new algorithm picks up the </a:t>
            </a:r>
            <a:r>
              <a:rPr lang="en-US" altLang="ja-JP" dirty="0">
                <a:latin typeface="Times New Roman" panose="02020603050405020304" pitchFamily="18" charset="0"/>
                <a:cs typeface="Times New Roman" panose="02020603050405020304" pitchFamily="18" charset="0"/>
              </a:rPr>
              <a:t>column of the highest intensity globally every time.  S</a:t>
            </a:r>
            <a:r>
              <a:rPr lang="en-US" altLang="ja-JP" dirty="0" smtClean="0">
                <a:latin typeface="Times New Roman" panose="02020603050405020304" pitchFamily="18" charset="0"/>
                <a:cs typeface="Times New Roman" panose="02020603050405020304" pitchFamily="18" charset="0"/>
              </a:rPr>
              <a:t>imilar inputs with similar intensity distribution will end up with similar SDRs.</a:t>
            </a:r>
          </a:p>
          <a:p>
            <a:r>
              <a:rPr lang="en-US" altLang="ja-JP" dirty="0" smtClean="0">
                <a:latin typeface="Times New Roman" panose="02020603050405020304" pitchFamily="18" charset="0"/>
                <a:cs typeface="Times New Roman" panose="02020603050405020304" pitchFamily="18" charset="0"/>
              </a:rPr>
              <a:t>Coverage</a:t>
            </a:r>
          </a:p>
          <a:p>
            <a:pPr lvl="1"/>
            <a:r>
              <a:rPr lang="en-US" altLang="ja-JP" dirty="0" smtClean="0">
                <a:latin typeface="Times New Roman" panose="02020603050405020304" pitchFamily="18" charset="0"/>
                <a:cs typeface="Times New Roman" panose="02020603050405020304" pitchFamily="18" charset="0"/>
              </a:rPr>
              <a:t>With good inhibition penalty, active columns cannot gather at a single location and will be distributed, which gives </a:t>
            </a:r>
            <a:r>
              <a:rPr lang="en-US" altLang="ja-JP" b="1" dirty="0">
                <a:solidFill>
                  <a:srgbClr val="1F1FF9"/>
                </a:solidFill>
                <a:latin typeface="Times New Roman" panose="02020603050405020304" pitchFamily="18" charset="0"/>
                <a:cs typeface="Times New Roman" panose="02020603050405020304" pitchFamily="18" charset="0"/>
              </a:rPr>
              <a:t>better coverage</a:t>
            </a:r>
            <a:r>
              <a:rPr lang="en-US" altLang="ja-JP" dirty="0" smtClean="0">
                <a:latin typeface="Times New Roman" panose="02020603050405020304" pitchFamily="18" charset="0"/>
                <a:cs typeface="Times New Roman" panose="02020603050405020304" pitchFamily="18" charset="0"/>
              </a:rPr>
              <a:t> over the input image.</a:t>
            </a:r>
          </a:p>
        </p:txBody>
      </p:sp>
      <p:sp>
        <p:nvSpPr>
          <p:cNvPr id="4" name="スライド番号プレースホルダー 3"/>
          <p:cNvSpPr>
            <a:spLocks noGrp="1"/>
          </p:cNvSpPr>
          <p:nvPr>
            <p:ph type="sldNum" sz="quarter" idx="12"/>
          </p:nvPr>
        </p:nvSpPr>
        <p:spPr/>
        <p:txBody>
          <a:bodyPr/>
          <a:lstStyle/>
          <a:p>
            <a:fld id="{61C44E05-631C-4892-B577-17C57620ECE9}" type="slidenum">
              <a:rPr lang="en-US" altLang="ja-JP" smtClean="0"/>
              <a:pPr/>
              <a:t>14</a:t>
            </a:fld>
            <a:endParaRPr kumimoji="1" lang="ja-JP" altLang="en-US"/>
          </a:p>
        </p:txBody>
      </p:sp>
    </p:spTree>
    <p:extLst>
      <p:ext uri="{BB962C8B-B14F-4D97-AF65-F5344CB8AC3E}">
        <p14:creationId xmlns:p14="http://schemas.microsoft.com/office/powerpoint/2010/main" val="2361054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Direction for further work</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latin typeface="Times New Roman" panose="02020603050405020304" pitchFamily="18" charset="0"/>
                <a:cs typeface="Times New Roman" panose="02020603050405020304" pitchFamily="18" charset="0"/>
              </a:rPr>
              <a:t>Implement the improvement in Nupic code and see any positive or negative impact to the result of prediction.</a:t>
            </a:r>
          </a:p>
          <a:p>
            <a:r>
              <a:rPr lang="en-US" altLang="ja-JP" dirty="0" smtClean="0">
                <a:latin typeface="Times New Roman" panose="02020603050405020304" pitchFamily="18" charset="0"/>
                <a:cs typeface="Times New Roman" panose="02020603050405020304" pitchFamily="18" charset="0"/>
              </a:rPr>
              <a:t>Further optimize the algorithm.  e.g. by dividing the space to narrow the search area for the next winner column, more GPU friendly algorithm, …,etc.</a:t>
            </a:r>
            <a:endParaRPr kumimoji="1" lang="en-US" altLang="ja-JP" dirty="0" smtClean="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61C44E05-631C-4892-B577-17C57620ECE9}" type="slidenum">
              <a:rPr lang="en-US" altLang="ja-JP" smtClean="0"/>
              <a:pPr/>
              <a:t>15</a:t>
            </a:fld>
            <a:endParaRPr kumimoji="1" lang="ja-JP" altLang="en-US"/>
          </a:p>
        </p:txBody>
      </p:sp>
    </p:spTree>
    <p:extLst>
      <p:ext uri="{BB962C8B-B14F-4D97-AF65-F5344CB8AC3E}">
        <p14:creationId xmlns:p14="http://schemas.microsoft.com/office/powerpoint/2010/main" val="1450926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Preface</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latin typeface="Times New Roman" panose="02020603050405020304" pitchFamily="18" charset="0"/>
                <a:cs typeface="Times New Roman" panose="02020603050405020304" pitchFamily="18" charset="0"/>
              </a:rPr>
              <a:t>In the middle of my studying HTM CLA, I’ve got some ideas to accelerate the special pooler.</a:t>
            </a:r>
          </a:p>
          <a:p>
            <a:endParaRPr lang="en-US" altLang="ja-JP" dirty="0" smtClean="0">
              <a:latin typeface="Times New Roman" panose="02020603050405020304" pitchFamily="18" charset="0"/>
              <a:cs typeface="Times New Roman" panose="02020603050405020304" pitchFamily="18" charset="0"/>
            </a:endParaRPr>
          </a:p>
          <a:p>
            <a:r>
              <a:rPr kumimoji="1" lang="en-US" altLang="ja-JP" dirty="0" smtClean="0">
                <a:latin typeface="Times New Roman" panose="02020603050405020304" pitchFamily="18" charset="0"/>
                <a:cs typeface="Times New Roman" panose="02020603050405020304" pitchFamily="18" charset="0"/>
              </a:rPr>
              <a:t>This presentation explains one such experiment:</a:t>
            </a:r>
            <a:br>
              <a:rPr kumimoji="1" lang="en-US" altLang="ja-JP" dirty="0" smtClean="0">
                <a:latin typeface="Times New Roman" panose="02020603050405020304" pitchFamily="18" charset="0"/>
                <a:cs typeface="Times New Roman" panose="02020603050405020304" pitchFamily="18" charset="0"/>
              </a:rPr>
            </a:br>
            <a:r>
              <a:rPr kumimoji="1" lang="en-US" altLang="ja-JP" dirty="0" smtClean="0">
                <a:latin typeface="Times New Roman" panose="02020603050405020304" pitchFamily="18" charset="0"/>
                <a:cs typeface="Times New Roman" panose="02020603050405020304" pitchFamily="18" charset="0"/>
              </a:rPr>
              <a:t>accelerating the local inhibition of SP.</a:t>
            </a:r>
            <a:endParaRPr kumimoji="1" lang="ja-JP" altLang="en-US" dirty="0">
              <a:latin typeface="Times New Roman" panose="02020603050405020304" pitchFamily="18" charset="0"/>
              <a:cs typeface="Times New Roman" panose="02020603050405020304" pitchFamily="18" charset="0"/>
            </a:endParaRPr>
          </a:p>
        </p:txBody>
      </p:sp>
      <p:graphicFrame>
        <p:nvGraphicFramePr>
          <p:cNvPr id="4" name="表 3"/>
          <p:cNvGraphicFramePr>
            <a:graphicFrameLocks noGrp="1"/>
          </p:cNvGraphicFramePr>
          <p:nvPr>
            <p:extLst>
              <p:ext uri="{D42A27DB-BD31-4B8C-83A1-F6EECF244321}">
                <p14:modId xmlns:p14="http://schemas.microsoft.com/office/powerpoint/2010/main" val="3730476549"/>
              </p:ext>
            </p:extLst>
          </p:nvPr>
        </p:nvGraphicFramePr>
        <p:xfrm>
          <a:off x="1835696" y="5372104"/>
          <a:ext cx="6096000" cy="1127760"/>
        </p:xfrm>
        <a:graphic>
          <a:graphicData uri="http://schemas.openxmlformats.org/drawingml/2006/table">
            <a:tbl>
              <a:tblPr firstRow="1" bandRow="1">
                <a:tableStyleId>{21E4AEA4-8DFA-4A89-87EB-49C32662AFE0}</a:tableStyleId>
              </a:tblPr>
              <a:tblGrid>
                <a:gridCol w="504056"/>
                <a:gridCol w="1224136"/>
                <a:gridCol w="4367808"/>
              </a:tblGrid>
              <a:tr h="144016">
                <a:tc>
                  <a:txBody>
                    <a:bodyPr/>
                    <a:lstStyle/>
                    <a:p>
                      <a:r>
                        <a:rPr kumimoji="1" lang="en-US" altLang="ja-JP" sz="1400" dirty="0" smtClean="0">
                          <a:latin typeface="Times New Roman" panose="02020603050405020304" pitchFamily="18" charset="0"/>
                          <a:cs typeface="Times New Roman" panose="02020603050405020304" pitchFamily="18" charset="0"/>
                        </a:rPr>
                        <a:t>Rev</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r>
                        <a:rPr kumimoji="1" lang="en-US" altLang="ja-JP" sz="1400" dirty="0" smtClean="0">
                          <a:latin typeface="Times New Roman" panose="02020603050405020304" pitchFamily="18" charset="0"/>
                          <a:cs typeface="Times New Roman" panose="02020603050405020304" pitchFamily="18" charset="0"/>
                        </a:rPr>
                        <a:t>Date</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r>
                        <a:rPr kumimoji="1" lang="en-US" altLang="ja-JP" sz="1400" dirty="0" smtClean="0">
                          <a:latin typeface="Times New Roman" panose="02020603050405020304" pitchFamily="18" charset="0"/>
                          <a:cs typeface="Times New Roman" panose="02020603050405020304" pitchFamily="18" charset="0"/>
                        </a:rPr>
                        <a:t>Contents</a:t>
                      </a:r>
                      <a:endParaRPr kumimoji="1" lang="ja-JP" altLang="en-US" sz="1400" dirty="0">
                        <a:latin typeface="Times New Roman" panose="02020603050405020304" pitchFamily="18" charset="0"/>
                        <a:cs typeface="Times New Roman" panose="02020603050405020304" pitchFamily="18" charset="0"/>
                      </a:endParaRPr>
                    </a:p>
                  </a:txBody>
                  <a:tcPr/>
                </a:tc>
              </a:tr>
              <a:tr h="127248">
                <a:tc>
                  <a:txBody>
                    <a:bodyPr/>
                    <a:lstStyle/>
                    <a:p>
                      <a:r>
                        <a:rPr kumimoji="1" lang="en-US" altLang="ja-JP" sz="1400" dirty="0" smtClean="0">
                          <a:latin typeface="Times New Roman" panose="02020603050405020304" pitchFamily="18" charset="0"/>
                          <a:cs typeface="Times New Roman" panose="02020603050405020304" pitchFamily="18" charset="0"/>
                        </a:rPr>
                        <a:t>1.0</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r>
                        <a:rPr kumimoji="1" lang="en-US" altLang="ja-JP" sz="1400" dirty="0" smtClean="0">
                          <a:latin typeface="Times New Roman" panose="02020603050405020304" pitchFamily="18" charset="0"/>
                          <a:cs typeface="Times New Roman" panose="02020603050405020304" pitchFamily="18" charset="0"/>
                        </a:rPr>
                        <a:t>Sep.5, 2013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r>
                        <a:rPr kumimoji="1" lang="en-US" altLang="ja-JP" sz="1400" dirty="0" smtClean="0">
                          <a:latin typeface="Times New Roman" panose="02020603050405020304" pitchFamily="18" charset="0"/>
                          <a:cs typeface="Times New Roman" panose="02020603050405020304" pitchFamily="18" charset="0"/>
                        </a:rPr>
                        <a:t>Release to Nupic ML</a:t>
                      </a:r>
                      <a:endParaRPr kumimoji="1" lang="ja-JP" altLang="en-US" sz="1400" dirty="0">
                        <a:latin typeface="Times New Roman" panose="02020603050405020304" pitchFamily="18" charset="0"/>
                        <a:cs typeface="Times New Roman" panose="02020603050405020304" pitchFamily="18" charset="0"/>
                      </a:endParaRPr>
                    </a:p>
                  </a:txBody>
                  <a:tcPr/>
                </a:tc>
              </a:tr>
              <a:tr h="182488">
                <a:tc>
                  <a:txBody>
                    <a:bodyPr/>
                    <a:lstStyle/>
                    <a:p>
                      <a:r>
                        <a:rPr kumimoji="1" lang="en-US" altLang="ja-JP" sz="1400" dirty="0" smtClean="0">
                          <a:latin typeface="Times New Roman" panose="02020603050405020304" pitchFamily="18" charset="0"/>
                          <a:cs typeface="Times New Roman" panose="02020603050405020304" pitchFamily="18" charset="0"/>
                        </a:rPr>
                        <a:t>1.1</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r>
                        <a:rPr kumimoji="1" lang="en-US" altLang="ja-JP" sz="1400" dirty="0" smtClean="0">
                          <a:latin typeface="Times New Roman" panose="02020603050405020304" pitchFamily="18" charset="0"/>
                          <a:cs typeface="Times New Roman" panose="02020603050405020304" pitchFamily="18" charset="0"/>
                        </a:rPr>
                        <a:t>Sep.22, 2013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r>
                        <a:rPr kumimoji="1" lang="en-US" altLang="ja-JP" sz="1400" dirty="0" smtClean="0">
                          <a:latin typeface="Times New Roman" panose="02020603050405020304" pitchFamily="18" charset="0"/>
                          <a:cs typeface="Times New Roman" panose="02020603050405020304" pitchFamily="18" charset="0"/>
                        </a:rPr>
                        <a:t>Wrong screens are recaptured on Page 12.</a:t>
                      </a:r>
                    </a:p>
                    <a:p>
                      <a:r>
                        <a:rPr kumimoji="1" lang="en-US" altLang="ja-JP" sz="1400" dirty="0" smtClean="0">
                          <a:latin typeface="Times New Roman" panose="02020603050405020304" pitchFamily="18" charset="0"/>
                          <a:cs typeface="Times New Roman" panose="02020603050405020304" pitchFamily="18" charset="0"/>
                        </a:rPr>
                        <a:t>Some confusing expressions are corrected.</a:t>
                      </a:r>
                      <a:endParaRPr kumimoji="1" lang="ja-JP" altLang="en-US" sz="1400" dirty="0">
                        <a:latin typeface="Times New Roman" panose="02020603050405020304" pitchFamily="18" charset="0"/>
                        <a:cs typeface="Times New Roman" panose="02020603050405020304" pitchFamily="18" charset="0"/>
                      </a:endParaRPr>
                    </a:p>
                  </a:txBody>
                  <a:tcPr/>
                </a:tc>
              </a:tr>
            </a:tbl>
          </a:graphicData>
        </a:graphic>
      </p:graphicFrame>
      <p:sp>
        <p:nvSpPr>
          <p:cNvPr id="5" name="テキスト ボックス 4"/>
          <p:cNvSpPr txBox="1"/>
          <p:nvPr/>
        </p:nvSpPr>
        <p:spPr>
          <a:xfrm>
            <a:off x="1763688" y="5013176"/>
            <a:ext cx="3147015"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Update History of this material</a:t>
            </a:r>
            <a:endParaRPr kumimoji="1" lang="ja-JP" altLang="en-US" dirty="0">
              <a:latin typeface="Times New Roman" panose="02020603050405020304" pitchFamily="18" charset="0"/>
              <a:cs typeface="Times New Roman" panose="02020603050405020304" pitchFamily="18" charset="0"/>
            </a:endParaRPr>
          </a:p>
        </p:txBody>
      </p:sp>
      <p:sp>
        <p:nvSpPr>
          <p:cNvPr id="6" name="スライド番号プレースホルダー 5"/>
          <p:cNvSpPr>
            <a:spLocks noGrp="1"/>
          </p:cNvSpPr>
          <p:nvPr>
            <p:ph type="sldNum" sz="quarter" idx="12"/>
          </p:nvPr>
        </p:nvSpPr>
        <p:spPr/>
        <p:txBody>
          <a:bodyPr/>
          <a:lstStyle/>
          <a:p>
            <a:fld id="{61C44E05-631C-4892-B577-17C57620ECE9}" type="slidenum">
              <a:rPr lang="en-US" altLang="ja-JP" smtClean="0"/>
              <a:pPr/>
              <a:t>2</a:t>
            </a:fld>
            <a:endParaRPr kumimoji="1" lang="ja-JP" altLang="en-US"/>
          </a:p>
        </p:txBody>
      </p:sp>
    </p:spTree>
    <p:extLst>
      <p:ext uri="{BB962C8B-B14F-4D97-AF65-F5344CB8AC3E}">
        <p14:creationId xmlns:p14="http://schemas.microsoft.com/office/powerpoint/2010/main" val="3249898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The missions of the local inhibition</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latin typeface="Times New Roman" panose="02020603050405020304" pitchFamily="18" charset="0"/>
                <a:cs typeface="Times New Roman" panose="02020603050405020304" pitchFamily="18" charset="0"/>
              </a:rPr>
              <a:t>There are three missions IIUC.</a:t>
            </a:r>
          </a:p>
          <a:p>
            <a:pPr lvl="1"/>
            <a:r>
              <a:rPr lang="en-US" altLang="ja-JP" dirty="0" smtClean="0">
                <a:latin typeface="Times New Roman" panose="02020603050405020304" pitchFamily="18" charset="0"/>
                <a:cs typeface="Times New Roman" panose="02020603050405020304" pitchFamily="18" charset="0"/>
              </a:rPr>
              <a:t>Sparsely; activate only the fixed number of columns.</a:t>
            </a:r>
          </a:p>
          <a:p>
            <a:pPr lvl="1"/>
            <a:r>
              <a:rPr lang="en-US" altLang="ja-JP" dirty="0" smtClean="0">
                <a:latin typeface="Times New Roman" panose="02020603050405020304" pitchFamily="18" charset="0"/>
                <a:cs typeface="Times New Roman" panose="02020603050405020304" pitchFamily="18" charset="0"/>
              </a:rPr>
              <a:t>Stability; similar activations for similar input patterns.</a:t>
            </a:r>
          </a:p>
          <a:p>
            <a:pPr lvl="1"/>
            <a:r>
              <a:rPr lang="en-US" altLang="ja-JP" dirty="0" smtClean="0">
                <a:latin typeface="Times New Roman" panose="02020603050405020304" pitchFamily="18" charset="0"/>
                <a:cs typeface="Times New Roman" panose="02020603050405020304" pitchFamily="18" charset="0"/>
              </a:rPr>
              <a:t>Coverage; capture the entire input image.</a:t>
            </a:r>
          </a:p>
        </p:txBody>
      </p:sp>
      <p:sp>
        <p:nvSpPr>
          <p:cNvPr id="4" name="スライド番号プレースホルダー 3"/>
          <p:cNvSpPr>
            <a:spLocks noGrp="1"/>
          </p:cNvSpPr>
          <p:nvPr>
            <p:ph type="sldNum" sz="quarter" idx="12"/>
          </p:nvPr>
        </p:nvSpPr>
        <p:spPr/>
        <p:txBody>
          <a:bodyPr/>
          <a:lstStyle/>
          <a:p>
            <a:fld id="{61C44E05-631C-4892-B577-17C57620ECE9}" type="slidenum">
              <a:rPr lang="en-US" altLang="ja-JP" smtClean="0"/>
              <a:pPr/>
              <a:t>3</a:t>
            </a:fld>
            <a:endParaRPr kumimoji="1" lang="ja-JP" altLang="en-US"/>
          </a:p>
        </p:txBody>
      </p:sp>
    </p:spTree>
    <p:extLst>
      <p:ext uri="{BB962C8B-B14F-4D97-AF65-F5344CB8AC3E}">
        <p14:creationId xmlns:p14="http://schemas.microsoft.com/office/powerpoint/2010/main" val="4032322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The current local inhibition</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latin typeface="Times New Roman" panose="02020603050405020304" pitchFamily="18" charset="0"/>
                <a:cs typeface="Times New Roman" panose="02020603050405020304" pitchFamily="18" charset="0"/>
              </a:rPr>
              <a:t>The algorithm :-</a:t>
            </a:r>
            <a:endParaRPr lang="en-US" altLang="ja-JP" dirty="0" smtClean="0">
              <a:latin typeface="Times New Roman" panose="02020603050405020304" pitchFamily="18" charset="0"/>
              <a:cs typeface="Times New Roman" panose="02020603050405020304" pitchFamily="18" charset="0"/>
            </a:endParaRPr>
          </a:p>
          <a:p>
            <a:pPr lvl="1"/>
            <a:r>
              <a:rPr lang="en-US" altLang="ja-JP" dirty="0" smtClean="0">
                <a:latin typeface="Times New Roman" panose="02020603050405020304" pitchFamily="18" charset="0"/>
                <a:cs typeface="Times New Roman" panose="02020603050405020304" pitchFamily="18" charset="0"/>
              </a:rPr>
              <a:t>For each column in the region;</a:t>
            </a:r>
          </a:p>
          <a:p>
            <a:pPr lvl="2"/>
            <a:r>
              <a:rPr lang="en-US" altLang="ja-JP" dirty="0" smtClean="0">
                <a:latin typeface="Times New Roman" panose="02020603050405020304" pitchFamily="18" charset="0"/>
                <a:cs typeface="Times New Roman" panose="02020603050405020304" pitchFamily="18" charset="0"/>
              </a:rPr>
              <a:t>Look at its preactive neighbors.</a:t>
            </a:r>
          </a:p>
          <a:p>
            <a:pPr lvl="2"/>
            <a:r>
              <a:rPr lang="en-US" altLang="ja-JP" dirty="0" smtClean="0">
                <a:latin typeface="Times New Roman" panose="02020603050405020304" pitchFamily="18" charset="0"/>
                <a:cs typeface="Times New Roman" panose="02020603050405020304" pitchFamily="18" charset="0"/>
              </a:rPr>
              <a:t>If its intensity is within the top k among the neighbors,</a:t>
            </a:r>
            <a:br>
              <a:rPr lang="en-US" altLang="ja-JP" dirty="0" smtClean="0">
                <a:latin typeface="Times New Roman" panose="02020603050405020304" pitchFamily="18" charset="0"/>
                <a:cs typeface="Times New Roman" panose="02020603050405020304" pitchFamily="18" charset="0"/>
              </a:rPr>
            </a:br>
            <a:r>
              <a:rPr lang="en-US" altLang="ja-JP" dirty="0" smtClean="0">
                <a:latin typeface="Times New Roman" panose="02020603050405020304" pitchFamily="18" charset="0"/>
                <a:cs typeface="Times New Roman" panose="02020603050405020304" pitchFamily="18" charset="0"/>
              </a:rPr>
              <a:t>activate this column</a:t>
            </a:r>
          </a:p>
          <a:p>
            <a:pPr lvl="2"/>
            <a:endParaRPr kumimoji="1" lang="en-US" altLang="ja-JP" dirty="0" smtClean="0">
              <a:latin typeface="Times New Roman" panose="02020603050405020304" pitchFamily="18" charset="0"/>
              <a:cs typeface="Times New Roman" panose="02020603050405020304" pitchFamily="18" charset="0"/>
            </a:endParaRPr>
          </a:p>
          <a:p>
            <a:r>
              <a:rPr kumimoji="1" lang="en-US" altLang="ja-JP" dirty="0" smtClean="0">
                <a:latin typeface="Times New Roman" panose="02020603050405020304" pitchFamily="18" charset="0"/>
                <a:cs typeface="Times New Roman" panose="02020603050405020304" pitchFamily="18" charset="0"/>
              </a:rPr>
              <a:t>Issues</a:t>
            </a:r>
          </a:p>
          <a:p>
            <a:pPr lvl="1"/>
            <a:r>
              <a:rPr lang="en-US" altLang="ja-JP" dirty="0" smtClean="0">
                <a:latin typeface="Times New Roman" panose="02020603050405020304" pitchFamily="18" charset="0"/>
                <a:cs typeface="Times New Roman" panose="02020603050405020304" pitchFamily="18" charset="0"/>
              </a:rPr>
              <a:t>Three issues have been observed.</a:t>
            </a:r>
            <a:br>
              <a:rPr lang="en-US" altLang="ja-JP" dirty="0" smtClean="0">
                <a:latin typeface="Times New Roman" panose="02020603050405020304" pitchFamily="18" charset="0"/>
                <a:cs typeface="Times New Roman" panose="02020603050405020304" pitchFamily="18" charset="0"/>
              </a:rPr>
            </a:br>
            <a:r>
              <a:rPr lang="en-US" altLang="ja-JP" dirty="0" smtClean="0">
                <a:latin typeface="Times New Roman" panose="02020603050405020304" pitchFamily="18" charset="0"/>
                <a:cs typeface="Times New Roman" panose="02020603050405020304" pitchFamily="18" charset="0"/>
              </a:rPr>
              <a:t>(the next slide)</a:t>
            </a:r>
            <a:endParaRPr kumimoji="1" lang="en-US" altLang="ja-JP" dirty="0" smtClean="0">
              <a:latin typeface="Times New Roman" panose="02020603050405020304" pitchFamily="18" charset="0"/>
              <a:cs typeface="Times New Roman" panose="02020603050405020304" pitchFamily="18" charset="0"/>
            </a:endParaRPr>
          </a:p>
        </p:txBody>
      </p:sp>
      <p:sp>
        <p:nvSpPr>
          <p:cNvPr id="4" name="テキスト ボックス 3"/>
          <p:cNvSpPr txBox="1"/>
          <p:nvPr/>
        </p:nvSpPr>
        <p:spPr>
          <a:xfrm>
            <a:off x="5292080" y="4221088"/>
            <a:ext cx="3528392" cy="830997"/>
          </a:xfrm>
          <a:prstGeom prst="rect">
            <a:avLst/>
          </a:prstGeom>
          <a:noFill/>
          <a:ln>
            <a:solidFill>
              <a:schemeClr val="tx1"/>
            </a:solidFill>
            <a:prstDash val="dash"/>
          </a:ln>
        </p:spPr>
        <p:txBody>
          <a:bodyPr wrap="square" rtlCol="0">
            <a:spAutoFit/>
          </a:bodyPr>
          <a:lstStyle/>
          <a:p>
            <a:r>
              <a:rPr kumimoji="1" lang="en-US" altLang="ja-JP" sz="1200" dirty="0" smtClean="0"/>
              <a:t>I use the term “</a:t>
            </a:r>
            <a:r>
              <a:rPr kumimoji="1" lang="en-US" altLang="ja-JP" sz="1200" b="1" dirty="0" smtClean="0">
                <a:solidFill>
                  <a:srgbClr val="00B0F0"/>
                </a:solidFill>
              </a:rPr>
              <a:t>preactive</a:t>
            </a:r>
            <a:r>
              <a:rPr kumimoji="1" lang="en-US" altLang="ja-JP" sz="1200" dirty="0" smtClean="0"/>
              <a:t>” to mean the column state that the column has gotten good enough overlap and became a candidate to become active (but it’s not decided before the inhibition process)</a:t>
            </a:r>
            <a:endParaRPr kumimoji="1" lang="ja-JP" altLang="en-US" sz="1200" dirty="0"/>
          </a:p>
        </p:txBody>
      </p:sp>
      <p:sp>
        <p:nvSpPr>
          <p:cNvPr id="5" name="スライド番号プレースホルダー 4"/>
          <p:cNvSpPr>
            <a:spLocks noGrp="1"/>
          </p:cNvSpPr>
          <p:nvPr>
            <p:ph type="sldNum" sz="quarter" idx="12"/>
          </p:nvPr>
        </p:nvSpPr>
        <p:spPr/>
        <p:txBody>
          <a:bodyPr/>
          <a:lstStyle/>
          <a:p>
            <a:fld id="{61C44E05-631C-4892-B577-17C57620ECE9}" type="slidenum">
              <a:rPr lang="en-US" altLang="ja-JP" smtClean="0"/>
              <a:pPr/>
              <a:t>4</a:t>
            </a:fld>
            <a:endParaRPr kumimoji="1" lang="ja-JP" altLang="en-US"/>
          </a:p>
        </p:txBody>
      </p:sp>
    </p:spTree>
    <p:extLst>
      <p:ext uri="{BB962C8B-B14F-4D97-AF65-F5344CB8AC3E}">
        <p14:creationId xmlns:p14="http://schemas.microsoft.com/office/powerpoint/2010/main" val="2039547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Issues</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603504" indent="-457200">
              <a:buFont typeface="+mj-lt"/>
              <a:buAutoNum type="arabicPeriod"/>
            </a:pPr>
            <a:r>
              <a:rPr kumimoji="1" lang="en-US" altLang="ja-JP" dirty="0" smtClean="0">
                <a:latin typeface="Times New Roman" panose="02020603050405020304" pitchFamily="18" charset="0"/>
                <a:cs typeface="Times New Roman" panose="02020603050405020304" pitchFamily="18" charset="0"/>
              </a:rPr>
              <a:t>Speed; O(N * n * k + A) </a:t>
            </a:r>
            <a:r>
              <a:rPr lang="en-US" altLang="ja-JP" dirty="0" smtClean="0">
                <a:latin typeface="Times New Roman" panose="02020603050405020304" pitchFamily="18" charset="0"/>
                <a:cs typeface="Times New Roman" panose="02020603050405020304" pitchFamily="18" charset="0"/>
              </a:rPr>
              <a:t>with </a:t>
            </a:r>
            <a:r>
              <a:rPr kumimoji="1" lang="en-US" altLang="ja-JP" dirty="0" smtClean="0">
                <a:latin typeface="Times New Roman" panose="02020603050405020304" pitchFamily="18" charset="0"/>
                <a:cs typeface="Times New Roman" panose="02020603050405020304" pitchFamily="18" charset="0"/>
              </a:rPr>
              <a:t>unordered partial sorting.</a:t>
            </a:r>
          </a:p>
          <a:p>
            <a:pPr lvl="1"/>
            <a:r>
              <a:rPr kumimoji="1" lang="en-US" altLang="ja-JP" dirty="0" smtClean="0">
                <a:latin typeface="Times New Roman" panose="02020603050405020304" pitchFamily="18" charset="0"/>
                <a:cs typeface="Times New Roman" panose="02020603050405020304" pitchFamily="18" charset="0"/>
              </a:rPr>
              <a:t>where N is the number of columns in the region (&gt;1K),</a:t>
            </a:r>
            <a:br>
              <a:rPr kumimoji="1" lang="en-US" altLang="ja-JP" dirty="0" smtClean="0">
                <a:latin typeface="Times New Roman" panose="02020603050405020304" pitchFamily="18" charset="0"/>
                <a:cs typeface="Times New Roman" panose="02020603050405020304" pitchFamily="18" charset="0"/>
              </a:rPr>
            </a:br>
            <a:r>
              <a:rPr kumimoji="1" lang="en-US" altLang="ja-JP" dirty="0" smtClean="0">
                <a:latin typeface="Times New Roman" panose="02020603050405020304" pitchFamily="18" charset="0"/>
                <a:cs typeface="Times New Roman" panose="02020603050405020304" pitchFamily="18" charset="0"/>
              </a:rPr>
              <a:t>n is the number of columns in the inhibition radius (typically 10~200),</a:t>
            </a:r>
            <a:br>
              <a:rPr kumimoji="1" lang="en-US" altLang="ja-JP" dirty="0" smtClean="0">
                <a:latin typeface="Times New Roman" panose="02020603050405020304" pitchFamily="18" charset="0"/>
                <a:cs typeface="Times New Roman" panose="02020603050405020304" pitchFamily="18" charset="0"/>
              </a:rPr>
            </a:br>
            <a:r>
              <a:rPr kumimoji="1" lang="en-US" altLang="ja-JP" dirty="0" smtClean="0">
                <a:latin typeface="Times New Roman" panose="02020603050405020304" pitchFamily="18" charset="0"/>
                <a:cs typeface="Times New Roman" panose="02020603050405020304" pitchFamily="18" charset="0"/>
              </a:rPr>
              <a:t>k is </a:t>
            </a:r>
            <a:r>
              <a:rPr lang="en-US" altLang="ja-JP" dirty="0">
                <a:latin typeface="Times New Roman" panose="02020603050405020304" pitchFamily="18" charset="0"/>
                <a:cs typeface="Times New Roman" panose="02020603050405020304" pitchFamily="18" charset="0"/>
              </a:rPr>
              <a:t>the desired local </a:t>
            </a:r>
            <a:r>
              <a:rPr lang="en-US" altLang="ja-JP" dirty="0" smtClean="0">
                <a:latin typeface="Times New Roman" panose="02020603050405020304" pitchFamily="18" charset="0"/>
                <a:cs typeface="Times New Roman" panose="02020603050405020304" pitchFamily="18" charset="0"/>
              </a:rPr>
              <a:t>activity (a few), A is the number of active columns.</a:t>
            </a:r>
            <a:endParaRPr kumimoji="1" lang="en-US" altLang="ja-JP" dirty="0" smtClean="0">
              <a:latin typeface="Times New Roman" panose="02020603050405020304" pitchFamily="18" charset="0"/>
              <a:cs typeface="Times New Roman" panose="02020603050405020304" pitchFamily="18" charset="0"/>
            </a:endParaRPr>
          </a:p>
          <a:p>
            <a:pPr lvl="1"/>
            <a:r>
              <a:rPr lang="en-US" altLang="ja-JP" dirty="0" smtClean="0">
                <a:latin typeface="Times New Roman" panose="02020603050405020304" pitchFamily="18" charset="0"/>
                <a:cs typeface="Times New Roman" panose="02020603050405020304" pitchFamily="18" charset="0"/>
              </a:rPr>
              <a:t>The local inhibition is </a:t>
            </a:r>
            <a:r>
              <a:rPr lang="en-US" altLang="ja-JP" b="1" u="sng" dirty="0" smtClean="0">
                <a:solidFill>
                  <a:srgbClr val="FF0000"/>
                </a:solidFill>
                <a:latin typeface="Times New Roman" panose="02020603050405020304" pitchFamily="18" charset="0"/>
                <a:cs typeface="Times New Roman" panose="02020603050405020304" pitchFamily="18" charset="0"/>
              </a:rPr>
              <a:t>60-100 times slower </a:t>
            </a:r>
            <a:r>
              <a:rPr lang="en-US" altLang="ja-JP" dirty="0" smtClean="0">
                <a:latin typeface="Times New Roman" panose="02020603050405020304" pitchFamily="18" charset="0"/>
                <a:cs typeface="Times New Roman" panose="02020603050405020304" pitchFamily="18" charset="0"/>
              </a:rPr>
              <a:t>than the global inhibition.  O(p) can be achieved for the global inhibition, where p is the number of preactive columns (0 </a:t>
            </a:r>
            <a:r>
              <a:rPr lang="en-US" altLang="ja-JP" dirty="0">
                <a:latin typeface="Times New Roman" panose="02020603050405020304" pitchFamily="18" charset="0"/>
                <a:cs typeface="Times New Roman" panose="02020603050405020304" pitchFamily="18" charset="0"/>
              </a:rPr>
              <a:t>≤ p ≤ </a:t>
            </a:r>
            <a:r>
              <a:rPr lang="en-US" altLang="ja-JP" dirty="0" smtClean="0">
                <a:latin typeface="Times New Roman" panose="02020603050405020304" pitchFamily="18" charset="0"/>
                <a:cs typeface="Times New Roman" panose="02020603050405020304" pitchFamily="18" charset="0"/>
              </a:rPr>
              <a:t>N) before inhibition.</a:t>
            </a:r>
          </a:p>
          <a:p>
            <a:pPr lvl="1"/>
            <a:endParaRPr kumimoji="1" lang="en-US" altLang="ja-JP" dirty="0" smtClean="0">
              <a:latin typeface="Times New Roman" panose="02020603050405020304" pitchFamily="18" charset="0"/>
              <a:cs typeface="Times New Roman" panose="02020603050405020304" pitchFamily="18" charset="0"/>
            </a:endParaRPr>
          </a:p>
          <a:p>
            <a:pPr marL="603504" indent="-457200">
              <a:buFont typeface="+mj-lt"/>
              <a:buAutoNum type="arabicPeriod"/>
            </a:pPr>
            <a:r>
              <a:rPr lang="en-US" altLang="ja-JP" dirty="0" smtClean="0">
                <a:latin typeface="Times New Roman" panose="02020603050405020304" pitchFamily="18" charset="0"/>
                <a:cs typeface="Times New Roman" panose="02020603050405020304" pitchFamily="18" charset="0"/>
              </a:rPr>
              <a:t>Coverage; active columns are biased toward the densest area of the input bits.</a:t>
            </a:r>
          </a:p>
          <a:p>
            <a:pPr lvl="1"/>
            <a:r>
              <a:rPr lang="en-US" altLang="ja-JP" dirty="0" smtClean="0">
                <a:latin typeface="Times New Roman" panose="02020603050405020304" pitchFamily="18" charset="0"/>
                <a:cs typeface="Times New Roman" panose="02020603050405020304" pitchFamily="18" charset="0"/>
              </a:rPr>
              <a:t>If the synapses of a column do not cover the entire region, a column has locality over the input pattern.  The densest input area makes those columns connected to the area to get excited very much.  Thus, those columns will have higher probability to survive after the local inhibition.</a:t>
            </a:r>
            <a:endParaRPr lang="en-US" altLang="ja-JP" dirty="0">
              <a:latin typeface="Times New Roman" panose="02020603050405020304" pitchFamily="18" charset="0"/>
              <a:cs typeface="Times New Roman" panose="02020603050405020304" pitchFamily="18" charset="0"/>
            </a:endParaRPr>
          </a:p>
          <a:p>
            <a:pPr lvl="1"/>
            <a:r>
              <a:rPr lang="en-US" altLang="ja-JP" dirty="0" smtClean="0">
                <a:latin typeface="Times New Roman" panose="02020603050405020304" pitchFamily="18" charset="0"/>
                <a:cs typeface="Times New Roman" panose="02020603050405020304" pitchFamily="18" charset="0"/>
              </a:rPr>
              <a:t>If a column has locality, </a:t>
            </a:r>
            <a:r>
              <a:rPr lang="en-US" altLang="ja-JP" b="1" u="sng" dirty="0" smtClean="0">
                <a:solidFill>
                  <a:srgbClr val="FF0000"/>
                </a:solidFill>
                <a:latin typeface="Times New Roman" panose="02020603050405020304" pitchFamily="18" charset="0"/>
                <a:cs typeface="Times New Roman" panose="02020603050405020304" pitchFamily="18" charset="0"/>
              </a:rPr>
              <a:t>the active columns tend to gather to the core part of the image pattern</a:t>
            </a:r>
            <a:r>
              <a:rPr lang="en-US" altLang="ja-JP" dirty="0" smtClean="0">
                <a:latin typeface="Times New Roman" panose="02020603050405020304" pitchFamily="18" charset="0"/>
                <a:cs typeface="Times New Roman" panose="02020603050405020304" pitchFamily="18" charset="0"/>
              </a:rPr>
              <a:t>.</a:t>
            </a:r>
            <a:br>
              <a:rPr lang="en-US" altLang="ja-JP" dirty="0" smtClean="0">
                <a:latin typeface="Times New Roman" panose="02020603050405020304" pitchFamily="18" charset="0"/>
                <a:cs typeface="Times New Roman" panose="02020603050405020304" pitchFamily="18" charset="0"/>
              </a:rPr>
            </a:br>
            <a:r>
              <a:rPr lang="en-US" altLang="ja-JP" dirty="0" smtClean="0">
                <a:latin typeface="Times New Roman" panose="02020603050405020304" pitchFamily="18" charset="0"/>
                <a:cs typeface="Times New Roman" panose="02020603050405020304" pitchFamily="18" charset="0"/>
              </a:rPr>
              <a:t>Thus, SDR will have less coverage over the input pattern (though much better than the global inhibition).</a:t>
            </a:r>
          </a:p>
          <a:p>
            <a:pPr lvl="1"/>
            <a:endParaRPr lang="en-US" altLang="ja-JP" dirty="0" smtClean="0">
              <a:latin typeface="Times New Roman" panose="02020603050405020304" pitchFamily="18" charset="0"/>
              <a:cs typeface="Times New Roman" panose="02020603050405020304" pitchFamily="18" charset="0"/>
            </a:endParaRPr>
          </a:p>
          <a:p>
            <a:pPr marL="603504" indent="-457200">
              <a:buFont typeface="+mj-lt"/>
              <a:buAutoNum type="arabicPeriod"/>
            </a:pPr>
            <a:r>
              <a:rPr lang="en-US" altLang="ja-JP" dirty="0" smtClean="0">
                <a:latin typeface="Times New Roman" panose="02020603050405020304" pitchFamily="18" charset="0"/>
                <a:cs typeface="Times New Roman" panose="02020603050405020304" pitchFamily="18" charset="0"/>
              </a:rPr>
              <a:t>Control; difficult (not so intuitive) to find out the proper parameters to achieve the sparsity.</a:t>
            </a:r>
          </a:p>
          <a:p>
            <a:pPr lvl="1"/>
            <a:r>
              <a:rPr kumimoji="1" lang="en-US" altLang="ja-JP" dirty="0" smtClean="0">
                <a:latin typeface="Times New Roman" panose="02020603050405020304" pitchFamily="18" charset="0"/>
                <a:cs typeface="Times New Roman" panose="02020603050405020304" pitchFamily="18" charset="0"/>
              </a:rPr>
              <a:t>The desired local activity k </a:t>
            </a:r>
            <a:r>
              <a:rPr lang="en-US" altLang="ja-JP" sz="2500" b="1" u="sng" dirty="0">
                <a:solidFill>
                  <a:srgbClr val="FF0000"/>
                </a:solidFill>
                <a:latin typeface="Times New Roman" panose="02020603050405020304" pitchFamily="18" charset="0"/>
                <a:cs typeface="Times New Roman" panose="02020603050405020304" pitchFamily="18" charset="0"/>
              </a:rPr>
              <a:t>indirectly relates </a:t>
            </a:r>
            <a:r>
              <a:rPr kumimoji="1" lang="en-US" altLang="ja-JP" dirty="0" smtClean="0">
                <a:latin typeface="Times New Roman" panose="02020603050405020304" pitchFamily="18" charset="0"/>
                <a:cs typeface="Times New Roman" panose="02020603050405020304" pitchFamily="18" charset="0"/>
              </a:rPr>
              <a:t>to </a:t>
            </a:r>
            <a:r>
              <a:rPr lang="en-US" altLang="ja-JP" dirty="0">
                <a:latin typeface="Times New Roman" panose="02020603050405020304" pitchFamily="18" charset="0"/>
                <a:cs typeface="Times New Roman" panose="02020603050405020304" pitchFamily="18" charset="0"/>
              </a:rPr>
              <a:t>the sparsity</a:t>
            </a:r>
            <a:r>
              <a:rPr lang="en-US" altLang="ja-JP" dirty="0" smtClean="0">
                <a:latin typeface="Times New Roman" panose="02020603050405020304" pitchFamily="18" charset="0"/>
                <a:cs typeface="Times New Roman" panose="02020603050405020304" pitchFamily="18" charset="0"/>
              </a:rPr>
              <a:t>.  Not only k but also the shape of the input pattern affect sparsity.  e.g. a big input pattern, a tiny pattern, scattered pattern,…,etc.</a:t>
            </a:r>
          </a:p>
          <a:p>
            <a:pPr lvl="1"/>
            <a:r>
              <a:rPr kumimoji="1" lang="en-US" altLang="ja-JP" dirty="0" smtClean="0">
                <a:latin typeface="Times New Roman" panose="02020603050405020304" pitchFamily="18" charset="0"/>
                <a:cs typeface="Times New Roman" panose="02020603050405020304" pitchFamily="18" charset="0"/>
              </a:rPr>
              <a:t>If we use a square inhibition area, it contains 1 column in the inhibition radius 0, 9 columns </a:t>
            </a:r>
            <a:r>
              <a:rPr lang="en-US" altLang="ja-JP" dirty="0" smtClean="0">
                <a:latin typeface="Times New Roman" panose="02020603050405020304" pitchFamily="18" charset="0"/>
                <a:cs typeface="Times New Roman" panose="02020603050405020304" pitchFamily="18" charset="0"/>
              </a:rPr>
              <a:t>in</a:t>
            </a:r>
            <a:r>
              <a:rPr kumimoji="1" lang="en-US" altLang="ja-JP" dirty="0" smtClean="0">
                <a:latin typeface="Times New Roman" panose="02020603050405020304" pitchFamily="18" charset="0"/>
                <a:cs typeface="Times New Roman" panose="02020603050405020304" pitchFamily="18" charset="0"/>
              </a:rPr>
              <a:t> the radius 1.  Then 25, 49, 81, …, and (2 * R + 1)^2 in the radius R in general, which is too rough.</a:t>
            </a:r>
            <a:endParaRPr lang="en-US" altLang="ja-JP" dirty="0" smtClean="0">
              <a:latin typeface="Times New Roman" panose="02020603050405020304" pitchFamily="18" charset="0"/>
              <a:cs typeface="Times New Roman" panose="02020603050405020304" pitchFamily="18" charset="0"/>
            </a:endParaRPr>
          </a:p>
          <a:p>
            <a:pPr lvl="1"/>
            <a:r>
              <a:rPr lang="en-US" altLang="ja-JP" dirty="0" smtClean="0">
                <a:latin typeface="Times New Roman" panose="02020603050405020304" pitchFamily="18" charset="0"/>
                <a:cs typeface="Times New Roman" panose="02020603050405020304" pitchFamily="18" charset="0"/>
              </a:rPr>
              <a:t>For example. when we want 3% sparsity, what is the best setup for the desired local activity and the inhibition radius?  1/(2*2+1)^2 = 4%, 1/(2*3+1)^2 = 2%, or  the mix of those …?</a:t>
            </a:r>
          </a:p>
        </p:txBody>
      </p:sp>
      <p:sp>
        <p:nvSpPr>
          <p:cNvPr id="4" name="スライド番号プレースホルダー 3"/>
          <p:cNvSpPr>
            <a:spLocks noGrp="1"/>
          </p:cNvSpPr>
          <p:nvPr>
            <p:ph type="sldNum" sz="quarter" idx="12"/>
          </p:nvPr>
        </p:nvSpPr>
        <p:spPr/>
        <p:txBody>
          <a:bodyPr/>
          <a:lstStyle/>
          <a:p>
            <a:fld id="{61C44E05-631C-4892-B577-17C57620ECE9}" type="slidenum">
              <a:rPr lang="en-US" altLang="ja-JP" smtClean="0"/>
              <a:pPr/>
              <a:t>5</a:t>
            </a:fld>
            <a:endParaRPr kumimoji="1" lang="ja-JP" altLang="en-US"/>
          </a:p>
        </p:txBody>
      </p:sp>
    </p:spTree>
    <p:extLst>
      <p:ext uri="{BB962C8B-B14F-4D97-AF65-F5344CB8AC3E}">
        <p14:creationId xmlns:p14="http://schemas.microsoft.com/office/powerpoint/2010/main" val="4176980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The improved local inhibition</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smtClean="0">
                <a:latin typeface="Times New Roman" panose="02020603050405020304" pitchFamily="18" charset="0"/>
                <a:cs typeface="Times New Roman" panose="02020603050405020304" pitchFamily="18" charset="0"/>
              </a:rPr>
              <a:t>The algorithm :-</a:t>
            </a:r>
          </a:p>
          <a:p>
            <a:pPr lvl="1"/>
            <a:r>
              <a:rPr lang="en-US" altLang="ja-JP" dirty="0" smtClean="0">
                <a:latin typeface="Times New Roman" panose="02020603050405020304" pitchFamily="18" charset="0"/>
                <a:cs typeface="Times New Roman" panose="02020603050405020304" pitchFamily="18" charset="0"/>
              </a:rPr>
              <a:t>Repeat the below till all active columns are selected.</a:t>
            </a:r>
          </a:p>
          <a:p>
            <a:pPr lvl="2"/>
            <a:r>
              <a:rPr lang="en-US" altLang="ja-JP" dirty="0" smtClean="0">
                <a:latin typeface="Times New Roman" panose="02020603050405020304" pitchFamily="18" charset="0"/>
                <a:cs typeface="Times New Roman" panose="02020603050405020304" pitchFamily="18" charset="0"/>
              </a:rPr>
              <a:t>Choose the column with the highest intensity from the preactive columns globally, and mark it active.</a:t>
            </a:r>
          </a:p>
          <a:p>
            <a:pPr lvl="2"/>
            <a:r>
              <a:rPr lang="en-US" altLang="ja-JP" dirty="0" smtClean="0">
                <a:latin typeface="Times New Roman" panose="02020603050405020304" pitchFamily="18" charset="0"/>
                <a:cs typeface="Times New Roman" panose="02020603050405020304" pitchFamily="18" charset="0"/>
              </a:rPr>
              <a:t>Put </a:t>
            </a:r>
            <a:r>
              <a:rPr lang="en-US" altLang="ja-JP" u="sng" dirty="0" smtClean="0">
                <a:solidFill>
                  <a:srgbClr val="00B0F0"/>
                </a:solidFill>
                <a:latin typeface="Times New Roman" panose="02020603050405020304" pitchFamily="18" charset="0"/>
                <a:cs typeface="Times New Roman" panose="02020603050405020304" pitchFamily="18" charset="0"/>
              </a:rPr>
              <a:t>penalty to the intensities </a:t>
            </a:r>
            <a:r>
              <a:rPr lang="en-US" altLang="ja-JP" dirty="0" smtClean="0">
                <a:latin typeface="Times New Roman" panose="02020603050405020304" pitchFamily="18" charset="0"/>
                <a:cs typeface="Times New Roman" panose="02020603050405020304" pitchFamily="18" charset="0"/>
              </a:rPr>
              <a:t>of the neighbor columns.</a:t>
            </a:r>
          </a:p>
          <a:p>
            <a:pPr lvl="2"/>
            <a:endParaRPr lang="en-US" altLang="ja-JP" dirty="0" smtClean="0">
              <a:latin typeface="Times New Roman" panose="02020603050405020304" pitchFamily="18" charset="0"/>
              <a:cs typeface="Times New Roman" panose="02020603050405020304" pitchFamily="18" charset="0"/>
            </a:endParaRPr>
          </a:p>
          <a:p>
            <a:r>
              <a:rPr lang="en-US" altLang="ja-JP" dirty="0" smtClean="0">
                <a:latin typeface="Times New Roman" panose="02020603050405020304" pitchFamily="18" charset="0"/>
                <a:cs typeface="Times New Roman" panose="02020603050405020304" pitchFamily="18" charset="0"/>
              </a:rPr>
              <a:t>The result is…</a:t>
            </a:r>
          </a:p>
          <a:p>
            <a:pPr lvl="1"/>
            <a:r>
              <a:rPr lang="en-US" altLang="ja-JP" dirty="0" smtClean="0">
                <a:latin typeface="Times New Roman" panose="02020603050405020304" pitchFamily="18" charset="0"/>
                <a:cs typeface="Times New Roman" panose="02020603050405020304" pitchFamily="18" charset="0"/>
              </a:rPr>
              <a:t>Faster than the current local inhibition </a:t>
            </a:r>
          </a:p>
          <a:p>
            <a:pPr lvl="1"/>
            <a:r>
              <a:rPr lang="en-US" altLang="ja-JP" dirty="0" smtClean="0">
                <a:latin typeface="Times New Roman" panose="02020603050405020304" pitchFamily="18" charset="0"/>
                <a:cs typeface="Times New Roman" panose="02020603050405020304" pitchFamily="18" charset="0"/>
              </a:rPr>
              <a:t>Better coverage over the input pattern</a:t>
            </a:r>
          </a:p>
          <a:p>
            <a:pPr lvl="1"/>
            <a:r>
              <a:rPr lang="en-US" altLang="ja-JP" dirty="0" smtClean="0">
                <a:latin typeface="Times New Roman" panose="02020603050405020304" pitchFamily="18" charset="0"/>
                <a:cs typeface="Times New Roman" panose="02020603050405020304" pitchFamily="18" charset="0"/>
              </a:rPr>
              <a:t>Less pain to control sparsity</a:t>
            </a:r>
          </a:p>
        </p:txBody>
      </p:sp>
      <p:sp>
        <p:nvSpPr>
          <p:cNvPr id="4" name="スライド番号プレースホルダー 3"/>
          <p:cNvSpPr>
            <a:spLocks noGrp="1"/>
          </p:cNvSpPr>
          <p:nvPr>
            <p:ph type="sldNum" sz="quarter" idx="12"/>
          </p:nvPr>
        </p:nvSpPr>
        <p:spPr/>
        <p:txBody>
          <a:bodyPr/>
          <a:lstStyle/>
          <a:p>
            <a:fld id="{61C44E05-631C-4892-B577-17C57620ECE9}" type="slidenum">
              <a:rPr lang="en-US" altLang="ja-JP" smtClean="0"/>
              <a:pPr/>
              <a:t>6</a:t>
            </a:fld>
            <a:endParaRPr kumimoji="1" lang="ja-JP" altLang="en-US"/>
          </a:p>
        </p:txBody>
      </p:sp>
    </p:spTree>
    <p:extLst>
      <p:ext uri="{BB962C8B-B14F-4D97-AF65-F5344CB8AC3E}">
        <p14:creationId xmlns:p14="http://schemas.microsoft.com/office/powerpoint/2010/main" val="4054571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The control parameters</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r>
              <a:rPr lang="en-US" altLang="ja-JP" dirty="0" smtClean="0">
                <a:latin typeface="Times New Roman" panose="02020603050405020304" pitchFamily="18" charset="0"/>
                <a:cs typeface="Times New Roman" panose="02020603050405020304" pitchFamily="18" charset="0"/>
              </a:rPr>
              <a:t>The inhibition radius</a:t>
            </a:r>
          </a:p>
          <a:p>
            <a:pPr lvl="1"/>
            <a:r>
              <a:rPr lang="en-US" altLang="ja-JP" dirty="0" smtClean="0">
                <a:latin typeface="Times New Roman" panose="02020603050405020304" pitchFamily="18" charset="0"/>
                <a:cs typeface="Times New Roman" panose="02020603050405020304" pitchFamily="18" charset="0"/>
              </a:rPr>
              <a:t>If we have P preactive columns where the target active columns is A, one active column should inhibit P/A preactive columns on average.</a:t>
            </a:r>
          </a:p>
          <a:p>
            <a:pPr lvl="1"/>
            <a:r>
              <a:rPr lang="en-US" altLang="ja-JP" dirty="0" smtClean="0">
                <a:latin typeface="Times New Roman" panose="02020603050405020304" pitchFamily="18" charset="0"/>
                <a:cs typeface="Times New Roman" panose="02020603050405020304" pitchFamily="18" charset="0"/>
              </a:rPr>
              <a:t>So, P/A+1 is a good candidate for the area size of the local inhibition;</a:t>
            </a:r>
            <a:br>
              <a:rPr lang="en-US" altLang="ja-JP" dirty="0" smtClean="0">
                <a:latin typeface="Times New Roman" panose="02020603050405020304" pitchFamily="18" charset="0"/>
                <a:cs typeface="Times New Roman" panose="02020603050405020304" pitchFamily="18" charset="0"/>
              </a:rPr>
            </a:br>
            <a:r>
              <a:rPr lang="en-US" altLang="ja-JP" dirty="0" smtClean="0">
                <a:latin typeface="Times New Roman" panose="02020603050405020304" pitchFamily="18" charset="0"/>
                <a:cs typeface="Times New Roman" panose="02020603050405020304" pitchFamily="18" charset="0"/>
              </a:rPr>
              <a:t>the inhibition radius = </a:t>
            </a:r>
            <a:r>
              <a:rPr lang="en-US" altLang="ja-JP" dirty="0" err="1" smtClean="0">
                <a:latin typeface="Times New Roman" panose="02020603050405020304" pitchFamily="18" charset="0"/>
                <a:cs typeface="Times New Roman" panose="02020603050405020304" pitchFamily="18" charset="0"/>
              </a:rPr>
              <a:t>sqrt</a:t>
            </a:r>
            <a:r>
              <a:rPr lang="en-US" altLang="ja-JP" dirty="0" smtClean="0">
                <a:latin typeface="Times New Roman" panose="02020603050405020304" pitchFamily="18" charset="0"/>
                <a:cs typeface="Times New Roman" panose="02020603050405020304" pitchFamily="18" charset="0"/>
              </a:rPr>
              <a:t> (P/A+1) / 2 – 1.</a:t>
            </a:r>
          </a:p>
          <a:p>
            <a:pPr lvl="1"/>
            <a:r>
              <a:rPr lang="en-US" altLang="ja-JP" dirty="0" smtClean="0">
                <a:latin typeface="Times New Roman" panose="02020603050405020304" pitchFamily="18" charset="0"/>
                <a:cs typeface="Times New Roman" panose="02020603050405020304" pitchFamily="18" charset="0"/>
              </a:rPr>
              <a:t>Since preactive columns are not packed and there will be some space between columns,</a:t>
            </a:r>
            <a:br>
              <a:rPr lang="en-US" altLang="ja-JP" dirty="0" smtClean="0">
                <a:latin typeface="Times New Roman" panose="02020603050405020304" pitchFamily="18" charset="0"/>
                <a:cs typeface="Times New Roman" panose="02020603050405020304" pitchFamily="18" charset="0"/>
              </a:rPr>
            </a:br>
            <a:r>
              <a:rPr lang="en-US" altLang="ja-JP" dirty="0" err="1" smtClean="0">
                <a:latin typeface="Times New Roman" panose="02020603050405020304" pitchFamily="18" charset="0"/>
                <a:cs typeface="Times New Roman" panose="02020603050405020304" pitchFamily="18" charset="0"/>
              </a:rPr>
              <a:t>sqrt</a:t>
            </a:r>
            <a:r>
              <a:rPr lang="en-US" altLang="ja-JP" dirty="0" smtClean="0">
                <a:latin typeface="Times New Roman" panose="02020603050405020304" pitchFamily="18" charset="0"/>
                <a:cs typeface="Times New Roman" panose="02020603050405020304" pitchFamily="18" charset="0"/>
              </a:rPr>
              <a:t> (P/A) seems to work well.</a:t>
            </a:r>
          </a:p>
          <a:p>
            <a:pPr lvl="2"/>
            <a:endParaRPr lang="en-US" altLang="ja-JP" dirty="0" smtClean="0">
              <a:latin typeface="Times New Roman" panose="02020603050405020304" pitchFamily="18" charset="0"/>
              <a:cs typeface="Times New Roman" panose="02020603050405020304" pitchFamily="18" charset="0"/>
            </a:endParaRPr>
          </a:p>
          <a:p>
            <a:r>
              <a:rPr lang="en-US" altLang="ja-JP" dirty="0" smtClean="0">
                <a:latin typeface="Times New Roman" panose="02020603050405020304" pitchFamily="18" charset="0"/>
                <a:cs typeface="Times New Roman" panose="02020603050405020304" pitchFamily="18" charset="0"/>
              </a:rPr>
              <a:t>The inhibition penalty</a:t>
            </a:r>
          </a:p>
          <a:p>
            <a:pPr lvl="1"/>
            <a:r>
              <a:rPr lang="en-US" altLang="ja-JP" dirty="0" smtClean="0">
                <a:latin typeface="Times New Roman" panose="02020603050405020304" pitchFamily="18" charset="0"/>
                <a:cs typeface="Times New Roman" panose="02020603050405020304" pitchFamily="18" charset="0"/>
              </a:rPr>
              <a:t>This parameter is analog to the current desired local activity.</a:t>
            </a:r>
          </a:p>
          <a:p>
            <a:pPr lvl="1"/>
            <a:r>
              <a:rPr lang="en-US" altLang="ja-JP" dirty="0" smtClean="0">
                <a:latin typeface="Times New Roman" panose="02020603050405020304" pitchFamily="18" charset="0"/>
                <a:cs typeface="Times New Roman" panose="02020603050405020304" pitchFamily="18" charset="0"/>
              </a:rPr>
              <a:t>If the penalty is set as W % against the maximum possible intensity I</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and C </a:t>
            </a:r>
            <a:r>
              <a:rPr lang="en-US" altLang="ja-JP" dirty="0">
                <a:latin typeface="Times New Roman" panose="02020603050405020304" pitchFamily="18" charset="0"/>
                <a:cs typeface="Times New Roman" panose="02020603050405020304" pitchFamily="18" charset="0"/>
              </a:rPr>
              <a:t>is the number of </a:t>
            </a:r>
            <a:r>
              <a:rPr lang="en-US" altLang="ja-JP" dirty="0" smtClean="0">
                <a:latin typeface="Times New Roman" panose="02020603050405020304" pitchFamily="18" charset="0"/>
                <a:cs typeface="Times New Roman" panose="02020603050405020304" pitchFamily="18" charset="0"/>
              </a:rPr>
              <a:t>active neighbors, one column will receive (W% * I * C) penalty from its active neighbors.</a:t>
            </a:r>
          </a:p>
          <a:p>
            <a:pPr lvl="1"/>
            <a:r>
              <a:rPr lang="en-US" altLang="ja-JP" dirty="0" smtClean="0">
                <a:latin typeface="Times New Roman" panose="02020603050405020304" pitchFamily="18" charset="0"/>
                <a:cs typeface="Times New Roman" panose="02020603050405020304" pitchFamily="18" charset="0"/>
              </a:rPr>
              <a:t>For example,</a:t>
            </a:r>
          </a:p>
          <a:p>
            <a:pPr lvl="2"/>
            <a:r>
              <a:rPr lang="en-US" altLang="ja-JP" dirty="0" smtClean="0">
                <a:latin typeface="Times New Roman" panose="02020603050405020304" pitchFamily="18" charset="0"/>
                <a:cs typeface="Times New Roman" panose="02020603050405020304" pitchFamily="18" charset="0"/>
              </a:rPr>
              <a:t>Assume W = 8%, the minimum overlap threshold is T = 2%</a:t>
            </a:r>
          </a:p>
          <a:p>
            <a:pPr lvl="2"/>
            <a:r>
              <a:rPr lang="en-US" altLang="ja-JP" dirty="0" smtClean="0">
                <a:latin typeface="Times New Roman" panose="02020603050405020304" pitchFamily="18" charset="0"/>
                <a:cs typeface="Times New Roman" panose="02020603050405020304" pitchFamily="18" charset="0"/>
              </a:rPr>
              <a:t>If a preactive column has the intensity 40% of I, three active columns chosen around it will make the intensity to drop down to 40%-3*8% = 16% of I.</a:t>
            </a:r>
          </a:p>
          <a:p>
            <a:pPr lvl="2"/>
            <a:r>
              <a:rPr lang="en-US" altLang="ja-JP" dirty="0" smtClean="0">
                <a:latin typeface="Times New Roman" panose="02020603050405020304" pitchFamily="18" charset="0"/>
                <a:cs typeface="Times New Roman" panose="02020603050405020304" pitchFamily="18" charset="0"/>
              </a:rPr>
              <a:t>In the same way, four surrounding active columns will make the intensity to drop to 8%.</a:t>
            </a:r>
          </a:p>
          <a:p>
            <a:pPr lvl="2"/>
            <a:r>
              <a:rPr lang="en-US" altLang="ja-JP" dirty="0" smtClean="0">
                <a:latin typeface="Times New Roman" panose="02020603050405020304" pitchFamily="18" charset="0"/>
                <a:cs typeface="Times New Roman" panose="02020603050405020304" pitchFamily="18" charset="0"/>
              </a:rPr>
              <a:t>Five active columns around it will finally make it to become 0%, which is less than T.  Then, this column will not be selected, unless all of not-inhibited-yet preactive columns are exhausted and still we’re in short to achieve the target sparsity.</a:t>
            </a:r>
          </a:p>
          <a:p>
            <a:pPr lvl="1"/>
            <a:r>
              <a:rPr lang="en-US" altLang="ja-JP" b="1" u="sng" dirty="0" smtClean="0">
                <a:solidFill>
                  <a:srgbClr val="1F1FF9"/>
                </a:solidFill>
                <a:latin typeface="Times New Roman" panose="02020603050405020304" pitchFamily="18" charset="0"/>
                <a:cs typeface="Times New Roman" panose="02020603050405020304" pitchFamily="18" charset="0"/>
              </a:rPr>
              <a:t>Note that the final intensity of a column can go negative</a:t>
            </a:r>
            <a:r>
              <a:rPr lang="en-US" altLang="ja-JP" dirty="0" smtClean="0">
                <a:latin typeface="Times New Roman" panose="02020603050405020304" pitchFamily="18" charset="0"/>
                <a:cs typeface="Times New Roman" panose="02020603050405020304" pitchFamily="18" charset="0"/>
              </a:rPr>
              <a:t>.</a:t>
            </a:r>
          </a:p>
        </p:txBody>
      </p:sp>
      <p:sp>
        <p:nvSpPr>
          <p:cNvPr id="4" name="スライド番号プレースホルダー 3"/>
          <p:cNvSpPr>
            <a:spLocks noGrp="1"/>
          </p:cNvSpPr>
          <p:nvPr>
            <p:ph type="sldNum" sz="quarter" idx="12"/>
          </p:nvPr>
        </p:nvSpPr>
        <p:spPr/>
        <p:txBody>
          <a:bodyPr/>
          <a:lstStyle/>
          <a:p>
            <a:fld id="{61C44E05-631C-4892-B577-17C57620ECE9}" type="slidenum">
              <a:rPr lang="en-US" altLang="ja-JP" smtClean="0"/>
              <a:pPr/>
              <a:t>7</a:t>
            </a:fld>
            <a:endParaRPr kumimoji="1" lang="ja-JP" altLang="en-US"/>
          </a:p>
        </p:txBody>
      </p:sp>
    </p:spTree>
    <p:extLst>
      <p:ext uri="{BB962C8B-B14F-4D97-AF65-F5344CB8AC3E}">
        <p14:creationId xmlns:p14="http://schemas.microsoft.com/office/powerpoint/2010/main" val="3776201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Computational complexity</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lang="pt-BR" altLang="ja-JP" dirty="0" smtClean="0">
                <a:latin typeface="Times New Roman" panose="02020603050405020304" pitchFamily="18" charset="0"/>
                <a:cs typeface="Times New Roman" panose="02020603050405020304" pitchFamily="18" charset="0"/>
              </a:rPr>
              <a:t>O((P + A)*(P - A + 1) + A*n + A)</a:t>
            </a:r>
          </a:p>
          <a:p>
            <a:pPr lvl="1"/>
            <a:endParaRPr lang="pt-BR" altLang="ja-JP" dirty="0" smtClean="0">
              <a:latin typeface="Times New Roman" panose="02020603050405020304" pitchFamily="18" charset="0"/>
              <a:cs typeface="Times New Roman" panose="02020603050405020304" pitchFamily="18" charset="0"/>
            </a:endParaRPr>
          </a:p>
          <a:p>
            <a:pPr lvl="1"/>
            <a:r>
              <a:rPr lang="en-US" altLang="ja-JP" dirty="0" smtClean="0">
                <a:latin typeface="Times New Roman" panose="02020603050405020304" pitchFamily="18" charset="0"/>
                <a:cs typeface="Times New Roman" panose="02020603050405020304" pitchFamily="18" charset="0"/>
              </a:rPr>
              <a:t>P is the number of preactive columns (A&lt;P≤N),</a:t>
            </a:r>
            <a:br>
              <a:rPr lang="en-US" altLang="ja-JP" dirty="0" smtClean="0">
                <a:latin typeface="Times New Roman" panose="02020603050405020304" pitchFamily="18" charset="0"/>
                <a:cs typeface="Times New Roman" panose="02020603050405020304" pitchFamily="18" charset="0"/>
              </a:rPr>
            </a:br>
            <a:r>
              <a:rPr lang="en-US" altLang="ja-JP" dirty="0" smtClean="0">
                <a:latin typeface="Times New Roman" panose="02020603050405020304" pitchFamily="18" charset="0"/>
                <a:cs typeface="Times New Roman" panose="02020603050405020304" pitchFamily="18" charset="0"/>
              </a:rPr>
              <a:t>A is the number of active columns (target sparsity),</a:t>
            </a:r>
            <a:br>
              <a:rPr lang="en-US" altLang="ja-JP" dirty="0" smtClean="0">
                <a:latin typeface="Times New Roman" panose="02020603050405020304" pitchFamily="18" charset="0"/>
                <a:cs typeface="Times New Roman" panose="02020603050405020304" pitchFamily="18" charset="0"/>
              </a:rPr>
            </a:br>
            <a:r>
              <a:rPr lang="en-US" altLang="ja-JP" dirty="0" smtClean="0">
                <a:latin typeface="Times New Roman" panose="02020603050405020304" pitchFamily="18" charset="0"/>
                <a:cs typeface="Times New Roman" panose="02020603050405020304" pitchFamily="18" charset="0"/>
              </a:rPr>
              <a:t>n is the number of columns within the inhibition radius.</a:t>
            </a:r>
          </a:p>
          <a:p>
            <a:pPr lvl="2"/>
            <a:endParaRPr kumimoji="1" lang="en-US" altLang="ja-JP" dirty="0" smtClean="0">
              <a:latin typeface="Times New Roman" panose="02020603050405020304" pitchFamily="18" charset="0"/>
              <a:cs typeface="Times New Roman" panose="02020603050405020304" pitchFamily="18" charset="0"/>
            </a:endParaRPr>
          </a:p>
          <a:p>
            <a:r>
              <a:rPr lang="en-US" altLang="ja-JP" dirty="0" smtClean="0">
                <a:latin typeface="Times New Roman" panose="02020603050405020304" pitchFamily="18" charset="0"/>
                <a:cs typeface="Times New Roman" panose="02020603050405020304" pitchFamily="18" charset="0"/>
              </a:rPr>
              <a:t>This is still slower than global inhibition O(P + A),</a:t>
            </a:r>
            <a:br>
              <a:rPr lang="en-US" altLang="ja-JP" dirty="0" smtClean="0">
                <a:latin typeface="Times New Roman" panose="02020603050405020304" pitchFamily="18" charset="0"/>
                <a:cs typeface="Times New Roman" panose="02020603050405020304" pitchFamily="18" charset="0"/>
              </a:rPr>
            </a:br>
            <a:r>
              <a:rPr lang="en-US" altLang="ja-JP" dirty="0" smtClean="0">
                <a:latin typeface="Times New Roman" panose="02020603050405020304" pitchFamily="18" charset="0"/>
                <a:cs typeface="Times New Roman" panose="02020603050405020304" pitchFamily="18" charset="0"/>
              </a:rPr>
              <a:t>but not as slow as the current O(N*n*k + A).</a:t>
            </a:r>
            <a:endParaRPr lang="en-US" altLang="ja-JP" dirty="0">
              <a:latin typeface="Times New Roman" panose="02020603050405020304" pitchFamily="18" charset="0"/>
              <a:cs typeface="Times New Roman" panose="02020603050405020304" pitchFamily="18" charset="0"/>
            </a:endParaRPr>
          </a:p>
          <a:p>
            <a:endParaRPr lang="pt-BR" altLang="ja-JP" dirty="0" smtClean="0">
              <a:latin typeface="Times New Roman" panose="02020603050405020304" pitchFamily="18" charset="0"/>
              <a:cs typeface="Times New Roman" panose="02020603050405020304" pitchFamily="18" charset="0"/>
            </a:endParaRPr>
          </a:p>
          <a:p>
            <a:r>
              <a:rPr kumimoji="1" lang="en-US" altLang="ja-JP" dirty="0" smtClean="0">
                <a:latin typeface="Times New Roman" panose="02020603050405020304" pitchFamily="18" charset="0"/>
                <a:cs typeface="Times New Roman" panose="02020603050405020304" pitchFamily="18" charset="0"/>
                <a:sym typeface="Wingdings" panose="05000000000000000000" pitchFamily="2" charset="2"/>
              </a:rPr>
              <a:t>The worst case is when P = N.  Still, (P+A)*(P-A+1) &lt; P*A </a:t>
            </a:r>
            <a:r>
              <a:rPr lang="en-US" altLang="ja-JP" dirty="0" smtClean="0">
                <a:latin typeface="Times New Roman" panose="02020603050405020304" pitchFamily="18" charset="0"/>
                <a:cs typeface="Times New Roman" panose="02020603050405020304" pitchFamily="18" charset="0"/>
                <a:sym typeface="Wingdings" panose="05000000000000000000" pitchFamily="2" charset="2"/>
              </a:rPr>
              <a:t>=</a:t>
            </a:r>
            <a:r>
              <a:rPr kumimoji="1" lang="en-US" altLang="ja-JP" dirty="0" smtClean="0">
                <a:latin typeface="Times New Roman" panose="02020603050405020304" pitchFamily="18" charset="0"/>
                <a:cs typeface="Times New Roman" panose="02020603050405020304" pitchFamily="18" charset="0"/>
                <a:sym typeface="Wingdings" panose="05000000000000000000" pitchFamily="2" charset="2"/>
              </a:rPr>
              <a:t> N*A, which is typically much less than N*n*k.  Though A*n is the additional factor, the new algorithm is faster than the current one.</a:t>
            </a:r>
            <a:endParaRPr kumimoji="1" lang="ja-JP" altLang="en-US" dirty="0" smtClean="0">
              <a:latin typeface="Times New Roman" panose="02020603050405020304" pitchFamily="18" charset="0"/>
              <a:cs typeface="Times New Roman" panose="02020603050405020304" pitchFamily="18" charset="0"/>
            </a:endParaRPr>
          </a:p>
          <a:p>
            <a:r>
              <a:rPr lang="en-US" altLang="ja-JP" dirty="0" smtClean="0">
                <a:latin typeface="Times New Roman" panose="02020603050405020304" pitchFamily="18" charset="0"/>
                <a:cs typeface="Times New Roman" panose="02020603050405020304" pitchFamily="18" charset="0"/>
              </a:rPr>
              <a:t>As learning in SP progresses, the number of inhibited columns tends to decrease (having leaner preactive SDR), as columns are segregated for its own input patterns. As P </a:t>
            </a:r>
            <a:r>
              <a:rPr lang="en-US" altLang="ja-JP" dirty="0" smtClean="0">
                <a:latin typeface="Times New Roman" panose="02020603050405020304" pitchFamily="18" charset="0"/>
                <a:cs typeface="Times New Roman" panose="02020603050405020304" pitchFamily="18" charset="0"/>
                <a:sym typeface="Wingdings" panose="05000000000000000000" pitchFamily="2" charset="2"/>
              </a:rPr>
              <a:t> A, n  0, this local inhibition approaches toward O(3A) that is similar to the cost of global inhibition.</a:t>
            </a:r>
          </a:p>
        </p:txBody>
      </p:sp>
      <p:sp>
        <p:nvSpPr>
          <p:cNvPr id="4" name="スライド番号プレースホルダー 3"/>
          <p:cNvSpPr>
            <a:spLocks noGrp="1"/>
          </p:cNvSpPr>
          <p:nvPr>
            <p:ph type="sldNum" sz="quarter" idx="12"/>
          </p:nvPr>
        </p:nvSpPr>
        <p:spPr/>
        <p:txBody>
          <a:bodyPr/>
          <a:lstStyle/>
          <a:p>
            <a:fld id="{61C44E05-631C-4892-B577-17C57620ECE9}" type="slidenum">
              <a:rPr lang="en-US" altLang="ja-JP" smtClean="0"/>
              <a:pPr/>
              <a:t>8</a:t>
            </a:fld>
            <a:endParaRPr kumimoji="1" lang="ja-JP" altLang="en-US"/>
          </a:p>
        </p:txBody>
      </p:sp>
    </p:spTree>
    <p:extLst>
      <p:ext uri="{BB962C8B-B14F-4D97-AF65-F5344CB8AC3E}">
        <p14:creationId xmlns:p14="http://schemas.microsoft.com/office/powerpoint/2010/main" val="2727782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Pseudo Code</a:t>
            </a:r>
            <a:endParaRPr kumimoji="1" lang="ja-JP" altLang="en-US" dirty="0"/>
          </a:p>
        </p:txBody>
      </p:sp>
      <p:sp>
        <p:nvSpPr>
          <p:cNvPr id="3" name="コンテンツ プレースホルダー 2"/>
          <p:cNvSpPr>
            <a:spLocks noGrp="1"/>
          </p:cNvSpPr>
          <p:nvPr>
            <p:ph idx="1"/>
          </p:nvPr>
        </p:nvSpPr>
        <p:spPr/>
        <p:txBody>
          <a:bodyPr>
            <a:noAutofit/>
          </a:bodyPr>
          <a:lstStyle/>
          <a:p>
            <a:pPr marL="109728" indent="0">
              <a:buNone/>
            </a:pPr>
            <a:r>
              <a:rPr lang="en-US" altLang="ja-JP" sz="1200" dirty="0" smtClean="0">
                <a:latin typeface="Courier New" panose="02070309020205020404" pitchFamily="49" charset="0"/>
                <a:cs typeface="Courier New" panose="02070309020205020404" pitchFamily="49" charset="0"/>
              </a:rPr>
              <a:t>Input: List&lt;</a:t>
            </a:r>
            <a:r>
              <a:rPr lang="en-US" altLang="ja-JP" sz="1200" dirty="0" err="1" smtClean="0">
                <a:latin typeface="Courier New" panose="02070309020205020404" pitchFamily="49" charset="0"/>
                <a:cs typeface="Courier New" panose="02070309020205020404" pitchFamily="49" charset="0"/>
              </a:rPr>
              <a:t>int</a:t>
            </a:r>
            <a:r>
              <a:rPr lang="en-US" altLang="ja-JP" sz="1200" dirty="0" smtClean="0">
                <a:latin typeface="Courier New" panose="02070309020205020404" pitchFamily="49" charset="0"/>
                <a:cs typeface="Courier New" panose="02070309020205020404" pitchFamily="49" charset="0"/>
              </a:rPr>
              <a:t>&gt; </a:t>
            </a:r>
            <a:r>
              <a:rPr lang="en-US" altLang="ja-JP" sz="1200" dirty="0" err="1" smtClean="0">
                <a:latin typeface="Courier New" panose="02070309020205020404" pitchFamily="49" charset="0"/>
                <a:cs typeface="Courier New" panose="02070309020205020404" pitchFamily="49" charset="0"/>
              </a:rPr>
              <a:t>preactiveColumns</a:t>
            </a:r>
            <a:r>
              <a:rPr lang="en-US" altLang="ja-JP" sz="1200" dirty="0" smtClean="0">
                <a:latin typeface="Courier New" panose="02070309020205020404" pitchFamily="49" charset="0"/>
                <a:cs typeface="Courier New" panose="02070309020205020404" pitchFamily="49" charset="0"/>
              </a:rPr>
              <a:t>;  </a:t>
            </a:r>
            <a:r>
              <a:rPr lang="en-US" altLang="ja-JP" sz="1200" dirty="0" err="1" smtClean="0">
                <a:latin typeface="Courier New" panose="02070309020205020404" pitchFamily="49" charset="0"/>
                <a:cs typeface="Courier New" panose="02070309020205020404" pitchFamily="49" charset="0"/>
              </a:rPr>
              <a:t>int</a:t>
            </a:r>
            <a:r>
              <a:rPr lang="en-US" altLang="ja-JP" sz="1200" dirty="0" smtClean="0">
                <a:latin typeface="Courier New" panose="02070309020205020404" pitchFamily="49" charset="0"/>
                <a:cs typeface="Courier New" panose="02070309020205020404" pitchFamily="49" charset="0"/>
              </a:rPr>
              <a:t> </a:t>
            </a:r>
            <a:r>
              <a:rPr lang="en-US" altLang="ja-JP" sz="1200" dirty="0" err="1" smtClean="0">
                <a:latin typeface="Courier New" panose="02070309020205020404" pitchFamily="49" charset="0"/>
                <a:cs typeface="Courier New" panose="02070309020205020404" pitchFamily="49" charset="0"/>
              </a:rPr>
              <a:t>targetActiveColumnCount</a:t>
            </a:r>
            <a:r>
              <a:rPr lang="en-US" altLang="ja-JP" sz="1200" dirty="0" smtClean="0">
                <a:latin typeface="Courier New" panose="02070309020205020404" pitchFamily="49" charset="0"/>
                <a:cs typeface="Courier New" panose="02070309020205020404" pitchFamily="49" charset="0"/>
              </a:rPr>
              <a:t>;</a:t>
            </a:r>
            <a:br>
              <a:rPr lang="en-US" altLang="ja-JP" sz="1200" dirty="0" smtClean="0">
                <a:latin typeface="Courier New" panose="02070309020205020404" pitchFamily="49" charset="0"/>
                <a:cs typeface="Courier New" panose="02070309020205020404" pitchFamily="49" charset="0"/>
              </a:rPr>
            </a:br>
            <a:r>
              <a:rPr lang="en-US" altLang="ja-JP" sz="1200" dirty="0" smtClean="0">
                <a:latin typeface="Courier New" panose="02070309020205020404" pitchFamily="49" charset="0"/>
                <a:cs typeface="Courier New" panose="02070309020205020404" pitchFamily="49" charset="0"/>
              </a:rPr>
              <a:t>Output: List&lt;</a:t>
            </a:r>
            <a:r>
              <a:rPr lang="en-US" altLang="ja-JP" sz="1200" dirty="0" err="1" smtClean="0">
                <a:latin typeface="Courier New" panose="02070309020205020404" pitchFamily="49" charset="0"/>
                <a:cs typeface="Courier New" panose="02070309020205020404" pitchFamily="49" charset="0"/>
              </a:rPr>
              <a:t>int</a:t>
            </a:r>
            <a:r>
              <a:rPr lang="en-US" altLang="ja-JP" sz="1200" dirty="0" smtClean="0">
                <a:latin typeface="Courier New" panose="02070309020205020404" pitchFamily="49" charset="0"/>
                <a:cs typeface="Courier New" panose="02070309020205020404" pitchFamily="49" charset="0"/>
              </a:rPr>
              <a:t>&gt; </a:t>
            </a:r>
            <a:r>
              <a:rPr lang="en-US" altLang="ja-JP" sz="1200" dirty="0" err="1" smtClean="0">
                <a:latin typeface="Courier New" panose="02070309020205020404" pitchFamily="49" charset="0"/>
                <a:cs typeface="Courier New" panose="02070309020205020404" pitchFamily="49" charset="0"/>
              </a:rPr>
              <a:t>activeColumns</a:t>
            </a:r>
            <a:r>
              <a:rPr lang="en-US" altLang="ja-JP" sz="1200" dirty="0" smtClean="0">
                <a:latin typeface="Courier New" panose="02070309020205020404" pitchFamily="49" charset="0"/>
                <a:cs typeface="Courier New" panose="02070309020205020404" pitchFamily="49" charset="0"/>
              </a:rPr>
              <a:t>;</a:t>
            </a:r>
          </a:p>
          <a:p>
            <a:pPr marL="624078" indent="-514350">
              <a:buFont typeface="+mj-lt"/>
              <a:buAutoNum type="arabicPeriod"/>
            </a:pPr>
            <a:endParaRPr lang="en-US" altLang="ja-JP" sz="1200" dirty="0" smtClean="0">
              <a:latin typeface="Courier New" panose="02070309020205020404" pitchFamily="49" charset="0"/>
              <a:cs typeface="Courier New" panose="02070309020205020404" pitchFamily="49" charset="0"/>
            </a:endParaRPr>
          </a:p>
          <a:p>
            <a:pPr marL="624078" indent="-514350">
              <a:buFont typeface="+mj-lt"/>
              <a:buAutoNum type="arabicPeriod"/>
            </a:pPr>
            <a:r>
              <a:rPr lang="en-US" altLang="ja-JP" sz="1200" dirty="0" err="1" smtClean="0">
                <a:latin typeface="Courier New" panose="02070309020205020404" pitchFamily="49" charset="0"/>
                <a:cs typeface="Courier New" panose="02070309020205020404" pitchFamily="49" charset="0"/>
              </a:rPr>
              <a:t>int</a:t>
            </a:r>
            <a:r>
              <a:rPr lang="en-US" altLang="ja-JP" sz="1200" dirty="0" smtClean="0">
                <a:latin typeface="Courier New" panose="02070309020205020404" pitchFamily="49" charset="0"/>
                <a:cs typeface="Courier New" panose="02070309020205020404" pitchFamily="49" charset="0"/>
              </a:rPr>
              <a:t> </a:t>
            </a:r>
            <a:r>
              <a:rPr lang="en-US" altLang="ja-JP" sz="1200" dirty="0" err="1">
                <a:latin typeface="Courier New" panose="02070309020205020404" pitchFamily="49" charset="0"/>
                <a:cs typeface="Courier New" panose="02070309020205020404" pitchFamily="49" charset="0"/>
              </a:rPr>
              <a:t>inhibitionRadius</a:t>
            </a:r>
            <a:r>
              <a:rPr lang="en-US" altLang="ja-JP" sz="1200" dirty="0">
                <a:latin typeface="Courier New" panose="02070309020205020404" pitchFamily="49" charset="0"/>
                <a:cs typeface="Courier New" panose="02070309020205020404" pitchFamily="49" charset="0"/>
              </a:rPr>
              <a:t> = (</a:t>
            </a:r>
            <a:r>
              <a:rPr lang="en-US" altLang="ja-JP" sz="1200" dirty="0" err="1" smtClean="0">
                <a:latin typeface="Courier New" panose="02070309020205020404" pitchFamily="49" charset="0"/>
                <a:cs typeface="Courier New" panose="02070309020205020404" pitchFamily="49" charset="0"/>
              </a:rPr>
              <a:t>int</a:t>
            </a:r>
            <a:r>
              <a:rPr lang="en-US" altLang="ja-JP" sz="1200" dirty="0" smtClean="0">
                <a:latin typeface="Courier New" panose="02070309020205020404" pitchFamily="49" charset="0"/>
                <a:cs typeface="Courier New" panose="02070309020205020404" pitchFamily="49" charset="0"/>
              </a:rPr>
              <a:t>)</a:t>
            </a:r>
            <a:r>
              <a:rPr lang="en-US" altLang="ja-JP" sz="1200" dirty="0" err="1" smtClean="0">
                <a:latin typeface="Courier New" panose="02070309020205020404" pitchFamily="49" charset="0"/>
                <a:cs typeface="Courier New" panose="02070309020205020404" pitchFamily="49" charset="0"/>
              </a:rPr>
              <a:t>sqrt</a:t>
            </a:r>
            <a:r>
              <a:rPr lang="en-US" altLang="ja-JP" sz="1200" dirty="0" smtClean="0">
                <a:latin typeface="Courier New" panose="02070309020205020404" pitchFamily="49" charset="0"/>
                <a:cs typeface="Courier New" panose="02070309020205020404" pitchFamily="49" charset="0"/>
              </a:rPr>
              <a:t>(</a:t>
            </a:r>
            <a:r>
              <a:rPr lang="en-US" altLang="ja-JP" sz="1200" dirty="0" err="1" smtClean="0">
                <a:latin typeface="Courier New" panose="02070309020205020404" pitchFamily="49" charset="0"/>
                <a:cs typeface="Courier New" panose="02070309020205020404" pitchFamily="49" charset="0"/>
              </a:rPr>
              <a:t>preactiveColumns.Count</a:t>
            </a:r>
            <a:r>
              <a:rPr lang="en-US" altLang="ja-JP" sz="1200" dirty="0" smtClean="0">
                <a:latin typeface="Courier New" panose="02070309020205020404" pitchFamily="49" charset="0"/>
                <a:cs typeface="Courier New" panose="02070309020205020404" pitchFamily="49" charset="0"/>
              </a:rPr>
              <a:t> </a:t>
            </a:r>
            <a:r>
              <a:rPr lang="en-US" altLang="ja-JP" sz="1200" dirty="0">
                <a:latin typeface="Courier New" panose="02070309020205020404" pitchFamily="49" charset="0"/>
                <a:cs typeface="Courier New" panose="02070309020205020404" pitchFamily="49" charset="0"/>
              </a:rPr>
              <a:t>/ </a:t>
            </a:r>
            <a:r>
              <a:rPr lang="en-US" altLang="ja-JP" sz="1200" dirty="0" err="1">
                <a:latin typeface="Courier New" panose="02070309020205020404" pitchFamily="49" charset="0"/>
                <a:cs typeface="Courier New" panose="02070309020205020404" pitchFamily="49" charset="0"/>
              </a:rPr>
              <a:t>targetActiveColumnCount</a:t>
            </a:r>
            <a:r>
              <a:rPr lang="en-US" altLang="ja-JP" sz="1200" dirty="0" smtClean="0">
                <a:latin typeface="Courier New" panose="02070309020205020404" pitchFamily="49" charset="0"/>
                <a:cs typeface="Courier New" panose="02070309020205020404" pitchFamily="49" charset="0"/>
              </a:rPr>
              <a:t>);</a:t>
            </a:r>
          </a:p>
          <a:p>
            <a:pPr marL="624078" indent="-514350">
              <a:buFont typeface="+mj-lt"/>
              <a:buAutoNum type="arabicPeriod"/>
            </a:pPr>
            <a:endParaRPr lang="en-US" altLang="ja-JP" sz="1200" dirty="0">
              <a:latin typeface="Courier New" panose="02070309020205020404" pitchFamily="49" charset="0"/>
              <a:cs typeface="Courier New" panose="02070309020205020404" pitchFamily="49" charset="0"/>
            </a:endParaRPr>
          </a:p>
          <a:p>
            <a:pPr marL="624078" indent="-514350">
              <a:buFont typeface="+mj-lt"/>
              <a:buAutoNum type="arabicPeriod"/>
            </a:pPr>
            <a:r>
              <a:rPr lang="en-US" altLang="ja-JP" sz="1200" dirty="0" smtClean="0">
                <a:latin typeface="Courier New" panose="02070309020205020404" pitchFamily="49" charset="0"/>
                <a:cs typeface="Courier New" panose="02070309020205020404" pitchFamily="49" charset="0"/>
              </a:rPr>
              <a:t>for </a:t>
            </a:r>
            <a:r>
              <a:rPr lang="en-US" altLang="ja-JP" sz="1200" dirty="0">
                <a:latin typeface="Courier New" panose="02070309020205020404" pitchFamily="49" charset="0"/>
                <a:cs typeface="Courier New" panose="02070309020205020404" pitchFamily="49" charset="0"/>
              </a:rPr>
              <a:t>(; ; )</a:t>
            </a:r>
          </a:p>
          <a:p>
            <a:pPr marL="624078" indent="-514350">
              <a:buFont typeface="+mj-lt"/>
              <a:buAutoNum type="arabicPeriod"/>
            </a:pPr>
            <a:r>
              <a:rPr lang="en-US" altLang="ja-JP" sz="1200" dirty="0" smtClean="0">
                <a:latin typeface="Courier New" panose="02070309020205020404" pitchFamily="49" charset="0"/>
                <a:cs typeface="Courier New" panose="02070309020205020404" pitchFamily="49" charset="0"/>
              </a:rPr>
              <a:t>{</a:t>
            </a:r>
            <a:endParaRPr lang="en-US" altLang="ja-JP" sz="1200" dirty="0">
              <a:latin typeface="Courier New" panose="02070309020205020404" pitchFamily="49" charset="0"/>
              <a:cs typeface="Courier New" panose="02070309020205020404" pitchFamily="49" charset="0"/>
            </a:endParaRPr>
          </a:p>
          <a:p>
            <a:pPr marL="624078" indent="-514350">
              <a:buFont typeface="+mj-lt"/>
              <a:buAutoNum type="arabicPeriod"/>
            </a:pPr>
            <a:r>
              <a:rPr lang="en-US" altLang="ja-JP" sz="1200" dirty="0" smtClean="0">
                <a:latin typeface="Courier New" panose="02070309020205020404" pitchFamily="49" charset="0"/>
                <a:cs typeface="Courier New" panose="02070309020205020404" pitchFamily="49" charset="0"/>
              </a:rPr>
              <a:t>    chosen = </a:t>
            </a:r>
            <a:r>
              <a:rPr lang="en-US" altLang="ja-JP" sz="1200" dirty="0" err="1" smtClean="0">
                <a:latin typeface="Courier New" panose="02070309020205020404" pitchFamily="49" charset="0"/>
                <a:cs typeface="Courier New" panose="02070309020205020404" pitchFamily="49" charset="0"/>
              </a:rPr>
              <a:t>findColumnWithLargestIntensity</a:t>
            </a:r>
            <a:r>
              <a:rPr lang="en-US" altLang="ja-JP" sz="1200" dirty="0" smtClean="0">
                <a:latin typeface="Courier New" panose="02070309020205020404" pitchFamily="49" charset="0"/>
                <a:cs typeface="Courier New" panose="02070309020205020404" pitchFamily="49" charset="0"/>
              </a:rPr>
              <a:t> (</a:t>
            </a:r>
            <a:r>
              <a:rPr lang="en-US" altLang="ja-JP" sz="1200" dirty="0" err="1" smtClean="0">
                <a:latin typeface="Courier New" panose="02070309020205020404" pitchFamily="49" charset="0"/>
                <a:cs typeface="Courier New" panose="02070309020205020404" pitchFamily="49" charset="0"/>
              </a:rPr>
              <a:t>preactiveColumns</a:t>
            </a:r>
            <a:r>
              <a:rPr lang="en-US" altLang="ja-JP" sz="1200" dirty="0" smtClean="0">
                <a:latin typeface="Courier New" panose="02070309020205020404" pitchFamily="49" charset="0"/>
                <a:cs typeface="Courier New" panose="02070309020205020404" pitchFamily="49" charset="0"/>
              </a:rPr>
              <a:t>);</a:t>
            </a:r>
          </a:p>
          <a:p>
            <a:pPr marL="624078" indent="-514350">
              <a:buFont typeface="+mj-lt"/>
              <a:buAutoNum type="arabicPeriod"/>
            </a:pPr>
            <a:r>
              <a:rPr lang="en-US" altLang="ja-JP" sz="1200" dirty="0">
                <a:latin typeface="Courier New" panose="02070309020205020404" pitchFamily="49" charset="0"/>
                <a:cs typeface="Courier New" panose="02070309020205020404" pitchFamily="49" charset="0"/>
              </a:rPr>
              <a:t> </a:t>
            </a:r>
            <a:r>
              <a:rPr lang="en-US" altLang="ja-JP" sz="1200" dirty="0" smtClean="0">
                <a:latin typeface="Courier New" panose="02070309020205020404" pitchFamily="49" charset="0"/>
                <a:cs typeface="Courier New" panose="02070309020205020404" pitchFamily="49" charset="0"/>
              </a:rPr>
              <a:t>   </a:t>
            </a:r>
            <a:r>
              <a:rPr lang="en-US" altLang="ja-JP" sz="1200" dirty="0" err="1" smtClean="0">
                <a:latin typeface="Courier New" panose="02070309020205020404" pitchFamily="49" charset="0"/>
                <a:cs typeface="Courier New" panose="02070309020205020404" pitchFamily="49" charset="0"/>
              </a:rPr>
              <a:t>preactiveColumns.Remove</a:t>
            </a:r>
            <a:r>
              <a:rPr lang="en-US" altLang="ja-JP" sz="1200" dirty="0" smtClean="0">
                <a:latin typeface="Courier New" panose="02070309020205020404" pitchFamily="49" charset="0"/>
                <a:cs typeface="Courier New" panose="02070309020205020404" pitchFamily="49" charset="0"/>
              </a:rPr>
              <a:t>(chosen);</a:t>
            </a:r>
          </a:p>
          <a:p>
            <a:pPr marL="624078" indent="-514350">
              <a:buFont typeface="+mj-lt"/>
              <a:buAutoNum type="arabicPeriod"/>
            </a:pPr>
            <a:endParaRPr lang="en-US" altLang="ja-JP" sz="1200" dirty="0" smtClean="0">
              <a:latin typeface="Courier New" panose="02070309020205020404" pitchFamily="49" charset="0"/>
              <a:cs typeface="Courier New" panose="02070309020205020404" pitchFamily="49" charset="0"/>
            </a:endParaRPr>
          </a:p>
          <a:p>
            <a:pPr marL="624078" indent="-514350">
              <a:buFont typeface="+mj-lt"/>
              <a:buAutoNum type="arabicPeriod"/>
            </a:pPr>
            <a:r>
              <a:rPr lang="en-US" altLang="ja-JP" sz="1200" dirty="0" smtClean="0">
                <a:latin typeface="Courier New" panose="02070309020205020404" pitchFamily="49" charset="0"/>
                <a:cs typeface="Courier New" panose="02070309020205020404" pitchFamily="49" charset="0"/>
              </a:rPr>
              <a:t>    </a:t>
            </a:r>
            <a:r>
              <a:rPr lang="en-US" altLang="ja-JP" sz="1200" dirty="0" err="1" smtClean="0">
                <a:latin typeface="Courier New" panose="02070309020205020404" pitchFamily="49" charset="0"/>
                <a:cs typeface="Courier New" panose="02070309020205020404" pitchFamily="49" charset="0"/>
              </a:rPr>
              <a:t>activeColumns.Add</a:t>
            </a:r>
            <a:r>
              <a:rPr lang="en-US" altLang="ja-JP" sz="1200" dirty="0" smtClean="0">
                <a:latin typeface="Courier New" panose="02070309020205020404" pitchFamily="49" charset="0"/>
                <a:cs typeface="Courier New" panose="02070309020205020404" pitchFamily="49" charset="0"/>
              </a:rPr>
              <a:t>(chosen</a:t>
            </a:r>
            <a:r>
              <a:rPr lang="en-US" altLang="ja-JP" sz="1200" dirty="0">
                <a:latin typeface="Courier New" panose="02070309020205020404" pitchFamily="49" charset="0"/>
                <a:cs typeface="Courier New" panose="02070309020205020404" pitchFamily="49" charset="0"/>
              </a:rPr>
              <a:t>);</a:t>
            </a:r>
          </a:p>
          <a:p>
            <a:pPr marL="624078" indent="-514350">
              <a:buFont typeface="+mj-lt"/>
              <a:buAutoNum type="arabicPeriod"/>
            </a:pPr>
            <a:r>
              <a:rPr lang="en-US" altLang="ja-JP" sz="1200" dirty="0" smtClean="0">
                <a:latin typeface="Courier New" panose="02070309020205020404" pitchFamily="49" charset="0"/>
                <a:cs typeface="Courier New" panose="02070309020205020404" pitchFamily="49" charset="0"/>
              </a:rPr>
              <a:t>    </a:t>
            </a:r>
            <a:r>
              <a:rPr lang="en-US" altLang="ja-JP" sz="1200" dirty="0" err="1" smtClean="0">
                <a:latin typeface="Courier New" panose="02070309020205020404" pitchFamily="49" charset="0"/>
                <a:cs typeface="Courier New" panose="02070309020205020404" pitchFamily="49" charset="0"/>
              </a:rPr>
              <a:t>markColumnState</a:t>
            </a:r>
            <a:r>
              <a:rPr lang="en-US" altLang="ja-JP" sz="1200" dirty="0" smtClean="0">
                <a:latin typeface="Courier New" panose="02070309020205020404" pitchFamily="49" charset="0"/>
                <a:cs typeface="Courier New" panose="02070309020205020404" pitchFamily="49" charset="0"/>
              </a:rPr>
              <a:t>(chosen</a:t>
            </a:r>
            <a:r>
              <a:rPr lang="en-US" altLang="ja-JP" sz="1200" dirty="0">
                <a:latin typeface="Courier New" panose="02070309020205020404" pitchFamily="49" charset="0"/>
                <a:cs typeface="Courier New" panose="02070309020205020404" pitchFamily="49" charset="0"/>
              </a:rPr>
              <a:t>, </a:t>
            </a:r>
            <a:r>
              <a:rPr lang="en-US" altLang="ja-JP" sz="1200" dirty="0" smtClean="0">
                <a:latin typeface="Courier New" panose="02070309020205020404" pitchFamily="49" charset="0"/>
                <a:cs typeface="Courier New" panose="02070309020205020404" pitchFamily="49" charset="0"/>
              </a:rPr>
              <a:t>Active);</a:t>
            </a:r>
          </a:p>
          <a:p>
            <a:pPr marL="624078" indent="-514350">
              <a:buFont typeface="+mj-lt"/>
              <a:buAutoNum type="arabicPeriod"/>
            </a:pPr>
            <a:endParaRPr lang="en-US" altLang="ja-JP" sz="1200" dirty="0">
              <a:latin typeface="Courier New" panose="02070309020205020404" pitchFamily="49" charset="0"/>
              <a:cs typeface="Courier New" panose="02070309020205020404" pitchFamily="49" charset="0"/>
            </a:endParaRPr>
          </a:p>
          <a:p>
            <a:pPr marL="624078" indent="-514350">
              <a:buFont typeface="+mj-lt"/>
              <a:buAutoNum type="arabicPeriod"/>
            </a:pPr>
            <a:r>
              <a:rPr lang="en-US" altLang="ja-JP" sz="1200" dirty="0" smtClean="0">
                <a:latin typeface="Courier New" panose="02070309020205020404" pitchFamily="49" charset="0"/>
                <a:cs typeface="Courier New" panose="02070309020205020404" pitchFamily="49" charset="0"/>
              </a:rPr>
              <a:t>    if </a:t>
            </a:r>
            <a:r>
              <a:rPr lang="en-US" altLang="ja-JP" sz="1200" dirty="0">
                <a:latin typeface="Courier New" panose="02070309020205020404" pitchFamily="49" charset="0"/>
                <a:cs typeface="Courier New" panose="02070309020205020404" pitchFamily="49" charset="0"/>
              </a:rPr>
              <a:t>(</a:t>
            </a:r>
            <a:r>
              <a:rPr lang="en-US" altLang="ja-JP" sz="1200" dirty="0" err="1">
                <a:latin typeface="Courier New" panose="02070309020205020404" pitchFamily="49" charset="0"/>
                <a:cs typeface="Courier New" panose="02070309020205020404" pitchFamily="49" charset="0"/>
              </a:rPr>
              <a:t>activeColumns.Count</a:t>
            </a:r>
            <a:r>
              <a:rPr lang="en-US" altLang="ja-JP" sz="1200" dirty="0">
                <a:latin typeface="Courier New" panose="02070309020205020404" pitchFamily="49" charset="0"/>
                <a:cs typeface="Courier New" panose="02070309020205020404" pitchFamily="49" charset="0"/>
              </a:rPr>
              <a:t> == </a:t>
            </a:r>
            <a:r>
              <a:rPr lang="en-US" altLang="ja-JP" sz="1200" dirty="0" err="1">
                <a:latin typeface="Courier New" panose="02070309020205020404" pitchFamily="49" charset="0"/>
                <a:cs typeface="Courier New" panose="02070309020205020404" pitchFamily="49" charset="0"/>
              </a:rPr>
              <a:t>targetActiveColumnCount</a:t>
            </a:r>
            <a:r>
              <a:rPr lang="en-US" altLang="ja-JP" sz="1200" dirty="0" smtClean="0">
                <a:latin typeface="Courier New" panose="02070309020205020404" pitchFamily="49" charset="0"/>
                <a:cs typeface="Courier New" panose="02070309020205020404" pitchFamily="49" charset="0"/>
              </a:rPr>
              <a:t>)  </a:t>
            </a:r>
            <a:r>
              <a:rPr lang="en-US" altLang="ja-JP" sz="1200" dirty="0">
                <a:latin typeface="Courier New" panose="02070309020205020404" pitchFamily="49" charset="0"/>
                <a:cs typeface="Courier New" panose="02070309020205020404" pitchFamily="49" charset="0"/>
              </a:rPr>
              <a:t>break</a:t>
            </a:r>
            <a:r>
              <a:rPr lang="en-US" altLang="ja-JP" sz="1200" dirty="0" smtClean="0">
                <a:latin typeface="Courier New" panose="02070309020205020404" pitchFamily="49" charset="0"/>
                <a:cs typeface="Courier New" panose="02070309020205020404" pitchFamily="49" charset="0"/>
              </a:rPr>
              <a:t>;</a:t>
            </a:r>
          </a:p>
          <a:p>
            <a:pPr marL="624078" indent="-514350">
              <a:buFont typeface="+mj-lt"/>
              <a:buAutoNum type="arabicPeriod"/>
            </a:pPr>
            <a:endParaRPr lang="en-US" altLang="ja-JP" sz="1200" dirty="0">
              <a:latin typeface="Courier New" panose="02070309020205020404" pitchFamily="49" charset="0"/>
              <a:cs typeface="Courier New" panose="02070309020205020404" pitchFamily="49" charset="0"/>
            </a:endParaRPr>
          </a:p>
          <a:p>
            <a:pPr marL="624078" indent="-514350">
              <a:buFont typeface="+mj-lt"/>
              <a:buAutoNum type="arabicPeriod"/>
            </a:pPr>
            <a:r>
              <a:rPr lang="en-US" altLang="ja-JP" sz="1200" dirty="0" smtClean="0">
                <a:latin typeface="Courier New" panose="02070309020205020404" pitchFamily="49" charset="0"/>
                <a:cs typeface="Courier New" panose="02070309020205020404" pitchFamily="49" charset="0"/>
              </a:rPr>
              <a:t>    </a:t>
            </a:r>
            <a:r>
              <a:rPr lang="en-US" altLang="ja-JP" sz="1200" dirty="0" err="1" smtClean="0">
                <a:latin typeface="Courier New" panose="02070309020205020404" pitchFamily="49" charset="0"/>
                <a:cs typeface="Courier New" panose="02070309020205020404" pitchFamily="49" charset="0"/>
              </a:rPr>
              <a:t>foreach</a:t>
            </a:r>
            <a:r>
              <a:rPr lang="en-US" altLang="ja-JP" sz="1200" dirty="0" smtClean="0">
                <a:latin typeface="Courier New" panose="02070309020205020404" pitchFamily="49" charset="0"/>
                <a:cs typeface="Courier New" panose="02070309020205020404" pitchFamily="49" charset="0"/>
              </a:rPr>
              <a:t> </a:t>
            </a:r>
            <a:r>
              <a:rPr lang="en-US" altLang="ja-JP" sz="1200" dirty="0" smtClean="0">
                <a:latin typeface="Courier New" panose="02070309020205020404" pitchFamily="49" charset="0"/>
                <a:cs typeface="Courier New" panose="02070309020205020404" pitchFamily="49" charset="0"/>
              </a:rPr>
              <a:t>(c in </a:t>
            </a:r>
            <a:r>
              <a:rPr lang="en-US" altLang="ja-JP" sz="1200" dirty="0" err="1" smtClean="0">
                <a:latin typeface="Courier New" panose="02070309020205020404" pitchFamily="49" charset="0"/>
                <a:cs typeface="Courier New" panose="02070309020205020404" pitchFamily="49" charset="0"/>
              </a:rPr>
              <a:t>neighborsOf</a:t>
            </a:r>
            <a:r>
              <a:rPr lang="en-US" altLang="ja-JP" sz="1200" dirty="0" smtClean="0">
                <a:latin typeface="Courier New" panose="02070309020205020404" pitchFamily="49" charset="0"/>
                <a:cs typeface="Courier New" panose="02070309020205020404" pitchFamily="49" charset="0"/>
              </a:rPr>
              <a:t>(chosen))</a:t>
            </a:r>
          </a:p>
          <a:p>
            <a:pPr marL="624078" indent="-514350">
              <a:buFont typeface="+mj-lt"/>
              <a:buAutoNum type="arabicPeriod"/>
            </a:pPr>
            <a:r>
              <a:rPr lang="en-US" altLang="ja-JP" sz="1200" dirty="0" smtClean="0">
                <a:latin typeface="Courier New" panose="02070309020205020404" pitchFamily="49" charset="0"/>
                <a:cs typeface="Courier New" panose="02070309020205020404" pitchFamily="49" charset="0"/>
              </a:rPr>
              <a:t>        </a:t>
            </a:r>
            <a:r>
              <a:rPr lang="en-US" altLang="ja-JP" sz="1200" dirty="0" err="1" smtClean="0">
                <a:latin typeface="Courier New" panose="02070309020205020404" pitchFamily="49" charset="0"/>
                <a:cs typeface="Courier New" panose="02070309020205020404" pitchFamily="49" charset="0"/>
              </a:rPr>
              <a:t>c.intensity</a:t>
            </a:r>
            <a:r>
              <a:rPr lang="en-US" altLang="ja-JP" sz="1200" dirty="0" smtClean="0">
                <a:latin typeface="Courier New" panose="02070309020205020404" pitchFamily="49" charset="0"/>
                <a:cs typeface="Courier New" panose="02070309020205020404" pitchFamily="49" charset="0"/>
              </a:rPr>
              <a:t> -= </a:t>
            </a:r>
            <a:r>
              <a:rPr lang="en-US" altLang="ja-JP" sz="1200" dirty="0" err="1" smtClean="0">
                <a:latin typeface="Courier New" panose="02070309020205020404" pitchFamily="49" charset="0"/>
                <a:cs typeface="Courier New" panose="02070309020205020404" pitchFamily="49" charset="0"/>
              </a:rPr>
              <a:t>localInhibitionPenalty</a:t>
            </a:r>
            <a:r>
              <a:rPr lang="en-US" altLang="ja-JP" sz="1200" dirty="0" smtClean="0">
                <a:latin typeface="Courier New" panose="02070309020205020404" pitchFamily="49" charset="0"/>
                <a:cs typeface="Courier New" panose="02070309020205020404" pitchFamily="49" charset="0"/>
              </a:rPr>
              <a:t>;</a:t>
            </a:r>
          </a:p>
          <a:p>
            <a:pPr marL="624078" indent="-514350">
              <a:buFont typeface="+mj-lt"/>
              <a:buAutoNum type="arabicPeriod"/>
            </a:pPr>
            <a:r>
              <a:rPr lang="en-US" altLang="ja-JP" sz="1200" dirty="0">
                <a:latin typeface="Courier New" panose="02070309020205020404" pitchFamily="49" charset="0"/>
                <a:cs typeface="Courier New" panose="02070309020205020404" pitchFamily="49" charset="0"/>
              </a:rPr>
              <a:t>}</a:t>
            </a:r>
            <a:endParaRPr lang="en-US" altLang="ja-JP" sz="1200" dirty="0" smtClean="0">
              <a:latin typeface="Courier New" panose="02070309020205020404" pitchFamily="49" charset="0"/>
              <a:cs typeface="Courier New" panose="02070309020205020404" pitchFamily="49" charset="0"/>
            </a:endParaRPr>
          </a:p>
        </p:txBody>
      </p:sp>
      <p:sp>
        <p:nvSpPr>
          <p:cNvPr id="4" name="右中かっこ 3"/>
          <p:cNvSpPr/>
          <p:nvPr/>
        </p:nvSpPr>
        <p:spPr>
          <a:xfrm>
            <a:off x="6995424" y="3728439"/>
            <a:ext cx="162437" cy="6733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テキスト ボックス 4"/>
          <p:cNvSpPr txBox="1"/>
          <p:nvPr/>
        </p:nvSpPr>
        <p:spPr>
          <a:xfrm>
            <a:off x="7095311" y="3817638"/>
            <a:ext cx="1983235" cy="461665"/>
          </a:xfrm>
          <a:prstGeom prst="rect">
            <a:avLst/>
          </a:prstGeom>
          <a:noFill/>
        </p:spPr>
        <p:txBody>
          <a:bodyPr wrap="none" rtlCol="0">
            <a:spAutoFit/>
          </a:bodyPr>
          <a:lstStyle/>
          <a:p>
            <a:pPr algn="ctr"/>
            <a:r>
              <a:rPr kumimoji="1" lang="en-US" altLang="ja-JP" sz="1200" dirty="0" smtClean="0">
                <a:latin typeface="Times New Roman" panose="02020603050405020304" pitchFamily="18" charset="0"/>
                <a:cs typeface="Times New Roman" panose="02020603050405020304" pitchFamily="18" charset="0"/>
              </a:rPr>
              <a:t>The number of scan lookups:</a:t>
            </a:r>
          </a:p>
          <a:p>
            <a:pPr algn="ctr"/>
            <a:r>
              <a:rPr kumimoji="1" lang="en-US" altLang="ja-JP" sz="1200" dirty="0" smtClean="0">
                <a:latin typeface="Times New Roman" panose="02020603050405020304" pitchFamily="18" charset="0"/>
                <a:cs typeface="Times New Roman" panose="02020603050405020304" pitchFamily="18" charset="0"/>
              </a:rPr>
              <a:t>(P+A)*(P-A+1)</a:t>
            </a:r>
          </a:p>
        </p:txBody>
      </p:sp>
      <p:sp>
        <p:nvSpPr>
          <p:cNvPr id="6" name="右中かっこ 5"/>
          <p:cNvSpPr/>
          <p:nvPr/>
        </p:nvSpPr>
        <p:spPr>
          <a:xfrm>
            <a:off x="7013598" y="4491910"/>
            <a:ext cx="144263" cy="9382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p:cNvSpPr txBox="1"/>
          <p:nvPr/>
        </p:nvSpPr>
        <p:spPr>
          <a:xfrm>
            <a:off x="7157861" y="4748242"/>
            <a:ext cx="1976823" cy="461665"/>
          </a:xfrm>
          <a:prstGeom prst="rect">
            <a:avLst/>
          </a:prstGeom>
          <a:noFill/>
        </p:spPr>
        <p:txBody>
          <a:bodyPr wrap="none" rtlCol="0">
            <a:spAutoFit/>
          </a:bodyPr>
          <a:lstStyle/>
          <a:p>
            <a:pPr algn="ctr"/>
            <a:r>
              <a:rPr kumimoji="1" lang="en-US" altLang="ja-JP" sz="1200" dirty="0" smtClean="0">
                <a:latin typeface="Times New Roman" panose="02020603050405020304" pitchFamily="18" charset="0"/>
                <a:cs typeface="Times New Roman" panose="02020603050405020304" pitchFamily="18" charset="0"/>
              </a:rPr>
              <a:t>The constant amount of task:</a:t>
            </a:r>
          </a:p>
          <a:p>
            <a:pPr algn="ctr"/>
            <a:r>
              <a:rPr kumimoji="1" lang="en-US" altLang="ja-JP" sz="1200" dirty="0" smtClean="0">
                <a:latin typeface="Times New Roman" panose="02020603050405020304" pitchFamily="18" charset="0"/>
                <a:cs typeface="Times New Roman" panose="02020603050405020304" pitchFamily="18" charset="0"/>
              </a:rPr>
              <a:t>A</a:t>
            </a:r>
          </a:p>
        </p:txBody>
      </p:sp>
      <p:sp>
        <p:nvSpPr>
          <p:cNvPr id="8" name="右中かっこ 7"/>
          <p:cNvSpPr/>
          <p:nvPr/>
        </p:nvSpPr>
        <p:spPr>
          <a:xfrm>
            <a:off x="5436096" y="5774486"/>
            <a:ext cx="190449" cy="4320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p:cNvSpPr txBox="1"/>
          <p:nvPr/>
        </p:nvSpPr>
        <p:spPr>
          <a:xfrm>
            <a:off x="5626545" y="5759677"/>
            <a:ext cx="1869423" cy="461665"/>
          </a:xfrm>
          <a:prstGeom prst="rect">
            <a:avLst/>
          </a:prstGeom>
          <a:noFill/>
        </p:spPr>
        <p:txBody>
          <a:bodyPr wrap="none" rtlCol="0">
            <a:spAutoFit/>
          </a:bodyPr>
          <a:lstStyle/>
          <a:p>
            <a:pPr algn="ctr"/>
            <a:r>
              <a:rPr kumimoji="1" lang="en-US" altLang="ja-JP" sz="1200" dirty="0" smtClean="0">
                <a:latin typeface="Times New Roman" panose="02020603050405020304" pitchFamily="18" charset="0"/>
                <a:cs typeface="Times New Roman" panose="02020603050405020304" pitchFamily="18" charset="0"/>
              </a:rPr>
              <a:t>The number of subtraction:</a:t>
            </a:r>
            <a:endParaRPr kumimoji="1" lang="en-US" altLang="ja-JP" sz="1200" dirty="0">
              <a:latin typeface="Times New Roman" panose="02020603050405020304" pitchFamily="18" charset="0"/>
              <a:cs typeface="Times New Roman" panose="02020603050405020304" pitchFamily="18" charset="0"/>
            </a:endParaRPr>
          </a:p>
          <a:p>
            <a:pPr algn="ctr"/>
            <a:r>
              <a:rPr kumimoji="1" lang="en-US" altLang="ja-JP" sz="1200" dirty="0" smtClean="0">
                <a:latin typeface="Times New Roman" panose="02020603050405020304" pitchFamily="18" charset="0"/>
                <a:cs typeface="Times New Roman" panose="02020603050405020304" pitchFamily="18" charset="0"/>
              </a:rPr>
              <a:t>A * n</a:t>
            </a:r>
          </a:p>
        </p:txBody>
      </p:sp>
      <p:sp>
        <p:nvSpPr>
          <p:cNvPr id="10" name="スライド番号プレースホルダー 9"/>
          <p:cNvSpPr>
            <a:spLocks noGrp="1"/>
          </p:cNvSpPr>
          <p:nvPr>
            <p:ph type="sldNum" sz="quarter" idx="12"/>
          </p:nvPr>
        </p:nvSpPr>
        <p:spPr/>
        <p:txBody>
          <a:bodyPr/>
          <a:lstStyle/>
          <a:p>
            <a:fld id="{61C44E05-631C-4892-B577-17C57620ECE9}" type="slidenum">
              <a:rPr lang="en-US" altLang="ja-JP" smtClean="0"/>
              <a:pPr/>
              <a:t>9</a:t>
            </a:fld>
            <a:endParaRPr kumimoji="1" lang="ja-JP" altLang="en-US"/>
          </a:p>
        </p:txBody>
      </p:sp>
    </p:spTree>
    <p:extLst>
      <p:ext uri="{BB962C8B-B14F-4D97-AF65-F5344CB8AC3E}">
        <p14:creationId xmlns:p14="http://schemas.microsoft.com/office/powerpoint/2010/main" val="2789831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B547B8"/>
      </a:hlink>
      <a:folHlink>
        <a:srgbClr val="438255"/>
      </a:folHlink>
    </a:clrScheme>
    <a:fontScheme name="ユーザー定義 3">
      <a:majorFont>
        <a:latin typeface="ＭＳ Ｐゴシック"/>
        <a:ea typeface="ＭＳ Ｐゴシック"/>
        <a:cs typeface=""/>
      </a:majorFont>
      <a:minorFont>
        <a:latin typeface="ＭＳ Ｐ明朝"/>
        <a:ea typeface="ＭＳ Ｐ明朝"/>
        <a:cs typeface=""/>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100000" r="280000" b="28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100000" r="280000" b="280000"/>
          </a:path>
        </a:gradFill>
      </a:fillStyleLst>
      <a:lnStyleLst>
        <a:ln w="4444"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93000"/>
                <a:satMod val="200000"/>
              </a:schemeClr>
            </a:gs>
            <a:gs pos="80000">
              <a:schemeClr val="phClr">
                <a:shade val="55000"/>
                <a:satMod val="175000"/>
              </a:schemeClr>
            </a:gs>
            <a:gs pos="100000">
              <a:schemeClr val="phClr">
                <a:shade val="37000"/>
                <a:satMod val="175000"/>
              </a:schemeClr>
            </a:gs>
          </a:gsLst>
          <a:lin ang="5400000" scaled="0"/>
        </a:gradFill>
        <a:blipFill>
          <a:blip xmlns:r="http://schemas.openxmlformats.org/officeDocument/2006/relationships" r:embed="rId1">
            <a:duotone>
              <a:schemeClr val="phClr">
                <a:shade val="70000"/>
              </a:schemeClr>
              <a:schemeClr val="phClr">
                <a:tint val="80000"/>
                <a:satMod val="120000"/>
              </a:schemeClr>
            </a:duotone>
          </a:blip>
          <a:tile tx="0" ty="0" sx="85000" sy="85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AC385AA-1C36-4809-871E-7CF0ACE621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ビジネス ハンドブック</Template>
  <TotalTime>0</TotalTime>
  <Words>853</Words>
  <Application>Microsoft Office PowerPoint</Application>
  <PresentationFormat>画面に合わせる (4:3)</PresentationFormat>
  <Paragraphs>204</Paragraphs>
  <Slides>15</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15</vt:i4>
      </vt:variant>
    </vt:vector>
  </HeadingPairs>
  <TitlesOfParts>
    <vt:vector size="24" baseType="lpstr">
      <vt:lpstr>ＭＳ Ｐゴシック</vt:lpstr>
      <vt:lpstr>ＭＳ Ｐ明朝</vt:lpstr>
      <vt:lpstr>Calibri</vt:lpstr>
      <vt:lpstr>Courier New</vt:lpstr>
      <vt:lpstr>Georgia</vt:lpstr>
      <vt:lpstr>Times New Roman</vt:lpstr>
      <vt:lpstr>Wingdings</vt:lpstr>
      <vt:lpstr>Wingdings 2</vt:lpstr>
      <vt:lpstr>アーバン</vt:lpstr>
      <vt:lpstr>Speed up the local inhibition</vt:lpstr>
      <vt:lpstr>Preface</vt:lpstr>
      <vt:lpstr>The missions of the local inhibition</vt:lpstr>
      <vt:lpstr>The current local inhibition</vt:lpstr>
      <vt:lpstr>Issues</vt:lpstr>
      <vt:lpstr>The improved local inhibition</vt:lpstr>
      <vt:lpstr>The control parameters</vt:lpstr>
      <vt:lpstr>Computational complexity</vt:lpstr>
      <vt:lpstr>Pseudo Code</vt:lpstr>
      <vt:lpstr>Speed Measurement</vt:lpstr>
      <vt:lpstr>The coverage of SDR</vt:lpstr>
      <vt:lpstr>The coverage of SDR</vt:lpstr>
      <vt:lpstr>Effect of inhibition penalty</vt:lpstr>
      <vt:lpstr>How three missions are achieved</vt:lpstr>
      <vt:lpstr>Direction for further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2013-08-27T22:46:36Z</dcterms:created>
  <dcterms:modified xsi:type="dcterms:W3CDTF">2013-09-22T08:52:45Z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TC101671249990</vt:lpwstr>
  </property>
</Properties>
</file>