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2"/>
  </p:notesMasterIdLst>
  <p:sldIdLst>
    <p:sldId id="257" r:id="rId2"/>
    <p:sldId id="259" r:id="rId3"/>
    <p:sldId id="261" r:id="rId4"/>
    <p:sldId id="287" r:id="rId5"/>
    <p:sldId id="289" r:id="rId6"/>
    <p:sldId id="277" r:id="rId7"/>
    <p:sldId id="264" r:id="rId8"/>
    <p:sldId id="288" r:id="rId9"/>
    <p:sldId id="268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古育鑫" initials="古育鑫" lastIdx="1" clrIdx="0">
    <p:extLst/>
  </p:cmAuthor>
  <p:cmAuthor id="2" name="古育鑫" initials="古育鑫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4F1"/>
    <a:srgbClr val="A8EEF6"/>
    <a:srgbClr val="00A5F0"/>
    <a:srgbClr val="FD09A1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80069"/>
  </p:normalViewPr>
  <p:slideViewPr>
    <p:cSldViewPr snapToGrid="0" snapToObjects="1">
      <p:cViewPr varScale="1">
        <p:scale>
          <a:sx n="100" d="100"/>
          <a:sy n="100" d="100"/>
        </p:scale>
        <p:origin x="110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BA41F-40E1-AE4F-B925-D06EE5425453}" type="datetimeFigureOut">
              <a:rPr kumimoji="1" lang="zh-TW" altLang="en-US" smtClean="0"/>
              <a:t>2018/6/2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37F1-0B1F-CA45-B6AA-FA0E42E5A8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093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37F1-0B1F-CA45-B6AA-FA0E42E5A8B4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62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一個不僅提供學生獲得多樣學習資源的網站，同時也讓教師能在這個網站與其他教師相互切磋、共享教學資源。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37F1-0B1F-CA45-B6AA-FA0E42E5A8B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395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如此諾大的教室中有著數百位學生，老師有時根本無法顧及所有同學的學習狀況，</a:t>
            </a:r>
            <a:endParaRPr kumimoji="1" lang="en-US" altLang="zh-TW" dirty="0"/>
          </a:p>
          <a:p>
            <a:r>
              <a:rPr kumimoji="1" lang="zh-TW" altLang="en-US" dirty="0"/>
              <a:t>還有一些在視線死角的學生，總是無法清楚的看到投影幕上的資料，以致於無法跟上老師的進度。</a:t>
            </a:r>
            <a:endParaRPr kumimoji="1" lang="en-US" altLang="zh-TW" dirty="0"/>
          </a:p>
          <a:p>
            <a:r>
              <a:rPr kumimoji="1" lang="zh-TW" altLang="en-US" dirty="0"/>
              <a:t>接著，在台灣這個學習環境之下，身為學生的我們總是害怕舉手發問，即便心中其實存在著很多問題尚未被解答。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37F1-0B1F-CA45-B6AA-FA0E42E5A8B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82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我們建立了這個平台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37F1-0B1F-CA45-B6AA-FA0E42E5A8B4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00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我們建立了這個平台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37F1-0B1F-CA45-B6AA-FA0E42E5A8B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8147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dirty="0">
                <a:latin typeface="Heiti TC Light" charset="-120"/>
                <a:ea typeface="Heiti TC Light" charset="-120"/>
                <a:cs typeface="Heiti TC Light" charset="-120"/>
              </a:rPr>
              <a:t>老師們可以將自己的教材放到平台上，不僅能讓學生有充足的資源可以預習及複習，還能使老師們互相觀摩。交換資源、交流學習</a:t>
            </a:r>
            <a:endParaRPr kumimoji="1" lang="en-US" altLang="zh-TW" sz="1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1200" dirty="0">
                <a:latin typeface="Heiti TC Light" charset="-120"/>
                <a:ea typeface="Heiti TC Light" charset="-120"/>
                <a:cs typeface="Heiti TC Light" charset="-120"/>
              </a:rPr>
              <a:t>利用小組積分競賽，增加上課樂趣，提升學習動機，同時讓老師看到學生的學習狀況。</a:t>
            </a:r>
            <a:endParaRPr kumimoji="1" lang="en-US" altLang="zh-TW" sz="1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1200" dirty="0">
                <a:latin typeface="Heiti TC Light" charset="-120"/>
                <a:ea typeface="Heiti TC Light" charset="-120"/>
                <a:cs typeface="Heiti TC Light" charset="-120"/>
              </a:rPr>
              <a:t>即時分享畫面，讓學生能隨時跟上老師的教學步伐，以解決大教室所造成視線死角的問題。</a:t>
            </a:r>
          </a:p>
          <a:p>
            <a:r>
              <a:rPr kumimoji="1" lang="zh-TW" altLang="en-US" sz="1200" dirty="0">
                <a:latin typeface="Heiti TC Light" charset="-120"/>
                <a:ea typeface="Heiti TC Light" charset="-120"/>
                <a:cs typeface="Heiti TC Light" charset="-120"/>
              </a:rPr>
              <a:t>搭配匿名發問區讓同學更勇於提出問題，大大增進老師與學生的互動。解決同學心中那些不敢問而又一直存在的問題。</a:t>
            </a:r>
          </a:p>
          <a:p>
            <a:r>
              <a:rPr kumimoji="1" lang="zh-TW" altLang="en-US" sz="1200" dirty="0">
                <a:latin typeface="Heiti TC Light" charset="-120"/>
                <a:ea typeface="Heiti TC Light" charset="-120"/>
                <a:cs typeface="Heiti TC Light" charset="-120"/>
              </a:rPr>
              <a:t>即時記筆記！文字剪貼、螢幕截圖的方式都能快速記下上課所學的東西</a:t>
            </a:r>
            <a:endParaRPr kumimoji="1" lang="en-US" altLang="zh-TW" sz="1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endParaRPr kumimoji="1" lang="en-US" altLang="zh-TW" sz="1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1200" dirty="0">
                <a:latin typeface="Heiti TC Light" charset="-120"/>
                <a:ea typeface="Heiti TC Light" charset="-120"/>
                <a:cs typeface="Heiti TC Light" charset="-120"/>
              </a:rPr>
              <a:t>希望透過聊天機器人讓使用者在不熟悉這個網站的功能時，能利用機器人快速的解決他們的問題。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37F1-0B1F-CA45-B6AA-FA0E42E5A8B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651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37F1-0B1F-CA45-B6AA-FA0E42E5A8B4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0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35053" y="0"/>
            <a:ext cx="5656948" cy="6858000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535053" y="741784"/>
            <a:ext cx="5656948" cy="895739"/>
          </a:xfrm>
          <a:prstGeom prst="rect">
            <a:avLst/>
          </a:prstGeom>
          <a:solidFill>
            <a:srgbClr val="2227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6535053" y="773869"/>
            <a:ext cx="5656948" cy="73409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solidFill>
          <a:srgbClr val="3F94F1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35053" y="0"/>
            <a:ext cx="565694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535053" y="741784"/>
            <a:ext cx="5656948" cy="895739"/>
          </a:xfrm>
          <a:prstGeom prst="rect">
            <a:avLst/>
          </a:prstGeom>
          <a:solidFill>
            <a:srgbClr val="2227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6535053" y="773869"/>
            <a:ext cx="5656948" cy="73409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49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-3772842" y="10851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533823" y="888151"/>
            <a:ext cx="2347038" cy="678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533821" y="1759971"/>
            <a:ext cx="6186332" cy="10954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buNone/>
              <a:defRPr sz="72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dirty="0"/>
              <a:t>点击输入标题</a:t>
            </a:r>
          </a:p>
        </p:txBody>
      </p:sp>
    </p:spTree>
    <p:extLst>
      <p:ext uri="{BB962C8B-B14F-4D97-AF65-F5344CB8AC3E}">
        <p14:creationId xmlns:p14="http://schemas.microsoft.com/office/powerpoint/2010/main" val="12117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701214"/>
            <a:ext cx="12192000" cy="4156789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67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22272C"/>
              </a:solidFill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79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矩形 2"/>
          <p:cNvSpPr/>
          <p:nvPr userDrawn="1"/>
        </p:nvSpPr>
        <p:spPr>
          <a:xfrm>
            <a:off x="4049791" y="693739"/>
            <a:ext cx="4092419" cy="141099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2213" y="912085"/>
            <a:ext cx="9767574" cy="21054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15000" b="1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212213" y="3188971"/>
            <a:ext cx="9767574" cy="93725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213" y="4297680"/>
            <a:ext cx="9767574" cy="11772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lang="zh-CN" altLang="zh-CN" sz="1400" dirty="0">
                <a:solidFill>
                  <a:schemeClr val="bg1"/>
                </a:solidFill>
                <a:latin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dirty="0"/>
              <a:t>点击此处添加文本信息。</a:t>
            </a:r>
          </a:p>
          <a:p>
            <a:pPr lvl="0"/>
            <a:r>
              <a:rPr kumimoji="1"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dirty="0"/>
              <a:t>10</a:t>
            </a:r>
            <a:r>
              <a:rPr kumimoji="1" lang="zh-CN" altLang="en-US" dirty="0"/>
              <a:t>号字，</a:t>
            </a:r>
            <a:r>
              <a:rPr kumimoji="1" lang="en-US" altLang="zh-CN" dirty="0"/>
              <a:t>1.3</a:t>
            </a:r>
            <a:r>
              <a:rPr kumimoji="1"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7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6" r:id="rId3"/>
    <p:sldLayoutId id="2147483681" r:id="rId4"/>
    <p:sldLayoutId id="2147483682" r:id="rId5"/>
    <p:sldLayoutId id="2147483683" r:id="rId6"/>
    <p:sldLayoutId id="2147483690" r:id="rId7"/>
    <p:sldLayoutId id="2147483691" r:id="rId8"/>
    <p:sldLayoutId id="2147483684" r:id="rId9"/>
    <p:sldLayoutId id="2147483679" r:id="rId10"/>
    <p:sldLayoutId id="2147483686" r:id="rId11"/>
    <p:sldLayoutId id="2147483687" r:id="rId12"/>
    <p:sldLayoutId id="2147483688" r:id="rId13"/>
    <p:sldLayoutId id="2147483664" r:id="rId14"/>
    <p:sldLayoutId id="2147483693" r:id="rId15"/>
    <p:sldLayoutId id="2147483663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1"/>
          <p:cNvSpPr/>
          <p:nvPr/>
        </p:nvSpPr>
        <p:spPr>
          <a:xfrm>
            <a:off x="3039631" y="369207"/>
            <a:ext cx="2148185" cy="2117138"/>
          </a:xfrm>
          <a:prstGeom prst="ellipse">
            <a:avLst/>
          </a:prstGeom>
          <a:noFill/>
          <a:ln w="12700">
            <a:solidFill>
              <a:schemeClr val="accent2">
                <a:lumMod val="60000"/>
                <a:lumOff val="40000"/>
                <a:alpha val="46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9" name="椭圆 1"/>
          <p:cNvSpPr/>
          <p:nvPr/>
        </p:nvSpPr>
        <p:spPr>
          <a:xfrm>
            <a:off x="5979532" y="2848375"/>
            <a:ext cx="3655651" cy="3602817"/>
          </a:xfrm>
          <a:prstGeom prst="ellipse">
            <a:avLst/>
          </a:prstGeom>
          <a:noFill/>
          <a:ln w="12700">
            <a:solidFill>
              <a:srgbClr val="3F94F1">
                <a:alpha val="17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18400" y="712559"/>
            <a:ext cx="4959732" cy="5046829"/>
          </a:xfrm>
          <a:prstGeom prst="ellipse">
            <a:avLst/>
          </a:prstGeom>
          <a:noFill/>
          <a:ln w="25400">
            <a:solidFill>
              <a:srgbClr val="3F94F1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79751" y="1061011"/>
            <a:ext cx="4432501" cy="4432499"/>
          </a:xfrm>
          <a:prstGeom prst="ellipse">
            <a:avLst/>
          </a:prstGeom>
          <a:solidFill>
            <a:schemeClr val="accent2">
              <a:lumMod val="60000"/>
              <a:lumOff val="40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6030" y="2573854"/>
            <a:ext cx="3964547" cy="1733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4800" b="1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How</a:t>
            </a:r>
            <a:r>
              <a:rPr lang="zh-CN" altLang="en-US" sz="4800" b="1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學師生網</a:t>
            </a:r>
            <a:endParaRPr lang="en" altLang="zh-TW" sz="4800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  <a:p>
            <a:pPr algn="ctr"/>
            <a:endParaRPr kumimoji="1" lang="en-US" altLang="zh-CN" sz="5867" b="1" dirty="0">
              <a:solidFill>
                <a:schemeClr val="bg1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7893" y="372275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2000" dirty="0">
                <a:solidFill>
                  <a:schemeClr val="bg1">
                    <a:lumMod val="9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隊名：</a:t>
            </a:r>
            <a:r>
              <a:rPr kumimoji="1" lang="zh-CN" altLang="en-US" sz="2000" dirty="0">
                <a:solidFill>
                  <a:schemeClr val="bg1">
                    <a:lumMod val="95000"/>
                  </a:schemeClr>
                </a:solidFill>
                <a:latin typeface="Heiti TC Light" charset="-120"/>
                <a:ea typeface="Heiti TC Light" charset="-120"/>
                <a:cs typeface="Heiti TC Light" charset="-120"/>
              </a:rPr>
              <a:t>巨資羊肉爐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85850" y="1768677"/>
            <a:ext cx="358845" cy="35884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39962" y="3573950"/>
            <a:ext cx="358845" cy="358845"/>
          </a:xfrm>
          <a:prstGeom prst="ellipse">
            <a:avLst/>
          </a:prstGeom>
          <a:solidFill>
            <a:schemeClr val="accent2">
              <a:lumMod val="60000"/>
              <a:lumOff val="40000"/>
              <a:alpha val="9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D473F68-D687-654A-9B41-392A205212ED}"/>
              </a:ext>
            </a:extLst>
          </p:cNvPr>
          <p:cNvSpPr txBox="1"/>
          <p:nvPr/>
        </p:nvSpPr>
        <p:spPr>
          <a:xfrm>
            <a:off x="3419061" y="4280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630886" y="630353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1</a:t>
            </a:r>
            <a:endParaRPr kumimoji="1" lang="zh-TW" altLang="en-US" dirty="0"/>
          </a:p>
        </p:txBody>
      </p:sp>
      <p:sp>
        <p:nvSpPr>
          <p:cNvPr id="13" name="椭圆 1"/>
          <p:cNvSpPr/>
          <p:nvPr/>
        </p:nvSpPr>
        <p:spPr>
          <a:xfrm>
            <a:off x="9346150" y="-285900"/>
            <a:ext cx="1495104" cy="1425334"/>
          </a:xfrm>
          <a:prstGeom prst="ellipse">
            <a:avLst/>
          </a:prstGeom>
          <a:noFill/>
          <a:ln w="12700">
            <a:solidFill>
              <a:schemeClr val="accent2">
                <a:lumMod val="60000"/>
                <a:lumOff val="40000"/>
                <a:alpha val="73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4" name="椭圆 1"/>
          <p:cNvSpPr/>
          <p:nvPr/>
        </p:nvSpPr>
        <p:spPr>
          <a:xfrm>
            <a:off x="10213824" y="299934"/>
            <a:ext cx="2148185" cy="2117138"/>
          </a:xfrm>
          <a:prstGeom prst="ellipse">
            <a:avLst/>
          </a:prstGeom>
          <a:noFill/>
          <a:ln w="12700">
            <a:solidFill>
              <a:srgbClr val="3F94F1">
                <a:alpha val="34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6" name="椭圆 1"/>
          <p:cNvSpPr/>
          <p:nvPr/>
        </p:nvSpPr>
        <p:spPr>
          <a:xfrm>
            <a:off x="-773752" y="3653200"/>
            <a:ext cx="3655651" cy="3602817"/>
          </a:xfrm>
          <a:prstGeom prst="ellipse">
            <a:avLst/>
          </a:prstGeom>
          <a:noFill/>
          <a:ln w="12700">
            <a:solidFill>
              <a:srgbClr val="3F94F1">
                <a:alpha val="27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7" name="椭圆 1"/>
          <p:cNvSpPr/>
          <p:nvPr/>
        </p:nvSpPr>
        <p:spPr>
          <a:xfrm>
            <a:off x="-446560" y="3987611"/>
            <a:ext cx="1266758" cy="1248450"/>
          </a:xfrm>
          <a:prstGeom prst="ellipse">
            <a:avLst/>
          </a:prstGeom>
          <a:noFill/>
          <a:ln w="12700">
            <a:solidFill>
              <a:schemeClr val="accent2">
                <a:lumMod val="60000"/>
                <a:lumOff val="40000"/>
                <a:alpha val="46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010570-F8DF-7243-AF45-1A335403191C}"/>
              </a:ext>
            </a:extLst>
          </p:cNvPr>
          <p:cNvSpPr txBox="1"/>
          <p:nvPr/>
        </p:nvSpPr>
        <p:spPr>
          <a:xfrm>
            <a:off x="7390686" y="541650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指導老師：黃福銘</a:t>
            </a:r>
            <a:endParaRPr kumimoji="1" lang="en-US" altLang="zh-TW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zh-TW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參賽隊員：鍾崴亦、楊柔芸、古育鑫、李瀚宇</a:t>
            </a:r>
            <a:endParaRPr kumimoji="1" lang="en-US" altLang="zh-TW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zh-TW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參賽單位：東吳大學巨量資料管理學院</a:t>
            </a:r>
            <a:endParaRPr kumimoji="1" lang="en-US" altLang="zh-TW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8400" y="712559"/>
            <a:ext cx="4959732" cy="5046829"/>
          </a:xfrm>
          <a:prstGeom prst="ellipse">
            <a:avLst/>
          </a:prstGeom>
          <a:noFill/>
          <a:ln w="25400">
            <a:solidFill>
              <a:srgbClr val="3F94F1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79751" y="1061011"/>
            <a:ext cx="4432501" cy="4432499"/>
          </a:xfrm>
          <a:prstGeom prst="ellipse">
            <a:avLst/>
          </a:prstGeom>
          <a:solidFill>
            <a:schemeClr val="accent2">
              <a:lumMod val="60000"/>
              <a:lumOff val="40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3629" y="2551587"/>
            <a:ext cx="184731" cy="1733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" altLang="zh-TW" sz="48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5867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1570" y="4166320"/>
            <a:ext cx="3233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PRESENTED</a:t>
            </a:r>
            <a:r>
              <a:rPr kumimoji="1" lang="zh-CN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BY</a:t>
            </a:r>
            <a:r>
              <a:rPr kumimoji="1" lang="zh-CN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 巨資羊肉爐</a:t>
            </a:r>
            <a:endParaRPr kumimoji="1" lang="en-US" altLang="zh-CN" sz="2000" dirty="0">
              <a:solidFill>
                <a:schemeClr val="bg1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41270" y="1782532"/>
            <a:ext cx="358845" cy="358845"/>
          </a:xfrm>
          <a:prstGeom prst="ellipse">
            <a:avLst/>
          </a:prstGeom>
          <a:solidFill>
            <a:schemeClr val="accent2">
              <a:lumMod val="60000"/>
              <a:lumOff val="40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12252" y="3573950"/>
            <a:ext cx="358845" cy="358845"/>
          </a:xfrm>
          <a:prstGeom prst="ellipse">
            <a:avLst/>
          </a:prstGeom>
          <a:solidFill>
            <a:schemeClr val="accent2">
              <a:lumMod val="60000"/>
              <a:lumOff val="40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D473F68-D687-654A-9B41-392A205212ED}"/>
              </a:ext>
            </a:extLst>
          </p:cNvPr>
          <p:cNvSpPr txBox="1"/>
          <p:nvPr/>
        </p:nvSpPr>
        <p:spPr>
          <a:xfrm>
            <a:off x="3419061" y="4280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F14AF-7DA9-C14E-894D-E1D726DE4F22}"/>
              </a:ext>
            </a:extLst>
          </p:cNvPr>
          <p:cNvSpPr/>
          <p:nvPr/>
        </p:nvSpPr>
        <p:spPr>
          <a:xfrm>
            <a:off x="4800615" y="2141377"/>
            <a:ext cx="2590773" cy="1898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5867" b="1" dirty="0">
                <a:solidFill>
                  <a:srgbClr val="FFFFFF"/>
                </a:solidFill>
                <a:latin typeface="Century Gothic"/>
                <a:ea typeface="微软雅黑"/>
              </a:rPr>
              <a:t>THANK</a:t>
            </a:r>
          </a:p>
          <a:p>
            <a:pPr algn="ctr"/>
            <a:r>
              <a:rPr kumimoji="1" lang="en-US" altLang="zh-CN" sz="5867" b="1" dirty="0">
                <a:solidFill>
                  <a:srgbClr val="FFFFFF"/>
                </a:solidFill>
                <a:latin typeface="Century Gothic"/>
                <a:ea typeface="微软雅黑"/>
              </a:rPr>
              <a:t>YOU!</a:t>
            </a:r>
          </a:p>
        </p:txBody>
      </p:sp>
      <p:sp>
        <p:nvSpPr>
          <p:cNvPr id="10" name="椭圆 1"/>
          <p:cNvSpPr/>
          <p:nvPr/>
        </p:nvSpPr>
        <p:spPr>
          <a:xfrm>
            <a:off x="908615" y="2960666"/>
            <a:ext cx="3655651" cy="3602817"/>
          </a:xfrm>
          <a:prstGeom prst="ellipse">
            <a:avLst/>
          </a:prstGeom>
          <a:noFill/>
          <a:ln w="12700">
            <a:solidFill>
              <a:srgbClr val="3F94F1">
                <a:alpha val="27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1" name="椭圆 1"/>
          <p:cNvSpPr/>
          <p:nvPr/>
        </p:nvSpPr>
        <p:spPr>
          <a:xfrm>
            <a:off x="7973266" y="3277260"/>
            <a:ext cx="1666812" cy="1642722"/>
          </a:xfrm>
          <a:prstGeom prst="ellipse">
            <a:avLst/>
          </a:prstGeom>
          <a:noFill/>
          <a:ln w="12700">
            <a:solidFill>
              <a:srgbClr val="3F94F1">
                <a:alpha val="17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2" name="椭圆 1"/>
          <p:cNvSpPr/>
          <p:nvPr/>
        </p:nvSpPr>
        <p:spPr>
          <a:xfrm>
            <a:off x="9346150" y="-285900"/>
            <a:ext cx="1495104" cy="1425334"/>
          </a:xfrm>
          <a:prstGeom prst="ellipse">
            <a:avLst/>
          </a:prstGeom>
          <a:noFill/>
          <a:ln w="12700">
            <a:solidFill>
              <a:srgbClr val="3F94F1">
                <a:alpha val="43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" name="椭圆 1"/>
          <p:cNvSpPr/>
          <p:nvPr/>
        </p:nvSpPr>
        <p:spPr>
          <a:xfrm>
            <a:off x="10213824" y="299934"/>
            <a:ext cx="2148185" cy="2117138"/>
          </a:xfrm>
          <a:prstGeom prst="ellipse">
            <a:avLst/>
          </a:prstGeom>
          <a:noFill/>
          <a:ln w="12700">
            <a:solidFill>
              <a:srgbClr val="3F94F1">
                <a:alpha val="17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4" name="椭圆 1"/>
          <p:cNvSpPr/>
          <p:nvPr/>
        </p:nvSpPr>
        <p:spPr>
          <a:xfrm>
            <a:off x="-107252" y="716043"/>
            <a:ext cx="1229470" cy="1172096"/>
          </a:xfrm>
          <a:prstGeom prst="ellipse">
            <a:avLst/>
          </a:prstGeom>
          <a:noFill/>
          <a:ln w="12700">
            <a:solidFill>
              <a:srgbClr val="3F94F1">
                <a:alpha val="43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630886" y="6303535"/>
            <a:ext cx="5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10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0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6535052" y="824669"/>
            <a:ext cx="5656948" cy="73409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CONTENTS</a:t>
            </a:r>
            <a:r>
              <a:rPr kumimoji="1" lang="zh-CN" altLang="en-US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rPr>
              <a:t> 目錄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7298555" y="2834332"/>
            <a:ext cx="4591274" cy="2523040"/>
            <a:chOff x="7438255" y="2834332"/>
            <a:chExt cx="4591274" cy="2523040"/>
          </a:xfrm>
        </p:grpSpPr>
        <p:sp>
          <p:nvSpPr>
            <p:cNvPr id="3" name="文本框 2"/>
            <p:cNvSpPr txBox="1"/>
            <p:nvPr/>
          </p:nvSpPr>
          <p:spPr>
            <a:xfrm>
              <a:off x="8305800" y="2923587"/>
              <a:ext cx="3584029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PART</a:t>
              </a:r>
              <a:r>
                <a:rPr lang="zh-CN" altLang="en-US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ONE</a:t>
              </a:r>
              <a:r>
                <a:rPr lang="zh-TW" altLang="en-US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  </a:t>
              </a:r>
              <a:r>
                <a:rPr lang="zh-TW" altLang="en-US" sz="2800" b="1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開發理念</a:t>
              </a:r>
              <a:r>
                <a:rPr lang="zh-CN" altLang="en-US" sz="2800" b="1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  </a:t>
              </a:r>
              <a:endParaRPr kumimoji="1" lang="zh-CN" altLang="en-US" sz="2800" b="1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463655" y="2834332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01</a:t>
              </a:r>
              <a:endParaRPr kumimoji="1" lang="zh-CN" altLang="en-US" sz="4800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305800" y="3754584"/>
              <a:ext cx="3457029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PART</a:t>
              </a:r>
              <a:r>
                <a:rPr lang="zh-CN" altLang="en-US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TWO</a:t>
              </a:r>
              <a:r>
                <a:rPr lang="zh-TW" altLang="en-US" sz="2800" b="1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   </a:t>
              </a:r>
              <a:r>
                <a:rPr lang="en-US" altLang="zh-TW" sz="2800" b="1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 </a:t>
              </a:r>
              <a:r>
                <a:rPr lang="zh-TW" altLang="en-US" sz="2800" b="1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功能簡介</a:t>
              </a:r>
              <a:r>
                <a:rPr lang="zh-CN" altLang="en-US" sz="2800" b="1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  </a:t>
              </a:r>
              <a:endParaRPr kumimoji="1" lang="zh-CN" altLang="en-US" sz="2800" b="1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38255" y="3665329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02</a:t>
              </a:r>
              <a:endParaRPr kumimoji="1" lang="zh-CN" altLang="en-US" sz="4800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305800" y="4615630"/>
              <a:ext cx="3723729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PART</a:t>
              </a:r>
              <a:r>
                <a:rPr lang="zh-CN" altLang="en-US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THREE</a:t>
              </a:r>
              <a:r>
                <a:rPr lang="zh-TW" altLang="en-US" sz="2800" b="1" dirty="0">
                  <a:solidFill>
                    <a:schemeClr val="bg1"/>
                  </a:solidFill>
                  <a:latin typeface="Apple LiGothic Medium" charset="-120"/>
                  <a:ea typeface="Apple LiGothic Medium" charset="-120"/>
                  <a:cs typeface="Apple LiGothic Medium" charset="-120"/>
                </a:rPr>
                <a:t>  </a:t>
              </a:r>
              <a:r>
                <a:rPr lang="zh-TW" altLang="en-US" sz="2800" b="1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成品展示 </a:t>
              </a:r>
              <a:r>
                <a:rPr lang="zh-CN" altLang="en-US" sz="2800" b="1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  </a:t>
              </a:r>
              <a:endParaRPr kumimoji="1" lang="zh-CN" altLang="en-US" sz="2800" b="1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63655" y="4526375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dirty="0">
                  <a:solidFill>
                    <a:schemeClr val="bg1"/>
                  </a:solidFill>
                  <a:latin typeface="Heiti TC Light" charset="-120"/>
                  <a:ea typeface="Heiti TC Light" charset="-120"/>
                  <a:cs typeface="Heiti TC Light" charset="-120"/>
                </a:rPr>
                <a:t>03</a:t>
              </a:r>
              <a:endParaRPr kumimoji="1" lang="zh-CN" altLang="en-US" sz="4800" dirty="0">
                <a:solidFill>
                  <a:schemeClr val="bg1"/>
                </a:solidFill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</p:grpSp>
      <p:pic>
        <p:nvPicPr>
          <p:cNvPr id="419" name="圖片 418">
            <a:extLst>
              <a:ext uri="{FF2B5EF4-FFF2-40B4-BE49-F238E27FC236}">
                <a16:creationId xmlns:a16="http://schemas.microsoft.com/office/drawing/2014/main" id="{7199CFF3-DBFB-2348-ADEA-9FCFCEBD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77" y="1558759"/>
            <a:ext cx="3937252" cy="393725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1630886" y="630353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22272C"/>
                </a:solidFill>
                <a:latin typeface="Heiti TC Light" charset="-120"/>
                <a:ea typeface="Heiti TC Light" charset="-120"/>
                <a:cs typeface="Heiti TC Light" charset="-120"/>
              </a:rPr>
              <a:t>PART</a:t>
            </a:r>
            <a:r>
              <a:rPr kumimoji="1" lang="zh-CN" altLang="en-US" dirty="0">
                <a:solidFill>
                  <a:srgbClr val="22272C"/>
                </a:solidFill>
                <a:latin typeface="Heiti TC Light" charset="-120"/>
                <a:ea typeface="Heiti TC Light" charset="-120"/>
                <a:cs typeface="Heiti TC Light" charset="-120"/>
              </a:rPr>
              <a:t> </a:t>
            </a:r>
            <a:r>
              <a:rPr kumimoji="1" lang="en-US" altLang="zh-CN" dirty="0">
                <a:solidFill>
                  <a:srgbClr val="22272C"/>
                </a:solidFill>
                <a:latin typeface="Heiti TC Light" charset="-120"/>
                <a:ea typeface="Heiti TC Light" charset="-120"/>
                <a:cs typeface="Heiti TC Light" charset="-120"/>
              </a:rPr>
              <a:t>1</a:t>
            </a:r>
            <a:endParaRPr kumimoji="1" lang="zh-CN" altLang="en-US" dirty="0">
              <a:solidFill>
                <a:srgbClr val="22272C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b="0" dirty="0">
                <a:latin typeface="Heiti TC Light" charset="-120"/>
                <a:ea typeface="Heiti TC Light" charset="-120"/>
                <a:cs typeface="Heiti TC Light" charset="-120"/>
              </a:rPr>
              <a:t>開發理念</a:t>
            </a:r>
          </a:p>
        </p:txBody>
      </p:sp>
      <p:sp>
        <p:nvSpPr>
          <p:cNvPr id="5" name="椭圆 4"/>
          <p:cNvSpPr/>
          <p:nvPr/>
        </p:nvSpPr>
        <p:spPr>
          <a:xfrm>
            <a:off x="-4126388" y="-450037"/>
            <a:ext cx="7718163" cy="7718159"/>
          </a:xfrm>
          <a:prstGeom prst="ellipse">
            <a:avLst/>
          </a:prstGeom>
          <a:noFill/>
          <a:ln w="38100">
            <a:solidFill>
              <a:srgbClr val="3F94F1">
                <a:alpha val="18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-3713014" y="-36664"/>
            <a:ext cx="6891415" cy="6891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56372" y="462101"/>
            <a:ext cx="557913" cy="5579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3135693A-2315-7F4D-9D34-A00AC9104560}"/>
              </a:ext>
            </a:extLst>
          </p:cNvPr>
          <p:cNvGrpSpPr/>
          <p:nvPr/>
        </p:nvGrpSpPr>
        <p:grpSpPr>
          <a:xfrm>
            <a:off x="-910170" y="1775780"/>
            <a:ext cx="3166542" cy="3266522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10" name="Freeform 260">
              <a:extLst>
                <a:ext uri="{FF2B5EF4-FFF2-40B4-BE49-F238E27FC236}">
                  <a16:creationId xmlns:a16="http://schemas.microsoft.com/office/drawing/2014/main" id="{074C408A-F373-AC49-AC8D-EDF968B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261">
              <a:extLst>
                <a:ext uri="{FF2B5EF4-FFF2-40B4-BE49-F238E27FC236}">
                  <a16:creationId xmlns:a16="http://schemas.microsoft.com/office/drawing/2014/main" id="{6637B7B3-A357-BF41-8908-408FB0C1F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262">
              <a:extLst>
                <a:ext uri="{FF2B5EF4-FFF2-40B4-BE49-F238E27FC236}">
                  <a16:creationId xmlns:a16="http://schemas.microsoft.com/office/drawing/2014/main" id="{5F9B38EC-1268-EA4A-B878-95B003BA5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263">
              <a:extLst>
                <a:ext uri="{FF2B5EF4-FFF2-40B4-BE49-F238E27FC236}">
                  <a16:creationId xmlns:a16="http://schemas.microsoft.com/office/drawing/2014/main" id="{BD77755C-54C5-D844-BE88-FE021CCF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264">
              <a:extLst>
                <a:ext uri="{FF2B5EF4-FFF2-40B4-BE49-F238E27FC236}">
                  <a16:creationId xmlns:a16="http://schemas.microsoft.com/office/drawing/2014/main" id="{10C47F9A-D178-DA43-92FC-65F09076C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265">
              <a:extLst>
                <a:ext uri="{FF2B5EF4-FFF2-40B4-BE49-F238E27FC236}">
                  <a16:creationId xmlns:a16="http://schemas.microsoft.com/office/drawing/2014/main" id="{795A9C89-E991-F141-87D1-CE9290943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266">
              <a:extLst>
                <a:ext uri="{FF2B5EF4-FFF2-40B4-BE49-F238E27FC236}">
                  <a16:creationId xmlns:a16="http://schemas.microsoft.com/office/drawing/2014/main" id="{2B0F1B8F-EF87-2747-850A-2F1119F42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267">
              <a:extLst>
                <a:ext uri="{FF2B5EF4-FFF2-40B4-BE49-F238E27FC236}">
                  <a16:creationId xmlns:a16="http://schemas.microsoft.com/office/drawing/2014/main" id="{0D7F04DF-4392-D24C-B4E0-21D301A60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268">
              <a:extLst>
                <a:ext uri="{FF2B5EF4-FFF2-40B4-BE49-F238E27FC236}">
                  <a16:creationId xmlns:a16="http://schemas.microsoft.com/office/drawing/2014/main" id="{7A44187C-D028-464E-BF0B-9BBCD90AD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269">
              <a:extLst>
                <a:ext uri="{FF2B5EF4-FFF2-40B4-BE49-F238E27FC236}">
                  <a16:creationId xmlns:a16="http://schemas.microsoft.com/office/drawing/2014/main" id="{A8F544AA-F7BC-C046-BA6D-744C3D24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270">
              <a:extLst>
                <a:ext uri="{FF2B5EF4-FFF2-40B4-BE49-F238E27FC236}">
                  <a16:creationId xmlns:a16="http://schemas.microsoft.com/office/drawing/2014/main" id="{726D2915-3ED3-F848-A877-187107CB9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271">
              <a:extLst>
                <a:ext uri="{FF2B5EF4-FFF2-40B4-BE49-F238E27FC236}">
                  <a16:creationId xmlns:a16="http://schemas.microsoft.com/office/drawing/2014/main" id="{8EC96BEA-4A61-0F4C-9E80-FF97ECA4A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272">
              <a:extLst>
                <a:ext uri="{FF2B5EF4-FFF2-40B4-BE49-F238E27FC236}">
                  <a16:creationId xmlns:a16="http://schemas.microsoft.com/office/drawing/2014/main" id="{807457D6-C903-1544-BCBD-96719959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273">
              <a:extLst>
                <a:ext uri="{FF2B5EF4-FFF2-40B4-BE49-F238E27FC236}">
                  <a16:creationId xmlns:a16="http://schemas.microsoft.com/office/drawing/2014/main" id="{F4C981B4-2577-7244-905B-9B8801209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274">
              <a:extLst>
                <a:ext uri="{FF2B5EF4-FFF2-40B4-BE49-F238E27FC236}">
                  <a16:creationId xmlns:a16="http://schemas.microsoft.com/office/drawing/2014/main" id="{86830CE7-53A0-8F44-B5B4-BBB8AEBC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275">
              <a:extLst>
                <a:ext uri="{FF2B5EF4-FFF2-40B4-BE49-F238E27FC236}">
                  <a16:creationId xmlns:a16="http://schemas.microsoft.com/office/drawing/2014/main" id="{83D49CC9-0C3E-3247-B8DD-98E1317D0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276">
              <a:extLst>
                <a:ext uri="{FF2B5EF4-FFF2-40B4-BE49-F238E27FC236}">
                  <a16:creationId xmlns:a16="http://schemas.microsoft.com/office/drawing/2014/main" id="{FDCCE89C-09B5-7549-AEBA-B14638254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277">
              <a:extLst>
                <a:ext uri="{FF2B5EF4-FFF2-40B4-BE49-F238E27FC236}">
                  <a16:creationId xmlns:a16="http://schemas.microsoft.com/office/drawing/2014/main" id="{3AA815A0-9264-D44B-B671-C11D4BEC0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278">
              <a:extLst>
                <a:ext uri="{FF2B5EF4-FFF2-40B4-BE49-F238E27FC236}">
                  <a16:creationId xmlns:a16="http://schemas.microsoft.com/office/drawing/2014/main" id="{06983F72-7FB3-FD4D-AE55-FF03AD8D7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79">
              <a:extLst>
                <a:ext uri="{FF2B5EF4-FFF2-40B4-BE49-F238E27FC236}">
                  <a16:creationId xmlns:a16="http://schemas.microsoft.com/office/drawing/2014/main" id="{963CA814-77EC-8548-A5A5-A2FF33079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80">
              <a:extLst>
                <a:ext uri="{FF2B5EF4-FFF2-40B4-BE49-F238E27FC236}">
                  <a16:creationId xmlns:a16="http://schemas.microsoft.com/office/drawing/2014/main" id="{2021A724-5EDB-7346-87A3-EE7F549E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81">
              <a:extLst>
                <a:ext uri="{FF2B5EF4-FFF2-40B4-BE49-F238E27FC236}">
                  <a16:creationId xmlns:a16="http://schemas.microsoft.com/office/drawing/2014/main" id="{A7C5D944-53CA-5E48-BCFA-CFD2645D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82">
              <a:extLst>
                <a:ext uri="{FF2B5EF4-FFF2-40B4-BE49-F238E27FC236}">
                  <a16:creationId xmlns:a16="http://schemas.microsoft.com/office/drawing/2014/main" id="{B3808912-3804-DC46-BC0F-9A997B773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283">
              <a:extLst>
                <a:ext uri="{FF2B5EF4-FFF2-40B4-BE49-F238E27FC236}">
                  <a16:creationId xmlns:a16="http://schemas.microsoft.com/office/drawing/2014/main" id="{779160ED-6090-9A49-93C2-CFA947BDA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" name="矩形 3"/>
          <p:cNvSpPr/>
          <p:nvPr/>
        </p:nvSpPr>
        <p:spPr>
          <a:xfrm>
            <a:off x="7774806" y="5206153"/>
            <a:ext cx="3385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4000" b="1" dirty="0">
                <a:solidFill>
                  <a:schemeClr val="bg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How</a:t>
            </a:r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學師生網</a:t>
            </a:r>
            <a:endParaRPr lang="en" altLang="zh-TW" sz="4000" b="1" dirty="0">
              <a:solidFill>
                <a:schemeClr val="bg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6" name="椭圆 4"/>
          <p:cNvSpPr/>
          <p:nvPr/>
        </p:nvSpPr>
        <p:spPr>
          <a:xfrm>
            <a:off x="10139792" y="5109436"/>
            <a:ext cx="3146716" cy="2977671"/>
          </a:xfrm>
          <a:prstGeom prst="ellipse">
            <a:avLst/>
          </a:prstGeom>
          <a:noFill/>
          <a:ln w="28575">
            <a:solidFill>
              <a:srgbClr val="3F94F1">
                <a:alpha val="3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7" name="椭圆 4"/>
          <p:cNvSpPr/>
          <p:nvPr/>
        </p:nvSpPr>
        <p:spPr>
          <a:xfrm>
            <a:off x="7334352" y="4982161"/>
            <a:ext cx="679601" cy="649971"/>
          </a:xfrm>
          <a:prstGeom prst="ellipse">
            <a:avLst/>
          </a:prstGeom>
          <a:noFill/>
          <a:ln w="22225">
            <a:solidFill>
              <a:srgbClr val="3F94F1">
                <a:alpha val="18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1630886" y="630353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1"/>
          <p:cNvSpPr/>
          <p:nvPr/>
        </p:nvSpPr>
        <p:spPr>
          <a:xfrm>
            <a:off x="5979532" y="2848375"/>
            <a:ext cx="3655651" cy="3602817"/>
          </a:xfrm>
          <a:prstGeom prst="ellipse">
            <a:avLst/>
          </a:prstGeom>
          <a:noFill/>
          <a:ln w="12700">
            <a:solidFill>
              <a:srgbClr val="3F94F1">
                <a:alpha val="17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12252" y="3573950"/>
            <a:ext cx="358845" cy="358845"/>
          </a:xfrm>
          <a:prstGeom prst="ellipse">
            <a:avLst/>
          </a:prstGeom>
          <a:solidFill>
            <a:schemeClr val="accent2">
              <a:lumMod val="60000"/>
              <a:lumOff val="40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D473F68-D687-654A-9B41-392A205212ED}"/>
              </a:ext>
            </a:extLst>
          </p:cNvPr>
          <p:cNvSpPr txBox="1"/>
          <p:nvPr/>
        </p:nvSpPr>
        <p:spPr>
          <a:xfrm>
            <a:off x="3419061" y="4280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942773"/>
            <a:ext cx="12192000" cy="812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3757608"/>
            <a:ext cx="12192000" cy="1765381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800" b="1" dirty="0">
                <a:solidFill>
                  <a:schemeClr val="tx1"/>
                </a:solidFill>
                <a:latin typeface="Heiti TC Medium" charset="-120"/>
                <a:ea typeface="Heiti TC Medium" charset="-120"/>
                <a:cs typeface="Heiti TC Medium" charset="-120"/>
              </a:rPr>
              <a:t>在這樣的課堂中，學習效果真的好嗎？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1630886" y="630353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9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F35826E-3E33-594C-9906-B444633F07E2}"/>
              </a:ext>
            </a:extLst>
          </p:cNvPr>
          <p:cNvSpPr txBox="1"/>
          <p:nvPr/>
        </p:nvSpPr>
        <p:spPr>
          <a:xfrm>
            <a:off x="2182016" y="1437940"/>
            <a:ext cx="104845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使</a:t>
            </a:r>
            <a:r>
              <a:rPr lang="zh-CN" altLang="en-US" sz="3200" dirty="0">
                <a:latin typeface="Heiti TC Light" charset="-120"/>
                <a:ea typeface="Heiti TC Light" charset="-120"/>
                <a:cs typeface="Heiti TC Light" charset="-120"/>
              </a:rPr>
              <a:t>學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生能快速</a:t>
            </a:r>
            <a:r>
              <a:rPr lang="zh-CN" altLang="en-US" sz="3200" dirty="0">
                <a:latin typeface="Heiti TC Light" charset="-120"/>
                <a:ea typeface="Heiti TC Light" charset="-120"/>
                <a:cs typeface="Heiti TC Light" charset="-120"/>
              </a:rPr>
              <a:t>跟上教師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的上課進度</a:t>
            </a:r>
            <a:endParaRPr lang="en-US" altLang="zh-CN" sz="3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endParaRPr lang="en-US" altLang="zh-TW" sz="3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endParaRPr lang="en-US" altLang="zh-TW" sz="3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lang="en-US" altLang="zh-TW" sz="3200" dirty="0">
                <a:latin typeface="Heiti TC Light" charset="-120"/>
                <a:ea typeface="Heiti TC Light" charset="-120"/>
                <a:cs typeface="Heiti TC Light" charset="-120"/>
              </a:rPr>
              <a:t>	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   </a:t>
            </a:r>
            <a:r>
              <a:rPr lang="zh-TW" altLang="zh-TW" sz="3200" dirty="0">
                <a:latin typeface="Heiti TC Light" charset="-120"/>
                <a:ea typeface="Heiti TC Light" charset="-120"/>
                <a:cs typeface="Heiti TC Light" charset="-120"/>
              </a:rPr>
              <a:t>解決師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生</a:t>
            </a:r>
            <a:r>
              <a:rPr lang="zh-TW" altLang="zh-TW" sz="3200" dirty="0">
                <a:latin typeface="Heiti TC Light" charset="-120"/>
                <a:ea typeface="Heiti TC Light" charset="-120"/>
                <a:cs typeface="Heiti TC Light" charset="-120"/>
              </a:rPr>
              <a:t>間互動不足</a:t>
            </a:r>
            <a:endParaRPr lang="en-US" altLang="zh-TW" sz="3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            而</a:t>
            </a:r>
            <a:r>
              <a:rPr lang="zh-TW" altLang="zh-TW" sz="3200" dirty="0">
                <a:latin typeface="Heiti TC Light" charset="-120"/>
                <a:ea typeface="Heiti TC Light" charset="-120"/>
                <a:cs typeface="Heiti TC Light" charset="-120"/>
              </a:rPr>
              <a:t>造成學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習</a:t>
            </a:r>
            <a:r>
              <a:rPr lang="zh-TW" altLang="zh-TW" sz="3200" dirty="0">
                <a:latin typeface="Heiti TC Light" charset="-120"/>
                <a:ea typeface="Heiti TC Light" charset="-120"/>
                <a:cs typeface="Heiti TC Light" charset="-120"/>
              </a:rPr>
              <a:t>成效不彰的問題</a:t>
            </a:r>
            <a:endParaRPr lang="en-US" altLang="zh-TW" sz="3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endParaRPr lang="en-US" altLang="zh-TW" sz="3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endParaRPr lang="en-US" altLang="zh-TW" sz="3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lang="en-US" altLang="zh-TW" sz="3200" dirty="0">
                <a:latin typeface="Heiti TC Light" charset="-120"/>
                <a:ea typeface="Heiti TC Light" charset="-120"/>
                <a:cs typeface="Heiti TC Light" charset="-120"/>
              </a:rPr>
              <a:t>		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    </a:t>
            </a:r>
            <a:r>
              <a:rPr lang="zh-TW" altLang="zh-TW" sz="3200" dirty="0">
                <a:latin typeface="Heiti TC Light" charset="-120"/>
                <a:ea typeface="Heiti TC Light" charset="-120"/>
                <a:cs typeface="Heiti TC Light" charset="-120"/>
              </a:rPr>
              <a:t>提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升</a:t>
            </a:r>
            <a:r>
              <a:rPr lang="zh-TW" altLang="zh-TW" sz="3200" dirty="0">
                <a:latin typeface="Heiti TC Light" charset="-120"/>
                <a:ea typeface="Heiti TC Light" charset="-120"/>
                <a:cs typeface="Heiti TC Light" charset="-120"/>
              </a:rPr>
              <a:t>學習動機</a:t>
            </a:r>
            <a:endParaRPr lang="en-US" altLang="zh-TW" sz="3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       </a:t>
            </a:r>
            <a:r>
              <a:rPr lang="en-US" altLang="zh-TW" sz="3200" dirty="0">
                <a:latin typeface="Heiti TC Light" charset="-120"/>
                <a:ea typeface="Heiti TC Light" charset="-120"/>
                <a:cs typeface="Heiti TC Light" charset="-120"/>
              </a:rPr>
              <a:t>		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    同時</a:t>
            </a:r>
            <a:r>
              <a:rPr lang="zh-CN" altLang="en-US" sz="3200" dirty="0">
                <a:latin typeface="Heiti TC Light" charset="-120"/>
                <a:ea typeface="Heiti TC Light" charset="-120"/>
                <a:cs typeface="Heiti TC Light" charset="-120"/>
              </a:rPr>
              <a:t>教</a:t>
            </a:r>
            <a:r>
              <a:rPr lang="zh-TW" altLang="zh-TW" sz="3200" dirty="0">
                <a:latin typeface="Heiti TC Light" charset="-120"/>
                <a:ea typeface="Heiti TC Light" charset="-120"/>
                <a:cs typeface="Heiti TC Light" charset="-120"/>
              </a:rPr>
              <a:t>師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能</a:t>
            </a:r>
            <a:r>
              <a:rPr lang="zh-TW" altLang="zh-TW" sz="3200" dirty="0">
                <a:latin typeface="Heiti TC Light" charset="-120"/>
                <a:ea typeface="Heiti TC Light" charset="-120"/>
                <a:cs typeface="Heiti TC Light" charset="-120"/>
              </a:rPr>
              <a:t>即時了解學生的學習</a:t>
            </a:r>
            <a:r>
              <a:rPr lang="zh-TW" altLang="en-US" sz="3200" dirty="0">
                <a:latin typeface="Heiti TC Light" charset="-120"/>
                <a:ea typeface="Heiti TC Light" charset="-120"/>
                <a:cs typeface="Heiti TC Light" charset="-120"/>
              </a:rPr>
              <a:t>狀況</a:t>
            </a:r>
            <a:endParaRPr lang="en-US" altLang="zh-TW" sz="32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lang="zh-TW" altLang="zh-TW" sz="6000" dirty="0">
                <a:latin typeface="Heiti TC Light" charset="-120"/>
                <a:ea typeface="Heiti TC Light" charset="-120"/>
                <a:cs typeface="Heiti TC Light" charset="-120"/>
              </a:rPr>
              <a:t> </a:t>
            </a:r>
            <a:endParaRPr kumimoji="1" lang="zh-TW" altLang="en-US" sz="6000" dirty="0">
              <a:latin typeface="Heiti TC Light" charset="-120"/>
              <a:ea typeface="Heiti TC Light" charset="-120"/>
              <a:cs typeface="Heiti TC Light" charset="-120"/>
            </a:endParaRPr>
          </a:p>
          <a:p>
            <a:pPr algn="ctr"/>
            <a:endParaRPr kumimoji="1" lang="zh-TW" altLang="en-US" sz="6000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54" name="圓角化同側角落矩形 53"/>
          <p:cNvSpPr/>
          <p:nvPr/>
        </p:nvSpPr>
        <p:spPr>
          <a:xfrm rot="10800000">
            <a:off x="730590" y="-14246"/>
            <a:ext cx="4092419" cy="693737"/>
          </a:xfrm>
          <a:prstGeom prst="round2SameRect">
            <a:avLst/>
          </a:prstGeom>
          <a:solidFill>
            <a:schemeClr val="bg2">
              <a:lumMod val="75000"/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文本占位符 2"/>
          <p:cNvSpPr txBox="1">
            <a:spLocks/>
          </p:cNvSpPr>
          <p:nvPr/>
        </p:nvSpPr>
        <p:spPr>
          <a:xfrm>
            <a:off x="749197" y="-81719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目的</a:t>
            </a:r>
            <a:endParaRPr kumimoji="1" lang="zh-CN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161118" y="886616"/>
            <a:ext cx="1114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8000" dirty="0">
                <a:solidFill>
                  <a:schemeClr val="bg1">
                    <a:lumMod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1.</a:t>
            </a:r>
            <a:endParaRPr kumimoji="1" lang="zh-TW" altLang="en-US" sz="8000" dirty="0">
              <a:solidFill>
                <a:schemeClr val="bg1">
                  <a:lumMod val="50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392670" y="2796633"/>
            <a:ext cx="1114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8000" dirty="0">
                <a:solidFill>
                  <a:schemeClr val="bg1">
                    <a:lumMod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r>
              <a:rPr kumimoji="1" lang="en-US" altLang="zh-TW" sz="8000">
                <a:solidFill>
                  <a:schemeClr val="bg1">
                    <a:lumMod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.</a:t>
            </a:r>
            <a:endParaRPr kumimoji="1" lang="zh-TW" altLang="en-US" sz="8000" dirty="0">
              <a:solidFill>
                <a:schemeClr val="bg1">
                  <a:lumMod val="50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458443" y="4723721"/>
            <a:ext cx="1114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8000" dirty="0">
                <a:solidFill>
                  <a:schemeClr val="bg1">
                    <a:lumMod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3.</a:t>
            </a:r>
            <a:endParaRPr kumimoji="1" lang="zh-TW" altLang="en-US" sz="8000" dirty="0">
              <a:solidFill>
                <a:schemeClr val="bg1">
                  <a:lumMod val="50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0" name="椭圆 1"/>
          <p:cNvSpPr/>
          <p:nvPr/>
        </p:nvSpPr>
        <p:spPr>
          <a:xfrm>
            <a:off x="9720888" y="-1085474"/>
            <a:ext cx="2945674" cy="2997402"/>
          </a:xfrm>
          <a:prstGeom prst="ellipse">
            <a:avLst/>
          </a:prstGeom>
          <a:noFill/>
          <a:ln w="25400">
            <a:solidFill>
              <a:srgbClr val="3F94F1">
                <a:alpha val="49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1" name="椭圆 1"/>
          <p:cNvSpPr/>
          <p:nvPr/>
        </p:nvSpPr>
        <p:spPr>
          <a:xfrm>
            <a:off x="-828608" y="4354890"/>
            <a:ext cx="2148185" cy="2117138"/>
          </a:xfrm>
          <a:prstGeom prst="ellipse">
            <a:avLst/>
          </a:prstGeom>
          <a:noFill/>
          <a:ln w="12700">
            <a:solidFill>
              <a:srgbClr val="3F94F1">
                <a:alpha val="55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2" name="椭圆 1"/>
          <p:cNvSpPr/>
          <p:nvPr/>
        </p:nvSpPr>
        <p:spPr>
          <a:xfrm>
            <a:off x="245485" y="5113338"/>
            <a:ext cx="2945674" cy="2997402"/>
          </a:xfrm>
          <a:prstGeom prst="ellipse">
            <a:avLst/>
          </a:prstGeom>
          <a:noFill/>
          <a:ln w="25400">
            <a:solidFill>
              <a:schemeClr val="accent2">
                <a:lumMod val="60000"/>
                <a:lumOff val="40000"/>
                <a:alpha val="56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3" name="椭圆 1"/>
          <p:cNvSpPr/>
          <p:nvPr/>
        </p:nvSpPr>
        <p:spPr>
          <a:xfrm>
            <a:off x="10810960" y="1341214"/>
            <a:ext cx="1661526" cy="1637513"/>
          </a:xfrm>
          <a:prstGeom prst="ellipse">
            <a:avLst/>
          </a:prstGeom>
          <a:noFill/>
          <a:ln w="25400">
            <a:solidFill>
              <a:schemeClr val="accent2">
                <a:lumMod val="60000"/>
                <a:lumOff val="40000"/>
                <a:alpha val="33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1630886" y="630353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46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圓角化同側角落矩形 53"/>
          <p:cNvSpPr/>
          <p:nvPr/>
        </p:nvSpPr>
        <p:spPr>
          <a:xfrm rot="10800000">
            <a:off x="730590" y="-14246"/>
            <a:ext cx="4092419" cy="693737"/>
          </a:xfrm>
          <a:prstGeom prst="round2SameRect">
            <a:avLst/>
          </a:prstGeom>
          <a:solidFill>
            <a:schemeClr val="bg2">
              <a:lumMod val="75000"/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文本占位符 2"/>
          <p:cNvSpPr txBox="1">
            <a:spLocks/>
          </p:cNvSpPr>
          <p:nvPr/>
        </p:nvSpPr>
        <p:spPr>
          <a:xfrm>
            <a:off x="749197" y="-81719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比賽宗旨</a:t>
            </a:r>
            <a:endParaRPr kumimoji="1" lang="zh-CN" altLang="en-US" dirty="0"/>
          </a:p>
        </p:txBody>
      </p:sp>
      <p:sp>
        <p:nvSpPr>
          <p:cNvPr id="60" name="椭圆 1"/>
          <p:cNvSpPr/>
          <p:nvPr/>
        </p:nvSpPr>
        <p:spPr>
          <a:xfrm>
            <a:off x="9720888" y="-1085474"/>
            <a:ext cx="2945674" cy="2997402"/>
          </a:xfrm>
          <a:prstGeom prst="ellipse">
            <a:avLst/>
          </a:prstGeom>
          <a:noFill/>
          <a:ln w="25400">
            <a:solidFill>
              <a:srgbClr val="3F94F1">
                <a:alpha val="49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1" name="椭圆 1"/>
          <p:cNvSpPr/>
          <p:nvPr/>
        </p:nvSpPr>
        <p:spPr>
          <a:xfrm>
            <a:off x="-828608" y="4354890"/>
            <a:ext cx="2148185" cy="2117138"/>
          </a:xfrm>
          <a:prstGeom prst="ellipse">
            <a:avLst/>
          </a:prstGeom>
          <a:noFill/>
          <a:ln w="12700">
            <a:solidFill>
              <a:srgbClr val="3F94F1">
                <a:alpha val="55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2" name="椭圆 1"/>
          <p:cNvSpPr/>
          <p:nvPr/>
        </p:nvSpPr>
        <p:spPr>
          <a:xfrm>
            <a:off x="245485" y="5113338"/>
            <a:ext cx="2945674" cy="2997402"/>
          </a:xfrm>
          <a:prstGeom prst="ellipse">
            <a:avLst/>
          </a:prstGeom>
          <a:noFill/>
          <a:ln w="25400">
            <a:solidFill>
              <a:schemeClr val="accent2">
                <a:lumMod val="60000"/>
                <a:lumOff val="40000"/>
                <a:alpha val="56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3" name="椭圆 1"/>
          <p:cNvSpPr/>
          <p:nvPr/>
        </p:nvSpPr>
        <p:spPr>
          <a:xfrm>
            <a:off x="10810960" y="1341214"/>
            <a:ext cx="1661526" cy="1637513"/>
          </a:xfrm>
          <a:prstGeom prst="ellipse">
            <a:avLst/>
          </a:prstGeom>
          <a:noFill/>
          <a:ln w="25400">
            <a:solidFill>
              <a:schemeClr val="accent2">
                <a:lumMod val="60000"/>
                <a:lumOff val="40000"/>
                <a:alpha val="33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1630886" y="630353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6</a:t>
            </a:r>
            <a:endParaRPr kumimoji="1"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325091" y="274319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000" dirty="0">
                <a:latin typeface="Microsoft JhengHei" charset="-120"/>
                <a:ea typeface="Microsoft JhengHei" charset="-120"/>
                <a:cs typeface="Microsoft JhengHei" charset="-120"/>
              </a:rPr>
              <a:t>提升教學品質</a:t>
            </a:r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rcRect b="28155"/>
          <a:stretch/>
        </p:blipFill>
        <p:spPr>
          <a:xfrm rot="20801440">
            <a:off x="7244663" y="3533712"/>
            <a:ext cx="3818178" cy="22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7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椭圆 4"/>
          <p:cNvSpPr/>
          <p:nvPr/>
        </p:nvSpPr>
        <p:spPr>
          <a:xfrm>
            <a:off x="-4126388" y="-450037"/>
            <a:ext cx="7718163" cy="7718159"/>
          </a:xfrm>
          <a:prstGeom prst="ellipse">
            <a:avLst/>
          </a:prstGeom>
          <a:noFill/>
          <a:ln w="38100">
            <a:solidFill>
              <a:srgbClr val="3F94F1">
                <a:alpha val="18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22272C"/>
                </a:solidFill>
                <a:ea typeface="微软雅黑"/>
                <a:cs typeface="Arial"/>
              </a:rPr>
              <a:t>PART</a:t>
            </a:r>
            <a:r>
              <a:rPr kumimoji="1" lang="zh-CN" altLang="en-US" dirty="0">
                <a:solidFill>
                  <a:srgbClr val="22272C"/>
                </a:solidFill>
                <a:ea typeface="微软雅黑"/>
                <a:cs typeface="Arial"/>
              </a:rPr>
              <a:t> </a:t>
            </a:r>
            <a:r>
              <a:rPr kumimoji="1" lang="en-US" altLang="zh-CN" dirty="0">
                <a:solidFill>
                  <a:srgbClr val="22272C"/>
                </a:solidFill>
                <a:ea typeface="微软雅黑"/>
                <a:cs typeface="Arial"/>
              </a:rPr>
              <a:t>2</a:t>
            </a:r>
            <a:endParaRPr kumimoji="1" lang="zh-CN" altLang="en-US" dirty="0">
              <a:solidFill>
                <a:srgbClr val="22272C"/>
              </a:solidFill>
              <a:ea typeface="微软雅黑"/>
              <a:cs typeface="Aria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b="0" dirty="0"/>
              <a:t>功能簡介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28336" y="3142600"/>
            <a:ext cx="5954942" cy="103241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点击此处添加文本信息。标题数字等都可以通过点击和重新输入进行更改，</a:t>
            </a:r>
          </a:p>
        </p:txBody>
      </p:sp>
      <p:sp>
        <p:nvSpPr>
          <p:cNvPr id="6" name="椭圆 5"/>
          <p:cNvSpPr/>
          <p:nvPr/>
        </p:nvSpPr>
        <p:spPr>
          <a:xfrm>
            <a:off x="-3713014" y="-36664"/>
            <a:ext cx="6891415" cy="6891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-3772842" y="10851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03684" y="3159136"/>
            <a:ext cx="557913" cy="5579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A36C5FA6-C50B-0B4D-BB79-2D48A152EBBC}"/>
              </a:ext>
            </a:extLst>
          </p:cNvPr>
          <p:cNvSpPr/>
          <p:nvPr/>
        </p:nvSpPr>
        <p:spPr>
          <a:xfrm>
            <a:off x="4005149" y="2961652"/>
            <a:ext cx="6861634" cy="16236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6" name="组 8">
            <a:extLst>
              <a:ext uri="{FF2B5EF4-FFF2-40B4-BE49-F238E27FC236}">
                <a16:creationId xmlns:a16="http://schemas.microsoft.com/office/drawing/2014/main" id="{3135693A-2315-7F4D-9D34-A00AC9104560}"/>
              </a:ext>
            </a:extLst>
          </p:cNvPr>
          <p:cNvGrpSpPr/>
          <p:nvPr/>
        </p:nvGrpSpPr>
        <p:grpSpPr>
          <a:xfrm>
            <a:off x="-910170" y="1775780"/>
            <a:ext cx="3166542" cy="3266522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37" name="Freeform 260">
              <a:extLst>
                <a:ext uri="{FF2B5EF4-FFF2-40B4-BE49-F238E27FC236}">
                  <a16:creationId xmlns:a16="http://schemas.microsoft.com/office/drawing/2014/main" id="{074C408A-F373-AC49-AC8D-EDF968B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261">
              <a:extLst>
                <a:ext uri="{FF2B5EF4-FFF2-40B4-BE49-F238E27FC236}">
                  <a16:creationId xmlns:a16="http://schemas.microsoft.com/office/drawing/2014/main" id="{6637B7B3-A357-BF41-8908-408FB0C1F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262">
              <a:extLst>
                <a:ext uri="{FF2B5EF4-FFF2-40B4-BE49-F238E27FC236}">
                  <a16:creationId xmlns:a16="http://schemas.microsoft.com/office/drawing/2014/main" id="{5F9B38EC-1268-EA4A-B878-95B003BA5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263">
              <a:extLst>
                <a:ext uri="{FF2B5EF4-FFF2-40B4-BE49-F238E27FC236}">
                  <a16:creationId xmlns:a16="http://schemas.microsoft.com/office/drawing/2014/main" id="{BD77755C-54C5-D844-BE88-FE021CCF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264">
              <a:extLst>
                <a:ext uri="{FF2B5EF4-FFF2-40B4-BE49-F238E27FC236}">
                  <a16:creationId xmlns:a16="http://schemas.microsoft.com/office/drawing/2014/main" id="{10C47F9A-D178-DA43-92FC-65F09076C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265">
              <a:extLst>
                <a:ext uri="{FF2B5EF4-FFF2-40B4-BE49-F238E27FC236}">
                  <a16:creationId xmlns:a16="http://schemas.microsoft.com/office/drawing/2014/main" id="{795A9C89-E991-F141-87D1-CE9290943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266">
              <a:extLst>
                <a:ext uri="{FF2B5EF4-FFF2-40B4-BE49-F238E27FC236}">
                  <a16:creationId xmlns:a16="http://schemas.microsoft.com/office/drawing/2014/main" id="{2B0F1B8F-EF87-2747-850A-2F1119F42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267">
              <a:extLst>
                <a:ext uri="{FF2B5EF4-FFF2-40B4-BE49-F238E27FC236}">
                  <a16:creationId xmlns:a16="http://schemas.microsoft.com/office/drawing/2014/main" id="{0D7F04DF-4392-D24C-B4E0-21D301A60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268">
              <a:extLst>
                <a:ext uri="{FF2B5EF4-FFF2-40B4-BE49-F238E27FC236}">
                  <a16:creationId xmlns:a16="http://schemas.microsoft.com/office/drawing/2014/main" id="{7A44187C-D028-464E-BF0B-9BBCD90AD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269">
              <a:extLst>
                <a:ext uri="{FF2B5EF4-FFF2-40B4-BE49-F238E27FC236}">
                  <a16:creationId xmlns:a16="http://schemas.microsoft.com/office/drawing/2014/main" id="{A8F544AA-F7BC-C046-BA6D-744C3D24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270">
              <a:extLst>
                <a:ext uri="{FF2B5EF4-FFF2-40B4-BE49-F238E27FC236}">
                  <a16:creationId xmlns:a16="http://schemas.microsoft.com/office/drawing/2014/main" id="{726D2915-3ED3-F848-A877-187107CB9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271">
              <a:extLst>
                <a:ext uri="{FF2B5EF4-FFF2-40B4-BE49-F238E27FC236}">
                  <a16:creationId xmlns:a16="http://schemas.microsoft.com/office/drawing/2014/main" id="{8EC96BEA-4A61-0F4C-9E80-FF97ECA4A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272">
              <a:extLst>
                <a:ext uri="{FF2B5EF4-FFF2-40B4-BE49-F238E27FC236}">
                  <a16:creationId xmlns:a16="http://schemas.microsoft.com/office/drawing/2014/main" id="{807457D6-C903-1544-BCBD-96719959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273">
              <a:extLst>
                <a:ext uri="{FF2B5EF4-FFF2-40B4-BE49-F238E27FC236}">
                  <a16:creationId xmlns:a16="http://schemas.microsoft.com/office/drawing/2014/main" id="{F4C981B4-2577-7244-905B-9B8801209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274">
              <a:extLst>
                <a:ext uri="{FF2B5EF4-FFF2-40B4-BE49-F238E27FC236}">
                  <a16:creationId xmlns:a16="http://schemas.microsoft.com/office/drawing/2014/main" id="{86830CE7-53A0-8F44-B5B4-BBB8AEBC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275">
              <a:extLst>
                <a:ext uri="{FF2B5EF4-FFF2-40B4-BE49-F238E27FC236}">
                  <a16:creationId xmlns:a16="http://schemas.microsoft.com/office/drawing/2014/main" id="{83D49CC9-0C3E-3247-B8DD-98E1317D0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276">
              <a:extLst>
                <a:ext uri="{FF2B5EF4-FFF2-40B4-BE49-F238E27FC236}">
                  <a16:creationId xmlns:a16="http://schemas.microsoft.com/office/drawing/2014/main" id="{FDCCE89C-09B5-7549-AEBA-B14638254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277">
              <a:extLst>
                <a:ext uri="{FF2B5EF4-FFF2-40B4-BE49-F238E27FC236}">
                  <a16:creationId xmlns:a16="http://schemas.microsoft.com/office/drawing/2014/main" id="{3AA815A0-9264-D44B-B671-C11D4BEC0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278">
              <a:extLst>
                <a:ext uri="{FF2B5EF4-FFF2-40B4-BE49-F238E27FC236}">
                  <a16:creationId xmlns:a16="http://schemas.microsoft.com/office/drawing/2014/main" id="{06983F72-7FB3-FD4D-AE55-FF03AD8D7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279">
              <a:extLst>
                <a:ext uri="{FF2B5EF4-FFF2-40B4-BE49-F238E27FC236}">
                  <a16:creationId xmlns:a16="http://schemas.microsoft.com/office/drawing/2014/main" id="{963CA814-77EC-8548-A5A5-A2FF33079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280">
              <a:extLst>
                <a:ext uri="{FF2B5EF4-FFF2-40B4-BE49-F238E27FC236}">
                  <a16:creationId xmlns:a16="http://schemas.microsoft.com/office/drawing/2014/main" id="{2021A724-5EDB-7346-87A3-EE7F549E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8" name="Freeform 281">
              <a:extLst>
                <a:ext uri="{FF2B5EF4-FFF2-40B4-BE49-F238E27FC236}">
                  <a16:creationId xmlns:a16="http://schemas.microsoft.com/office/drawing/2014/main" id="{A7C5D944-53CA-5E48-BCFA-CFD2645D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82">
              <a:extLst>
                <a:ext uri="{FF2B5EF4-FFF2-40B4-BE49-F238E27FC236}">
                  <a16:creationId xmlns:a16="http://schemas.microsoft.com/office/drawing/2014/main" id="{B3808912-3804-DC46-BC0F-9A997B773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83">
              <a:extLst>
                <a:ext uri="{FF2B5EF4-FFF2-40B4-BE49-F238E27FC236}">
                  <a16:creationId xmlns:a16="http://schemas.microsoft.com/office/drawing/2014/main" id="{779160ED-6090-9A49-93C2-CFA947BDA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61" name="矩形 60"/>
          <p:cNvSpPr/>
          <p:nvPr/>
        </p:nvSpPr>
        <p:spPr>
          <a:xfrm>
            <a:off x="7774806" y="5206153"/>
            <a:ext cx="3385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4000" b="1" dirty="0">
                <a:solidFill>
                  <a:schemeClr val="bg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How</a:t>
            </a:r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學師生網</a:t>
            </a:r>
            <a:endParaRPr lang="en" altLang="zh-TW" sz="4000" b="1" dirty="0">
              <a:solidFill>
                <a:schemeClr val="bg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2" name="椭圆 4"/>
          <p:cNvSpPr/>
          <p:nvPr/>
        </p:nvSpPr>
        <p:spPr>
          <a:xfrm>
            <a:off x="10167501" y="4355963"/>
            <a:ext cx="3146716" cy="2977671"/>
          </a:xfrm>
          <a:prstGeom prst="ellipse">
            <a:avLst/>
          </a:prstGeom>
          <a:noFill/>
          <a:ln w="28575">
            <a:solidFill>
              <a:srgbClr val="3F94F1">
                <a:alpha val="18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64" name="椭圆 4"/>
          <p:cNvSpPr/>
          <p:nvPr/>
        </p:nvSpPr>
        <p:spPr>
          <a:xfrm>
            <a:off x="7735648" y="2556993"/>
            <a:ext cx="679601" cy="649971"/>
          </a:xfrm>
          <a:prstGeom prst="ellipse">
            <a:avLst/>
          </a:prstGeom>
          <a:noFill/>
          <a:ln w="22225">
            <a:solidFill>
              <a:srgbClr val="3F94F1">
                <a:alpha val="18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1630886" y="630353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93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3772842" y="10851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1772992" y="202980"/>
            <a:ext cx="8616312" cy="6508448"/>
            <a:chOff x="1523602" y="202980"/>
            <a:chExt cx="8616312" cy="6508448"/>
          </a:xfrm>
        </p:grpSpPr>
        <p:sp>
          <p:nvSpPr>
            <p:cNvPr id="5" name="椭圆 4"/>
            <p:cNvSpPr/>
            <p:nvPr/>
          </p:nvSpPr>
          <p:spPr>
            <a:xfrm>
              <a:off x="3023591" y="851203"/>
              <a:ext cx="5637744" cy="5388805"/>
            </a:xfrm>
            <a:prstGeom prst="ellipse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103154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217898" y="3798520"/>
              <a:ext cx="332576" cy="332576"/>
            </a:xfrm>
            <a:prstGeom prst="ellipse">
              <a:avLst/>
            </a:prstGeom>
            <a:solidFill>
              <a:srgbClr val="3F94F1">
                <a:alpha val="2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103154"/>
                </a:solidFill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E30184AD-0143-7649-8759-24DD0646C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2043" y="202980"/>
              <a:ext cx="1100840" cy="1100840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297C066C-A733-AA4A-9D7B-9BD254EEE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3981" y="1435525"/>
              <a:ext cx="1334476" cy="1334476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12A97976-79EB-004D-9814-078BEE6E7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3981" y="4003984"/>
              <a:ext cx="1374690" cy="1374690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0B20FE60-0659-4846-B2D0-607955EF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8465" y="5531722"/>
              <a:ext cx="1179706" cy="1179706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ADFE9F28-D6F7-D74B-9C53-5D305CC0C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4845" y="4131096"/>
              <a:ext cx="1247578" cy="1247578"/>
            </a:xfrm>
            <a:prstGeom prst="rect">
              <a:avLst/>
            </a:prstGeom>
          </p:spPr>
        </p:pic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D5F997A6-BDE3-6C40-A75F-7B9CA6AA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46255" y="1459936"/>
              <a:ext cx="1331338" cy="1331338"/>
            </a:xfrm>
            <a:prstGeom prst="rect">
              <a:avLst/>
            </a:prstGeom>
          </p:spPr>
        </p:pic>
        <p:sp>
          <p:nvSpPr>
            <p:cNvPr id="43" name="矩形 42"/>
            <p:cNvSpPr/>
            <p:nvPr/>
          </p:nvSpPr>
          <p:spPr>
            <a:xfrm>
              <a:off x="4318923" y="3235613"/>
              <a:ext cx="30652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altLang="zh-TW" sz="3600" b="1" dirty="0">
                  <a:solidFill>
                    <a:schemeClr val="bg2">
                      <a:lumMod val="75000"/>
                    </a:schemeClr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How</a:t>
              </a:r>
              <a:r>
                <a:rPr lang="zh-CN" altLang="en-US" sz="3600" b="1" dirty="0">
                  <a:solidFill>
                    <a:schemeClr val="bg2">
                      <a:lumMod val="75000"/>
                    </a:schemeClr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學師生網</a:t>
              </a:r>
              <a:endParaRPr lang="en" altLang="zh-TW" sz="3600" b="1" dirty="0">
                <a:solidFill>
                  <a:schemeClr val="bg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44" name="椭圆 7"/>
            <p:cNvSpPr/>
            <p:nvPr/>
          </p:nvSpPr>
          <p:spPr>
            <a:xfrm>
              <a:off x="4763357" y="3123480"/>
              <a:ext cx="168854" cy="168854"/>
            </a:xfrm>
            <a:prstGeom prst="ellipse">
              <a:avLst/>
            </a:prstGeom>
            <a:solidFill>
              <a:srgbClr val="3F94F1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103154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288465" y="136407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Heiti TC Light" charset="-120"/>
                  <a:ea typeface="Heiti TC Light" charset="-120"/>
                  <a:cs typeface="Heiti TC Light" charset="-120"/>
                </a:rPr>
                <a:t>資源共享</a:t>
              </a:r>
              <a:endParaRPr kumimoji="1" lang="zh-TW" altLang="en-US" dirty="0"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031918" y="194093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Heiti TC Light" charset="-120"/>
                  <a:ea typeface="Heiti TC Light" charset="-120"/>
                  <a:cs typeface="Heiti TC Light" charset="-120"/>
                </a:rPr>
                <a:t>積分競賽</a:t>
              </a:r>
              <a:endParaRPr kumimoji="1" lang="zh-TW" altLang="en-US" dirty="0"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031918" y="450666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Heiti TC Light" charset="-120"/>
                  <a:ea typeface="Heiti TC Light" charset="-120"/>
                  <a:cs typeface="Heiti TC Light" charset="-120"/>
                </a:rPr>
                <a:t>螢幕同步</a:t>
              </a:r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324320" y="506030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Heiti TC Light" charset="-120"/>
                  <a:ea typeface="Heiti TC Light" charset="-120"/>
                  <a:cs typeface="Heiti TC Light" charset="-120"/>
                </a:rPr>
                <a:t>匿名發問</a:t>
              </a:r>
              <a:endParaRPr kumimoji="1" lang="zh-TW" altLang="en-US" dirty="0"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523602" y="450666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Heiti TC Light" charset="-120"/>
                  <a:ea typeface="Heiti TC Light" charset="-120"/>
                  <a:cs typeface="Heiti TC Light" charset="-120"/>
                </a:rPr>
                <a:t>建立筆記</a:t>
              </a:r>
              <a:endParaRPr kumimoji="1" lang="zh-TW" altLang="en-US" dirty="0">
                <a:latin typeface="Heiti TC Light" charset="-120"/>
                <a:ea typeface="Heiti TC Light" charset="-120"/>
                <a:cs typeface="Heiti TC Light" charset="-12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523602" y="1916623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Heiti TC Light" charset="-120"/>
                  <a:ea typeface="Heiti TC Light" charset="-120"/>
                  <a:cs typeface="Heiti TC Light" charset="-120"/>
                </a:rPr>
                <a:t>聊天機器人</a:t>
              </a:r>
              <a:endParaRPr lang="zh-TW" altLang="en-US" dirty="0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11630886" y="630353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8</a:t>
            </a:r>
            <a:endParaRPr kumimoji="1" lang="zh-TW" altLang="en-US" dirty="0"/>
          </a:p>
        </p:txBody>
      </p:sp>
      <p:sp>
        <p:nvSpPr>
          <p:cNvPr id="55" name="圓角矩形 54"/>
          <p:cNvSpPr/>
          <p:nvPr/>
        </p:nvSpPr>
        <p:spPr>
          <a:xfrm>
            <a:off x="9337959" y="4908268"/>
            <a:ext cx="2133605" cy="521366"/>
          </a:xfrm>
          <a:prstGeom prst="roundRect">
            <a:avLst/>
          </a:prstGeom>
          <a:noFill/>
          <a:ln w="19050">
            <a:solidFill>
              <a:srgbClr val="3F94F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rgbClr val="3F94F1"/>
                </a:solidFill>
              </a:rPr>
              <a:t>WebRTC</a:t>
            </a:r>
            <a:endParaRPr kumimoji="1" lang="zh-TW" altLang="en-US" dirty="0">
              <a:solidFill>
                <a:srgbClr val="3F94F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734292" y="2367881"/>
            <a:ext cx="2284326" cy="652409"/>
          </a:xfrm>
          <a:prstGeom prst="roundRect">
            <a:avLst/>
          </a:prstGeom>
          <a:noFill/>
          <a:ln w="19050">
            <a:solidFill>
              <a:srgbClr val="3F94F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3F94F1"/>
                </a:solidFill>
              </a:rPr>
              <a:t>Python</a:t>
            </a:r>
            <a:r>
              <a:rPr kumimoji="1" lang="zh-TW" altLang="en-US" dirty="0">
                <a:solidFill>
                  <a:srgbClr val="3F94F1"/>
                </a:solidFill>
              </a:rPr>
              <a:t> </a:t>
            </a:r>
            <a:r>
              <a:rPr kumimoji="1" lang="en-US" altLang="zh-TW" dirty="0">
                <a:solidFill>
                  <a:srgbClr val="3F94F1"/>
                </a:solidFill>
              </a:rPr>
              <a:t>Chatterbot</a:t>
            </a:r>
            <a:endParaRPr kumimoji="1" lang="zh-TW" altLang="en-US" dirty="0">
              <a:solidFill>
                <a:srgbClr val="3F94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椭圆 4"/>
          <p:cNvSpPr/>
          <p:nvPr/>
        </p:nvSpPr>
        <p:spPr>
          <a:xfrm>
            <a:off x="-4126388" y="-450037"/>
            <a:ext cx="7718163" cy="7718159"/>
          </a:xfrm>
          <a:prstGeom prst="ellipse">
            <a:avLst/>
          </a:prstGeom>
          <a:noFill/>
          <a:ln w="38100">
            <a:solidFill>
              <a:srgbClr val="3F94F1">
                <a:alpha val="18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22272C"/>
                </a:solidFill>
                <a:ea typeface="微软雅黑"/>
                <a:cs typeface="Arial"/>
              </a:rPr>
              <a:t>PART</a:t>
            </a:r>
            <a:r>
              <a:rPr kumimoji="1" lang="zh-CN" altLang="en-US" dirty="0">
                <a:solidFill>
                  <a:srgbClr val="22272C"/>
                </a:solidFill>
                <a:ea typeface="微软雅黑"/>
                <a:cs typeface="Arial"/>
              </a:rPr>
              <a:t> </a:t>
            </a:r>
            <a:r>
              <a:rPr kumimoji="1" lang="en-US" altLang="zh-CN" dirty="0">
                <a:solidFill>
                  <a:srgbClr val="22272C"/>
                </a:solidFill>
                <a:ea typeface="微软雅黑"/>
                <a:cs typeface="Arial"/>
              </a:rPr>
              <a:t>3</a:t>
            </a:r>
            <a:endParaRPr kumimoji="1" lang="zh-CN" altLang="en-US" dirty="0">
              <a:solidFill>
                <a:srgbClr val="22272C"/>
              </a:solidFill>
              <a:ea typeface="微软雅黑"/>
              <a:cs typeface="Aria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b="0" dirty="0"/>
              <a:t>成品展示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28336" y="3142600"/>
            <a:ext cx="5954942" cy="103241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点击此处添加文本信息。标题数字等都可以通过点击和重新输入进行更改，顶部“开始”面板中可以对</a:t>
            </a:r>
          </a:p>
        </p:txBody>
      </p:sp>
      <p:sp>
        <p:nvSpPr>
          <p:cNvPr id="6" name="椭圆 5"/>
          <p:cNvSpPr/>
          <p:nvPr/>
        </p:nvSpPr>
        <p:spPr>
          <a:xfrm>
            <a:off x="-3713014" y="-36664"/>
            <a:ext cx="6891415" cy="6891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-3772842" y="10851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33273" y="5740683"/>
            <a:ext cx="557913" cy="5579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B01BDECD-0446-ED42-B3C1-7BF267F3A9BC}"/>
              </a:ext>
            </a:extLst>
          </p:cNvPr>
          <p:cNvSpPr/>
          <p:nvPr/>
        </p:nvSpPr>
        <p:spPr>
          <a:xfrm>
            <a:off x="4005149" y="2961652"/>
            <a:ext cx="6861634" cy="16236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6" name="组 8">
            <a:extLst>
              <a:ext uri="{FF2B5EF4-FFF2-40B4-BE49-F238E27FC236}">
                <a16:creationId xmlns:a16="http://schemas.microsoft.com/office/drawing/2014/main" id="{3135693A-2315-7F4D-9D34-A00AC9104560}"/>
              </a:ext>
            </a:extLst>
          </p:cNvPr>
          <p:cNvGrpSpPr/>
          <p:nvPr/>
        </p:nvGrpSpPr>
        <p:grpSpPr>
          <a:xfrm>
            <a:off x="-910170" y="1775780"/>
            <a:ext cx="3166542" cy="3266522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37" name="Freeform 260">
              <a:extLst>
                <a:ext uri="{FF2B5EF4-FFF2-40B4-BE49-F238E27FC236}">
                  <a16:creationId xmlns:a16="http://schemas.microsoft.com/office/drawing/2014/main" id="{074C408A-F373-AC49-AC8D-EDF968B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261">
              <a:extLst>
                <a:ext uri="{FF2B5EF4-FFF2-40B4-BE49-F238E27FC236}">
                  <a16:creationId xmlns:a16="http://schemas.microsoft.com/office/drawing/2014/main" id="{6637B7B3-A357-BF41-8908-408FB0C1F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262">
              <a:extLst>
                <a:ext uri="{FF2B5EF4-FFF2-40B4-BE49-F238E27FC236}">
                  <a16:creationId xmlns:a16="http://schemas.microsoft.com/office/drawing/2014/main" id="{5F9B38EC-1268-EA4A-B878-95B003BA5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263">
              <a:extLst>
                <a:ext uri="{FF2B5EF4-FFF2-40B4-BE49-F238E27FC236}">
                  <a16:creationId xmlns:a16="http://schemas.microsoft.com/office/drawing/2014/main" id="{BD77755C-54C5-D844-BE88-FE021CCF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264">
              <a:extLst>
                <a:ext uri="{FF2B5EF4-FFF2-40B4-BE49-F238E27FC236}">
                  <a16:creationId xmlns:a16="http://schemas.microsoft.com/office/drawing/2014/main" id="{10C47F9A-D178-DA43-92FC-65F09076C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265">
              <a:extLst>
                <a:ext uri="{FF2B5EF4-FFF2-40B4-BE49-F238E27FC236}">
                  <a16:creationId xmlns:a16="http://schemas.microsoft.com/office/drawing/2014/main" id="{795A9C89-E991-F141-87D1-CE9290943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266">
              <a:extLst>
                <a:ext uri="{FF2B5EF4-FFF2-40B4-BE49-F238E27FC236}">
                  <a16:creationId xmlns:a16="http://schemas.microsoft.com/office/drawing/2014/main" id="{2B0F1B8F-EF87-2747-850A-2F1119F42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267">
              <a:extLst>
                <a:ext uri="{FF2B5EF4-FFF2-40B4-BE49-F238E27FC236}">
                  <a16:creationId xmlns:a16="http://schemas.microsoft.com/office/drawing/2014/main" id="{0D7F04DF-4392-D24C-B4E0-21D301A60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268">
              <a:extLst>
                <a:ext uri="{FF2B5EF4-FFF2-40B4-BE49-F238E27FC236}">
                  <a16:creationId xmlns:a16="http://schemas.microsoft.com/office/drawing/2014/main" id="{7A44187C-D028-464E-BF0B-9BBCD90AD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269">
              <a:extLst>
                <a:ext uri="{FF2B5EF4-FFF2-40B4-BE49-F238E27FC236}">
                  <a16:creationId xmlns:a16="http://schemas.microsoft.com/office/drawing/2014/main" id="{A8F544AA-F7BC-C046-BA6D-744C3D24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270">
              <a:extLst>
                <a:ext uri="{FF2B5EF4-FFF2-40B4-BE49-F238E27FC236}">
                  <a16:creationId xmlns:a16="http://schemas.microsoft.com/office/drawing/2014/main" id="{726D2915-3ED3-F848-A877-187107CB9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271">
              <a:extLst>
                <a:ext uri="{FF2B5EF4-FFF2-40B4-BE49-F238E27FC236}">
                  <a16:creationId xmlns:a16="http://schemas.microsoft.com/office/drawing/2014/main" id="{8EC96BEA-4A61-0F4C-9E80-FF97ECA4A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272">
              <a:extLst>
                <a:ext uri="{FF2B5EF4-FFF2-40B4-BE49-F238E27FC236}">
                  <a16:creationId xmlns:a16="http://schemas.microsoft.com/office/drawing/2014/main" id="{807457D6-C903-1544-BCBD-96719959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273">
              <a:extLst>
                <a:ext uri="{FF2B5EF4-FFF2-40B4-BE49-F238E27FC236}">
                  <a16:creationId xmlns:a16="http://schemas.microsoft.com/office/drawing/2014/main" id="{F4C981B4-2577-7244-905B-9B8801209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274">
              <a:extLst>
                <a:ext uri="{FF2B5EF4-FFF2-40B4-BE49-F238E27FC236}">
                  <a16:creationId xmlns:a16="http://schemas.microsoft.com/office/drawing/2014/main" id="{86830CE7-53A0-8F44-B5B4-BBB8AEBC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275">
              <a:extLst>
                <a:ext uri="{FF2B5EF4-FFF2-40B4-BE49-F238E27FC236}">
                  <a16:creationId xmlns:a16="http://schemas.microsoft.com/office/drawing/2014/main" id="{83D49CC9-0C3E-3247-B8DD-98E1317D0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276">
              <a:extLst>
                <a:ext uri="{FF2B5EF4-FFF2-40B4-BE49-F238E27FC236}">
                  <a16:creationId xmlns:a16="http://schemas.microsoft.com/office/drawing/2014/main" id="{FDCCE89C-09B5-7549-AEBA-B14638254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277">
              <a:extLst>
                <a:ext uri="{FF2B5EF4-FFF2-40B4-BE49-F238E27FC236}">
                  <a16:creationId xmlns:a16="http://schemas.microsoft.com/office/drawing/2014/main" id="{3AA815A0-9264-D44B-B671-C11D4BEC0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278">
              <a:extLst>
                <a:ext uri="{FF2B5EF4-FFF2-40B4-BE49-F238E27FC236}">
                  <a16:creationId xmlns:a16="http://schemas.microsoft.com/office/drawing/2014/main" id="{06983F72-7FB3-FD4D-AE55-FF03AD8D7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279">
              <a:extLst>
                <a:ext uri="{FF2B5EF4-FFF2-40B4-BE49-F238E27FC236}">
                  <a16:creationId xmlns:a16="http://schemas.microsoft.com/office/drawing/2014/main" id="{963CA814-77EC-8548-A5A5-A2FF33079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280">
              <a:extLst>
                <a:ext uri="{FF2B5EF4-FFF2-40B4-BE49-F238E27FC236}">
                  <a16:creationId xmlns:a16="http://schemas.microsoft.com/office/drawing/2014/main" id="{2021A724-5EDB-7346-87A3-EE7F549E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8" name="Freeform 281">
              <a:extLst>
                <a:ext uri="{FF2B5EF4-FFF2-40B4-BE49-F238E27FC236}">
                  <a16:creationId xmlns:a16="http://schemas.microsoft.com/office/drawing/2014/main" id="{A7C5D944-53CA-5E48-BCFA-CFD2645D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282">
              <a:extLst>
                <a:ext uri="{FF2B5EF4-FFF2-40B4-BE49-F238E27FC236}">
                  <a16:creationId xmlns:a16="http://schemas.microsoft.com/office/drawing/2014/main" id="{B3808912-3804-DC46-BC0F-9A997B773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283">
              <a:extLst>
                <a:ext uri="{FF2B5EF4-FFF2-40B4-BE49-F238E27FC236}">
                  <a16:creationId xmlns:a16="http://schemas.microsoft.com/office/drawing/2014/main" id="{779160ED-6090-9A49-93C2-CFA947BDA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61" name="矩形 60"/>
          <p:cNvSpPr/>
          <p:nvPr/>
        </p:nvSpPr>
        <p:spPr>
          <a:xfrm>
            <a:off x="7774806" y="5206153"/>
            <a:ext cx="3385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4000" b="1" dirty="0">
                <a:solidFill>
                  <a:schemeClr val="bg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How</a:t>
            </a:r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學師生網</a:t>
            </a:r>
            <a:endParaRPr lang="en" altLang="zh-TW" sz="4000" b="1" dirty="0">
              <a:solidFill>
                <a:schemeClr val="bg2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2" name="椭圆 4"/>
          <p:cNvSpPr/>
          <p:nvPr/>
        </p:nvSpPr>
        <p:spPr>
          <a:xfrm>
            <a:off x="9587311" y="5560096"/>
            <a:ext cx="3146716" cy="2977671"/>
          </a:xfrm>
          <a:prstGeom prst="ellipse">
            <a:avLst/>
          </a:prstGeom>
          <a:noFill/>
          <a:ln w="28575">
            <a:solidFill>
              <a:srgbClr val="3F94F1">
                <a:alpha val="18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64" name="椭圆 4"/>
          <p:cNvSpPr/>
          <p:nvPr/>
        </p:nvSpPr>
        <p:spPr>
          <a:xfrm>
            <a:off x="7870413" y="1606531"/>
            <a:ext cx="599288" cy="573160"/>
          </a:xfrm>
          <a:prstGeom prst="ellipse">
            <a:avLst/>
          </a:prstGeom>
          <a:noFill/>
          <a:ln w="22225">
            <a:solidFill>
              <a:srgbClr val="3F94F1">
                <a:alpha val="18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1630886" y="630353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7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B3D3C"/>
      </a:accent1>
      <a:accent2>
        <a:srgbClr val="FB5E62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496</Words>
  <Application>Microsoft Macintosh PowerPoint</Application>
  <PresentationFormat>寬螢幕</PresentationFormat>
  <Paragraphs>82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5" baseType="lpstr">
      <vt:lpstr>Microsoft JhengHei</vt:lpstr>
      <vt:lpstr>新細明體</vt:lpstr>
      <vt:lpstr>Apple LiGothic Medium</vt:lpstr>
      <vt:lpstr>Heiti SC Light</vt:lpstr>
      <vt:lpstr>Heiti TC Light</vt:lpstr>
      <vt:lpstr>Heiti TC Medium</vt:lpstr>
      <vt:lpstr>Microsoft YaHei</vt:lpstr>
      <vt:lpstr>Microsoft YaHei</vt:lpstr>
      <vt:lpstr>Segoe UI Light</vt:lpstr>
      <vt:lpstr>宋体</vt:lpstr>
      <vt:lpstr>Arial</vt:lpstr>
      <vt:lpstr>Arial Rounded MT Bold</vt:lpstr>
      <vt:lpstr>Calibri</vt:lpstr>
      <vt:lpstr>Century Gothic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使用者</cp:lastModifiedBy>
  <cp:revision>108</cp:revision>
  <dcterms:created xsi:type="dcterms:W3CDTF">2015-08-18T02:51:41Z</dcterms:created>
  <dcterms:modified xsi:type="dcterms:W3CDTF">2018-06-02T03:37:36Z</dcterms:modified>
  <cp:category/>
</cp:coreProperties>
</file>