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7" roundtripDataSignature="AMtx7mhG4sOskw7n1xhT9/T1/m5IOSg0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FE8F646-D074-4FE1-B50A-D811950F3606}">
  <a:tblStyle styleId="{BFE8F646-D074-4FE1-B50A-D811950F36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7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540895dd1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2540895dd1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540895dd1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2540895dd1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540895dd1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2540895dd1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540895dd1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2540895dd1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540895dd1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2540895dd1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540895dd1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2540895dd1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6" name="Google Shape;21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afe5657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2afe5657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afe56570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2afe56570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2ac6c18e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2ac6c18e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ac6c18ee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ac6c18ee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40895dd1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2540895dd1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40895dd1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2540895dd1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40895dd1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2540895dd1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lgun Gothic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6" name="Google Shape;16;p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" name="Google Shape;18;p8"/>
          <p:cNvSpPr txBox="1"/>
          <p:nvPr>
            <p:ph idx="12" type="sldNum"/>
          </p:nvPr>
        </p:nvSpPr>
        <p:spPr>
          <a:xfrm>
            <a:off x="34290" y="4834889"/>
            <a:ext cx="5129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34290" y="4834889"/>
            <a:ext cx="5129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34290" y="4834889"/>
            <a:ext cx="5129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"/>
          <p:cNvSpPr txBox="1"/>
          <p:nvPr>
            <p:ph type="title"/>
          </p:nvPr>
        </p:nvSpPr>
        <p:spPr>
          <a:xfrm>
            <a:off x="628650" y="158396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" type="body"/>
          </p:nvPr>
        </p:nvSpPr>
        <p:spPr>
          <a:xfrm>
            <a:off x="628650" y="1109131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500"/>
              <a:buChar char="▪"/>
              <a:defRPr/>
            </a:lvl1pPr>
            <a:lvl2pPr indent="-317500" lvl="1" marL="914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2pPr>
            <a:lvl3pPr indent="-304800" lvl="2" marL="1371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/>
            </a:lvl3pPr>
            <a:lvl4pPr indent="-298450" lvl="3" marL="18288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1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24" name="Google Shape;24;p9"/>
          <p:cNvCxnSpPr/>
          <p:nvPr/>
        </p:nvCxnSpPr>
        <p:spPr>
          <a:xfrm>
            <a:off x="628650" y="935663"/>
            <a:ext cx="78867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" name="Google Shape;25;p9"/>
          <p:cNvSpPr txBox="1"/>
          <p:nvPr>
            <p:ph idx="12" type="sldNum"/>
          </p:nvPr>
        </p:nvSpPr>
        <p:spPr>
          <a:xfrm>
            <a:off x="34290" y="4834889"/>
            <a:ext cx="5129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lgun Gothic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1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34290" y="4834889"/>
            <a:ext cx="5129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2" type="sldNum"/>
          </p:nvPr>
        </p:nvSpPr>
        <p:spPr>
          <a:xfrm>
            <a:off x="34290" y="4834889"/>
            <a:ext cx="5129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2" name="Google Shape;42;p12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4" name="Google Shape;44;p12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34290" y="4834889"/>
            <a:ext cx="5129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34290" y="4834889"/>
            <a:ext cx="5129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34290" y="4834889"/>
            <a:ext cx="5129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100"/>
              <a:buChar char="▪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0" name="Google Shape;60;p15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1" name="Google Shape;61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34290" y="4834889"/>
            <a:ext cx="5129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6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8" name="Google Shape;68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34290" y="4834889"/>
            <a:ext cx="5129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gun Gothic"/>
              <a:buNone/>
              <a:defRPr b="0" i="0" sz="3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7"/>
          <p:cNvSpPr txBox="1"/>
          <p:nvPr/>
        </p:nvSpPr>
        <p:spPr>
          <a:xfrm>
            <a:off x="38100" y="4834890"/>
            <a:ext cx="9071610" cy="2769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1;p7"/>
          <p:cNvSpPr/>
          <p:nvPr/>
        </p:nvSpPr>
        <p:spPr>
          <a:xfrm>
            <a:off x="7543800" y="4834890"/>
            <a:ext cx="1564640" cy="273844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ko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Kyonggi Univ. ISLAB</a:t>
            </a:r>
            <a:endParaRPr b="0" i="1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7"/>
          <p:cNvSpPr txBox="1"/>
          <p:nvPr>
            <p:ph idx="12" type="sldNum"/>
          </p:nvPr>
        </p:nvSpPr>
        <p:spPr>
          <a:xfrm>
            <a:off x="34290" y="4834889"/>
            <a:ext cx="5129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h3136514/Blockchain-incentive-islab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실외, 잔디, 조류, 평야이(가) 표시된 사진&#10;&#10;자동 생성된 설명" id="88" name="Google Shape;88;p1"/>
          <p:cNvPicPr preferRelativeResize="0"/>
          <p:nvPr/>
        </p:nvPicPr>
        <p:blipFill rotWithShape="1">
          <a:blip r:embed="rId3">
            <a:alphaModFix amt="50000"/>
          </a:blip>
          <a:srcRect b="0" l="0" r="0" t="15730"/>
          <a:stretch/>
        </p:blipFill>
        <p:spPr>
          <a:xfrm>
            <a:off x="0" y="8"/>
            <a:ext cx="9143987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>
            <p:ph type="ctrTitle"/>
          </p:nvPr>
        </p:nvSpPr>
        <p:spPr>
          <a:xfrm>
            <a:off x="628650" y="2344500"/>
            <a:ext cx="78867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b="1" lang="ko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GBU Point &amp; Token Incentive Platform </a:t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5050625" y="4482747"/>
            <a:ext cx="38820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1" lang="ko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2023.06.21</a:t>
            </a:r>
            <a:endParaRPr b="1"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1" lang="ko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홍희선, 최희민</a:t>
            </a:r>
            <a:endParaRPr b="1"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40895dd1b_0_48"/>
          <p:cNvSpPr txBox="1"/>
          <p:nvPr>
            <p:ph type="title"/>
          </p:nvPr>
        </p:nvSpPr>
        <p:spPr>
          <a:xfrm>
            <a:off x="628650" y="15839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b="1" lang="ko">
                <a:latin typeface="Arial"/>
                <a:ea typeface="Arial"/>
                <a:cs typeface="Arial"/>
                <a:sym typeface="Arial"/>
              </a:rPr>
              <a:t>구현 (사용자 포인</a:t>
            </a:r>
            <a:r>
              <a:rPr b="1" lang="ko">
                <a:latin typeface="Arial"/>
                <a:ea typeface="Arial"/>
                <a:cs typeface="Arial"/>
                <a:sym typeface="Arial"/>
              </a:rPr>
              <a:t>트 요청</a:t>
            </a:r>
            <a:r>
              <a:rPr b="1" lang="ko">
                <a:latin typeface="Arial"/>
                <a:ea typeface="Arial"/>
                <a:cs typeface="Arial"/>
                <a:sym typeface="Arial"/>
              </a:rPr>
              <a:t>) 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g2540895dd1b_0_48"/>
          <p:cNvPicPr preferRelativeResize="0"/>
          <p:nvPr/>
        </p:nvPicPr>
        <p:blipFill rotWithShape="1">
          <a:blip r:embed="rId3">
            <a:alphaModFix/>
          </a:blip>
          <a:srcRect b="57562" l="8054" r="35300" t="8471"/>
          <a:stretch/>
        </p:blipFill>
        <p:spPr>
          <a:xfrm>
            <a:off x="628650" y="1067375"/>
            <a:ext cx="5090826" cy="190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2540895dd1b_0_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750" y="3498449"/>
            <a:ext cx="7405312" cy="1334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6" name="Google Shape;156;g2540895dd1b_0_48"/>
          <p:cNvGrpSpPr/>
          <p:nvPr/>
        </p:nvGrpSpPr>
        <p:grpSpPr>
          <a:xfrm>
            <a:off x="6451550" y="1067379"/>
            <a:ext cx="2161603" cy="2778763"/>
            <a:chOff x="6119000" y="1067379"/>
            <a:chExt cx="2161603" cy="2778763"/>
          </a:xfrm>
        </p:grpSpPr>
        <p:pic>
          <p:nvPicPr>
            <p:cNvPr id="157" name="Google Shape;157;g2540895dd1b_0_48"/>
            <p:cNvPicPr preferRelativeResize="0"/>
            <p:nvPr/>
          </p:nvPicPr>
          <p:blipFill rotWithShape="1">
            <a:blip r:embed="rId5">
              <a:alphaModFix/>
            </a:blip>
            <a:srcRect b="40352" l="36015" r="35911" t="12240"/>
            <a:stretch/>
          </p:blipFill>
          <p:spPr>
            <a:xfrm>
              <a:off x="6119000" y="1067379"/>
              <a:ext cx="2161603" cy="2281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g2540895dd1b_0_48"/>
            <p:cNvPicPr preferRelativeResize="0"/>
            <p:nvPr/>
          </p:nvPicPr>
          <p:blipFill rotWithShape="1">
            <a:blip r:embed="rId5">
              <a:alphaModFix/>
            </a:blip>
            <a:srcRect b="18009" l="36015" r="35911" t="70070"/>
            <a:stretch/>
          </p:blipFill>
          <p:spPr>
            <a:xfrm>
              <a:off x="6119000" y="3272490"/>
              <a:ext cx="2161603" cy="5736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9" name="Google Shape;159;g2540895dd1b_0_48"/>
          <p:cNvSpPr/>
          <p:nvPr/>
        </p:nvSpPr>
        <p:spPr>
          <a:xfrm>
            <a:off x="4400225" y="2633788"/>
            <a:ext cx="986700" cy="4218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540895dd1b_0_48"/>
          <p:cNvSpPr/>
          <p:nvPr/>
        </p:nvSpPr>
        <p:spPr>
          <a:xfrm>
            <a:off x="7573000" y="3424338"/>
            <a:ext cx="986700" cy="4218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2540895dd1b_0_48"/>
          <p:cNvSpPr/>
          <p:nvPr/>
        </p:nvSpPr>
        <p:spPr>
          <a:xfrm>
            <a:off x="762100" y="3461400"/>
            <a:ext cx="1167000" cy="3477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2540895dd1b_0_48"/>
          <p:cNvSpPr txBox="1"/>
          <p:nvPr>
            <p:ph type="title"/>
          </p:nvPr>
        </p:nvSpPr>
        <p:spPr>
          <a:xfrm>
            <a:off x="3962525" y="2263800"/>
            <a:ext cx="4377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b="1" lang="ko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2540895dd1b_0_48"/>
          <p:cNvSpPr txBox="1"/>
          <p:nvPr>
            <p:ph type="title"/>
          </p:nvPr>
        </p:nvSpPr>
        <p:spPr>
          <a:xfrm>
            <a:off x="7135300" y="3103475"/>
            <a:ext cx="4377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b="1" lang="ko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2540895dd1b_0_48"/>
          <p:cNvSpPr txBox="1"/>
          <p:nvPr>
            <p:ph type="title"/>
          </p:nvPr>
        </p:nvSpPr>
        <p:spPr>
          <a:xfrm>
            <a:off x="324400" y="3327300"/>
            <a:ext cx="4377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b="1" lang="ko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540895dd1b_0_69"/>
          <p:cNvSpPr txBox="1"/>
          <p:nvPr>
            <p:ph type="title"/>
          </p:nvPr>
        </p:nvSpPr>
        <p:spPr>
          <a:xfrm>
            <a:off x="628650" y="15839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b="1" lang="ko">
                <a:latin typeface="Arial"/>
                <a:ea typeface="Arial"/>
                <a:cs typeface="Arial"/>
                <a:sym typeface="Arial"/>
              </a:rPr>
              <a:t>구현 (관리자 포인</a:t>
            </a:r>
            <a:r>
              <a:rPr b="1" lang="ko">
                <a:latin typeface="Arial"/>
                <a:ea typeface="Arial"/>
                <a:cs typeface="Arial"/>
                <a:sym typeface="Arial"/>
              </a:rPr>
              <a:t>트 요청 승인 / 거절</a:t>
            </a:r>
            <a:r>
              <a:rPr b="1" lang="ko">
                <a:latin typeface="Arial"/>
                <a:ea typeface="Arial"/>
                <a:cs typeface="Arial"/>
                <a:sym typeface="Arial"/>
              </a:rPr>
              <a:t>) 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g2540895dd1b_0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2596"/>
            <a:ext cx="8839204" cy="186452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2540895dd1b_0_69"/>
          <p:cNvSpPr/>
          <p:nvPr/>
        </p:nvSpPr>
        <p:spPr>
          <a:xfrm>
            <a:off x="5711050" y="1656125"/>
            <a:ext cx="842400" cy="11196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g2540895dd1b_0_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1850" y="3017116"/>
            <a:ext cx="7300598" cy="182158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2540895dd1b_0_69"/>
          <p:cNvSpPr/>
          <p:nvPr/>
        </p:nvSpPr>
        <p:spPr>
          <a:xfrm>
            <a:off x="3790525" y="4028325"/>
            <a:ext cx="1421700" cy="3324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2540895dd1b_0_69"/>
          <p:cNvSpPr txBox="1"/>
          <p:nvPr>
            <p:ph type="title"/>
          </p:nvPr>
        </p:nvSpPr>
        <p:spPr>
          <a:xfrm>
            <a:off x="5273350" y="1410250"/>
            <a:ext cx="4377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b="1" lang="ko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2540895dd1b_0_69"/>
          <p:cNvSpPr txBox="1"/>
          <p:nvPr>
            <p:ph type="title"/>
          </p:nvPr>
        </p:nvSpPr>
        <p:spPr>
          <a:xfrm>
            <a:off x="3352825" y="3619963"/>
            <a:ext cx="4377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b="1" lang="ko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540895dd1b_0_79"/>
          <p:cNvSpPr txBox="1"/>
          <p:nvPr>
            <p:ph type="title"/>
          </p:nvPr>
        </p:nvSpPr>
        <p:spPr>
          <a:xfrm>
            <a:off x="628650" y="15839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b="1" lang="ko">
                <a:latin typeface="Arial"/>
                <a:ea typeface="Arial"/>
                <a:cs typeface="Arial"/>
                <a:sym typeface="Arial"/>
              </a:rPr>
              <a:t>구현 (사용자 보</a:t>
            </a:r>
            <a:r>
              <a:rPr b="1" lang="ko">
                <a:latin typeface="Arial"/>
                <a:ea typeface="Arial"/>
                <a:cs typeface="Arial"/>
                <a:sym typeface="Arial"/>
              </a:rPr>
              <a:t>유 </a:t>
            </a:r>
            <a:r>
              <a:rPr b="1" lang="ko">
                <a:latin typeface="Arial"/>
                <a:ea typeface="Arial"/>
                <a:cs typeface="Arial"/>
                <a:sym typeface="Arial"/>
              </a:rPr>
              <a:t>포인트) 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g2540895dd1b_0_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98" y="1626471"/>
            <a:ext cx="8839204" cy="177819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2540895dd1b_0_79"/>
          <p:cNvSpPr/>
          <p:nvPr/>
        </p:nvSpPr>
        <p:spPr>
          <a:xfrm>
            <a:off x="323675" y="3063875"/>
            <a:ext cx="1441200" cy="3408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40895dd1b_0_100"/>
          <p:cNvSpPr txBox="1"/>
          <p:nvPr>
            <p:ph type="title"/>
          </p:nvPr>
        </p:nvSpPr>
        <p:spPr>
          <a:xfrm>
            <a:off x="628650" y="15839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b="1" lang="ko">
                <a:latin typeface="Arial"/>
                <a:ea typeface="Arial"/>
                <a:cs typeface="Arial"/>
                <a:sym typeface="Arial"/>
              </a:rPr>
              <a:t>구현 (사용자 토</a:t>
            </a:r>
            <a:r>
              <a:rPr b="1" lang="ko">
                <a:latin typeface="Arial"/>
                <a:ea typeface="Arial"/>
                <a:cs typeface="Arial"/>
                <a:sym typeface="Arial"/>
              </a:rPr>
              <a:t>큰 전환</a:t>
            </a:r>
            <a:r>
              <a:rPr b="1" lang="ko">
                <a:latin typeface="Arial"/>
                <a:ea typeface="Arial"/>
                <a:cs typeface="Arial"/>
                <a:sym typeface="Arial"/>
              </a:rPr>
              <a:t>) 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g2540895dd1b_0_100"/>
          <p:cNvPicPr preferRelativeResize="0"/>
          <p:nvPr/>
        </p:nvPicPr>
        <p:blipFill rotWithShape="1">
          <a:blip r:embed="rId3">
            <a:alphaModFix/>
          </a:blip>
          <a:srcRect b="52282" l="6857" r="34124" t="9223"/>
          <a:stretch/>
        </p:blipFill>
        <p:spPr>
          <a:xfrm>
            <a:off x="628650" y="1152596"/>
            <a:ext cx="4661176" cy="1900099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2540895dd1b_0_100"/>
          <p:cNvSpPr/>
          <p:nvPr/>
        </p:nvSpPr>
        <p:spPr>
          <a:xfrm>
            <a:off x="3749000" y="2753550"/>
            <a:ext cx="1308000" cy="3546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g2540895dd1b_0_100"/>
          <p:cNvPicPr preferRelativeResize="0"/>
          <p:nvPr/>
        </p:nvPicPr>
        <p:blipFill rotWithShape="1">
          <a:blip r:embed="rId4">
            <a:alphaModFix/>
          </a:blip>
          <a:srcRect b="17890" l="35774" r="35692" t="12848"/>
          <a:stretch/>
        </p:blipFill>
        <p:spPr>
          <a:xfrm>
            <a:off x="6198800" y="1152600"/>
            <a:ext cx="2250301" cy="341422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2540895dd1b_0_100"/>
          <p:cNvSpPr/>
          <p:nvPr/>
        </p:nvSpPr>
        <p:spPr>
          <a:xfrm>
            <a:off x="7207350" y="4167875"/>
            <a:ext cx="1308000" cy="3546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g2540895dd1b_0_100"/>
          <p:cNvPicPr preferRelativeResize="0"/>
          <p:nvPr/>
        </p:nvPicPr>
        <p:blipFill rotWithShape="1">
          <a:blip r:embed="rId5">
            <a:alphaModFix/>
          </a:blip>
          <a:srcRect b="17660" l="7766" r="56162" t="61818"/>
          <a:stretch/>
        </p:blipFill>
        <p:spPr>
          <a:xfrm>
            <a:off x="722750" y="3114775"/>
            <a:ext cx="2961802" cy="1053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2540895dd1b_0_100"/>
          <p:cNvPicPr preferRelativeResize="0"/>
          <p:nvPr/>
        </p:nvPicPr>
        <p:blipFill rotWithShape="1">
          <a:blip r:embed="rId6">
            <a:alphaModFix/>
          </a:blip>
          <a:srcRect b="62844" l="8350" r="39522" t="25517"/>
          <a:stretch/>
        </p:blipFill>
        <p:spPr>
          <a:xfrm>
            <a:off x="722750" y="4167875"/>
            <a:ext cx="4289951" cy="598602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2540895dd1b_0_100"/>
          <p:cNvSpPr/>
          <p:nvPr/>
        </p:nvSpPr>
        <p:spPr>
          <a:xfrm>
            <a:off x="2835825" y="3593225"/>
            <a:ext cx="924900" cy="5127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2540895dd1b_0_100"/>
          <p:cNvSpPr/>
          <p:nvPr/>
        </p:nvSpPr>
        <p:spPr>
          <a:xfrm>
            <a:off x="4109550" y="4310950"/>
            <a:ext cx="924900" cy="5127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2540895dd1b_0_100"/>
          <p:cNvSpPr/>
          <p:nvPr/>
        </p:nvSpPr>
        <p:spPr>
          <a:xfrm>
            <a:off x="1223000" y="2194575"/>
            <a:ext cx="357900" cy="326100"/>
          </a:xfrm>
          <a:prstGeom prst="ellipse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2540895dd1b_0_100"/>
          <p:cNvSpPr/>
          <p:nvPr/>
        </p:nvSpPr>
        <p:spPr>
          <a:xfrm>
            <a:off x="1223000" y="4440375"/>
            <a:ext cx="357900" cy="326100"/>
          </a:xfrm>
          <a:prstGeom prst="ellipse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2540895dd1b_0_100"/>
          <p:cNvSpPr txBox="1"/>
          <p:nvPr>
            <p:ph type="title"/>
          </p:nvPr>
        </p:nvSpPr>
        <p:spPr>
          <a:xfrm>
            <a:off x="3323025" y="2436788"/>
            <a:ext cx="4377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b="1" lang="ko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2540895dd1b_0_100"/>
          <p:cNvSpPr txBox="1"/>
          <p:nvPr>
            <p:ph type="title"/>
          </p:nvPr>
        </p:nvSpPr>
        <p:spPr>
          <a:xfrm>
            <a:off x="6769650" y="3775288"/>
            <a:ext cx="4377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b="1" lang="ko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2540895dd1b_0_100"/>
          <p:cNvSpPr txBox="1"/>
          <p:nvPr>
            <p:ph type="title"/>
          </p:nvPr>
        </p:nvSpPr>
        <p:spPr>
          <a:xfrm>
            <a:off x="2474325" y="3302338"/>
            <a:ext cx="4377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b="1" lang="ko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540895dd1b_0_119"/>
          <p:cNvSpPr txBox="1"/>
          <p:nvPr>
            <p:ph type="title"/>
          </p:nvPr>
        </p:nvSpPr>
        <p:spPr>
          <a:xfrm>
            <a:off x="628650" y="15839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b="1" lang="ko">
                <a:latin typeface="Arial"/>
                <a:ea typeface="Arial"/>
                <a:cs typeface="Arial"/>
                <a:sym typeface="Arial"/>
              </a:rPr>
              <a:t>구현 (관리자 토큰감소) 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g2540895dd1b_0_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6100" y="1509374"/>
            <a:ext cx="5662151" cy="212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2540895dd1b_0_119"/>
          <p:cNvSpPr/>
          <p:nvPr/>
        </p:nvSpPr>
        <p:spPr>
          <a:xfrm>
            <a:off x="5054225" y="3230200"/>
            <a:ext cx="1842900" cy="3324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540895dd1b_0_21"/>
          <p:cNvSpPr txBox="1"/>
          <p:nvPr>
            <p:ph type="title"/>
          </p:nvPr>
        </p:nvSpPr>
        <p:spPr>
          <a:xfrm>
            <a:off x="628650" y="15839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b="1" lang="ko">
                <a:latin typeface="Arial"/>
                <a:ea typeface="Arial"/>
                <a:cs typeface="Arial"/>
                <a:sym typeface="Arial"/>
              </a:rPr>
              <a:t>깃허브 주소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2540895dd1b_0_21"/>
          <p:cNvSpPr txBox="1"/>
          <p:nvPr>
            <p:ph idx="1" type="body"/>
          </p:nvPr>
        </p:nvSpPr>
        <p:spPr>
          <a:xfrm>
            <a:off x="628650" y="1109131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001"/>
              <a:buNone/>
            </a:pPr>
            <a:r>
              <a:rPr lang="ko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https://github.com/h3136514/Blockchain-incentive-islab</a:t>
            </a:r>
            <a:endParaRPr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lgun Gothic"/>
              <a:buNone/>
            </a:pPr>
            <a:r>
              <a:rPr lang="ko"/>
              <a:t>Thanks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/>
              <a:t>Thanks</a:t>
            </a:r>
            <a:endParaRPr/>
          </a:p>
        </p:txBody>
      </p:sp>
      <p:sp>
        <p:nvSpPr>
          <p:cNvPr id="220" name="Google Shape;220;p6"/>
          <p:cNvSpPr txBox="1"/>
          <p:nvPr>
            <p:ph idx="12" type="sldNum"/>
          </p:nvPr>
        </p:nvSpPr>
        <p:spPr>
          <a:xfrm>
            <a:off x="34290" y="4834889"/>
            <a:ext cx="5129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/>
          <p:nvPr>
            <p:ph type="title"/>
          </p:nvPr>
        </p:nvSpPr>
        <p:spPr>
          <a:xfrm>
            <a:off x="628650" y="15839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b="1" lang="ko">
                <a:latin typeface="Arial"/>
                <a:ea typeface="Arial"/>
                <a:cs typeface="Arial"/>
                <a:sym typeface="Arial"/>
              </a:rPr>
              <a:t>Contents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628650" y="1109131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/>
              <a:buChar char="▪"/>
            </a:pPr>
            <a:r>
              <a:rPr lang="ko" sz="2000">
                <a:latin typeface="Arial"/>
                <a:ea typeface="Arial"/>
                <a:cs typeface="Arial"/>
                <a:sym typeface="Arial"/>
              </a:rPr>
              <a:t>구성도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▪"/>
            </a:pPr>
            <a:r>
              <a:rPr lang="ko" sz="2000">
                <a:latin typeface="Arial"/>
                <a:ea typeface="Arial"/>
                <a:cs typeface="Arial"/>
                <a:sym typeface="Arial"/>
              </a:rPr>
              <a:t>흐름도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▪"/>
            </a:pPr>
            <a:r>
              <a:rPr lang="ko" sz="2000">
                <a:latin typeface="Arial"/>
                <a:ea typeface="Arial"/>
                <a:cs typeface="Arial"/>
                <a:sym typeface="Arial"/>
              </a:rPr>
              <a:t>스마트 컨트랙트 클래스 다이어그램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▪"/>
            </a:pPr>
            <a:r>
              <a:rPr lang="ko" sz="2000">
                <a:latin typeface="Arial"/>
                <a:ea typeface="Arial"/>
                <a:cs typeface="Arial"/>
                <a:sym typeface="Arial"/>
              </a:rPr>
              <a:t>개발환경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▪"/>
            </a:pPr>
            <a:r>
              <a:rPr lang="ko" sz="2000">
                <a:latin typeface="Arial"/>
                <a:ea typeface="Arial"/>
                <a:cs typeface="Arial"/>
                <a:sym typeface="Arial"/>
              </a:rPr>
              <a:t>구현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▪"/>
            </a:pPr>
            <a:r>
              <a:rPr lang="ko" sz="2000">
                <a:latin typeface="Arial"/>
                <a:ea typeface="Arial"/>
                <a:cs typeface="Arial"/>
                <a:sym typeface="Arial"/>
              </a:rPr>
              <a:t>깃허브 주소</a:t>
            </a:r>
            <a:endParaRPr sz="200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afe56570e_0_0"/>
          <p:cNvSpPr txBox="1"/>
          <p:nvPr>
            <p:ph type="title"/>
          </p:nvPr>
        </p:nvSpPr>
        <p:spPr>
          <a:xfrm>
            <a:off x="628650" y="158396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Arial"/>
                <a:ea typeface="Arial"/>
                <a:cs typeface="Arial"/>
                <a:sym typeface="Arial"/>
              </a:rPr>
              <a:t>GBU Platform 구성도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g22afe56570e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438" y="1216952"/>
            <a:ext cx="5551124" cy="339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afe56570e_0_6"/>
          <p:cNvSpPr txBox="1"/>
          <p:nvPr>
            <p:ph type="title"/>
          </p:nvPr>
        </p:nvSpPr>
        <p:spPr>
          <a:xfrm>
            <a:off x="628650" y="158396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Arial"/>
                <a:ea typeface="Arial"/>
                <a:cs typeface="Arial"/>
                <a:sym typeface="Arial"/>
              </a:rPr>
              <a:t>GBU Platform 흐름도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22afe56570e_0_6"/>
          <p:cNvSpPr txBox="1"/>
          <p:nvPr/>
        </p:nvSpPr>
        <p:spPr>
          <a:xfrm>
            <a:off x="6240750" y="4428925"/>
            <a:ext cx="32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요청 → 승인 → 적립 → 전환 → 사용 </a:t>
            </a:r>
            <a:endParaRPr/>
          </a:p>
        </p:txBody>
      </p:sp>
      <p:pic>
        <p:nvPicPr>
          <p:cNvPr id="109" name="Google Shape;109;g22afe56570e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100" y="1026250"/>
            <a:ext cx="7339800" cy="36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2ac6c18ee5_0_0"/>
          <p:cNvSpPr txBox="1"/>
          <p:nvPr>
            <p:ph type="title"/>
          </p:nvPr>
        </p:nvSpPr>
        <p:spPr>
          <a:xfrm>
            <a:off x="628650" y="158396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스마트 컨트랙트 클래스 다이어그램</a:t>
            </a:r>
            <a:endParaRPr b="1"/>
          </a:p>
        </p:txBody>
      </p:sp>
      <p:graphicFrame>
        <p:nvGraphicFramePr>
          <p:cNvPr id="115" name="Google Shape;115;g22ac6c18ee5_0_0"/>
          <p:cNvGraphicFramePr/>
          <p:nvPr/>
        </p:nvGraphicFramePr>
        <p:xfrm>
          <a:off x="388025" y="1031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{BFE8F646-D074-4FE1-B50A-D811950F3606}</a:tableStyleId>
              </a:tblPr>
              <a:tblGrid>
                <a:gridCol w="3643850"/>
              </a:tblGrid>
              <a:tr h="507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&lt;&lt; Smart Contract &gt;&gt;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GBUPoint.sol (ERC20) - Main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</a:tr>
              <a:tr h="316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pointName : string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pointSymbol : string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pointTotalSupply : uint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admin : address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tokenAddress : address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token : GBUToken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user : address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useraddress : address[]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point_balances : mapping (address =&gt; uint)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pointRequests : Record_User_Point_Request[]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pointRequestCount : uint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tokenExchanges : Record_User_Token_Exchange[]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tokenExchangeCount : uint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HowMuchToken : uint256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6" name="Google Shape;116;g22ac6c18ee5_0_0"/>
          <p:cNvGraphicFramePr/>
          <p:nvPr/>
        </p:nvGraphicFramePr>
        <p:xfrm>
          <a:off x="4133500" y="1031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{BFE8F646-D074-4FE1-B50A-D811950F3606}</a:tableStyleId>
              </a:tblPr>
              <a:tblGrid>
                <a:gridCol w="4564925"/>
              </a:tblGrid>
              <a:tr h="3718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getPoints_admin() :UserData[]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mint(_addr : address, _amount : uint256) : void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decimals() : uint8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transfer(_to : address, _amount : uint256)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pointRequest(_addr : address) : address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getPointRequest(index : uint) : (uint256, address, bool)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getpointRequestCount() : uint256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exchangePointForTokens(_amount : uint256) : void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getHowMuchToken() : uint256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getTokenExchange(index : uint) : (uint256, uint256)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getTokenExchangeCount() : uint256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Point_Balance_Of_Admin() : uint256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Point_Balance_Of_User() : uint256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Token_Balance_Of_Admin() : uint256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Token_Balance_Of_User() : uint256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ac6c18ee5_0_22"/>
          <p:cNvSpPr txBox="1"/>
          <p:nvPr>
            <p:ph type="title"/>
          </p:nvPr>
        </p:nvSpPr>
        <p:spPr>
          <a:xfrm>
            <a:off x="628650" y="158396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스마트 컨트랙트 클래스 다이어그램</a:t>
            </a:r>
            <a:endParaRPr b="1"/>
          </a:p>
        </p:txBody>
      </p:sp>
      <p:graphicFrame>
        <p:nvGraphicFramePr>
          <p:cNvPr id="122" name="Google Shape;122;g22ac6c18ee5_0_22"/>
          <p:cNvGraphicFramePr/>
          <p:nvPr/>
        </p:nvGraphicFramePr>
        <p:xfrm>
          <a:off x="2906325" y="119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{BFE8F646-D074-4FE1-B50A-D811950F3606}</a:tableStyleId>
              </a:tblPr>
              <a:tblGrid>
                <a:gridCol w="3331350"/>
              </a:tblGrid>
              <a:tr h="52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&lt;&lt; Smart Contract &gt;&gt;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GBUToken.sol (ERC20) 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</a:tr>
              <a:tr h="114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Name : string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Symbol : string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TokenTotalSupply : uint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admin : address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token_balances : mapping (address =&gt; uint)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3" name="Google Shape;123;g22ac6c18ee5_0_22"/>
          <p:cNvGraphicFramePr/>
          <p:nvPr/>
        </p:nvGraphicFramePr>
        <p:xfrm>
          <a:off x="1763325" y="3520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{BFE8F646-D074-4FE1-B50A-D811950F3606}</a:tableStyleId>
              </a:tblPr>
              <a:tblGrid>
                <a:gridCol w="5617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Tokenmint(_addr : address, _amount : uint256) : void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Token_Balance_Of_Admin() : uint256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Token_Balance_Of_User() : uint256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GBU_Token_Transfer(_to : address, _amount : uint256) : bool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40895dd1b_0_10"/>
          <p:cNvSpPr txBox="1"/>
          <p:nvPr>
            <p:ph type="title"/>
          </p:nvPr>
        </p:nvSpPr>
        <p:spPr>
          <a:xfrm>
            <a:off x="628650" y="15839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b="1" lang="ko">
                <a:latin typeface="Arial"/>
                <a:ea typeface="Arial"/>
                <a:cs typeface="Arial"/>
                <a:sym typeface="Arial"/>
              </a:rPr>
              <a:t>개발환경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9" name="Google Shape;129;g2540895dd1b_0_10"/>
          <p:cNvGraphicFramePr/>
          <p:nvPr/>
        </p:nvGraphicFramePr>
        <p:xfrm>
          <a:off x="952500" y="161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{BFE8F646-D074-4FE1-B50A-D811950F3606}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구분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내용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0070C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Tool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Remix IDE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Smart Contract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Solidity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Blockchain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Ethereum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Wallet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Metamask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Web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HTML, CSS, Javascript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40895dd1b_0_27"/>
          <p:cNvSpPr txBox="1"/>
          <p:nvPr>
            <p:ph type="title"/>
          </p:nvPr>
        </p:nvSpPr>
        <p:spPr>
          <a:xfrm>
            <a:off x="628650" y="15839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b="1" lang="ko">
                <a:latin typeface="Arial"/>
                <a:ea typeface="Arial"/>
                <a:cs typeface="Arial"/>
                <a:sym typeface="Arial"/>
              </a:rPr>
              <a:t>구현 (사용자 기본화면) 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g2540895dd1b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996"/>
            <a:ext cx="8839204" cy="328448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2540895dd1b_0_27"/>
          <p:cNvSpPr/>
          <p:nvPr/>
        </p:nvSpPr>
        <p:spPr>
          <a:xfrm>
            <a:off x="7530425" y="1241275"/>
            <a:ext cx="357900" cy="3261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2540895dd1b_0_27"/>
          <p:cNvSpPr/>
          <p:nvPr/>
        </p:nvSpPr>
        <p:spPr>
          <a:xfrm>
            <a:off x="866850" y="2736338"/>
            <a:ext cx="986700" cy="4218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2540895dd1b_0_27"/>
          <p:cNvSpPr/>
          <p:nvPr/>
        </p:nvSpPr>
        <p:spPr>
          <a:xfrm>
            <a:off x="4511050" y="2736338"/>
            <a:ext cx="986700" cy="4218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2540895dd1b_0_27"/>
          <p:cNvSpPr txBox="1"/>
          <p:nvPr/>
        </p:nvSpPr>
        <p:spPr>
          <a:xfrm>
            <a:off x="1379550" y="4295700"/>
            <a:ext cx="638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* 사용자 계정 : </a:t>
            </a:r>
            <a:r>
              <a:rPr b="1" lang="ko" sz="1200">
                <a:solidFill>
                  <a:srgbClr val="212529"/>
                </a:solidFill>
                <a:highlight>
                  <a:srgbClr val="FFFFFF"/>
                </a:highlight>
              </a:rPr>
              <a:t>0xf8990788e46b5411281ac51d6cb8e32f732d8db0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540895dd1b_0_32"/>
          <p:cNvSpPr txBox="1"/>
          <p:nvPr>
            <p:ph type="title"/>
          </p:nvPr>
        </p:nvSpPr>
        <p:spPr>
          <a:xfrm>
            <a:off x="628650" y="15839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b="1" lang="ko">
                <a:latin typeface="Arial"/>
                <a:ea typeface="Arial"/>
                <a:cs typeface="Arial"/>
                <a:sym typeface="Arial"/>
              </a:rPr>
              <a:t>구현 (관리</a:t>
            </a:r>
            <a:r>
              <a:rPr b="1" lang="ko">
                <a:latin typeface="Arial"/>
                <a:ea typeface="Arial"/>
                <a:cs typeface="Arial"/>
                <a:sym typeface="Arial"/>
              </a:rPr>
              <a:t>자 기본화면</a:t>
            </a:r>
            <a:r>
              <a:rPr b="1" lang="ko">
                <a:latin typeface="Arial"/>
                <a:ea typeface="Arial"/>
                <a:cs typeface="Arial"/>
                <a:sym typeface="Arial"/>
              </a:rPr>
              <a:t>) 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g2540895dd1b_0_32"/>
          <p:cNvPicPr preferRelativeResize="0"/>
          <p:nvPr/>
        </p:nvPicPr>
        <p:blipFill rotWithShape="1">
          <a:blip r:embed="rId3">
            <a:alphaModFix/>
          </a:blip>
          <a:srcRect b="40440" l="0" r="0" t="0"/>
          <a:stretch/>
        </p:blipFill>
        <p:spPr>
          <a:xfrm>
            <a:off x="502588" y="1288625"/>
            <a:ext cx="8138824" cy="287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2540895dd1b_0_32"/>
          <p:cNvSpPr/>
          <p:nvPr/>
        </p:nvSpPr>
        <p:spPr>
          <a:xfrm>
            <a:off x="7308725" y="1208025"/>
            <a:ext cx="357900" cy="3261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2540895dd1b_0_32"/>
          <p:cNvSpPr/>
          <p:nvPr/>
        </p:nvSpPr>
        <p:spPr>
          <a:xfrm>
            <a:off x="3715725" y="2808975"/>
            <a:ext cx="1685100" cy="7206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2540895dd1b_0_32"/>
          <p:cNvSpPr txBox="1"/>
          <p:nvPr/>
        </p:nvSpPr>
        <p:spPr>
          <a:xfrm>
            <a:off x="1379550" y="4295700"/>
            <a:ext cx="638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* </a:t>
            </a:r>
            <a:r>
              <a:rPr b="1" lang="ko"/>
              <a:t>관리자 계정 : </a:t>
            </a:r>
            <a:r>
              <a:rPr b="1" lang="ko" sz="1200">
                <a:solidFill>
                  <a:srgbClr val="212529"/>
                </a:solidFill>
                <a:highlight>
                  <a:srgbClr val="FFFFFF"/>
                </a:highlight>
              </a:rPr>
              <a:t>0x95ae8452b45ecad058b9e81ea40d4364366c6402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