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80" r:id="rId7"/>
    <p:sldId id="289" r:id="rId8"/>
    <p:sldId id="290" r:id="rId9"/>
    <p:sldId id="281" r:id="rId10"/>
    <p:sldId id="287" r:id="rId11"/>
    <p:sldId id="282" r:id="rId12"/>
    <p:sldId id="288" r:id="rId13"/>
    <p:sldId id="291" r:id="rId14"/>
    <p:sldId id="271" r:id="rId15"/>
    <p:sldId id="278" r:id="rId16"/>
    <p:sldId id="272" r:id="rId17"/>
    <p:sldId id="283" r:id="rId18"/>
    <p:sldId id="284" r:id="rId19"/>
    <p:sldId id="285" r:id="rId20"/>
    <p:sldId id="286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4FFD446-5DA7-44F2-951E-B20FDB428797}">
          <p14:sldIdLst>
            <p14:sldId id="256"/>
            <p14:sldId id="257"/>
            <p14:sldId id="258"/>
          </p14:sldIdLst>
        </p14:section>
        <p14:section name="Body" id="{225A046E-7938-491C-8645-05DF02FD99E4}">
          <p14:sldIdLst>
            <p14:sldId id="267"/>
            <p14:sldId id="268"/>
            <p14:sldId id="280"/>
            <p14:sldId id="289"/>
            <p14:sldId id="290"/>
            <p14:sldId id="281"/>
            <p14:sldId id="287"/>
            <p14:sldId id="282"/>
            <p14:sldId id="288"/>
            <p14:sldId id="291"/>
            <p14:sldId id="271"/>
            <p14:sldId id="278"/>
            <p14:sldId id="272"/>
            <p14:sldId id="283"/>
            <p14:sldId id="284"/>
            <p14:sldId id="285"/>
          </p14:sldIdLst>
        </p14:section>
        <p14:section name="Conclusion" id="{77BA5CE6-2669-43F3-A99E-0FC55C122EC3}">
          <p14:sldIdLst>
            <p14:sldId id="286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>
      <p:cViewPr>
        <p:scale>
          <a:sx n="75" d="100"/>
          <a:sy n="75" d="100"/>
        </p:scale>
        <p:origin x="11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230F2-11C5-4292-A739-2518930684C0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341E2-7C97-40E2-AB18-F79EEAF924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03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341E2-7C97-40E2-AB18-F79EEAF9241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00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341E2-7C97-40E2-AB18-F79EEAF9241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8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1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84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8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8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10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4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81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0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1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0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31323-ABAF-4985-BC74-9DA8C5D6572C}" type="datetimeFigureOut">
              <a:rPr lang="en-CA" smtClean="0"/>
              <a:t>2017-05-26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4F69-9BA8-4A2E-A766-0B266624D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5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Fast Fourier Transforms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Henry Wang</a:t>
            </a:r>
          </a:p>
          <a:p>
            <a:br>
              <a:rPr lang="en-CA" dirty="0"/>
            </a:br>
            <a:r>
              <a:rPr lang="en-CA" dirty="0"/>
              <a:t>2</a:t>
            </a:r>
            <a:r>
              <a:rPr lang="en-CA" i="1" dirty="0"/>
              <a:t>B</a:t>
            </a:r>
            <a:r>
              <a:rPr lang="en-CA" dirty="0"/>
              <a:t> Candidate for B.A.Sc. in </a:t>
            </a:r>
            <a:r>
              <a:rPr lang="en-CA" i="1" dirty="0"/>
              <a:t>Computer</a:t>
            </a:r>
            <a:r>
              <a:rPr lang="en-CA" dirty="0"/>
              <a:t> Engineering</a:t>
            </a:r>
            <a:br>
              <a:rPr lang="en-CA" dirty="0"/>
            </a:br>
            <a:r>
              <a:rPr lang="en-CA" dirty="0"/>
              <a:t>May 30</a:t>
            </a:r>
            <a:r>
              <a:rPr lang="en-CA" baseline="30000" dirty="0"/>
              <a:t>th</a:t>
            </a:r>
            <a:r>
              <a:rPr lang="en-CA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84614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Periodicity of Twiddle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i="1" smtClean="0"/>
                        </m:ctrlPr>
                      </m:sSupPr>
                      <m:e>
                        <m:r>
                          <a:rPr lang="en-CA" sz="4800" b="0" i="1" smtClean="0"/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CA" sz="4800" i="1"/>
                            </m:ctrlPr>
                          </m:dPr>
                          <m:e>
                            <m:r>
                              <a:rPr lang="en-CA" sz="4800" i="1"/>
                              <m:t>−</m:t>
                            </m:r>
                            <m:r>
                              <a:rPr lang="en-CA" sz="4800" i="1"/>
                              <m:t>𝑗</m:t>
                            </m:r>
                            <m:r>
                              <a:rPr lang="en-CA" sz="4800" i="1"/>
                              <m:t>2</m:t>
                            </m:r>
                            <m:r>
                              <a:rPr lang="en-CA" sz="4800" i="1"/>
                              <m:t>𝜋</m:t>
                            </m:r>
                            <m:f>
                              <m:fPr>
                                <m:ctrlPr>
                                  <a:rPr lang="en-CA" sz="4800" i="1"/>
                                </m:ctrlPr>
                              </m:fPr>
                              <m:num>
                                <m:r>
                                  <a:rPr lang="en-CA" sz="4800" i="1"/>
                                  <m:t>𝑖𝑘</m:t>
                                </m:r>
                              </m:num>
                              <m:den>
                                <m:r>
                                  <a:rPr lang="en-CA" sz="4800" i="1"/>
                                  <m:t>𝑁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CA" sz="4800" i="1"/>
                      <m:t>=</m:t>
                    </m:r>
                    <m:sSup>
                      <m:sSupPr>
                        <m:ctrlPr>
                          <a:rPr lang="en-CA" sz="4800" i="1"/>
                        </m:ctrlPr>
                      </m:sSupPr>
                      <m:e>
                        <m:r>
                          <a:rPr lang="en-CA" sz="4800" i="1"/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CA" sz="4800" i="1"/>
                            </m:ctrlPr>
                          </m:dPr>
                          <m:e>
                            <m:r>
                              <a:rPr lang="en-CA" sz="4800" i="1"/>
                              <m:t>−</m:t>
                            </m:r>
                            <m:r>
                              <a:rPr lang="en-CA" sz="4800" i="1"/>
                              <m:t>𝑗</m:t>
                            </m:r>
                            <m:r>
                              <a:rPr lang="en-CA" sz="4800" i="1"/>
                              <m:t>2</m:t>
                            </m:r>
                            <m:r>
                              <a:rPr lang="en-CA" sz="4800" i="1"/>
                              <m:t>𝜋</m:t>
                            </m:r>
                            <m:f>
                              <m:fPr>
                                <m:ctrlPr>
                                  <a:rPr lang="en-CA" sz="4800" i="1"/>
                                </m:ctrlPr>
                              </m:fPr>
                              <m:num>
                                <m:r>
                                  <a:rPr lang="en-CA" sz="4800" i="1"/>
                                  <m:t>𝑖𝑘</m:t>
                                </m:r>
                                <m:r>
                                  <a:rPr lang="en-CA" sz="4800" b="0" i="1" smtClean="0"/>
                                  <m:t>+</m:t>
                                </m:r>
                                <m:r>
                                  <a:rPr lang="en-CA" sz="4800" b="0" i="1" smtClean="0"/>
                                  <m:t>𝑥𝑁</m:t>
                                </m:r>
                              </m:num>
                              <m:den>
                                <m:r>
                                  <a:rPr lang="en-CA" sz="4800" i="1"/>
                                  <m:t>𝑁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CA" sz="4800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4800" dirty="0"/>
                      <m:t>w</m:t>
                    </m:r>
                    <m:sSubSup>
                      <m:sSubSupPr>
                        <m:ctrlPr>
                          <a:rPr lang="en-CA" sz="4800" i="1"/>
                        </m:ctrlPr>
                      </m:sSubSupPr>
                      <m:e>
                        <m:r>
                          <a:rPr lang="en-CA" sz="4800" i="1"/>
                          <m:t>­</m:t>
                        </m:r>
                      </m:e>
                      <m:sub>
                        <m:r>
                          <a:rPr lang="en-CA" sz="4800" i="1"/>
                          <m:t>𝑁</m:t>
                        </m:r>
                      </m:sub>
                      <m:sup>
                        <m:r>
                          <a:rPr lang="en-CA" sz="4800" i="1"/>
                          <m:t>𝑖𝑘</m:t>
                        </m:r>
                      </m:sup>
                    </m:sSubSup>
                    <m:r>
                      <a:rPr lang="en-CA" sz="4800" i="1"/>
                      <m:t>=</m:t>
                    </m:r>
                  </m:oMath>
                </a14:m>
                <a:r>
                  <a:rPr lang="en-CA" sz="4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4800" dirty="0"/>
                      <m:t>w</m:t>
                    </m:r>
                    <m:sSubSup>
                      <m:sSubSupPr>
                        <m:ctrlPr>
                          <a:rPr lang="en-CA" sz="4800" i="1"/>
                        </m:ctrlPr>
                      </m:sSubSupPr>
                      <m:e>
                        <m:r>
                          <a:rPr lang="en-CA" sz="4800" i="1"/>
                          <m:t>­</m:t>
                        </m:r>
                      </m:e>
                      <m:sub>
                        <m:r>
                          <a:rPr lang="en-CA" sz="4800" i="1"/>
                          <m:t>𝑁</m:t>
                        </m:r>
                      </m:sub>
                      <m:sup>
                        <m:r>
                          <a:rPr lang="en-CA" sz="4800" i="1"/>
                          <m:t>𝑖𝑘</m:t>
                        </m:r>
                        <m:r>
                          <a:rPr lang="en-CA" sz="4800" i="1"/>
                          <m:t>+</m:t>
                        </m:r>
                        <m:r>
                          <a:rPr lang="en-CA" sz="4800" i="1"/>
                          <m:t>𝑥𝑁</m:t>
                        </m:r>
                      </m:sup>
                    </m:sSubSup>
                  </m:oMath>
                </a14:m>
                <a:endParaRPr lang="en-CA" sz="4800" dirty="0"/>
              </a:p>
              <a:p>
                <a14:m>
                  <m:oMath xmlns:m="http://schemas.openxmlformats.org/officeDocument/2006/math">
                    <m:r>
                      <a:rPr lang="en-CA" sz="4800" i="1"/>
                      <m:t>𝑖𝑘</m:t>
                    </m:r>
                    <m:r>
                      <a:rPr lang="en-CA" sz="4800" i="1"/>
                      <m:t>, </m:t>
                    </m:r>
                    <m:r>
                      <a:rPr lang="en-CA" sz="4800" i="1"/>
                      <m:t>𝑥</m:t>
                    </m:r>
                    <m:r>
                      <a:rPr lang="en-CA" sz="4800" i="1"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sz="4800" i="1"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CA" sz="4800" dirty="0">
                  <a:ea typeface="Cambria Math" panose="02040503050406030204" pitchFamily="18" charset="0"/>
                </a:endParaRPr>
              </a:p>
              <a:p>
                <a:endParaRPr lang="en-CA" dirty="0">
                  <a:ea typeface="Cambria Math" panose="02040503050406030204" pitchFamily="18" charset="0"/>
                </a:endParaRP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93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Symmetry of Twiddle Factors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94" y="1204843"/>
            <a:ext cx="5892611" cy="49860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10544" y="6190913"/>
            <a:ext cx="512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http://digitalfilter.com/devken/fftmemo/image3.jpg</a:t>
            </a:r>
          </a:p>
        </p:txBody>
      </p:sp>
    </p:spTree>
    <p:extLst>
      <p:ext uri="{BB962C8B-B14F-4D97-AF65-F5344CB8AC3E}">
        <p14:creationId xmlns:p14="http://schemas.microsoft.com/office/powerpoint/2010/main" val="257863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Symmetry of Twiddle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4800" i="1" smtClean="0"/>
                        </m:ctrlPr>
                      </m:sSupPr>
                      <m:e>
                        <m:r>
                          <a:rPr lang="en-CA" sz="4800" i="1"/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CA" sz="4800" i="1"/>
                            </m:ctrlPr>
                          </m:dPr>
                          <m:e>
                            <m:r>
                              <a:rPr lang="en-CA" sz="4800" i="1"/>
                              <m:t>−</m:t>
                            </m:r>
                            <m:r>
                              <a:rPr lang="en-CA" sz="4800" i="1"/>
                              <m:t>𝑗</m:t>
                            </m:r>
                            <m:r>
                              <a:rPr lang="en-CA" sz="4800" i="1"/>
                              <m:t>2</m:t>
                            </m:r>
                            <m:r>
                              <a:rPr lang="en-CA" sz="4800" i="1"/>
                              <m:t>𝜋</m:t>
                            </m:r>
                            <m:f>
                              <m:fPr>
                                <m:ctrlPr>
                                  <a:rPr lang="en-CA" sz="4800" i="1"/>
                                </m:ctrlPr>
                              </m:fPr>
                              <m:num>
                                <m:r>
                                  <a:rPr lang="en-CA" sz="4800" i="1"/>
                                  <m:t>𝑖𝑘</m:t>
                                </m:r>
                              </m:num>
                              <m:den>
                                <m:r>
                                  <a:rPr lang="en-CA" sz="4800" i="1"/>
                                  <m:t>𝑁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CA" sz="4800" i="1"/>
                      <m:t>=</m:t>
                    </m:r>
                    <m:sSup>
                      <m:sSupPr>
                        <m:ctrlPr>
                          <a:rPr lang="en-CA" sz="4800" i="1"/>
                        </m:ctrlPr>
                      </m:sSupPr>
                      <m:e>
                        <m:r>
                          <a:rPr lang="en-CA" sz="4800" i="1"/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CA" sz="4800" i="1"/>
                            </m:ctrlPr>
                          </m:dPr>
                          <m:e>
                            <m:r>
                              <a:rPr lang="en-CA" sz="4800" i="1"/>
                              <m:t>−</m:t>
                            </m:r>
                            <m:r>
                              <a:rPr lang="en-CA" sz="4800" i="1"/>
                              <m:t>𝑗</m:t>
                            </m:r>
                            <m:r>
                              <a:rPr lang="en-CA" sz="4800" i="1"/>
                              <m:t>2</m:t>
                            </m:r>
                            <m:r>
                              <a:rPr lang="en-CA" sz="4800" i="1"/>
                              <m:t>𝜋</m:t>
                            </m:r>
                            <m:f>
                              <m:fPr>
                                <m:ctrlPr>
                                  <a:rPr lang="en-CA" sz="4800" i="1"/>
                                </m:ctrlPr>
                              </m:fPr>
                              <m:num>
                                <m:r>
                                  <a:rPr lang="en-CA" sz="4800" i="1"/>
                                  <m:t>𝑖𝑘</m:t>
                                </m:r>
                                <m:r>
                                  <a:rPr lang="en-CA" sz="4800" i="1"/>
                                  <m:t>+</m:t>
                                </m:r>
                                <m:f>
                                  <m:fPr>
                                    <m:ctrlPr>
                                      <a:rPr lang="en-CA" sz="4800" b="0" i="1" smtClean="0"/>
                                    </m:ctrlPr>
                                  </m:fPr>
                                  <m:num>
                                    <m:r>
                                      <a:rPr lang="en-CA" sz="4800" i="1"/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CA" sz="4800" b="0" i="1" smtClean="0"/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CA" sz="4800" i="1"/>
                                  <m:t>𝑁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CA" sz="4800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4800" dirty="0"/>
                      <m:t>w</m:t>
                    </m:r>
                    <m:sSubSup>
                      <m:sSubSupPr>
                        <m:ctrlPr>
                          <a:rPr lang="en-CA" sz="4800" i="1"/>
                        </m:ctrlPr>
                      </m:sSubSupPr>
                      <m:e>
                        <m:r>
                          <a:rPr lang="en-CA" sz="4800" i="1"/>
                          <m:t>­</m:t>
                        </m:r>
                      </m:e>
                      <m:sub>
                        <m:r>
                          <a:rPr lang="en-CA" sz="4800" i="1"/>
                          <m:t>𝑁</m:t>
                        </m:r>
                      </m:sub>
                      <m:sup>
                        <m:r>
                          <a:rPr lang="en-CA" sz="4800" i="1"/>
                          <m:t>𝑖𝑘</m:t>
                        </m:r>
                      </m:sup>
                    </m:sSubSup>
                    <m:r>
                      <a:rPr lang="en-CA" sz="4800" i="1"/>
                      <m:t>=</m:t>
                    </m:r>
                  </m:oMath>
                </a14:m>
                <a:r>
                  <a:rPr lang="en-CA" sz="4800" dirty="0"/>
                  <a:t> </a:t>
                </a:r>
                <a14:m>
                  <m:oMath xmlns:m="http://schemas.openxmlformats.org/officeDocument/2006/math">
                    <m:r>
                      <a:rPr lang="en-CA" sz="4800" b="0" i="0" dirty="0" smtClean="0"/>
                      <m:t>−</m:t>
                    </m:r>
                    <m:r>
                      <m:rPr>
                        <m:nor/>
                      </m:rPr>
                      <a:rPr lang="en-CA" sz="4800" dirty="0"/>
                      <m:t>w</m:t>
                    </m:r>
                    <m:sSubSup>
                      <m:sSubSupPr>
                        <m:ctrlPr>
                          <a:rPr lang="en-CA" sz="4800" i="1"/>
                        </m:ctrlPr>
                      </m:sSubSupPr>
                      <m:e>
                        <m:r>
                          <a:rPr lang="en-CA" sz="4800" i="1"/>
                          <m:t>­</m:t>
                        </m:r>
                      </m:e>
                      <m:sub>
                        <m:r>
                          <a:rPr lang="en-CA" sz="4800" i="1"/>
                          <m:t>𝑁</m:t>
                        </m:r>
                      </m:sub>
                      <m:sup>
                        <m:r>
                          <a:rPr lang="en-CA" sz="4800" i="1"/>
                          <m:t>𝑖𝑘</m:t>
                        </m:r>
                        <m:r>
                          <a:rPr lang="en-CA" sz="4800" i="1"/>
                          <m:t>+</m:t>
                        </m:r>
                        <m:f>
                          <m:fPr>
                            <m:ctrlPr>
                              <a:rPr lang="en-CA" sz="4800" b="0" i="1" smtClean="0"/>
                            </m:ctrlPr>
                          </m:fPr>
                          <m:num>
                            <m:r>
                              <a:rPr lang="en-CA" sz="4800" i="1"/>
                              <m:t>𝑁</m:t>
                            </m:r>
                          </m:num>
                          <m:den>
                            <m:r>
                              <a:rPr lang="en-CA" sz="4800" b="0" i="1" smtClean="0"/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CA" sz="4800" dirty="0"/>
              </a:p>
              <a:p>
                <a14:m>
                  <m:oMath xmlns:m="http://schemas.openxmlformats.org/officeDocument/2006/math">
                    <m:r>
                      <a:rPr lang="en-CA" sz="4800" i="1" smtClean="0"/>
                      <m:t>𝑖𝑘</m:t>
                    </m:r>
                    <m:r>
                      <a:rPr lang="en-CA" sz="4800" i="1"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sz="4800" i="1"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CA" sz="4800" dirty="0">
                    <a:ea typeface="Cambria Math" panose="02040503050406030204" pitchFamily="18" charset="0"/>
                  </a:rPr>
                  <a:t>, N is even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89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Cooley-Tukey’s Radix-2 (Decimation in Time) Fast 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Cooley-Tukey: mathematicians</a:t>
                </a:r>
              </a:p>
              <a:p>
                <a:r>
                  <a:rPr lang="en-CA" dirty="0"/>
                  <a:t>Radix-2: Divide and conquer method (breaking down into 2 sub-problems)</a:t>
                </a:r>
              </a:p>
              <a:p>
                <a:r>
                  <a:rPr lang="en-CA" dirty="0"/>
                  <a:t>Decimation in Time: Don’t worry about it</a:t>
                </a:r>
              </a:p>
              <a:p>
                <a:r>
                  <a:rPr lang="en-CA" dirty="0"/>
                  <a:t>Fast: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nlog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Assume N is a power of 2.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7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12776"/>
                <a:ext cx="8964488" cy="47525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3000" b="0" i="1" dirty="0" smtClean="0"/>
                      <m:t>𝑦</m:t>
                    </m:r>
                    <m:r>
                      <a:rPr lang="en-CA" sz="3000" b="0" dirty="0" smtClean="0"/>
                      <m:t>[</m:t>
                    </m:r>
                    <m:r>
                      <a:rPr lang="en-CA" sz="3000" b="0" i="1" dirty="0" smtClean="0"/>
                      <m:t>𝑘</m:t>
                    </m:r>
                    <m:r>
                      <a:rPr lang="en-CA" sz="3000" b="0" dirty="0" smtClean="0"/>
                      <m:t>]</m:t>
                    </m:r>
                    <m:r>
                      <a:rPr lang="en-CA" sz="3000" b="0" i="1" dirty="0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CA" sz="3000" i="1" dirty="0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000" b="0" i="1" dirty="0"/>
                          <m:t>𝑖</m:t>
                        </m:r>
                        <m:r>
                          <a:rPr lang="en-CA" sz="3000" b="0" i="1" dirty="0"/>
                          <m:t>=0</m:t>
                        </m:r>
                      </m:sub>
                      <m:sup>
                        <m:r>
                          <a:rPr lang="en-CA" sz="3000" b="0" i="1" dirty="0"/>
                          <m:t>𝑁</m:t>
                        </m:r>
                        <m:r>
                          <a:rPr lang="en-CA" sz="3000" b="0" i="1" dirty="0"/>
                          <m:t>−1</m:t>
                        </m:r>
                      </m:sup>
                      <m:e>
                        <m:r>
                          <a:rPr lang="en-CA" sz="3000" b="0" i="1" dirty="0"/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3000" i="1" dirty="0"/>
                            </m:ctrlPr>
                          </m:dPr>
                          <m:e>
                            <m:r>
                              <a:rPr lang="en-CA" sz="3000" b="0" i="1" dirty="0"/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3000" dirty="0"/>
                          <m:t>w</m:t>
                        </m:r>
                        <m:sSubSup>
                          <m:sSubSupPr>
                            <m:ctrlPr>
                              <a:rPr lang="en-CA" sz="3000" i="1"/>
                            </m:ctrlPr>
                          </m:sSubSupPr>
                          <m:e>
                            <m:r>
                              <a:rPr lang="en-CA" sz="3000" b="0" i="1"/>
                              <m:t>­</m:t>
                            </m:r>
                          </m:e>
                          <m:sub>
                            <m:r>
                              <a:rPr lang="en-CA" sz="3000" b="0" i="1"/>
                              <m:t>𝑁</m:t>
                            </m:r>
                          </m:sub>
                          <m:sup>
                            <m:r>
                              <a:rPr lang="en-CA" sz="3000" b="0" i="1"/>
                              <m:t>𝑖𝑘</m:t>
                            </m:r>
                          </m:sup>
                        </m:sSubSup>
                        <m:r>
                          <a:rPr lang="en-CA" sz="3000" b="0" i="1" dirty="0"/>
                          <m:t>,0</m:t>
                        </m:r>
                        <m:r>
                          <a:rPr lang="en-CA" sz="3000" b="0" i="1" dirty="0">
                            <a:ea typeface="Cambria Math"/>
                          </a:rPr>
                          <m:t>≤</m:t>
                        </m:r>
                        <m:r>
                          <a:rPr lang="en-CA" sz="3000" b="0" i="1" dirty="0">
                            <a:ea typeface="Cambria Math"/>
                          </a:rPr>
                          <m:t>𝑘</m:t>
                        </m:r>
                        <m:r>
                          <a:rPr lang="en-CA" sz="3000" b="0" i="1" dirty="0">
                            <a:ea typeface="Cambria Math"/>
                          </a:rPr>
                          <m:t>&lt;</m:t>
                        </m:r>
                        <m:r>
                          <a:rPr lang="en-CA" sz="3000" b="0" i="1" dirty="0">
                            <a:ea typeface="Cambria Math"/>
                          </a:rPr>
                          <m:t>𝑁</m:t>
                        </m:r>
                        <m:r>
                          <a:rPr lang="en-CA" sz="3000" b="0" i="1" dirty="0"/>
                          <m:t> </m:t>
                        </m:r>
                      </m:e>
                    </m:nary>
                  </m:oMath>
                </a14:m>
                <a:endParaRPr lang="en-CA" sz="3000" dirty="0"/>
              </a:p>
              <a:p>
                <a14:m>
                  <m:oMath xmlns:m="http://schemas.openxmlformats.org/officeDocument/2006/math">
                    <m:r>
                      <a:rPr lang="en-CA" sz="3000" b="0" i="1" dirty="0"/>
                      <m:t>𝑦</m:t>
                    </m:r>
                    <m:r>
                      <a:rPr lang="en-CA" sz="3000" b="0" dirty="0"/>
                      <m:t>[</m:t>
                    </m:r>
                    <m:r>
                      <a:rPr lang="en-CA" sz="3000" b="0" i="1" dirty="0"/>
                      <m:t>𝑘</m:t>
                    </m:r>
                    <m:r>
                      <a:rPr lang="en-CA" sz="3000" b="0" dirty="0"/>
                      <m:t>]</m:t>
                    </m:r>
                    <m:r>
                      <a:rPr lang="en-CA" sz="3000" b="0" i="1" dirty="0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CA" sz="3000" i="1" dirty="0" smtClean="0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000" b="0" i="1" dirty="0"/>
                          <m:t>𝑖</m:t>
                        </m:r>
                        <m:r>
                          <a:rPr lang="en-CA" sz="3000" b="0" i="1" dirty="0"/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CA" sz="3000" i="1" dirty="0" smtClean="0"/>
                            </m:ctrlPr>
                          </m:fPr>
                          <m:num>
                            <m:r>
                              <a:rPr lang="en-CA" sz="3000" b="0" i="1" dirty="0"/>
                              <m:t>𝑁</m:t>
                            </m:r>
                          </m:num>
                          <m:den>
                            <m:r>
                              <a:rPr lang="en-CA" sz="3000" b="0" i="1" dirty="0" smtClean="0"/>
                              <m:t>2</m:t>
                            </m:r>
                          </m:den>
                        </m:f>
                        <m:r>
                          <a:rPr lang="en-CA" sz="3000" b="0" i="1" dirty="0"/>
                          <m:t>−1</m:t>
                        </m:r>
                      </m:sup>
                      <m:e>
                        <m:r>
                          <a:rPr lang="en-CA" sz="3000" b="0" i="1" dirty="0"/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3000" i="1" dirty="0"/>
                            </m:ctrlPr>
                          </m:dPr>
                          <m:e>
                            <m:r>
                              <a:rPr lang="en-CA" sz="3000" b="0" i="1" dirty="0" smtClean="0"/>
                              <m:t>2</m:t>
                            </m:r>
                            <m:r>
                              <a:rPr lang="en-CA" sz="3000" b="0" i="1" dirty="0"/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3000" dirty="0"/>
                          <m:t>w</m:t>
                        </m:r>
                        <m:sSubSup>
                          <m:sSubSupPr>
                            <m:ctrlPr>
                              <a:rPr lang="en-CA" sz="3000" i="1"/>
                            </m:ctrlPr>
                          </m:sSubSupPr>
                          <m:e>
                            <m:r>
                              <a:rPr lang="en-CA" sz="3000" b="0" i="1"/>
                              <m:t>­</m:t>
                            </m:r>
                          </m:e>
                          <m:sub>
                            <m:r>
                              <a:rPr lang="en-CA" sz="3000" b="0" i="1"/>
                              <m:t>𝑁</m:t>
                            </m:r>
                          </m:sub>
                          <m:sup>
                            <m:r>
                              <a:rPr lang="en-CA" sz="3000" b="0" i="1" smtClean="0"/>
                              <m:t>(2</m:t>
                            </m:r>
                            <m:r>
                              <a:rPr lang="en-CA" sz="3000" b="0" i="1"/>
                              <m:t>𝑖</m:t>
                            </m:r>
                            <m:r>
                              <a:rPr lang="en-CA" sz="3000" b="0" i="1" smtClean="0"/>
                              <m:t>)</m:t>
                            </m:r>
                            <m:r>
                              <a:rPr lang="en-CA" sz="3000" b="0" i="1"/>
                              <m:t>𝑘</m:t>
                            </m:r>
                          </m:sup>
                        </m:sSubSup>
                        <m:r>
                          <a:rPr lang="en-CA" sz="3000" b="0" i="1" dirty="0" smtClean="0"/>
                          <m:t>+ 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CA" sz="3000" i="1" dirty="0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000" b="0" i="1" dirty="0"/>
                          <m:t>𝑖</m:t>
                        </m:r>
                        <m:r>
                          <a:rPr lang="en-CA" sz="3000" b="0" i="1" dirty="0"/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CA" sz="3000" i="1" dirty="0"/>
                            </m:ctrlPr>
                          </m:fPr>
                          <m:num>
                            <m:r>
                              <a:rPr lang="en-CA" sz="3000" b="0" i="1" dirty="0"/>
                              <m:t>𝑁</m:t>
                            </m:r>
                          </m:num>
                          <m:den>
                            <m:r>
                              <a:rPr lang="en-CA" sz="3000" b="0" i="1" dirty="0"/>
                              <m:t>2</m:t>
                            </m:r>
                          </m:den>
                        </m:f>
                        <m:r>
                          <a:rPr lang="en-CA" sz="3000" b="0" i="1" dirty="0"/>
                          <m:t>−1</m:t>
                        </m:r>
                      </m:sup>
                      <m:e>
                        <m:r>
                          <a:rPr lang="en-CA" sz="3000" b="0" i="1" dirty="0"/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3000" i="1" dirty="0"/>
                            </m:ctrlPr>
                          </m:dPr>
                          <m:e>
                            <m:r>
                              <a:rPr lang="en-CA" sz="3000" b="0" i="1" dirty="0" smtClean="0"/>
                              <m:t>2</m:t>
                            </m:r>
                            <m:r>
                              <a:rPr lang="en-CA" sz="3000" b="0" i="1" dirty="0"/>
                              <m:t>𝑖</m:t>
                            </m:r>
                            <m:r>
                              <a:rPr lang="en-CA" sz="3000" b="0" i="1" dirty="0" smtClean="0"/>
                              <m:t>+1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3000" dirty="0"/>
                          <m:t>w</m:t>
                        </m:r>
                        <m:sSubSup>
                          <m:sSubSupPr>
                            <m:ctrlPr>
                              <a:rPr lang="en-CA" sz="3000" i="1"/>
                            </m:ctrlPr>
                          </m:sSubSupPr>
                          <m:e>
                            <m:r>
                              <a:rPr lang="en-CA" sz="3000" b="0" i="1"/>
                              <m:t>­</m:t>
                            </m:r>
                          </m:e>
                          <m:sub>
                            <m:r>
                              <a:rPr lang="en-CA" sz="3000" b="0" i="1"/>
                              <m:t>𝑁</m:t>
                            </m:r>
                          </m:sub>
                          <m:sup>
                            <m:r>
                              <a:rPr lang="en-CA" sz="3000" b="0" i="1"/>
                              <m:t>(2</m:t>
                            </m:r>
                            <m:r>
                              <a:rPr lang="en-CA" sz="3000" b="0" i="1"/>
                              <m:t>𝑖</m:t>
                            </m:r>
                            <m:r>
                              <a:rPr lang="en-CA" sz="3000" b="0" i="1" smtClean="0"/>
                              <m:t>+1</m:t>
                            </m:r>
                            <m:r>
                              <a:rPr lang="en-CA" sz="3000" b="0" i="1"/>
                              <m:t>)</m:t>
                            </m:r>
                            <m:r>
                              <a:rPr lang="en-CA" sz="3000" b="0" i="1"/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CA" sz="3000" dirty="0"/>
              </a:p>
              <a:p>
                <a14:m>
                  <m:oMath xmlns:m="http://schemas.openxmlformats.org/officeDocument/2006/math">
                    <m:r>
                      <a:rPr lang="en-CA" sz="3000" b="0" i="1" dirty="0"/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A" sz="3000" i="1" dirty="0" smtClean="0"/>
                        </m:ctrlPr>
                      </m:dPr>
                      <m:e>
                        <m:r>
                          <a:rPr lang="en-CA" sz="3000" b="0" i="1" dirty="0"/>
                          <m:t>𝑘</m:t>
                        </m:r>
                      </m:e>
                    </m:d>
                    <m:r>
                      <a:rPr lang="en-CA" sz="3000" b="0" i="1" dirty="0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CA" sz="3000" i="1" dirty="0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000" b="0" i="1" dirty="0"/>
                          <m:t>𝑖</m:t>
                        </m:r>
                        <m:r>
                          <a:rPr lang="en-CA" sz="3000" b="0" i="1" dirty="0"/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CA" sz="3000" i="1" dirty="0"/>
                            </m:ctrlPr>
                          </m:fPr>
                          <m:num>
                            <m:r>
                              <a:rPr lang="en-CA" sz="3000" b="0" i="1" dirty="0"/>
                              <m:t>𝑁</m:t>
                            </m:r>
                          </m:num>
                          <m:den>
                            <m:r>
                              <a:rPr lang="en-CA" sz="3000" b="0" i="1" dirty="0"/>
                              <m:t>2</m:t>
                            </m:r>
                          </m:den>
                        </m:f>
                        <m:r>
                          <a:rPr lang="en-CA" sz="3000" b="0" i="1" dirty="0"/>
                          <m:t>−1</m:t>
                        </m:r>
                      </m:sup>
                      <m:e>
                        <m:r>
                          <a:rPr lang="en-CA" sz="3000" b="0" i="1" dirty="0"/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3000" i="1" dirty="0"/>
                            </m:ctrlPr>
                          </m:dPr>
                          <m:e>
                            <m:r>
                              <a:rPr lang="en-CA" sz="3000" b="0" i="1" dirty="0"/>
                              <m:t>2</m:t>
                            </m:r>
                            <m:r>
                              <a:rPr lang="en-CA" sz="3000" b="0" i="1" dirty="0"/>
                              <m:t>𝑖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3000" dirty="0" smtClean="0">
                            <a:solidFill>
                              <a:srgbClr val="FF0000"/>
                            </a:solidFill>
                          </a:rPr>
                          <m:t>w</m:t>
                        </m:r>
                        <m:sSubSup>
                          <m:sSubSupPr>
                            <m:ctrlPr>
                              <a:rPr lang="en-CA" sz="30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CA" sz="3000" b="0" i="1">
                                <a:solidFill>
                                  <a:srgbClr val="FF0000"/>
                                </a:solidFill>
                              </a:rPr>
                              <m:t>­</m:t>
                            </m:r>
                          </m:e>
                          <m:sub>
                            <m:f>
                              <m:fPr>
                                <m:ctrlPr>
                                  <a:rPr lang="en-CA" sz="3000" i="1" smtClean="0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fPr>
                              <m:num>
                                <m:r>
                                  <a:rPr lang="en-CA" sz="3000" b="0" i="1">
                                    <a:solidFill>
                                      <a:srgbClr val="FF0000"/>
                                    </a:solidFill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CA" sz="3000" b="0" i="1" smtClean="0">
                                    <a:solidFill>
                                      <a:srgbClr val="FF0000"/>
                                    </a:solidFill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CA" sz="3000" b="0" i="1">
                                <a:solidFill>
                                  <a:srgbClr val="FF0000"/>
                                </a:solidFill>
                              </a:rPr>
                              <m:t>𝑖𝑘</m:t>
                            </m:r>
                          </m:sup>
                        </m:sSubSup>
                        <m:r>
                          <a:rPr lang="en-CA" sz="3000" b="0" i="1" dirty="0"/>
                          <m:t>+</m:t>
                        </m:r>
                        <m:r>
                          <m:rPr>
                            <m:nor/>
                          </m:rPr>
                          <a:rPr lang="en-CA" sz="3000" dirty="0" smtClean="0">
                            <a:solidFill>
                              <a:srgbClr val="FF0000"/>
                            </a:solidFill>
                          </a:rPr>
                          <m:t>w</m:t>
                        </m:r>
                        <m:sSubSup>
                          <m:sSubSupPr>
                            <m:ctrlPr>
                              <a:rPr lang="en-CA" sz="30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CA" sz="3000" b="0" i="1">
                                <a:solidFill>
                                  <a:srgbClr val="FF0000"/>
                                </a:solidFill>
                              </a:rPr>
                              <m:t>­</m:t>
                            </m:r>
                          </m:e>
                          <m:sub>
                            <m:r>
                              <a:rPr lang="en-CA" sz="3000" b="0" i="1">
                                <a:solidFill>
                                  <a:srgbClr val="FF0000"/>
                                </a:solidFill>
                              </a:rPr>
                              <m:t>𝑁</m:t>
                            </m:r>
                          </m:sub>
                          <m:sup>
                            <m:r>
                              <a:rPr lang="en-CA" sz="3000" b="0" i="1">
                                <a:solidFill>
                                  <a:srgbClr val="FF0000"/>
                                </a:solidFill>
                              </a:rPr>
                              <m:t>𝑘</m:t>
                            </m:r>
                          </m:sup>
                        </m:sSubSup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CA" sz="3000" i="1" dirty="0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sz="3000" b="0" i="1" dirty="0"/>
                          <m:t>𝑖</m:t>
                        </m:r>
                        <m:r>
                          <a:rPr lang="en-CA" sz="3000" b="0" i="1" dirty="0"/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CA" sz="3000" i="1" dirty="0"/>
                            </m:ctrlPr>
                          </m:fPr>
                          <m:num>
                            <m:r>
                              <a:rPr lang="en-CA" sz="3000" b="0" i="1" dirty="0"/>
                              <m:t>𝑁</m:t>
                            </m:r>
                          </m:num>
                          <m:den>
                            <m:r>
                              <a:rPr lang="en-CA" sz="3000" b="0" i="1" dirty="0"/>
                              <m:t>2</m:t>
                            </m:r>
                          </m:den>
                        </m:f>
                        <m:r>
                          <a:rPr lang="en-CA" sz="3000" b="0" i="1" dirty="0"/>
                          <m:t>−1</m:t>
                        </m:r>
                      </m:sup>
                      <m:e>
                        <m:r>
                          <a:rPr lang="en-CA" sz="3000" b="0" i="1" dirty="0"/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3000" i="1" dirty="0"/>
                            </m:ctrlPr>
                          </m:dPr>
                          <m:e>
                            <m:r>
                              <a:rPr lang="en-CA" sz="3000" b="0" i="1" dirty="0"/>
                              <m:t>2</m:t>
                            </m:r>
                            <m:r>
                              <a:rPr lang="en-CA" sz="3000" b="0" i="1" dirty="0"/>
                              <m:t>𝑖</m:t>
                            </m:r>
                            <m:r>
                              <a:rPr lang="en-CA" sz="3000" b="0" i="1" dirty="0"/>
                              <m:t>+1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3000" dirty="0" smtClean="0">
                            <a:solidFill>
                              <a:srgbClr val="FF0000"/>
                            </a:solidFill>
                          </a:rPr>
                          <m:t>w</m:t>
                        </m:r>
                        <m:sSubSup>
                          <m:sSubSupPr>
                            <m:ctrlPr>
                              <a:rPr lang="en-CA" sz="30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CA" sz="3000" b="0" i="1">
                                <a:solidFill>
                                  <a:srgbClr val="FF0000"/>
                                </a:solidFill>
                              </a:rPr>
                              <m:t>­</m:t>
                            </m:r>
                          </m:e>
                          <m:sub>
                            <m:f>
                              <m:fPr>
                                <m:ctrlPr>
                                  <a:rPr lang="en-CA" sz="3000" i="1" smtClean="0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fPr>
                              <m:num>
                                <m:r>
                                  <a:rPr lang="en-CA" sz="3000" b="0" i="1">
                                    <a:solidFill>
                                      <a:srgbClr val="FF0000"/>
                                    </a:solidFill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CA" sz="3000" b="0" i="1" smtClean="0">
                                    <a:solidFill>
                                      <a:srgbClr val="FF0000"/>
                                    </a:solidFill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CA" sz="3000" b="0" i="1">
                                <a:solidFill>
                                  <a:srgbClr val="FF0000"/>
                                </a:solidFill>
                              </a:rPr>
                              <m:t>𝑖𝑘</m:t>
                            </m:r>
                          </m:sup>
                        </m:sSubSup>
                      </m:e>
                    </m:nary>
                  </m:oMath>
                </a14:m>
                <a:endParaRPr lang="en-CA" sz="3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3000" dirty="0"/>
                      <m:t>w</m:t>
                    </m:r>
                    <m:sSubSup>
                      <m:sSubSupPr>
                        <m:ctrlPr>
                          <a:rPr lang="en-CA" sz="3000" i="1"/>
                        </m:ctrlPr>
                      </m:sSubSupPr>
                      <m:e>
                        <m:r>
                          <a:rPr lang="en-CA" sz="3000" b="0" i="1"/>
                          <m:t>­</m:t>
                        </m:r>
                      </m:e>
                      <m:sub>
                        <m:r>
                          <a:rPr lang="en-CA" sz="3000" b="0" i="1"/>
                          <m:t>𝑁</m:t>
                        </m:r>
                      </m:sub>
                      <m:sup>
                        <m:r>
                          <a:rPr lang="en-CA" sz="3000" b="0" i="1"/>
                          <m:t>𝑖𝑘</m:t>
                        </m:r>
                      </m:sup>
                    </m:sSubSup>
                    <m:r>
                      <a:rPr lang="en-CA" sz="3000" b="0"/>
                      <m:t>=</m:t>
                    </m:r>
                    <m:sSup>
                      <m:sSupPr>
                        <m:ctrlPr>
                          <a:rPr lang="en-CA" sz="3000" i="1"/>
                        </m:ctrlPr>
                      </m:sSupPr>
                      <m:e>
                        <m:r>
                          <a:rPr lang="en-CA" sz="3000" b="0" i="1"/>
                          <m:t>𝑒</m:t>
                        </m:r>
                      </m:e>
                      <m:sup>
                        <m:r>
                          <a:rPr lang="en-CA" sz="3000" b="0" i="1" dirty="0"/>
                          <m:t>−</m:t>
                        </m:r>
                        <m:r>
                          <a:rPr lang="en-CA" sz="3000" b="0" i="1" dirty="0"/>
                          <m:t>𝑗</m:t>
                        </m:r>
                        <m:r>
                          <a:rPr lang="en-CA" sz="3000" b="0" i="1" dirty="0"/>
                          <m:t>2</m:t>
                        </m:r>
                        <m:r>
                          <a:rPr lang="en-CA" sz="3000" b="0" i="1" dirty="0"/>
                          <m:t>𝜋</m:t>
                        </m:r>
                        <m:f>
                          <m:fPr>
                            <m:ctrlPr>
                              <a:rPr lang="en-CA" sz="3000" b="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CA" sz="3000" b="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000" b="0" i="1" dirty="0" smtClean="0"/>
                                  <m:t>2</m:t>
                                </m:r>
                                <m:r>
                                  <a:rPr lang="en-CA" sz="3000" b="0" i="1" dirty="0" err="1"/>
                                  <m:t>𝑖</m:t>
                                </m:r>
                              </m:e>
                            </m:d>
                            <m:r>
                              <a:rPr lang="en-CA" sz="3000" b="0" i="1" dirty="0" err="1"/>
                              <m:t>𝑘</m:t>
                            </m:r>
                          </m:num>
                          <m:den>
                            <m:r>
                              <a:rPr lang="en-CA" sz="3000" b="0" i="1" dirty="0"/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sz="3000" i="1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000" i="1"/>
                        </m:ctrlPr>
                      </m:sSupPr>
                      <m:e>
                        <m:r>
                          <a:rPr lang="en-CA" sz="3000" b="0" i="1"/>
                          <m:t>𝑒</m:t>
                        </m:r>
                      </m:e>
                      <m:sup>
                        <m:r>
                          <a:rPr lang="en-CA" sz="3000" b="0" i="1" dirty="0"/>
                          <m:t>−</m:t>
                        </m:r>
                        <m:r>
                          <a:rPr lang="en-CA" sz="3000" b="0" i="1" dirty="0"/>
                          <m:t>𝑗</m:t>
                        </m:r>
                        <m:r>
                          <a:rPr lang="en-CA" sz="3000" b="0" i="1" dirty="0"/>
                          <m:t>2</m:t>
                        </m:r>
                        <m:r>
                          <a:rPr lang="en-CA" sz="3000" b="0" i="1" dirty="0"/>
                          <m:t>𝜋</m:t>
                        </m:r>
                        <m:f>
                          <m:fPr>
                            <m:ctrlPr>
                              <a:rPr lang="en-CA" sz="3000" i="1" dirty="0"/>
                            </m:ctrlPr>
                          </m:fPr>
                          <m:num>
                            <m:r>
                              <a:rPr lang="en-CA" sz="3000" b="0" i="1" dirty="0" err="1"/>
                              <m:t>𝑖𝑘</m:t>
                            </m:r>
                          </m:num>
                          <m:den>
                            <m:r>
                              <a:rPr lang="en-CA" sz="3000" b="0" i="1" dirty="0" smtClean="0"/>
                              <m:t>(</m:t>
                            </m:r>
                            <m:f>
                              <m:fPr>
                                <m:ctrlPr>
                                  <a:rPr lang="en-CA" sz="3000" i="1" dirty="0" smtClean="0"/>
                                </m:ctrlPr>
                              </m:fPr>
                              <m:num>
                                <m:r>
                                  <a:rPr lang="en-CA" sz="3000" b="0" i="1" dirty="0" smtClean="0"/>
                                  <m:t>𝑁</m:t>
                                </m:r>
                              </m:num>
                              <m:den>
                                <m:r>
                                  <a:rPr lang="en-CA" sz="3000" b="0" i="1" dirty="0" smtClean="0"/>
                                  <m:t>2</m:t>
                                </m:r>
                              </m:den>
                            </m:f>
                            <m:r>
                              <a:rPr lang="en-CA" sz="3000" b="0" i="1" dirty="0" smtClean="0"/>
                              <m:t>)</m:t>
                            </m:r>
                          </m:den>
                        </m:f>
                      </m:sup>
                    </m:sSup>
                  </m:oMath>
                </a14:m>
                <a:endParaRPr lang="en-CA" sz="3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000" i="1" dirty="0"/>
                        </m:ctrlPr>
                      </m:sSubPr>
                      <m:e>
                        <m:r>
                          <a:rPr lang="en-CA" sz="3000" b="0" i="1" dirty="0"/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3000" i="1" dirty="0"/>
                            </m:ctrlPr>
                          </m:dPr>
                          <m:e>
                            <m:r>
                              <a:rPr lang="en-CA" sz="3000" b="0" i="1" dirty="0"/>
                              <m:t>𝑘</m:t>
                            </m:r>
                          </m:e>
                        </m:d>
                        <m:r>
                          <a:rPr lang="en-CA" sz="3000" b="0" i="1" dirty="0"/>
                          <m:t>=</m:t>
                        </m:r>
                        <m:r>
                          <a:rPr lang="en-CA" sz="3000" b="0" i="1" dirty="0"/>
                          <m:t>𝐸</m:t>
                        </m:r>
                      </m:e>
                      <m:sub>
                        <m:r>
                          <a:rPr lang="en-CA" sz="3000" b="0" i="1" dirty="0"/>
                          <m:t>𝑘</m:t>
                        </m:r>
                      </m:sub>
                    </m:sSub>
                    <m:r>
                      <a:rPr lang="en-CA" sz="3000" b="0" i="1" dirty="0"/>
                      <m:t>+</m:t>
                    </m:r>
                    <m:sSubSup>
                      <m:sSubSupPr>
                        <m:ctrlPr>
                          <a:rPr lang="en-CA" sz="3000" i="1" dirty="0" smtClean="0"/>
                        </m:ctrlPr>
                      </m:sSubSupPr>
                      <m:e>
                        <m:r>
                          <a:rPr lang="en-CA" sz="3000" b="0" i="1" dirty="0" smtClean="0"/>
                          <m:t>𝑤</m:t>
                        </m:r>
                      </m:e>
                      <m:sub>
                        <m:r>
                          <a:rPr lang="en-CA" sz="3000" b="0" i="1" dirty="0" smtClean="0"/>
                          <m:t>𝑁</m:t>
                        </m:r>
                      </m:sub>
                      <m:sup>
                        <m:r>
                          <a:rPr lang="en-CA" sz="3000" b="0" i="1" dirty="0" smtClean="0"/>
                          <m:t>𝑘</m:t>
                        </m:r>
                      </m:sup>
                    </m:sSubSup>
                    <m:sSub>
                      <m:sSubPr>
                        <m:ctrlPr>
                          <a:rPr lang="en-CA" sz="3000" i="1" dirty="0" smtClean="0"/>
                        </m:ctrlPr>
                      </m:sSubPr>
                      <m:e>
                        <m:r>
                          <a:rPr lang="en-CA" sz="3000" b="0" i="1" dirty="0"/>
                          <m:t> </m:t>
                        </m:r>
                        <m:r>
                          <a:rPr lang="en-CA" sz="3000" b="0" i="1" dirty="0"/>
                          <m:t>𝑂</m:t>
                        </m:r>
                      </m:e>
                      <m:sub>
                        <m:r>
                          <a:rPr lang="en-CA" sz="3000" b="0" i="1" dirty="0"/>
                          <m:t>𝑘</m:t>
                        </m:r>
                      </m:sub>
                    </m:sSub>
                    <m:r>
                      <a:rPr lang="en-CA" sz="3000" b="0" i="1" dirty="0"/>
                      <m:t> </m:t>
                    </m:r>
                  </m:oMath>
                </a14:m>
                <a:endParaRPr lang="en-CA" sz="3000" dirty="0"/>
              </a:p>
              <a:p>
                <a:endParaRPr lang="en-CA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12776"/>
                <a:ext cx="8964488" cy="47525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21396" y="548680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+mj-lt"/>
              </a:rPr>
              <a:t>FFT Derivation</a:t>
            </a:r>
          </a:p>
        </p:txBody>
      </p:sp>
    </p:spTree>
    <p:extLst>
      <p:ext uri="{BB962C8B-B14F-4D97-AF65-F5344CB8AC3E}">
        <p14:creationId xmlns:p14="http://schemas.microsoft.com/office/powerpoint/2010/main" val="11853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082"/>
                <a:ext cx="8229600" cy="50014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i="1" dirty="0">
                            <a:latin typeface="Cambria Math"/>
                          </a:rPr>
                          <m:t>𝑖</m:t>
                        </m:r>
                        <m:r>
                          <a:rPr lang="en-CA" i="1" dirty="0">
                            <a:latin typeface="Cambria Math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CA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CA" i="1" dirty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f>
                          <m:fPr>
                            <m:ctrlP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i="1" dirty="0">
                            <a:latin typeface="Cambria Math"/>
                          </a:rPr>
                          <m:t>𝑖</m:t>
                        </m:r>
                        <m:r>
                          <a:rPr lang="en-CA" i="1" dirty="0">
                            <a:latin typeface="Cambria Math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CA" i="1" dirty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CA" i="1" dirty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CA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f>
                          <m:fPr>
                            <m:ctrlP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CA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Therefore: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i="1" dirty="0">
                    <a:latin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CA" i="1" dirty="0">
                  <a:latin typeface="Cambria Math"/>
                </a:endParaRPr>
              </a:p>
              <a:p>
                <a:endParaRPr lang="en-CA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082"/>
                <a:ext cx="8229600" cy="5001419"/>
              </a:xfrm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Periodicity</a:t>
            </a:r>
          </a:p>
        </p:txBody>
      </p:sp>
    </p:spTree>
    <p:extLst>
      <p:ext uri="{BB962C8B-B14F-4D97-AF65-F5344CB8AC3E}">
        <p14:creationId xmlns:p14="http://schemas.microsoft.com/office/powerpoint/2010/main" val="22924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Magical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r>
                  <a:rPr lang="en-CA" b="0" i="1" dirty="0">
                    <a:latin typeface="Cambria Math" panose="02040503050406030204" pitchFamily="18" charset="0"/>
                  </a:rPr>
                  <a:t>From periodicity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From symmetry: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CA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>
                <a:blip r:embed="rId2"/>
                <a:stretch>
                  <a:fillRect l="-14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2-point Butterfly (DIT)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One complex multiply</a:t>
                </a:r>
              </a:p>
              <a:p>
                <a:r>
                  <a:rPr lang="en-CA" dirty="0"/>
                  <a:t>Two complex adds/subtracts</a:t>
                </a:r>
              </a:p>
              <a:p>
                <a:r>
                  <a:rPr lang="en-CA" dirty="0"/>
                  <a:t>Outputs two results!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recursion gif winnie the poo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7638"/>
            <a:ext cx="2746648" cy="280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6124059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https://thumbs.gfycat.com/ResponsibleRespectfulEquestrian-size_restricted.gif</a:t>
            </a:r>
          </a:p>
        </p:txBody>
      </p:sp>
    </p:spTree>
    <p:extLst>
      <p:ext uri="{BB962C8B-B14F-4D97-AF65-F5344CB8AC3E}">
        <p14:creationId xmlns:p14="http://schemas.microsoft.com/office/powerpoint/2010/main" val="17030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8-point (DIT) FFT Signal Flow Chart</a:t>
            </a:r>
          </a:p>
        </p:txBody>
      </p:sp>
      <p:pic>
        <p:nvPicPr>
          <p:cNvPr id="1026" name="Picture 2" descr="https://qph.ec.quoracdn.net/main-qimg-657717c02db3efbef5dd37729d676ba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9" y="1207820"/>
            <a:ext cx="8930562" cy="52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432" y="6294775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https://qph.ec.quoracdn.net/main-qimg657717c02db3efbef5dd37729d676ba1</a:t>
            </a:r>
          </a:p>
        </p:txBody>
      </p:sp>
    </p:spTree>
    <p:extLst>
      <p:ext uri="{BB962C8B-B14F-4D97-AF65-F5344CB8AC3E}">
        <p14:creationId xmlns:p14="http://schemas.microsoft.com/office/powerpoint/2010/main" val="389163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FFT Operations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Number of stages: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Number of 2-point butterflies per stage: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A" dirty="0"/>
              </a:p>
              <a:p>
                <a:r>
                  <a:rPr lang="en-CA" dirty="0"/>
                  <a:t>Total number of 2-point butterflies: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CA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1 complex multiply and 2 complex adds per 2-point butterfly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84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Analyze and compare the runtime performances of specific algorithm implementations of the discrete Fourier transform.</a:t>
            </a:r>
          </a:p>
        </p:txBody>
      </p:sp>
    </p:spTree>
    <p:extLst>
      <p:ext uri="{BB962C8B-B14F-4D97-AF65-F5344CB8AC3E}">
        <p14:creationId xmlns:p14="http://schemas.microsoft.com/office/powerpoint/2010/main" val="3621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0985855"/>
                  </p:ext>
                </p:extLst>
              </p:nvPr>
            </p:nvGraphicFramePr>
            <p:xfrm>
              <a:off x="457200" y="1600200"/>
              <a:ext cx="8435280" cy="413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760">
                      <a:extLst>
                        <a:ext uri="{9D8B030D-6E8A-4147-A177-3AD203B41FA5}">
                          <a16:colId xmlns:a16="http://schemas.microsoft.com/office/drawing/2014/main" val="3551549606"/>
                        </a:ext>
                      </a:extLst>
                    </a:gridCol>
                    <a:gridCol w="2811760">
                      <a:extLst>
                        <a:ext uri="{9D8B030D-6E8A-4147-A177-3AD203B41FA5}">
                          <a16:colId xmlns:a16="http://schemas.microsoft.com/office/drawing/2014/main" val="1353551829"/>
                        </a:ext>
                      </a:extLst>
                    </a:gridCol>
                    <a:gridCol w="2811760">
                      <a:extLst>
                        <a:ext uri="{9D8B030D-6E8A-4147-A177-3AD203B41FA5}">
                          <a16:colId xmlns:a16="http://schemas.microsoft.com/office/drawing/2014/main" val="1370644265"/>
                        </a:ext>
                      </a:extLst>
                    </a:gridCol>
                  </a:tblGrid>
                  <a:tr h="1123792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3200" dirty="0"/>
                            <a:t>Iterative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3200" dirty="0"/>
                            <a:t>Radix-2 DIT FFT</a:t>
                          </a:r>
                        </a:p>
                        <a:p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111465"/>
                      </a:ext>
                    </a:extLst>
                  </a:tr>
                  <a:tr h="651086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Complex Additives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A" sz="2400" dirty="0"/>
                            <a:t>N (</a:t>
                          </a:r>
                          <a:r>
                            <a:rPr lang="en-CA" sz="2400" baseline="0" dirty="0"/>
                            <a:t>N – 1)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sz="24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CA" sz="24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24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1969791"/>
                      </a:ext>
                    </a:extLst>
                  </a:tr>
                  <a:tr h="990026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Complex Multiplies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A" sz="2400" dirty="0"/>
                            <a:t>N</a:t>
                          </a:r>
                          <a:r>
                            <a:rPr lang="en-CA" sz="2400" baseline="30000" dirty="0"/>
                            <a:t>2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f>
                                          <m:fPr>
                                            <m:ctrlPr>
                                              <a:rPr lang="en-CA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CA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CA" sz="24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sty m:val="p"/>
                                          </m:rPr>
                                          <a:rPr lang="en-CA" sz="24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704137"/>
                      </a:ext>
                    </a:extLst>
                  </a:tr>
                  <a:tr h="217029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Runtime</a:t>
                          </a:r>
                          <a:r>
                            <a:rPr lang="en-CA" sz="2400" baseline="0" dirty="0"/>
                            <a:t>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O(N</a:t>
                          </a:r>
                          <a:r>
                            <a:rPr lang="en-CA" sz="2400" baseline="30000" dirty="0"/>
                            <a:t>2</a:t>
                          </a:r>
                          <a:r>
                            <a:rPr lang="en-CA" sz="2400" baseline="0" dirty="0"/>
                            <a:t>)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sz="2400" b="0" i="0" smtClean="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  <m:r>
                                          <a:rPr lang="en-CA" sz="2400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24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CA" sz="24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CA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CA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037121"/>
                      </a:ext>
                    </a:extLst>
                  </a:tr>
                  <a:tr h="240171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Two arrays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2400" dirty="0"/>
                            <a:t>In-place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135665"/>
                      </a:ext>
                    </a:extLst>
                  </a:tr>
                  <a:tr h="217029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Less accurate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2400" dirty="0"/>
                            <a:t>More accurate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97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0985855"/>
                  </p:ext>
                </p:extLst>
              </p:nvPr>
            </p:nvGraphicFramePr>
            <p:xfrm>
              <a:off x="457200" y="1600200"/>
              <a:ext cx="8435280" cy="4136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11760">
                      <a:extLst>
                        <a:ext uri="{9D8B030D-6E8A-4147-A177-3AD203B41FA5}">
                          <a16:colId xmlns:a16="http://schemas.microsoft.com/office/drawing/2014/main" val="3551549606"/>
                        </a:ext>
                      </a:extLst>
                    </a:gridCol>
                    <a:gridCol w="2811760">
                      <a:extLst>
                        <a:ext uri="{9D8B030D-6E8A-4147-A177-3AD203B41FA5}">
                          <a16:colId xmlns:a16="http://schemas.microsoft.com/office/drawing/2014/main" val="1353551829"/>
                        </a:ext>
                      </a:extLst>
                    </a:gridCol>
                    <a:gridCol w="2811760">
                      <a:extLst>
                        <a:ext uri="{9D8B030D-6E8A-4147-A177-3AD203B41FA5}">
                          <a16:colId xmlns:a16="http://schemas.microsoft.com/office/drawing/2014/main" val="1370644265"/>
                        </a:ext>
                      </a:extLst>
                    </a:gridCol>
                  </a:tblGrid>
                  <a:tr h="1123792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3200" dirty="0"/>
                            <a:t>Iterative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3200" dirty="0"/>
                            <a:t>Radix-2 DIT FFT</a:t>
                          </a:r>
                        </a:p>
                        <a:p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1111465"/>
                      </a:ext>
                    </a:extLst>
                  </a:tr>
                  <a:tr h="651086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Complex Additives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A" sz="2400" dirty="0"/>
                            <a:t>N (</a:t>
                          </a:r>
                          <a:r>
                            <a:rPr lang="en-CA" sz="2400" baseline="0" dirty="0"/>
                            <a:t>N – 1)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51" t="-184112" r="-868" b="-383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969791"/>
                      </a:ext>
                    </a:extLst>
                  </a:tr>
                  <a:tr h="990026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Complex Multiplies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CA" sz="2400" dirty="0"/>
                            <a:t>N</a:t>
                          </a:r>
                          <a:r>
                            <a:rPr lang="en-CA" sz="2400" baseline="30000" dirty="0"/>
                            <a:t>2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51" t="-186503" r="-868" b="-151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7041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Runtime</a:t>
                          </a:r>
                          <a:r>
                            <a:rPr lang="en-CA" sz="2400" baseline="0" dirty="0"/>
                            <a:t> 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O(N</a:t>
                          </a:r>
                          <a:r>
                            <a:rPr lang="en-CA" sz="2400" baseline="30000" dirty="0"/>
                            <a:t>2</a:t>
                          </a:r>
                          <a:r>
                            <a:rPr lang="en-CA" sz="2400" baseline="0" dirty="0"/>
                            <a:t>)</a:t>
                          </a:r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51" t="-622667" r="-868" b="-2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0371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Two arrays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2400" dirty="0"/>
                            <a:t>In-place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1356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Less accurate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CA" sz="2400" dirty="0"/>
                            <a:t>More accurate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97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21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005064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Gilbert </a:t>
            </a:r>
            <a:r>
              <a:rPr lang="en-CA" sz="3200" dirty="0" err="1"/>
              <a:t>Strang</a:t>
            </a:r>
            <a:r>
              <a:rPr lang="en-CA" sz="3200" dirty="0"/>
              <a:t>, MIT – “the most important numerical algorithm of our lifetime”</a:t>
            </a:r>
          </a:p>
        </p:txBody>
      </p:sp>
    </p:spTree>
    <p:extLst>
      <p:ext uri="{BB962C8B-B14F-4D97-AF65-F5344CB8AC3E}">
        <p14:creationId xmlns:p14="http://schemas.microsoft.com/office/powerpoint/2010/main" val="400511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Discrete Fourier Transform (DFT)</a:t>
            </a:r>
          </a:p>
          <a:p>
            <a:r>
              <a:rPr lang="en-CA" dirty="0"/>
              <a:t>Iterative Implementation</a:t>
            </a:r>
          </a:p>
          <a:p>
            <a:r>
              <a:rPr lang="en-CA" dirty="0"/>
              <a:t>Twiddle Factors</a:t>
            </a:r>
          </a:p>
          <a:p>
            <a:r>
              <a:rPr lang="en-CA" dirty="0"/>
              <a:t>Fast Fourier Transform (FFT)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15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Discrete Fourier Transform (DFT)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 smtClean="0">
                        <a:latin typeface="Cambria Math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/>
                          </a:rPr>
                          <m:t>k</m:t>
                        </m:r>
                      </m:e>
                    </m:d>
                    <m:r>
                      <a:rPr lang="en-CA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CA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CA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CA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CA" b="0" i="1" dirty="0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CA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CA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CA" b="0" i="1" dirty="0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CA" b="0" i="1" dirty="0" smtClean="0">
                                <a:latin typeface="Cambria Math"/>
                                <a:ea typeface="Cambria Math"/>
                              </a:rPr>
                              <m:t>𝑘𝑖</m:t>
                            </m:r>
                            <m:r>
                              <a:rPr lang="en-CA" b="0" i="1" dirty="0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CA" b="0" i="1" dirty="0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en-CA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CA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CA" b="0" i="1" dirty="0" smtClean="0">
                            <a:latin typeface="Cambria Math"/>
                          </a:rPr>
                          <m:t>=0, 1…</m:t>
                        </m:r>
                        <m:r>
                          <a:rPr lang="en-CA" b="0" i="1" dirty="0" smtClean="0">
                            <a:latin typeface="Cambria Math"/>
                          </a:rPr>
                          <m:t>𝑁</m:t>
                        </m:r>
                        <m:r>
                          <a:rPr lang="en-CA" b="0" i="1" dirty="0" smtClean="0">
                            <a:latin typeface="Cambria Math"/>
                          </a:rPr>
                          <m:t>−1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Input x: discrete time signal, uniformly sampled over N points</a:t>
                </a:r>
              </a:p>
              <a:p>
                <a:r>
                  <a:rPr lang="en-CA" dirty="0"/>
                  <a:t>Output y: “size” of some discrete frequency component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>
                <a:blip r:embed="rId2"/>
                <a:stretch>
                  <a:fillRect l="-1648" r="-10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3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DFT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n-NO" sz="2800" dirty="0"/>
          </a:p>
          <a:p>
            <a:pPr marL="0" indent="0">
              <a:buNone/>
            </a:pPr>
            <a:r>
              <a:rPr lang="en-CA" sz="2800" dirty="0"/>
              <a:t>Number of Complex Additions: N x (N – 1) = N</a:t>
            </a:r>
            <a:r>
              <a:rPr lang="en-CA" sz="2800" baseline="30000" dirty="0"/>
              <a:t>2</a:t>
            </a:r>
            <a:r>
              <a:rPr lang="en-CA" sz="2800" dirty="0"/>
              <a:t> - N</a:t>
            </a:r>
          </a:p>
          <a:p>
            <a:pPr marL="0" indent="0">
              <a:buNone/>
            </a:pPr>
            <a:r>
              <a:rPr lang="en-CA" sz="2800" dirty="0"/>
              <a:t>Number of Complex Multiplications: N x N = N</a:t>
            </a:r>
            <a:r>
              <a:rPr lang="en-CA" sz="2800" baseline="30000" dirty="0"/>
              <a:t>2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T(n) = O(n</a:t>
            </a:r>
            <a:r>
              <a:rPr lang="en-CA" sz="2800" baseline="30000" dirty="0"/>
              <a:t>2</a:t>
            </a:r>
            <a:r>
              <a:rPr lang="en-CA" sz="2800" dirty="0"/>
              <a:t>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7" y="1600200"/>
            <a:ext cx="8561985" cy="331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7876" y="5517232"/>
                <a:ext cx="5616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000" b="0" dirty="0"/>
                  <a:t>Time Complexity: </a:t>
                </a:r>
                <a14:m>
                  <m:oMath xmlns:m="http://schemas.openxmlformats.org/officeDocument/2006/math">
                    <m:r>
                      <a:rPr lang="en-CA" sz="4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4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6" y="5517232"/>
                <a:ext cx="5616624" cy="707886"/>
              </a:xfrm>
              <a:prstGeom prst="rect">
                <a:avLst/>
              </a:prstGeom>
              <a:blipFill>
                <a:blip r:embed="rId3"/>
                <a:stretch>
                  <a:fillRect l="-3909" t="-14655" b="-37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20674" y="4162187"/>
                <a:ext cx="5147651" cy="936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dirty="0">
                          <a:latin typeface="Cambria Math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dirty="0">
                              <a:latin typeface="Cambria Math"/>
                            </a:rPr>
                            <m:t>k</m:t>
                          </m:r>
                        </m:e>
                      </m:d>
                      <m:r>
                        <a:rPr lang="en-CA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i="1" dirty="0">
                              <a:latin typeface="Cambria Math"/>
                            </a:rPr>
                            <m:t>𝑖</m:t>
                          </m:r>
                          <m:r>
                            <a:rPr lang="en-CA" i="1" dirty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CA" i="1" dirty="0">
                              <a:latin typeface="Cambria Math"/>
                            </a:rPr>
                            <m:t>𝑁</m:t>
                          </m:r>
                          <m:r>
                            <a:rPr lang="en-CA" i="1" dirty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CA" i="1" dirty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dirty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 dirty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i="1" dirty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CA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CA" i="1" dirty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CA" i="1" dirty="0">
                                  <a:latin typeface="Cambria Math"/>
                                  <a:ea typeface="Cambria Math"/>
                                </a:rPr>
                                <m:t>𝑘𝑖</m:t>
                              </m:r>
                              <m:r>
                                <a:rPr lang="en-CA" i="1" dirty="0"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a:rPr lang="en-CA" i="1" dirty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i="1" dirty="0">
                              <a:latin typeface="Cambria Math"/>
                            </a:rPr>
                            <m:t>, </m:t>
                          </m:r>
                          <m:r>
                            <a:rPr lang="en-CA" i="1" dirty="0">
                              <a:latin typeface="Cambria Math"/>
                            </a:rPr>
                            <m:t>𝑘</m:t>
                          </m:r>
                          <m:r>
                            <a:rPr lang="en-CA" i="1" dirty="0">
                              <a:latin typeface="Cambria Math"/>
                            </a:rPr>
                            <m:t>=0, 1…</m:t>
                          </m:r>
                          <m:r>
                            <a:rPr lang="en-CA" i="1" dirty="0">
                              <a:latin typeface="Cambria Math"/>
                            </a:rPr>
                            <m:t>𝑁</m:t>
                          </m:r>
                          <m:r>
                            <a:rPr lang="en-CA" i="1" dirty="0">
                              <a:latin typeface="Cambria Math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4" y="4162187"/>
                <a:ext cx="5147651" cy="936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0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Twiddle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Complex factors in the DFT equation</a:t>
            </a:r>
          </a:p>
          <a:p>
            <a:r>
              <a:rPr lang="en-CA" dirty="0"/>
              <a:t>Phasors on the unit circle</a:t>
            </a:r>
          </a:p>
          <a:p>
            <a:r>
              <a:rPr lang="en-CA" dirty="0"/>
              <a:t>Corresponds to N-</a:t>
            </a:r>
            <a:r>
              <a:rPr lang="en-CA" dirty="0" err="1"/>
              <a:t>th</a:t>
            </a:r>
            <a:r>
              <a:rPr lang="en-CA" dirty="0"/>
              <a:t> roots of unity, for some N-point DFT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82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2" y="6165461"/>
            <a:ext cx="64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http://www.suitcaseofdreams.net/Images/TF/RootUnity.gif</a:t>
            </a:r>
          </a:p>
        </p:txBody>
      </p:sp>
      <p:pic>
        <p:nvPicPr>
          <p:cNvPr id="6" name="Picture 2" descr="http://www.suitcaseofdreams.net/Images/TF/RootUnity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35" y="1417638"/>
            <a:ext cx="4676530" cy="46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Twiddle Factors</a:t>
            </a:r>
          </a:p>
        </p:txBody>
      </p:sp>
    </p:spTree>
    <p:extLst>
      <p:ext uri="{BB962C8B-B14F-4D97-AF65-F5344CB8AC3E}">
        <p14:creationId xmlns:p14="http://schemas.microsoft.com/office/powerpoint/2010/main" val="23530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Notation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3600"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m:rPr>
                            <m:sty m:val="p"/>
                          </m:rPr>
                          <a:rPr lang="en-CA" sz="36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𝑖𝑘</m:t>
                        </m:r>
                      </m:sup>
                    </m:sSubSup>
                  </m:oMath>
                </a14:m>
                <a:r>
                  <a:rPr lang="en-CA" sz="3600" baseline="-25000" dirty="0"/>
                  <a:t> </a:t>
                </a:r>
                <a:r>
                  <a:rPr lang="en-CA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CA" sz="3600" dirty="0"/>
              </a:p>
              <a:p>
                <a:r>
                  <a:rPr lang="en-CA" sz="3600" dirty="0"/>
                  <a:t>Superscript:  twiddle index</a:t>
                </a:r>
              </a:p>
              <a:p>
                <a:r>
                  <a:rPr lang="en-CA" sz="3600" dirty="0"/>
                  <a:t>Subscript: set of roots of unity</a:t>
                </a:r>
              </a:p>
              <a:p>
                <a:r>
                  <a:rPr lang="en-CA" sz="3600" dirty="0"/>
                  <a:t>Set of N-</a:t>
                </a:r>
                <a:r>
                  <a:rPr lang="en-CA" sz="3600" dirty="0" err="1"/>
                  <a:t>th</a:t>
                </a:r>
                <a:r>
                  <a:rPr lang="en-CA" sz="3600" dirty="0"/>
                  <a:t> roots of unity as hash table of N elements</a:t>
                </a:r>
              </a:p>
              <a:p>
                <a:r>
                  <a:rPr lang="en-CA" sz="3600" dirty="0"/>
                  <a:t>Twiddle index as hash key</a:t>
                </a:r>
              </a:p>
              <a:p>
                <a:r>
                  <a:rPr lang="en-CA" sz="3600" dirty="0"/>
                  <a:t>Hash function = twiddle index mod 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r="-229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3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Periodicity of Twiddle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endParaRPr lang="en-CA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94" y="1204843"/>
            <a:ext cx="5892611" cy="4986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0544" y="6190913"/>
            <a:ext cx="512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http://digitalfilter.com/devken/fftmemo/image3.jpg</a:t>
            </a:r>
          </a:p>
        </p:txBody>
      </p:sp>
    </p:spTree>
    <p:extLst>
      <p:ext uri="{BB962C8B-B14F-4D97-AF65-F5344CB8AC3E}">
        <p14:creationId xmlns:p14="http://schemas.microsoft.com/office/powerpoint/2010/main" val="401660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18625</TotalTime>
  <Words>549</Words>
  <Application>Microsoft Office PowerPoint</Application>
  <PresentationFormat>On-screen Show (4:3)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Fast Fourier Transforms</vt:lpstr>
      <vt:lpstr>Objective</vt:lpstr>
      <vt:lpstr>Outline</vt:lpstr>
      <vt:lpstr>Discrete Fourier Transform (DFT)</vt:lpstr>
      <vt:lpstr>DFT Implementation</vt:lpstr>
      <vt:lpstr>Twiddle Factors</vt:lpstr>
      <vt:lpstr>Twiddle Factors</vt:lpstr>
      <vt:lpstr>Notation Change</vt:lpstr>
      <vt:lpstr>Periodicity of Twiddle Factors</vt:lpstr>
      <vt:lpstr>Periodicity of Twiddle Factors</vt:lpstr>
      <vt:lpstr>Symmetry of Twiddle Factors</vt:lpstr>
      <vt:lpstr>Symmetry of Twiddle Factors</vt:lpstr>
      <vt:lpstr>Cooley-Tukey’s Radix-2 (Decimation in Time) Fast Fourier Transform</vt:lpstr>
      <vt:lpstr>PowerPoint Presentation</vt:lpstr>
      <vt:lpstr>Apply Periodicity</vt:lpstr>
      <vt:lpstr>Magical Step</vt:lpstr>
      <vt:lpstr>2-point Butterfly (DIT)</vt:lpstr>
      <vt:lpstr>8-point (DIT) FFT Signal Flow Chart</vt:lpstr>
      <vt:lpstr>FFT Operations Summary</vt:lpstr>
      <vt:lpstr>Conclusion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Fourier Transform Algorithms</dc:title>
  <dc:creator>Wang</dc:creator>
  <cp:lastModifiedBy>Wang, Henry</cp:lastModifiedBy>
  <cp:revision>201</cp:revision>
  <dcterms:created xsi:type="dcterms:W3CDTF">2017-05-07T19:23:05Z</dcterms:created>
  <dcterms:modified xsi:type="dcterms:W3CDTF">2017-05-30T01:43:03Z</dcterms:modified>
</cp:coreProperties>
</file>