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58" r:id="rId7"/>
    <p:sldId id="264" r:id="rId8"/>
    <p:sldId id="261" r:id="rId9"/>
    <p:sldId id="263" r:id="rId10"/>
    <p:sldId id="260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9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5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4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8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13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518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2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5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3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87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854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92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9D249-5B47-421E-B6DB-77A2D9ADD0A3}" type="datetimeFigureOut">
              <a:rPr lang="es-CO" smtClean="0"/>
              <a:t>26/10/2016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18B90-6DF3-4FCA-8651-369B4160A4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30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Teoría de Grafos</a:t>
            </a:r>
            <a:br>
              <a:rPr lang="es-CO" dirty="0" smtClean="0">
                <a:solidFill>
                  <a:schemeClr val="bg1"/>
                </a:solidFill>
              </a:rPr>
            </a:br>
            <a:r>
              <a:rPr lang="es-CO" dirty="0" smtClean="0">
                <a:solidFill>
                  <a:schemeClr val="bg1"/>
                </a:solidFill>
              </a:rPr>
              <a:t>Los Puentes de </a:t>
            </a:r>
            <a:r>
              <a:rPr lang="es-ES" dirty="0" smtClean="0">
                <a:solidFill>
                  <a:schemeClr val="bg1"/>
                </a:solidFill>
              </a:rPr>
              <a:t>Königsberg</a:t>
            </a:r>
            <a:br>
              <a:rPr lang="es-ES" dirty="0" smtClean="0">
                <a:solidFill>
                  <a:schemeClr val="bg1"/>
                </a:solidFill>
              </a:rPr>
            </a:b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smtClean="0">
                <a:solidFill>
                  <a:schemeClr val="bg1"/>
                </a:solidFill>
              </a:rPr>
              <a:t>hfjimenez@utp.edu.co </a:t>
            </a:r>
            <a:endParaRPr lang="es-ES" i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6/61/Flower_snarkv.svg/220px-Flower_snarkv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58" y="4219575"/>
            <a:ext cx="2095500" cy="20764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53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30" y="1534949"/>
            <a:ext cx="68294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9881" t="28831" r="14643" b="35660"/>
          <a:stretch/>
        </p:blipFill>
        <p:spPr>
          <a:xfrm>
            <a:off x="3389086" y="2278743"/>
            <a:ext cx="5413827" cy="27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238375"/>
            <a:ext cx="108489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1422" t="-5199" b="-1"/>
          <a:stretch/>
        </p:blipFill>
        <p:spPr>
          <a:xfrm>
            <a:off x="3962400" y="2038350"/>
            <a:ext cx="4686300" cy="37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87" y="2652712"/>
            <a:ext cx="2905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738187"/>
            <a:ext cx="61626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290637"/>
            <a:ext cx="45243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122" name="Picture 2" descr="http://aprendiendomatematicas.com/wp-content/uploads/2012/01/eu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2" y="1200150"/>
            <a:ext cx="3976688" cy="46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Fundada en 1255 como capital de Prusia Oriental, renombrada como Kaliningrado al ser tomada por los soviéticos. </a:t>
            </a:r>
          </a:p>
          <a:p>
            <a:pPr marL="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Fundada en 1255 como capital de Prusia Oriental, renombrada como Kaliningrado al ser tomada por los soviéticos. </a:t>
            </a:r>
          </a:p>
          <a:p>
            <a:endParaRPr lang="es-CO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Ubicación de Prusia Ori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9" y="2732075"/>
            <a:ext cx="4271283" cy="35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Fundada en 1255 como capital de Prusia Oriental, renombrada como Kaliningrado al ser tomada por los soviéticos. 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Una curiosidad es que el nombre significa </a:t>
            </a:r>
            <a:r>
              <a:rPr lang="es-CO" b="1" i="1" dirty="0">
                <a:solidFill>
                  <a:schemeClr val="bg1"/>
                </a:solidFill>
              </a:rPr>
              <a:t>Montaña del </a:t>
            </a:r>
            <a:r>
              <a:rPr lang="es-CO" b="1" i="1" dirty="0" smtClean="0">
                <a:solidFill>
                  <a:schemeClr val="bg1"/>
                </a:solidFill>
              </a:rPr>
              <a:t>Rey </a:t>
            </a:r>
            <a:r>
              <a:rPr lang="es-CO" dirty="0"/>
              <a:t> </a:t>
            </a:r>
            <a:r>
              <a:rPr lang="es-CO" dirty="0">
                <a:solidFill>
                  <a:schemeClr val="bg1"/>
                </a:solidFill>
              </a:rPr>
              <a:t>fue nombrado en honor al rey Ottokar II de </a:t>
            </a:r>
            <a:r>
              <a:rPr lang="es-CO" dirty="0" smtClean="0">
                <a:solidFill>
                  <a:schemeClr val="bg1"/>
                </a:solidFill>
              </a:rPr>
              <a:t>Bohemia.</a:t>
            </a:r>
          </a:p>
        </p:txBody>
      </p:sp>
    </p:spTree>
    <p:extLst>
      <p:ext uri="{BB962C8B-B14F-4D97-AF65-F5344CB8AC3E}">
        <p14:creationId xmlns:p14="http://schemas.microsoft.com/office/powerpoint/2010/main" val="3261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Fundada en 1255 como capital de Prusia Oriental, renombrada como Kaliningrado al ser tomada por los soviéticos. 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 smtClean="0">
                <a:solidFill>
                  <a:schemeClr val="bg1"/>
                </a:solidFill>
              </a:rPr>
              <a:t>Una curiosidad es que el nombre significa </a:t>
            </a:r>
            <a:r>
              <a:rPr lang="es-CO" b="1" i="1" dirty="0">
                <a:solidFill>
                  <a:schemeClr val="bg1"/>
                </a:solidFill>
              </a:rPr>
              <a:t>Montaña del </a:t>
            </a:r>
            <a:r>
              <a:rPr lang="es-CO" b="1" i="1" dirty="0" smtClean="0">
                <a:solidFill>
                  <a:schemeClr val="bg1"/>
                </a:solidFill>
              </a:rPr>
              <a:t>Rey </a:t>
            </a:r>
            <a:r>
              <a:rPr lang="es-CO" dirty="0"/>
              <a:t> </a:t>
            </a:r>
            <a:r>
              <a:rPr lang="es-CO" dirty="0">
                <a:solidFill>
                  <a:schemeClr val="bg1"/>
                </a:solidFill>
              </a:rPr>
              <a:t>fue nombrado en honor al rey Ottokar II de </a:t>
            </a:r>
            <a:r>
              <a:rPr lang="es-CO" dirty="0" smtClean="0">
                <a:solidFill>
                  <a:schemeClr val="bg1"/>
                </a:solidFill>
              </a:rPr>
              <a:t>Bohemia.</a:t>
            </a:r>
          </a:p>
          <a:p>
            <a:endParaRPr lang="es-CO" b="1" i="1" dirty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Durante la II </a:t>
            </a:r>
            <a:r>
              <a:rPr lang="es-CO" b="1" dirty="0" err="1" smtClean="0">
                <a:solidFill>
                  <a:schemeClr val="bg1"/>
                </a:solidFill>
              </a:rPr>
              <a:t>World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War</a:t>
            </a:r>
            <a:r>
              <a:rPr lang="es-CO" b="1" dirty="0" smtClean="0">
                <a:solidFill>
                  <a:schemeClr val="bg1"/>
                </a:solidFill>
              </a:rPr>
              <a:t> (1944) </a:t>
            </a:r>
            <a:r>
              <a:rPr lang="es-CO" dirty="0">
                <a:solidFill>
                  <a:schemeClr val="bg1"/>
                </a:solidFill>
              </a:rPr>
              <a:t>un grupo de 189 </a:t>
            </a:r>
            <a:r>
              <a:rPr lang="es-CO" dirty="0" err="1">
                <a:solidFill>
                  <a:schemeClr val="bg1"/>
                </a:solidFill>
              </a:rPr>
              <a:t>Lancasters</a:t>
            </a:r>
            <a:r>
              <a:rPr lang="es-CO" dirty="0">
                <a:solidFill>
                  <a:schemeClr val="bg1"/>
                </a:solidFill>
              </a:rPr>
              <a:t> del N.° 5 </a:t>
            </a:r>
            <a:r>
              <a:rPr lang="es-CO" dirty="0" err="1">
                <a:solidFill>
                  <a:schemeClr val="bg1"/>
                </a:solidFill>
              </a:rPr>
              <a:t>Group</a:t>
            </a:r>
            <a:r>
              <a:rPr lang="es-CO" dirty="0">
                <a:solidFill>
                  <a:schemeClr val="bg1"/>
                </a:solidFill>
              </a:rPr>
              <a:t> arrojaron 480 toneladas de bombas en el centro de la ciudad</a:t>
            </a:r>
            <a:r>
              <a:rPr lang="es-CO" dirty="0" smtClean="0">
                <a:solidFill>
                  <a:schemeClr val="bg1"/>
                </a:solidFill>
              </a:rPr>
              <a:t>.</a:t>
            </a:r>
            <a:r>
              <a:rPr lang="es-CO" dirty="0">
                <a:solidFill>
                  <a:schemeClr val="bg1"/>
                </a:solidFill>
              </a:rPr>
              <a:t> 20% de toda la industria y el 41% de las viviendas en Königsberg fueron </a:t>
            </a:r>
            <a:r>
              <a:rPr lang="es-CO" dirty="0" smtClean="0">
                <a:solidFill>
                  <a:schemeClr val="bg1"/>
                </a:solidFill>
              </a:rPr>
              <a:t>destruidas.</a:t>
            </a:r>
            <a:endParaRPr lang="es-CO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8.alamy.com/comp/BMXJTG/louis-xiv-and-minister-jean-baptiste-colbert-at-the-royal-academy-BMXJT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3756025" y="1027906"/>
            <a:ext cx="4159250" cy="475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991428" y="5779855"/>
            <a:ext cx="420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Royal Prussian Academy of Sciences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Königsberg Personajes…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628086" cy="4662261"/>
          </a:xfrm>
        </p:spPr>
        <p:txBody>
          <a:bodyPr>
            <a:normAutofit/>
          </a:bodyPr>
          <a:lstStyle/>
          <a:p>
            <a:r>
              <a:rPr lang="es-CO" b="1" dirty="0" err="1" smtClean="0">
                <a:solidFill>
                  <a:schemeClr val="bg1"/>
                </a:solidFill>
              </a:rPr>
              <a:t>Simon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Dach</a:t>
            </a:r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Immanuel Kant</a:t>
            </a:r>
          </a:p>
          <a:p>
            <a:r>
              <a:rPr lang="es-CO" b="1" dirty="0" err="1" smtClean="0">
                <a:solidFill>
                  <a:schemeClr val="bg1"/>
                </a:solidFill>
              </a:rPr>
              <a:t>Käthe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Kollwitz</a:t>
            </a:r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E. T. A. </a:t>
            </a:r>
            <a:r>
              <a:rPr lang="es-CO" b="1" dirty="0" err="1" smtClean="0">
                <a:solidFill>
                  <a:schemeClr val="bg1"/>
                </a:solidFill>
              </a:rPr>
              <a:t>Hoffmann</a:t>
            </a:r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David </a:t>
            </a:r>
            <a:r>
              <a:rPr lang="es-CO" b="1" dirty="0" err="1" smtClean="0">
                <a:solidFill>
                  <a:schemeClr val="bg1"/>
                </a:solidFill>
              </a:rPr>
              <a:t>Hilbert</a:t>
            </a:r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err="1" smtClean="0">
                <a:solidFill>
                  <a:schemeClr val="bg1"/>
                </a:solidFill>
              </a:rPr>
              <a:t>Agnes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  <a:r>
              <a:rPr lang="es-CO" b="1" dirty="0" err="1" smtClean="0">
                <a:solidFill>
                  <a:schemeClr val="bg1"/>
                </a:solidFill>
              </a:rPr>
              <a:t>Miegel</a:t>
            </a:r>
            <a:endParaRPr lang="es-CO" b="1" dirty="0" smtClean="0">
              <a:solidFill>
                <a:schemeClr val="bg1"/>
              </a:solidFill>
            </a:endParaRPr>
          </a:p>
          <a:p>
            <a:r>
              <a:rPr lang="es-CO" b="1" dirty="0" smtClean="0">
                <a:solidFill>
                  <a:schemeClr val="bg1"/>
                </a:solidFill>
              </a:rPr>
              <a:t>Hannah </a:t>
            </a:r>
            <a:r>
              <a:rPr lang="es-CO" b="1" dirty="0" err="1" smtClean="0">
                <a:solidFill>
                  <a:schemeClr val="bg1"/>
                </a:solidFill>
              </a:rPr>
              <a:t>Arendt</a:t>
            </a:r>
            <a:r>
              <a:rPr lang="es-CO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CO" b="1" dirty="0" smtClean="0">
                <a:solidFill>
                  <a:schemeClr val="bg1"/>
                </a:solidFill>
              </a:rPr>
              <a:t>Michael </a:t>
            </a:r>
            <a:r>
              <a:rPr lang="es-CO" b="1" dirty="0" err="1" smtClean="0">
                <a:solidFill>
                  <a:schemeClr val="bg1"/>
                </a:solidFill>
              </a:rPr>
              <a:t>Wieck</a:t>
            </a:r>
            <a:endParaRPr lang="es-CO" b="1" dirty="0" smtClean="0">
              <a:solidFill>
                <a:schemeClr val="bg1"/>
              </a:solidFill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44" y="1371373"/>
            <a:ext cx="6761998" cy="47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25285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dirty="0" smtClean="0">
                <a:solidFill>
                  <a:schemeClr val="bg1"/>
                </a:solidFill>
              </a:rPr>
              <a:t>Los habitantes de la ciudad se preguntaban :</a:t>
            </a:r>
          </a:p>
          <a:p>
            <a:pPr marL="0" indent="0">
              <a:buNone/>
            </a:pPr>
            <a:endParaRPr lang="es-CO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CO" i="1" dirty="0" smtClean="0">
                <a:solidFill>
                  <a:schemeClr val="bg1"/>
                </a:solidFill>
              </a:rPr>
              <a:t>“Dado el mapa de </a:t>
            </a:r>
            <a:r>
              <a:rPr lang="es-CO" b="1" i="1" dirty="0" smtClean="0">
                <a:solidFill>
                  <a:schemeClr val="bg1"/>
                </a:solidFill>
              </a:rPr>
              <a:t>Königsberg</a:t>
            </a:r>
            <a:r>
              <a:rPr lang="es-CO" i="1" dirty="0" smtClean="0">
                <a:solidFill>
                  <a:schemeClr val="bg1"/>
                </a:solidFill>
              </a:rPr>
              <a:t>, con el río </a:t>
            </a:r>
            <a:r>
              <a:rPr lang="es-CO" i="1" dirty="0" err="1" smtClean="0">
                <a:solidFill>
                  <a:schemeClr val="bg1"/>
                </a:solidFill>
              </a:rPr>
              <a:t>Pregel</a:t>
            </a:r>
            <a:r>
              <a:rPr lang="es-CO" i="1" dirty="0" smtClean="0">
                <a:solidFill>
                  <a:schemeClr val="bg1"/>
                </a:solidFill>
              </a:rPr>
              <a:t> dividiendo el plano en cuatro regiones distintas, que están unidas a través de los siete puentes, ¿es posible dar un paseo comenzando desde cualquiera de estas regiones, pasando por todos los puentes, recorriendo sólo una vez cada uno, y regresando al mismo punto de partida?”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Problema </a:t>
            </a:r>
            <a:r>
              <a:rPr lang="es-CO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de los siete puentes de </a:t>
            </a:r>
            <a:r>
              <a:rPr lang="es-CO" b="1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Königsberg </a:t>
            </a:r>
            <a:r>
              <a:rPr lang="es-CO" sz="2400" b="1" baseline="20000" dirty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[1]</a:t>
            </a:r>
            <a:endParaRPr lang="es-CO" sz="2400" b="1" baseline="200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200" y="6089877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i="1" dirty="0" smtClean="0">
                <a:solidFill>
                  <a:schemeClr val="bg1"/>
                </a:solidFill>
              </a:rPr>
              <a:t>[1] https://en.wikipedia.org/wiki/Seven_Bridges_of_K%C3%B6nigsberg, Fuente original. </a:t>
            </a:r>
            <a:endParaRPr lang="es-CO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>
                <a:solidFill>
                  <a:schemeClr val="bg1"/>
                </a:solidFill>
              </a:rPr>
              <a:t>Problema </a:t>
            </a:r>
            <a:r>
              <a:rPr lang="es-CO" b="1" dirty="0">
                <a:solidFill>
                  <a:schemeClr val="bg1"/>
                </a:solidFill>
              </a:rPr>
              <a:t>de los siete puentes de Königsberg</a:t>
            </a:r>
            <a:r>
              <a:rPr lang="es-CO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573" y="1545544"/>
            <a:ext cx="6761998" cy="47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4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273</Words>
  <Application>Microsoft Office PowerPoint</Application>
  <PresentationFormat>Panorámica</PresentationFormat>
  <Paragraphs>39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Palatino Linotype</vt:lpstr>
      <vt:lpstr>Tema de Office</vt:lpstr>
      <vt:lpstr>Teoría de Grafos Los Puentes de Königsberg </vt:lpstr>
      <vt:lpstr>Königsberg</vt:lpstr>
      <vt:lpstr>Königsberg</vt:lpstr>
      <vt:lpstr>Königsberg</vt:lpstr>
      <vt:lpstr>Königsberg</vt:lpstr>
      <vt:lpstr>Königsberg</vt:lpstr>
      <vt:lpstr>Königsberg Personajes…</vt:lpstr>
      <vt:lpstr>Problema de los siete puentes de Königsberg [1]</vt:lpstr>
      <vt:lpstr>Problema de los siete puentes de Königsberg,</vt:lpstr>
      <vt:lpstr>Problema de los siete puentes de Königsberg,</vt:lpstr>
      <vt:lpstr>Problema de los siete puentes de Königsberg,</vt:lpstr>
      <vt:lpstr>Problema de los siete puentes de Königsberg,</vt:lpstr>
      <vt:lpstr>Problema de los siete puentes de Königsberg,</vt:lpstr>
      <vt:lpstr>Problema de los siete puentes de Königsberg,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Grafos</dc:title>
  <dc:creator>c1b3r</dc:creator>
  <cp:lastModifiedBy>c1b3r</cp:lastModifiedBy>
  <cp:revision>12</cp:revision>
  <dcterms:created xsi:type="dcterms:W3CDTF">2016-10-26T10:17:34Z</dcterms:created>
  <dcterms:modified xsi:type="dcterms:W3CDTF">2016-10-26T12:54:37Z</dcterms:modified>
</cp:coreProperties>
</file>