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5"/>
  </p:notesMasterIdLst>
  <p:sldIdLst>
    <p:sldId id="285" r:id="rId2"/>
    <p:sldId id="287" r:id="rId3"/>
    <p:sldId id="286" r:id="rId4"/>
    <p:sldId id="288" r:id="rId5"/>
    <p:sldId id="289" r:id="rId6"/>
    <p:sldId id="290" r:id="rId7"/>
    <p:sldId id="292" r:id="rId8"/>
    <p:sldId id="293" r:id="rId9"/>
    <p:sldId id="294" r:id="rId10"/>
    <p:sldId id="296" r:id="rId11"/>
    <p:sldId id="295" r:id="rId12"/>
    <p:sldId id="297" r:id="rId13"/>
    <p:sldId id="298" r:id="rId14"/>
  </p:sldIdLst>
  <p:sldSz cx="9144000" cy="6858000" type="screen4x3"/>
  <p:notesSz cx="7102475" cy="899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857421C-3125-4BC0-BBA2-1F7C33CFEF2D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98411C-5BFB-440B-BF2D-EFE39D2EDD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379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98411C-5BFB-440B-BF2D-EFE39D2EDD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044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98411C-5BFB-440B-BF2D-EFE39D2EDD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98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98411C-5BFB-440B-BF2D-EFE39D2EDD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5802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98411C-5BFB-440B-BF2D-EFE39D2EDD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22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98411C-5BFB-440B-BF2D-EFE39D2EDD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71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98411C-5BFB-440B-BF2D-EFE39D2EDD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2806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98411C-5BFB-440B-BF2D-EFE39D2EDD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73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98411C-5BFB-440B-BF2D-EFE39D2EDD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84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98411C-5BFB-440B-BF2D-EFE39D2EDD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13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98411C-5BFB-440B-BF2D-EFE39D2EDD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772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98411C-5BFB-440B-BF2D-EFE39D2EDD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186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98411C-5BFB-440B-BF2D-EFE39D2EDD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39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6" name="Picture 9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655560" y="360360"/>
            <a:ext cx="8496360" cy="717840"/>
          </a:xfrm>
          <a:prstGeom prst="rect">
            <a:avLst/>
          </a:prstGeom>
          <a:solidFill>
            <a:srgbClr val="3366CC"/>
          </a:solidFill>
          <a:ln w="9360">
            <a:noFill/>
          </a:ln>
        </p:spPr>
      </p:sp>
      <p:sp>
        <p:nvSpPr>
          <p:cNvPr id="57" name="CustomShape 2"/>
          <p:cNvSpPr/>
          <p:nvPr/>
        </p:nvSpPr>
        <p:spPr>
          <a:xfrm>
            <a:off x="0" y="71928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58" name="CustomShape 3"/>
          <p:cNvSpPr/>
          <p:nvPr/>
        </p:nvSpPr>
        <p:spPr>
          <a:xfrm>
            <a:off x="328680" y="35712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59" name="CustomShape 4"/>
          <p:cNvSpPr/>
          <p:nvPr/>
        </p:nvSpPr>
        <p:spPr>
          <a:xfrm>
            <a:off x="657360" y="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60" name="CustomShape 5"/>
          <p:cNvSpPr/>
          <p:nvPr/>
        </p:nvSpPr>
        <p:spPr>
          <a:xfrm>
            <a:off x="657360" y="361800"/>
            <a:ext cx="327240" cy="3603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61" name="CustomShape 6"/>
          <p:cNvSpPr/>
          <p:nvPr/>
        </p:nvSpPr>
        <p:spPr>
          <a:xfrm>
            <a:off x="328680" y="719280"/>
            <a:ext cx="327240" cy="3603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6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4.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Thiết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kế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giao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diện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người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dùng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dirty="0"/>
          </a:p>
        </p:txBody>
      </p:sp>
      <p:sp>
        <p:nvSpPr>
          <p:cNvPr id="119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9FAC85-8463-4F3A-A3BC-6B8FA580436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457560" y="2377440"/>
            <a:ext cx="8502840" cy="373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vi-VN" sz="2200" dirty="0">
                <a:solidFill>
                  <a:srgbClr val="000000"/>
                </a:solidFill>
                <a:latin typeface="Cambria"/>
              </a:rPr>
              <a:t>Thiết kế giao diện người dùng là một phần quan trọng quá trình thiết kế phần mềm. </a:t>
            </a:r>
            <a:endParaRPr lang="vi-VN" sz="2200" dirty="0" smtClean="0">
              <a:solidFill>
                <a:srgbClr val="000000"/>
              </a:solidFill>
              <a:latin typeface="Cambria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vi-VN" sz="2200" dirty="0" smtClean="0">
                <a:solidFill>
                  <a:srgbClr val="000000"/>
                </a:solidFill>
                <a:latin typeface="Cambria"/>
              </a:rPr>
              <a:t>Thiết </a:t>
            </a:r>
            <a:r>
              <a:rPr lang="vi-VN" sz="2200" dirty="0">
                <a:solidFill>
                  <a:srgbClr val="000000"/>
                </a:solidFill>
                <a:latin typeface="Cambria"/>
              </a:rPr>
              <a:t>kế giao diện và xử lý tương tác với người sử dụng là một yếu tố quan trọng trong việc sử dụng phần mềm. </a:t>
            </a:r>
            <a:endParaRPr lang="vi-VN" sz="2200" dirty="0" smtClean="0">
              <a:solidFill>
                <a:srgbClr val="000000"/>
              </a:solidFill>
              <a:latin typeface="Cambria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vi-VN" sz="2200" dirty="0" smtClean="0">
                <a:solidFill>
                  <a:srgbClr val="000000"/>
                </a:solidFill>
                <a:latin typeface="Cambria"/>
              </a:rPr>
              <a:t>Người </a:t>
            </a:r>
            <a:r>
              <a:rPr lang="vi-VN" sz="2200" dirty="0">
                <a:solidFill>
                  <a:srgbClr val="000000"/>
                </a:solidFill>
                <a:latin typeface="Cambria"/>
              </a:rPr>
              <a:t>thiết kế phải làm sao để phù hợp với kĩ năng, kinh nghiệm và mong đợi từ phía người sử dụng phần mềm.</a:t>
            </a:r>
            <a:endParaRPr lang="vi-VN" sz="2200" dirty="0" smtClean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1691680" y="1554120"/>
            <a:ext cx="5891952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Tại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sao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lại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cần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phải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làm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thiết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kế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giao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diện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?</a:t>
            </a:r>
            <a:endParaRPr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04" y="1161240"/>
            <a:ext cx="1553400" cy="118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768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4.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Thiết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kế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giao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diện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người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dùng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dirty="0"/>
          </a:p>
        </p:txBody>
      </p:sp>
      <p:sp>
        <p:nvSpPr>
          <p:cNvPr id="119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9FAC85-8463-4F3A-A3BC-6B8FA580436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10</a:t>
            </a:fld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457560" y="2377440"/>
            <a:ext cx="8380080" cy="373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vi-VN" sz="2200" dirty="0" smtClean="0"/>
              <a:t>Mô hình MVC hỗ trợ nhiều kiểu biểu diễn dữ liệu</a:t>
            </a:r>
            <a:endParaRPr lang="vi-VN" sz="2000" i="1" dirty="0"/>
          </a:p>
        </p:txBody>
      </p:sp>
      <p:sp>
        <p:nvSpPr>
          <p:cNvPr id="123" name="CustomShape 7"/>
          <p:cNvSpPr/>
          <p:nvPr/>
        </p:nvSpPr>
        <p:spPr>
          <a:xfrm>
            <a:off x="408240" y="1554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4.4: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Biểu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diễn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thông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tin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60" y="2877619"/>
            <a:ext cx="5949560" cy="32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289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4.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Thiết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kế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giao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diện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người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dùng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dirty="0"/>
          </a:p>
        </p:txBody>
      </p:sp>
      <p:sp>
        <p:nvSpPr>
          <p:cNvPr id="119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9FAC85-8463-4F3A-A3BC-6B8FA580436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11</a:t>
            </a:fld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457560" y="2377440"/>
            <a:ext cx="8380080" cy="373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vi-VN" sz="2200" dirty="0" smtClean="0"/>
              <a:t>Chú ý khi sử dụng màu sắc</a:t>
            </a:r>
            <a:endParaRPr lang="vi-VN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i="1" dirty="0"/>
              <a:t>Hạn chế số màu và mức độ sặc sỡ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i="1" dirty="0"/>
              <a:t>Dùng sự thay đổi màu để báo hiệu thay đổi trạng thái hệ thống.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i="1" dirty="0"/>
              <a:t>Dùng kí hiệu màu (color coding) để hỗ trợ công việc người dùng đang cố làm. Highlight những điểm người dùng cần chú 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i="1" dirty="0"/>
              <a:t>Dùng kí hiệu màu một cách cẩn trọng và nhất quán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i="1" dirty="0"/>
              <a:t>Cẩn thận về hiệu ứng cặp đôi của màu sắc. Một số tổ hợp màu gây khó đọc, ví dụ như người ta không thể cùng lúc chú ý cả hai màu đỏ và xanh lam</a:t>
            </a:r>
            <a:endParaRPr lang="vi-VN" sz="2000" i="1" dirty="0"/>
          </a:p>
        </p:txBody>
      </p:sp>
      <p:sp>
        <p:nvSpPr>
          <p:cNvPr id="123" name="CustomShape 7"/>
          <p:cNvSpPr/>
          <p:nvPr/>
        </p:nvSpPr>
        <p:spPr>
          <a:xfrm>
            <a:off x="408240" y="1554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4.4: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Biểu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diễn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thông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tin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772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4.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Thiết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kế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giao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diện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người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dùng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dirty="0"/>
          </a:p>
        </p:txBody>
      </p:sp>
      <p:sp>
        <p:nvSpPr>
          <p:cNvPr id="119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9FAC85-8463-4F3A-A3BC-6B8FA580436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12</a:t>
            </a:fld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457560" y="2377440"/>
            <a:ext cx="8380080" cy="373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vi-VN" sz="2200" dirty="0"/>
              <a:t>Thiết kế giao diện là một quy trình lặp đi lặp lại với sự liên lạc chặt chẽ giữa người dùng và người thiết kế. </a:t>
            </a:r>
            <a:endParaRPr lang="vi-VN" sz="2200" dirty="0" smtClean="0"/>
          </a:p>
          <a:p>
            <a:endParaRPr lang="vi-VN" sz="2200" dirty="0" smtClean="0"/>
          </a:p>
          <a:p>
            <a:r>
              <a:rPr lang="vi-VN" sz="2200" dirty="0" smtClean="0"/>
              <a:t>Ba </a:t>
            </a:r>
            <a:r>
              <a:rPr lang="vi-VN" sz="2200" dirty="0"/>
              <a:t>hoạt động chính trong quy trình: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dirty="0" smtClean="0"/>
              <a:t>User </a:t>
            </a:r>
            <a:r>
              <a:rPr lang="vi-VN" sz="2200" b="1" dirty="0"/>
              <a:t>analysis</a:t>
            </a:r>
            <a:r>
              <a:rPr lang="vi-VN" sz="2200" dirty="0"/>
              <a:t>: </a:t>
            </a:r>
            <a:r>
              <a:rPr lang="vi-VN" sz="2200" i="1" dirty="0"/>
              <a:t>Tìm hiểu người dùng sẽ làm gì với hệ </a:t>
            </a:r>
            <a:r>
              <a:rPr lang="vi-VN" sz="2200" i="1" dirty="0" smtClean="0"/>
              <a:t>thống</a:t>
            </a:r>
            <a:endParaRPr lang="vi-VN" sz="22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dirty="0"/>
              <a:t>System prototyping</a:t>
            </a:r>
            <a:r>
              <a:rPr lang="vi-VN" sz="2200" dirty="0"/>
              <a:t>: </a:t>
            </a:r>
            <a:r>
              <a:rPr lang="vi-VN" sz="2200" i="1" dirty="0"/>
              <a:t>phát triển một loạt các bản mẫu để thử nghiệm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dirty="0"/>
              <a:t>Interface evaluation:</a:t>
            </a:r>
            <a:r>
              <a:rPr lang="vi-VN" sz="2200" dirty="0"/>
              <a:t> </a:t>
            </a:r>
            <a:r>
              <a:rPr lang="vi-VN" sz="2200" i="1" dirty="0"/>
              <a:t>thử nghiệm các bản mẫu cùng với người dùng</a:t>
            </a:r>
            <a:endParaRPr lang="vi-VN" sz="2000" i="1" dirty="0"/>
          </a:p>
        </p:txBody>
      </p:sp>
      <p:sp>
        <p:nvSpPr>
          <p:cNvPr id="123" name="CustomShape 7"/>
          <p:cNvSpPr/>
          <p:nvPr/>
        </p:nvSpPr>
        <p:spPr>
          <a:xfrm>
            <a:off x="408240" y="1554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4.5: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Quy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trình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thiết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kế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giao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diện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3067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4.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Thiết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kế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giao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diện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người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dùng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dirty="0"/>
          </a:p>
        </p:txBody>
      </p:sp>
      <p:sp>
        <p:nvSpPr>
          <p:cNvPr id="119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9FAC85-8463-4F3A-A3BC-6B8FA580436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  <p:sp>
        <p:nvSpPr>
          <p:cNvPr id="123" name="CustomShape 7"/>
          <p:cNvSpPr/>
          <p:nvPr/>
        </p:nvSpPr>
        <p:spPr>
          <a:xfrm>
            <a:off x="408240" y="1554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4.5: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Quy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trình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thiết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kế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giao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diện</a:t>
            </a:r>
            <a:endParaRPr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546204"/>
              </p:ext>
            </p:extLst>
          </p:nvPr>
        </p:nvGraphicFramePr>
        <p:xfrm>
          <a:off x="1021209" y="2118962"/>
          <a:ext cx="6908837" cy="435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4" imgW="5953658" imgH="3751783" progId="Visio.Drawing.11">
                  <p:embed/>
                </p:oleObj>
              </mc:Choice>
              <mc:Fallback>
                <p:oleObj name="Visio" r:id="rId4" imgW="5953658" imgH="3751783" progId="Visio.Drawing.11">
                  <p:embed/>
                  <p:pic>
                    <p:nvPicPr>
                      <p:cNvPr id="604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209" y="2118962"/>
                        <a:ext cx="6908837" cy="4353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859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4.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Thiết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kế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giao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diện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người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dùng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dirty="0"/>
          </a:p>
        </p:txBody>
      </p:sp>
      <p:sp>
        <p:nvSpPr>
          <p:cNvPr id="119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9FAC85-8463-4F3A-A3BC-6B8FA580436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457560" y="2377440"/>
            <a:ext cx="8502840" cy="373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vi-VN" sz="2200" b="1" dirty="0" smtClean="0">
                <a:solidFill>
                  <a:srgbClr val="000000"/>
                </a:solidFill>
                <a:latin typeface="Cambria"/>
              </a:rPr>
              <a:t>Nguyên tắc cơ bản trong thiết kế</a:t>
            </a:r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vi-VN" sz="2200" b="1" dirty="0" smtClean="0">
                <a:solidFill>
                  <a:srgbClr val="000000"/>
                </a:solidFill>
                <a:latin typeface="Cambria"/>
              </a:rPr>
              <a:t>Các </a:t>
            </a:r>
            <a:r>
              <a:rPr lang="vi-VN" sz="2200" b="1" dirty="0">
                <a:solidFill>
                  <a:srgbClr val="000000"/>
                </a:solidFill>
                <a:latin typeface="Cambria"/>
              </a:rPr>
              <a:t>vấn đề khi thiết </a:t>
            </a:r>
            <a:r>
              <a:rPr lang="vi-VN" sz="2200" b="1" dirty="0" smtClean="0">
                <a:solidFill>
                  <a:srgbClr val="000000"/>
                </a:solidFill>
                <a:latin typeface="Cambria"/>
              </a:rPr>
              <a:t>kế</a:t>
            </a:r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vi-VN" sz="2200" b="1" dirty="0" smtClean="0">
                <a:solidFill>
                  <a:srgbClr val="000000"/>
                </a:solidFill>
                <a:latin typeface="Cambria"/>
              </a:rPr>
              <a:t>Các kiểu tương tác</a:t>
            </a:r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vi-VN" sz="2200" b="1" dirty="0" smtClean="0">
                <a:solidFill>
                  <a:srgbClr val="000000"/>
                </a:solidFill>
                <a:latin typeface="Cambria"/>
              </a:rPr>
              <a:t>Cách biểu diễn thông tin</a:t>
            </a:r>
            <a:endParaRPr lang="vi-VN" sz="2200" b="1" dirty="0">
              <a:solidFill>
                <a:srgbClr val="000000"/>
              </a:solidFill>
              <a:latin typeface="Cambria"/>
            </a:endParaRPr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vi-VN" sz="2200" b="1" dirty="0">
                <a:solidFill>
                  <a:srgbClr val="000000"/>
                </a:solidFill>
                <a:latin typeface="Cambria"/>
              </a:rPr>
              <a:t>Quy trình thiết </a:t>
            </a:r>
            <a:r>
              <a:rPr lang="vi-VN" sz="2200" b="1" dirty="0" smtClean="0">
                <a:solidFill>
                  <a:srgbClr val="000000"/>
                </a:solidFill>
                <a:latin typeface="Cambria"/>
              </a:rPr>
              <a:t>kế</a:t>
            </a:r>
          </a:p>
        </p:txBody>
      </p:sp>
      <p:sp>
        <p:nvSpPr>
          <p:cNvPr id="123" name="CustomShape 7"/>
          <p:cNvSpPr/>
          <p:nvPr/>
        </p:nvSpPr>
        <p:spPr>
          <a:xfrm>
            <a:off x="408240" y="1554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Nội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dung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436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4.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Thiết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kế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giao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diện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người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dùng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dirty="0"/>
          </a:p>
        </p:txBody>
      </p:sp>
      <p:sp>
        <p:nvSpPr>
          <p:cNvPr id="119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9FAC85-8463-4F3A-A3BC-6B8FA580436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457560" y="2377440"/>
            <a:ext cx="8502840" cy="373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200" b="1" dirty="0" smtClean="0"/>
              <a:t>Dễ học:</a:t>
            </a:r>
            <a:r>
              <a:rPr lang="vi-VN" sz="2200" dirty="0" smtClean="0"/>
              <a:t> </a:t>
            </a:r>
            <a:r>
              <a:rPr lang="vi-VN" sz="2200" dirty="0"/>
              <a:t>Phần mềm cần phải dễ học cách sử dụng, do đó người dùng có thể nhanh chóng bắt đầu làm việc sử dụng phần mềm đó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200" b="1" dirty="0"/>
              <a:t>Quen thuộc với người sử dụng:</a:t>
            </a:r>
            <a:r>
              <a:rPr lang="vi-VN" sz="2200" dirty="0"/>
              <a:t> Giao diện nên dùng các thuật ngữ và khái niệm rút ra từ kinh nghiệm của những người sẽ dùng hệ thống nhiều nhất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200" b="1" dirty="0"/>
              <a:t>Tính nhất quán:</a:t>
            </a:r>
            <a:r>
              <a:rPr lang="vi-VN" sz="2200" dirty="0"/>
              <a:t> giao diện cần nhất quán sao cho các thao tác gần giống nhau có thể được kích hoạt theo cùng kiểu.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200" b="1" dirty="0"/>
              <a:t>Ngạc nhiên tối thiểu:</a:t>
            </a:r>
            <a:r>
              <a:rPr lang="vi-VN" sz="2200" dirty="0"/>
              <a:t> Người dùng không bao giờ bị bất ngờ về hành vi của hệ </a:t>
            </a:r>
            <a:r>
              <a:rPr lang="vi-VN" sz="2200" dirty="0" smtClean="0"/>
              <a:t>thống</a:t>
            </a:r>
            <a:endParaRPr lang="vi-VN" sz="2200" dirty="0"/>
          </a:p>
        </p:txBody>
      </p:sp>
      <p:sp>
        <p:nvSpPr>
          <p:cNvPr id="123" name="CustomShape 7"/>
          <p:cNvSpPr/>
          <p:nvPr/>
        </p:nvSpPr>
        <p:spPr>
          <a:xfrm>
            <a:off x="408240" y="1554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4.1: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Nguyên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tắc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cơ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bản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trong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thiết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kế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6664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4.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Thiết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kế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giao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diện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người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dùng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dirty="0"/>
          </a:p>
        </p:txBody>
      </p:sp>
      <p:sp>
        <p:nvSpPr>
          <p:cNvPr id="119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9FAC85-8463-4F3A-A3BC-6B8FA580436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457560" y="2377440"/>
            <a:ext cx="8502840" cy="373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dirty="0"/>
              <a:t>Khôi phục được:</a:t>
            </a:r>
            <a:r>
              <a:rPr lang="vi-VN" sz="2200" dirty="0"/>
              <a:t> Giao diện nên có các cơ chế cho phép người dùng khôi phục lại tình trạng hoạt động bình thường sau khi gặp lỗi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dirty="0"/>
              <a:t>Hướng dẫn người dùng:</a:t>
            </a:r>
            <a:r>
              <a:rPr lang="vi-VN" sz="2200" dirty="0"/>
              <a:t> Giao diện nên có phản hồi có nghĩa khi xảy ra lỗi và cung cấp các tiện ích trợ giúp theo ngữ cảnh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dirty="0"/>
              <a:t>Người dùng đa dạng: </a:t>
            </a:r>
            <a:r>
              <a:rPr lang="vi-VN" sz="2200" dirty="0"/>
              <a:t>Giao diện nên cung cấp các tiện ích tương tác thích hợp cho các loại người dùng hệ thống khác nhau</a:t>
            </a:r>
            <a:endParaRPr lang="vi-VN" sz="2200" dirty="0"/>
          </a:p>
        </p:txBody>
      </p:sp>
      <p:sp>
        <p:nvSpPr>
          <p:cNvPr id="123" name="CustomShape 7"/>
          <p:cNvSpPr/>
          <p:nvPr/>
        </p:nvSpPr>
        <p:spPr>
          <a:xfrm>
            <a:off x="408240" y="1554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4.1: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Nguyên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tắc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cơ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bản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trong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thiết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kế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045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4.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Thiết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kế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giao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diện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người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dùng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dirty="0"/>
          </a:p>
        </p:txBody>
      </p:sp>
      <p:sp>
        <p:nvSpPr>
          <p:cNvPr id="119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9FAC85-8463-4F3A-A3BC-6B8FA580436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457560" y="2377440"/>
            <a:ext cx="8502840" cy="373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vi-VN" sz="2200" dirty="0"/>
              <a:t>Hai vấn đề cần xem xét</a:t>
            </a:r>
            <a:r>
              <a:rPr lang="vi-VN" sz="2200" dirty="0" smtClean="0"/>
              <a:t>:</a:t>
            </a:r>
            <a:endParaRPr lang="vi-VN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i="1" dirty="0"/>
              <a:t>Người dùng cung cấp thông tin cho hệ thống bằng cách nào?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i="1" dirty="0"/>
              <a:t>Hệ thống nên trình bày thông tin (output) cho người dùng như thế nào?</a:t>
            </a:r>
            <a:endParaRPr lang="vi-VN" sz="2200" i="1" dirty="0"/>
          </a:p>
        </p:txBody>
      </p:sp>
      <p:sp>
        <p:nvSpPr>
          <p:cNvPr id="123" name="CustomShape 7"/>
          <p:cNvSpPr/>
          <p:nvPr/>
        </p:nvSpPr>
        <p:spPr>
          <a:xfrm>
            <a:off x="408240" y="1554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4.2: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Vấn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đề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trong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thiết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kế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giao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diện</a:t>
            </a:r>
            <a:endParaRPr dirty="0"/>
          </a:p>
        </p:txBody>
      </p:sp>
      <p:pic>
        <p:nvPicPr>
          <p:cNvPr id="1026" name="Picture 2" descr="http://chunghic.com/wp-content/uploads/2015/07/giao-dien-Responsive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0" y="4113863"/>
            <a:ext cx="3584519" cy="195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zoho.com/creator/images/subpages/htmlforms/seminar_form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02" y="4113863"/>
            <a:ext cx="3048273" cy="190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495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4.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Thiết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kế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giao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diện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người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dùng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dirty="0"/>
          </a:p>
        </p:txBody>
      </p:sp>
      <p:sp>
        <p:nvSpPr>
          <p:cNvPr id="119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9FAC85-8463-4F3A-A3BC-6B8FA580436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457560" y="2377440"/>
            <a:ext cx="8502840" cy="373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dirty="0"/>
              <a:t>Thao tác trực tiếp</a:t>
            </a:r>
            <a:r>
              <a:rPr lang="vi-VN" sz="2200" dirty="0"/>
              <a:t> – Direct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dirty="0"/>
              <a:t>Chọn lựa bằng menu</a:t>
            </a:r>
            <a:r>
              <a:rPr lang="vi-VN" sz="2200" dirty="0"/>
              <a:t> – Menu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dirty="0"/>
              <a:t>Điền form</a:t>
            </a:r>
            <a:r>
              <a:rPr lang="vi-VN" sz="2200" dirty="0"/>
              <a:t> – Form fill-in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dirty="0"/>
              <a:t>Dòng lệnh</a:t>
            </a:r>
            <a:r>
              <a:rPr lang="vi-VN" sz="2200" dirty="0"/>
              <a:t> – Command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dirty="0"/>
              <a:t>Ngôn ngữ tự nhiên</a:t>
            </a:r>
            <a:r>
              <a:rPr lang="vi-VN" sz="2200" dirty="0"/>
              <a:t> – Natural language</a:t>
            </a:r>
            <a:endParaRPr lang="vi-VN" sz="2200" i="1" dirty="0"/>
          </a:p>
        </p:txBody>
      </p:sp>
      <p:sp>
        <p:nvSpPr>
          <p:cNvPr id="123" name="CustomShape 7"/>
          <p:cNvSpPr/>
          <p:nvPr/>
        </p:nvSpPr>
        <p:spPr>
          <a:xfrm>
            <a:off x="408240" y="1554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4.3: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Các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kiểu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tương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tác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809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9FAC85-8463-4F3A-A3BC-6B8FA580436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17083"/>
              </p:ext>
            </p:extLst>
          </p:nvPr>
        </p:nvGraphicFramePr>
        <p:xfrm>
          <a:off x="0" y="332656"/>
          <a:ext cx="9144000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40466096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87425930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784502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146806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600" b="1" dirty="0">
                          <a:effectLst/>
                        </a:rPr>
                        <a:t>Kiểu tương tác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 b="1">
                          <a:effectLst/>
                        </a:rPr>
                        <a:t>Ưu điểm chính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 b="1">
                          <a:effectLst/>
                        </a:rPr>
                        <a:t>Nhược điểm chính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 b="1">
                          <a:effectLst/>
                        </a:rPr>
                        <a:t>Ví dụ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4720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 dirty="0">
                          <a:effectLst/>
                        </a:rPr>
                        <a:t>Thao tác trực tiếp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Tương tác trực quan, nhanh chóng và dễ hiểu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Có thể khó cài đặt. Chỉ thích hợp khi có ẩn dụ hình ảnh cho các tác vụ và đối tượng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Trò chơi điện tử và các ứng dụng có drag &amp; drop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2717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Chọn lựa bằng menu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Tránh lỗi cho người dùng, không phải làm nhiều thao tác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Chậm chạp với người sử dụng có kinh nghiệm. Có thể phức tạp nếu có nhiều lựa chọn menu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Đa số các hệ thống thông dụng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1892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Điền form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Nhập dữ liệu đơn giản, dễ học, có thể kiểm tra được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effectLst/>
                        </a:rPr>
                        <a:t>Tốn không gian hiển thị, rắc rối khi lựa chọn của người dùng không khớp với kiểu dữ liệu của form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Đăng kí thông tin cá nhân, khai thuế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3087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Dòng lệnh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Mạnh và linh động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Khó học, xử lý lỗi kém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Terminal, Autocad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2051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 dirty="0">
                          <a:effectLst/>
                        </a:rPr>
                        <a:t>Ngôn ngữ tự nhiên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Đáp ứng được người dùng không chuyên, dễ mở rộng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Cần gõ nhiều, các hệ thống hiểu ngôn ngữ tự nhiên không đáng tin cậy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effectLst/>
                        </a:rPr>
                        <a:t>Trợ lý ảo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8249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628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4.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Thiết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kế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giao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diện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người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dùng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dirty="0"/>
          </a:p>
        </p:txBody>
      </p:sp>
      <p:sp>
        <p:nvSpPr>
          <p:cNvPr id="119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9FAC85-8463-4F3A-A3BC-6B8FA580436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457560" y="2377440"/>
            <a:ext cx="8502840" cy="373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vi-VN" sz="2200" dirty="0" smtClean="0"/>
              <a:t>Có 2 loại thông tin cần được biểu diễn: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i="1" dirty="0" smtClean="0"/>
              <a:t>Thông </a:t>
            </a:r>
            <a:r>
              <a:rPr lang="vi-VN" sz="2200" i="1" dirty="0"/>
              <a:t>tin tĩnh: Tạo ở lúc bắt đầu và không thay đổi trong phiên làm việc.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i="1" dirty="0"/>
              <a:t>Thông tin động: Thay đổi trong phiên làm việc và phải thông báo cho người sử </a:t>
            </a:r>
            <a:r>
              <a:rPr lang="vi-VN" sz="2200" i="1" dirty="0" smtClean="0"/>
              <a:t>dụng</a:t>
            </a:r>
          </a:p>
        </p:txBody>
      </p:sp>
      <p:sp>
        <p:nvSpPr>
          <p:cNvPr id="123" name="CustomShape 7"/>
          <p:cNvSpPr/>
          <p:nvPr/>
        </p:nvSpPr>
        <p:spPr>
          <a:xfrm>
            <a:off x="408240" y="1554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4.4: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Biểu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diễn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thông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tin</a:t>
            </a:r>
            <a:endParaRPr dirty="0"/>
          </a:p>
        </p:txBody>
      </p:sp>
      <p:pic>
        <p:nvPicPr>
          <p:cNvPr id="3074" name="Picture 2" descr="http://media1.tinngan.vn/archive/images/2015/10/22/153742_dangkythueba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220" y="4120264"/>
            <a:ext cx="3954760" cy="199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41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4.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Thiết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kế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giao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diện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người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mbria"/>
                <a:ea typeface="DejaVu Sans"/>
              </a:rPr>
              <a:t>dùng</a:t>
            </a:r>
            <a:r>
              <a:rPr lang="en-US" sz="3200" b="1" dirty="0" smtClean="0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dirty="0"/>
          </a:p>
        </p:txBody>
      </p:sp>
      <p:sp>
        <p:nvSpPr>
          <p:cNvPr id="119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9FAC85-8463-4F3A-A3BC-6B8FA580436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457560" y="2377440"/>
            <a:ext cx="8502840" cy="373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vi-VN" sz="2200" dirty="0" smtClean="0"/>
              <a:t>Các </a:t>
            </a:r>
            <a:r>
              <a:rPr lang="vi-VN" sz="2200" dirty="0"/>
              <a:t>kĩ thuật hiển thị lượng lớn thông tin</a:t>
            </a:r>
            <a:r>
              <a:rPr lang="vi-VN" sz="2200" dirty="0" smtClean="0"/>
              <a:t>:</a:t>
            </a:r>
            <a:endParaRPr lang="vi-VN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i="1" dirty="0"/>
              <a:t>Hình ảnh: có thể cho thấy quan hệ giữa các thực thể và các xu hướng của dữ liệu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i="1" dirty="0"/>
              <a:t>Màu sắc: thường dùng để highlight các thông tin đặc biệt</a:t>
            </a:r>
            <a:endParaRPr lang="vi-VN" sz="2200" i="1" dirty="0"/>
          </a:p>
        </p:txBody>
      </p:sp>
      <p:sp>
        <p:nvSpPr>
          <p:cNvPr id="123" name="CustomShape 7"/>
          <p:cNvSpPr/>
          <p:nvPr/>
        </p:nvSpPr>
        <p:spPr>
          <a:xfrm>
            <a:off x="408240" y="1554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4.4: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Biểu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diễn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ambria"/>
              </a:rPr>
              <a:t>thông</a:t>
            </a:r>
            <a:r>
              <a:rPr lang="en-US" sz="2200" b="1" dirty="0" smtClean="0">
                <a:solidFill>
                  <a:srgbClr val="000000"/>
                </a:solidFill>
                <a:latin typeface="Cambria"/>
              </a:rPr>
              <a:t> tin</a:t>
            </a:r>
            <a:endParaRPr dirty="0"/>
          </a:p>
        </p:txBody>
      </p:sp>
      <p:pic>
        <p:nvPicPr>
          <p:cNvPr id="2050" name="Picture 2" descr="http://vatphamphongthuy.com/wp-content/uploads/2010/11/maus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99196"/>
            <a:ext cx="2462931" cy="211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ngoisaonet.info/wp-content/uploads/2015/09/hinh-anh-dep-ve-tinh-yeu-lang-man-nhat-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40" y="3999196"/>
            <a:ext cx="3754870" cy="211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787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1142</Words>
  <Application>Microsoft Office PowerPoint</Application>
  <PresentationFormat>On-screen Show (4:3)</PresentationFormat>
  <Paragraphs>142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DejaVu Sans</vt:lpstr>
      <vt:lpstr>StarSymbol</vt:lpstr>
      <vt:lpstr>Arial</vt:lpstr>
      <vt:lpstr>Cambria</vt:lpstr>
      <vt:lpstr>Times New Roman</vt:lpstr>
      <vt:lpstr>Office Theme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Phan Văn</dc:creator>
  <cp:lastModifiedBy>Thanh Phan Văn</cp:lastModifiedBy>
  <cp:revision>23</cp:revision>
  <dcterms:modified xsi:type="dcterms:W3CDTF">2015-12-06T09:09:21Z</dcterms:modified>
</cp:coreProperties>
</file>