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8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9144000" cy="6858000" type="screen4x3"/>
  <p:notesSz cx="7102475" cy="899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57421C-3125-4BC0-BBA2-1F7C33CFEF2D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50160-A976-406F-B308-E7CC96590226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D971E78-7AF9-4B28-AD87-EA8AA2C43FF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4A512A-BEFA-4600-933B-5558A5498B5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9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877E9F-5387-41DE-B733-A8D36A12B09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ADD1FB-04E2-4127-B22B-4D32AC7E598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98411C-5BFB-440B-BF2D-EFE39D2EDD4B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19FBF7-6529-43FE-86C9-F9EEF69D2FB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029366-B12D-4507-86E7-7B09C3B800C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8F39456-B224-42F1-9DA7-DD898DA06C8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09398C-6A3D-42C8-B7AF-4ACC75EDEA7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031BBA-C604-4EFB-B08D-AF4E683B0EE4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709560" y="4270320"/>
            <a:ext cx="5681880" cy="4044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4022640" y="8540640"/>
            <a:ext cx="3076560" cy="44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6DD98C6-4DAA-4EB4-AABB-2D4372E2FD2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655560" y="360360"/>
            <a:ext cx="8496360" cy="7178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23" name="CustomShape 2"/>
          <p:cNvSpPr/>
          <p:nvPr/>
        </p:nvSpPr>
        <p:spPr>
          <a:xfrm>
            <a:off x="0" y="71928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28680" y="35712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657360" y="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657360" y="36180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328680" y="71928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716120" y="628560"/>
            <a:ext cx="7437600" cy="25322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143000" y="2286000"/>
            <a:ext cx="912960" cy="91296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130400" y="3141720"/>
            <a:ext cx="8012160" cy="573120"/>
          </a:xfrm>
          <a:prstGeom prst="rect">
            <a:avLst/>
          </a:prstGeom>
          <a:solidFill>
            <a:srgbClr val="000798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573120" y="2521080"/>
            <a:ext cx="574920" cy="64008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716120" y="628560"/>
            <a:ext cx="565200" cy="63504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2278080" y="0"/>
            <a:ext cx="584280" cy="63360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281320" y="628560"/>
            <a:ext cx="584280" cy="63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141560" y="1262160"/>
            <a:ext cx="573120" cy="62388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716120" y="1263600"/>
            <a:ext cx="565200" cy="62100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73120" y="1886040"/>
            <a:ext cx="574920" cy="6429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1141560" y="1886040"/>
            <a:ext cx="574920" cy="6429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0" y="2529000"/>
            <a:ext cx="573120" cy="63180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4191120" y="5586480"/>
            <a:ext cx="1293840" cy="5158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798"/>
                </a:solidFill>
                <a:latin typeface="Arial"/>
                <a:ea typeface="DejaVu Sans"/>
              </a:rPr>
              <a:t>LOGO</a:t>
            </a:r>
            <a:endParaRPr/>
          </a:p>
        </p:txBody>
      </p:sp>
      <p:sp>
        <p:nvSpPr>
          <p:cNvPr id="19" name="CustomShape 20"/>
          <p:cNvSpPr/>
          <p:nvPr/>
        </p:nvSpPr>
        <p:spPr>
          <a:xfrm rot="5400000">
            <a:off x="4690800" y="5028840"/>
            <a:ext cx="271440" cy="1031040"/>
          </a:xfrm>
          <a:prstGeom prst="moon">
            <a:avLst>
              <a:gd name="adj" fmla="val 21208"/>
            </a:avLst>
          </a:prstGeom>
          <a:solidFill>
            <a:srgbClr val="6699FF"/>
          </a:solidFill>
          <a:ln w="936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655560" y="360360"/>
            <a:ext cx="8496360" cy="717840"/>
          </a:xfrm>
          <a:prstGeom prst="rect">
            <a:avLst/>
          </a:prstGeom>
          <a:solidFill>
            <a:srgbClr val="3366CC"/>
          </a:solidFill>
          <a:ln w="9360">
            <a:noFill/>
          </a:ln>
        </p:spPr>
      </p:sp>
      <p:sp>
        <p:nvSpPr>
          <p:cNvPr id="57" name="CustomShape 2"/>
          <p:cNvSpPr/>
          <p:nvPr/>
        </p:nvSpPr>
        <p:spPr>
          <a:xfrm>
            <a:off x="0" y="71928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8" name="CustomShape 3"/>
          <p:cNvSpPr/>
          <p:nvPr/>
        </p:nvSpPr>
        <p:spPr>
          <a:xfrm>
            <a:off x="328680" y="35712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59" name="CustomShape 4"/>
          <p:cNvSpPr/>
          <p:nvPr/>
        </p:nvSpPr>
        <p:spPr>
          <a:xfrm>
            <a:off x="657360" y="0"/>
            <a:ext cx="327240" cy="360360"/>
          </a:xfrm>
          <a:prstGeom prst="rect">
            <a:avLst/>
          </a:prstGeom>
          <a:solidFill>
            <a:srgbClr val="99CCFF"/>
          </a:solidFill>
          <a:ln w="9360">
            <a:noFill/>
          </a:ln>
        </p:spPr>
      </p:sp>
      <p:sp>
        <p:nvSpPr>
          <p:cNvPr id="60" name="CustomShape 5"/>
          <p:cNvSpPr/>
          <p:nvPr/>
        </p:nvSpPr>
        <p:spPr>
          <a:xfrm>
            <a:off x="657360" y="36180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1" name="CustomShape 6"/>
          <p:cNvSpPr/>
          <p:nvPr/>
        </p:nvSpPr>
        <p:spPr>
          <a:xfrm>
            <a:off x="328680" y="719280"/>
            <a:ext cx="327240" cy="360360"/>
          </a:xfrm>
          <a:prstGeom prst="rect">
            <a:avLst/>
          </a:prstGeom>
          <a:solidFill>
            <a:srgbClr val="6699FF"/>
          </a:solidFill>
          <a:ln w="9360">
            <a:noFill/>
          </a:ln>
        </p:spPr>
      </p:sp>
      <p:sp>
        <p:nvSpPr>
          <p:cNvPr id="62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828800" y="1066680"/>
            <a:ext cx="7085160" cy="190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i="1">
                <a:solidFill>
                  <a:srgbClr val="FFFFFF"/>
                </a:solidFill>
                <a:latin typeface="Cambria"/>
                <a:ea typeface="DejaVu Sans"/>
              </a:rPr>
              <a:t>SOFTWARE DESIGN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3886200" y="5410080"/>
            <a:ext cx="1675080" cy="7606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05" name="CustomShape 3"/>
          <p:cNvSpPr/>
          <p:nvPr/>
        </p:nvSpPr>
        <p:spPr>
          <a:xfrm>
            <a:off x="7463880" y="3236400"/>
            <a:ext cx="1761840" cy="3794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Cambria"/>
                <a:ea typeface="DejaVu Sans"/>
              </a:rPr>
              <a:t>Nhóm: 2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848160" y="3232080"/>
            <a:ext cx="5302440" cy="38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Cambria"/>
                <a:ea typeface="DejaVu Sans"/>
              </a:rPr>
              <a:t>Công nghệ phần mềm nâng cao</a:t>
            </a:r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4640" y="4050360"/>
            <a:ext cx="3808440" cy="253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7. Chiến lược và phương pháp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05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100E15-60D8-4962-82AB-A820062FFB97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307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7.5. Các phương pháp khác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457560" y="2053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Service-Oriented Architecture - Kiến trúc hướng dịch vụ tập hợp các dịch vụ kết nối mềm dẻo với nhau.</a:t>
            </a:r>
            <a:endParaRPr dirty="0"/>
          </a:p>
          <a:p>
            <a:pPr marL="354013" indent="-354013" algn="just"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ái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sử dụng phần mềm, linh hoạt khi mở rộng, kết nối và tích hợp.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309" name="Picture 30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3291840"/>
            <a:ext cx="3638880" cy="329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8. Công cụ thiết kế phần mềm</a:t>
            </a: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313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314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D379F6-706A-4AF2-87A6-F6996ACFFC6F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315" name="CustomShape 6"/>
          <p:cNvSpPr/>
          <p:nvPr/>
        </p:nvSpPr>
        <p:spPr>
          <a:xfrm>
            <a:off x="275040" y="14468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Chuyển các yêu cầu phần mềm thành một mô hình thiết kế trực quan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Cung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cấp mô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tả tổng quan đến chi tiết của phần mềm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Trợ giúp cho quá trình đánh giá chất lượng phần mềm</a:t>
            </a:r>
            <a:endParaRPr dirty="0"/>
          </a:p>
        </p:txBody>
      </p:sp>
      <p:pic>
        <p:nvPicPr>
          <p:cNvPr id="316" name="Picture 315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3278880"/>
            <a:ext cx="1523520" cy="1018800"/>
          </a:xfrm>
          <a:prstGeom prst="rect">
            <a:avLst/>
          </a:prstGeom>
          <a:ln>
            <a:noFill/>
          </a:ln>
        </p:spPr>
      </p:pic>
      <p:pic>
        <p:nvPicPr>
          <p:cNvPr id="317" name="Picture 316"/>
          <p:cNvPicPr/>
          <p:nvPr/>
        </p:nvPicPr>
        <p:blipFill>
          <a:blip r:embed="rId4"/>
          <a:stretch>
            <a:fillRect/>
          </a:stretch>
        </p:blipFill>
        <p:spPr>
          <a:xfrm>
            <a:off x="2468880" y="4754880"/>
            <a:ext cx="2476080" cy="1323720"/>
          </a:xfrm>
          <a:prstGeom prst="rect">
            <a:avLst/>
          </a:prstGeom>
          <a:ln>
            <a:noFill/>
          </a:ln>
        </p:spPr>
      </p:pic>
      <p:pic>
        <p:nvPicPr>
          <p:cNvPr id="318" name="Picture 317"/>
          <p:cNvPicPr/>
          <p:nvPr/>
        </p:nvPicPr>
        <p:blipFill>
          <a:blip r:embed="rId5"/>
          <a:stretch>
            <a:fillRect/>
          </a:stretch>
        </p:blipFill>
        <p:spPr>
          <a:xfrm>
            <a:off x="4780080" y="3394080"/>
            <a:ext cx="254268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905120" y="1371600"/>
            <a:ext cx="6627960" cy="144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8000" b="1" i="1">
                <a:solidFill>
                  <a:srgbClr val="99CCFF"/>
                </a:solidFill>
                <a:latin typeface="Cambria"/>
                <a:ea typeface="DejaVu Sans"/>
              </a:rPr>
              <a:t>Thank You !</a:t>
            </a:r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1600200" y="3276720"/>
            <a:ext cx="6323040" cy="379440"/>
          </a:xfrm>
          <a:prstGeom prst="rect">
            <a:avLst/>
          </a:prstGeom>
          <a:noFill/>
          <a:ln>
            <a:noFill/>
          </a:ln>
        </p:spPr>
      </p:sp>
      <p:pic>
        <p:nvPicPr>
          <p:cNvPr id="321" name="Picture 21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5000" y="4050360"/>
            <a:ext cx="3808440" cy="253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Cambria"/>
                <a:ea typeface="DejaVu Sans"/>
              </a:rPr>
              <a:t>6. Mô hình thiết kế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1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43AA6EB-7375-4841-8629-16F9E6FDB609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" y="1371600"/>
            <a:ext cx="1553400" cy="118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6"/>
          <p:cNvSpPr/>
          <p:nvPr/>
        </p:nvSpPr>
        <p:spPr>
          <a:xfrm>
            <a:off x="457560" y="2850120"/>
            <a:ext cx="3930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Truyền tải được nhiều thông tin.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Tổ chức, trình bày trực quan và tạo nên các hệ thống phức tạp.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Tất cả mọi người cùng hiểu được phần mềm xây dựng và hoạt động ra sao.</a:t>
            </a:r>
            <a:endParaRPr dirty="0"/>
          </a:p>
        </p:txBody>
      </p:sp>
      <p:sp>
        <p:nvSpPr>
          <p:cNvPr id="115" name="CustomShape 7"/>
          <p:cNvSpPr/>
          <p:nvPr/>
        </p:nvSpPr>
        <p:spPr>
          <a:xfrm>
            <a:off x="1554120" y="1357200"/>
            <a:ext cx="758916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Tại sao cần có các quy ước, ký hiệu, mô hình chung trong thiết kế phần mềm?</a:t>
            </a:r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4878360" y="2866320"/>
            <a:ext cx="4114080" cy="310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Cambria"/>
                <a:ea typeface="DejaVu Sans"/>
              </a:rPr>
              <a:t>6. Mô hình thiết kế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9FAC85-8463-4F3A-A3BC-6B8FA580436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57560" y="2377440"/>
            <a:ext cx="8502840" cy="373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Static view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 - dùng trong thiết kế mức cao (kiến trúc, tổ chức)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Dynamic view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- dùng trong thiết kế chi tiết (hành vi, tương tác,..)</a:t>
            </a:r>
            <a:endParaRPr dirty="0"/>
          </a:p>
        </p:txBody>
      </p:sp>
      <p:sp>
        <p:nvSpPr>
          <p:cNvPr id="123" name="CustomShape 7"/>
          <p:cNvSpPr/>
          <p:nvPr/>
        </p:nvSpPr>
        <p:spPr>
          <a:xfrm>
            <a:off x="408240" y="1554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Các loại ký hiệu, mô hình dùng trong thiết kế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Cambria"/>
                <a:ea typeface="DejaVu Sans"/>
              </a:rPr>
              <a:t>6. Mô hình thiết kế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7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5EE7017-5600-4C4D-89FF-4E3BD80C1CE7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457560" y="2269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Architecture description languages (ADLs) – Ngôn ngữ đặc tả kiến trúc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Class and object diagrams - Biểu đồ lớp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Component diagrams - Biểu đồ thành phần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Class responsibility collaborator cards (CRCs)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Deployment diagrams - Biểu đồ triển khai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Entity-relationship diagrams (ERDs) - Sơ đồ thực thể quan hệ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Interface description languages (IDLs) - Ngôn ngữ mô tả giao diện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Structure charts - Biểu đồ cấu trúc</a:t>
            </a:r>
            <a:endParaRPr dirty="0"/>
          </a:p>
        </p:txBody>
      </p:sp>
      <p:sp>
        <p:nvSpPr>
          <p:cNvPr id="130" name="CustomShape 7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6.1. Static 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Cambria"/>
                <a:ea typeface="DejaVu Sans"/>
              </a:rPr>
              <a:t>6. Mô hình thiết kế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087288C-3DF9-4A6B-B3D9-AB7A0FB0BB39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6.2. Dynamic view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457560" y="2053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Activity diagram – Sơ đồ hoạt động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ommunication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diagram - Biểu đồ giao tiếp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Data flow diagrams (DFDs) - Sơ đồ luồng dữ liệu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Decision tables and diagrams - Bảng và biểu đồ quyết định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Flowcharts - Biểu đồ tiến trình (lưu đồ)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Sequence diagrams - Biểu đồ tuần tự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State transition and state chart diagrams - Biểu đồ trạng thái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Formal specification languages - Ngôn ngữ đặc tả chính thức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Pseudo code and program design languages (PDLs) - Mã giả và ngôn ngữ thiết kế chương trình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7. Chiến lược và phương pháp</a:t>
            </a:r>
            <a:endParaRPr/>
          </a:p>
        </p:txBody>
      </p:sp>
      <p:sp>
        <p:nvSpPr>
          <p:cNvPr id="274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75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276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8F5A4F-B4A2-44E2-A038-B5E26EE5DECA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277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7.1. Thiết kế hướng chức năng</a:t>
            </a:r>
            <a:endParaRPr/>
          </a:p>
        </p:txBody>
      </p:sp>
      <p:sp>
        <p:nvSpPr>
          <p:cNvPr id="278" name="CustomShape 7"/>
          <p:cNvSpPr/>
          <p:nvPr/>
        </p:nvSpPr>
        <p:spPr>
          <a:xfrm>
            <a:off x="457560" y="2053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Bản thiết kế được phân giải thành một </a:t>
            </a: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bộ các đơn thể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 được </a:t>
            </a: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tác động lẫn nhau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, mỗi đơn thể có một </a:t>
            </a: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chức năng được xác định rõ ràng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Dùng biểu đồ dòng dữ liệu, lược đồ cấu trúc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Nhược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điể:</a:t>
            </a:r>
            <a:endParaRPr dirty="0"/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Nếu thay đổi một chức năng có thể làm ảnh hưởng đến những chức năng khác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Ưu điểm:</a:t>
            </a:r>
            <a:endParaRPr dirty="0"/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Phù hợp cho hệ thống có khối lượng thông tin trạng thái nhỏ nhất và thông tin dùng chung giữa các đơn thể là rõ ràng nhất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7. Chiến lược và phương pháp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DBB42D1-61D4-4493-90B6-6584D10E04EB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284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7.2. Thiết kế hướng đối tượng</a:t>
            </a:r>
            <a:endParaRPr/>
          </a:p>
        </p:txBody>
      </p:sp>
      <p:sp>
        <p:nvSpPr>
          <p:cNvPr id="285" name="CustomShape 7"/>
          <p:cNvSpPr/>
          <p:nvPr/>
        </p:nvSpPr>
        <p:spPr>
          <a:xfrm>
            <a:off x="457560" y="2053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Nhìn nhận hệ thống như một </a:t>
            </a:r>
            <a:r>
              <a:rPr lang="en-US" sz="2200" b="1" dirty="0">
                <a:solidFill>
                  <a:srgbClr val="000000"/>
                </a:solidFill>
                <a:latin typeface="Cambria"/>
                <a:ea typeface="DejaVu Sans"/>
              </a:rPr>
              <a:t>bộ các đối tượng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. Mỗi đối tượng có những thông tin trạng thái riêng của nó.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Dựa trên việc che dấu dữ liệu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Các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đố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lượng độc lập, sẵn sàng thay đổi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Ưu điểm</a:t>
            </a:r>
            <a:endParaRPr dirty="0"/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Dễ bảo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trì</a:t>
            </a:r>
            <a:endParaRPr lang="en-US" sz="2200" dirty="0">
              <a:solidFill>
                <a:srgbClr val="000000"/>
              </a:solidFill>
              <a:latin typeface="Cambria"/>
              <a:ea typeface="DejaVu Sans"/>
            </a:endParaRPr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Có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thể dùng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lại</a:t>
            </a:r>
            <a:endParaRPr lang="en-US" sz="2200" dirty="0">
              <a:solidFill>
                <a:srgbClr val="000000"/>
              </a:solidFill>
              <a:latin typeface="Cambria"/>
              <a:ea typeface="DejaVu Sans"/>
            </a:endParaRPr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Thiết </a:t>
            </a: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kế dễ hiểu</a:t>
            </a:r>
            <a:endParaRPr dirty="0"/>
          </a:p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Nhược điểm</a:t>
            </a:r>
            <a:endParaRPr dirty="0"/>
          </a:p>
          <a:p>
            <a:pPr marL="722313" indent="-368300" algn="just">
              <a:lnSpc>
                <a:spcPct val="100000"/>
              </a:lnSpc>
              <a:buFont typeface="Cambria" pitchFamily="18" charset="0"/>
              <a:buChar char="–"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ea typeface="DejaVu Sans"/>
              </a:rPr>
              <a:t>Cách nhìn hệ thống tự nhiên là hướng chức năng nên khó phân chia ra các đối tượng thích hợp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7. Chiến lược và phương pháp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89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A5CA1E8-6814-425E-A0CA-DDF30001CE2A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291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7.3. Thiết kế lấy cấu trúc dữ liệu làm trung tâm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457560" y="2053440"/>
            <a:ext cx="8502840" cy="4222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54013" indent="-354013" algn="just"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mbria"/>
                <a:ea typeface="DejaVu Sans"/>
              </a:rPr>
              <a:t>Mô tả đầu vào và đầu ra của cấu trúc dữ liệu → phát triển cấu trúc điều khiển của phần mềm</a:t>
            </a:r>
            <a:endParaRPr dirty="0"/>
          </a:p>
        </p:txBody>
      </p:sp>
      <p:pic>
        <p:nvPicPr>
          <p:cNvPr id="293" name="Picture 3" descr="data-centered arch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396800" y="2837520"/>
            <a:ext cx="6467040" cy="374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943600" y="6537240"/>
            <a:ext cx="289404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mbria"/>
                <a:ea typeface="DejaVu Sans"/>
              </a:rPr>
              <a:t>Trường Đại học Công nghệ - ĐHQGHN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143000" y="457200"/>
            <a:ext cx="7390080" cy="48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FFFFFF"/>
                </a:solidFill>
                <a:latin typeface="Cambria"/>
                <a:ea typeface="DejaVu Sans"/>
              </a:rPr>
              <a:t>7. Chiến lược và phương pháp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1660680" y="72216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97" name="CustomShape 4"/>
          <p:cNvSpPr/>
          <p:nvPr/>
        </p:nvSpPr>
        <p:spPr>
          <a:xfrm>
            <a:off x="724680" y="1464120"/>
            <a:ext cx="277560" cy="45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152640" y="6446160"/>
            <a:ext cx="2132280" cy="31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D8C71E3-0252-4865-B192-29CF66AC0D2E}" type="slidenum"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299" name="CustomShape 6"/>
          <p:cNvSpPr/>
          <p:nvPr/>
        </p:nvSpPr>
        <p:spPr>
          <a:xfrm>
            <a:off x="408240" y="1446120"/>
            <a:ext cx="8592120" cy="54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mbria"/>
                <a:ea typeface="DejaVu Sans"/>
              </a:rPr>
              <a:t>7.4. Thiết kế hướng thành phần</a:t>
            </a:r>
            <a:endParaRPr/>
          </a:p>
        </p:txBody>
      </p:sp>
      <p:pic>
        <p:nvPicPr>
          <p:cNvPr id="300" name="Picture 299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2377440"/>
            <a:ext cx="5038200" cy="2790360"/>
          </a:xfrm>
          <a:prstGeom prst="rect">
            <a:avLst/>
          </a:prstGeom>
          <a:ln>
            <a:noFill/>
          </a:ln>
        </p:spPr>
      </p:pic>
      <p:pic>
        <p:nvPicPr>
          <p:cNvPr id="301" name="Picture 300"/>
          <p:cNvPicPr/>
          <p:nvPr/>
        </p:nvPicPr>
        <p:blipFill>
          <a:blip r:embed="rId3"/>
          <a:stretch>
            <a:fillRect/>
          </a:stretch>
        </p:blipFill>
        <p:spPr>
          <a:xfrm>
            <a:off x="1280160" y="2194560"/>
            <a:ext cx="6217920" cy="384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PresentationFormat>On-screen Show (4:3)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lenlt</cp:lastModifiedBy>
  <cp:revision>2</cp:revision>
  <dcterms:modified xsi:type="dcterms:W3CDTF">2015-12-06T16:49:07Z</dcterms:modified>
</cp:coreProperties>
</file>