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AI fairness is not very compatible with other ML tool sets like scikit-learn. If the user want to use the function like gridsearchCV in sklearn then he cannot use the model supported in AIF 360. For example, this user reported that the transformer class is incompatible with sklearn. </a:t>
            </a:r>
            <a:endParaRPr/>
          </a:p>
          <a:p>
            <a:pPr indent="0" lvl="0" marL="0" rtl="0" algn="l">
              <a:spcBef>
                <a:spcPts val="0"/>
              </a:spcBef>
              <a:spcAft>
                <a:spcPts val="0"/>
              </a:spcAft>
              <a:buNone/>
            </a:pPr>
            <a:r>
              <a:t/>
            </a:r>
            <a:endParaRPr/>
          </a:p>
        </p:txBody>
      </p:sp>
      <p:sp>
        <p:nvSpPr>
          <p:cNvPr id="118" name="Google Shape;11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3" name="Shape 83"/>
        <p:cNvGrpSpPr/>
        <p:nvPr/>
      </p:nvGrpSpPr>
      <p:grpSpPr>
        <a:xfrm>
          <a:off x="0" y="0"/>
          <a:ext cx="0" cy="0"/>
          <a:chOff x="0" y="0"/>
          <a:chExt cx="0" cy="0"/>
        </a:xfrm>
      </p:grpSpPr>
      <p:sp>
        <p:nvSpPr>
          <p:cNvPr id="84" name="Google Shape;84;p13"/>
          <p:cNvSpPr/>
          <p:nvPr/>
        </p:nvSpPr>
        <p:spPr>
          <a:xfrm>
            <a:off x="475488" y="0"/>
            <a:ext cx="10910292"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85" name="Google Shape;85;p13"/>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86" name="Google Shape;86;p13"/>
          <p:cNvSpPr txBox="1"/>
          <p:nvPr>
            <p:ph type="ctrTitle"/>
          </p:nvPr>
        </p:nvSpPr>
        <p:spPr>
          <a:xfrm>
            <a:off x="3045368" y="2043663"/>
            <a:ext cx="6105194" cy="2031055"/>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FFFFFF"/>
              </a:buClr>
              <a:buSzPts val="2400"/>
              <a:buFont typeface="Calibri"/>
              <a:buNone/>
            </a:pPr>
            <a:r>
              <a:rPr lang="en-US" sz="2400">
                <a:solidFill>
                  <a:srgbClr val="FFFFFF"/>
                </a:solidFill>
              </a:rPr>
              <a:t>AI FAIRNESS 360: AN EXTENSIBLE TOOLKIT FOR DETECTING, UNDERSTANDING, AND MITIGATING UNWANTED ALGORITHMIC BIAS</a:t>
            </a:r>
            <a:br>
              <a:rPr lang="en-US" sz="2400">
                <a:solidFill>
                  <a:srgbClr val="FFFFFF"/>
                </a:solidFill>
              </a:rPr>
            </a:br>
            <a:br>
              <a:rPr lang="en-US" sz="2400">
                <a:solidFill>
                  <a:srgbClr val="FFFFFF"/>
                </a:solidFill>
              </a:rPr>
            </a:br>
            <a:r>
              <a:rPr lang="en-US" sz="2400">
                <a:solidFill>
                  <a:srgbClr val="FFFFFF"/>
                </a:solidFill>
              </a:rPr>
              <a:t>Bellamy et al.</a:t>
            </a:r>
            <a:endParaRPr/>
          </a:p>
        </p:txBody>
      </p:sp>
      <p:sp>
        <p:nvSpPr>
          <p:cNvPr id="87" name="Google Shape;87;p13"/>
          <p:cNvSpPr txBox="1"/>
          <p:nvPr>
            <p:ph idx="1" type="subTitle"/>
          </p:nvPr>
        </p:nvSpPr>
        <p:spPr>
          <a:xfrm>
            <a:off x="3045368" y="4688177"/>
            <a:ext cx="6105194" cy="682079"/>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FFFFFF"/>
              </a:buClr>
              <a:buSzPts val="2400"/>
              <a:buNone/>
            </a:pPr>
            <a:r>
              <a:rPr lang="en-US">
                <a:solidFill>
                  <a:srgbClr val="FFFFFF"/>
                </a:solidFill>
              </a:rPr>
              <a:t>-Jie Hua and Shubham Sharma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838200" y="-86288"/>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lang="en-US"/>
              <a:t>How user-friendly is it?</a:t>
            </a:r>
            <a:endParaRPr/>
          </a:p>
        </p:txBody>
      </p:sp>
      <p:pic>
        <p:nvPicPr>
          <p:cNvPr descr="A screenshot of a social media post&#10;&#10;Description automatically generated" id="93" name="Google Shape;93;p14"/>
          <p:cNvPicPr preferRelativeResize="0"/>
          <p:nvPr>
            <p:ph idx="1" type="body"/>
          </p:nvPr>
        </p:nvPicPr>
        <p:blipFill rotWithShape="1">
          <a:blip r:embed="rId3">
            <a:alphaModFix/>
          </a:blip>
          <a:srcRect b="0" l="0" r="0" t="0"/>
          <a:stretch/>
        </p:blipFill>
        <p:spPr>
          <a:xfrm>
            <a:off x="673503" y="1084313"/>
            <a:ext cx="10515600" cy="2694452"/>
          </a:xfrm>
          <a:prstGeom prst="rect">
            <a:avLst/>
          </a:prstGeom>
          <a:noFill/>
          <a:ln>
            <a:noFill/>
          </a:ln>
        </p:spPr>
      </p:pic>
      <p:pic>
        <p:nvPicPr>
          <p:cNvPr descr="A screenshot of a social media post&#10;&#10;Description automatically generated" id="94" name="Google Shape;94;p14"/>
          <p:cNvPicPr preferRelativeResize="0"/>
          <p:nvPr/>
        </p:nvPicPr>
        <p:blipFill rotWithShape="1">
          <a:blip r:embed="rId4">
            <a:alphaModFix/>
          </a:blip>
          <a:srcRect b="0" l="0" r="0" t="0"/>
          <a:stretch/>
        </p:blipFill>
        <p:spPr>
          <a:xfrm>
            <a:off x="673503" y="4426461"/>
            <a:ext cx="11145805" cy="188621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8" name="Shape 98"/>
        <p:cNvGrpSpPr/>
        <p:nvPr/>
      </p:nvGrpSpPr>
      <p:grpSpPr>
        <a:xfrm>
          <a:off x="0" y="0"/>
          <a:ext cx="0" cy="0"/>
          <a:chOff x="0" y="0"/>
          <a:chExt cx="0" cy="0"/>
        </a:xfrm>
      </p:grpSpPr>
      <p:sp>
        <p:nvSpPr>
          <p:cNvPr id="99" name="Google Shape;99;p15"/>
          <p:cNvSpPr/>
          <p:nvPr/>
        </p:nvSpPr>
        <p:spPr>
          <a:xfrm>
            <a:off x="378068" y="343486"/>
            <a:ext cx="11438793" cy="1844256"/>
          </a:xfrm>
          <a:prstGeom prst="rect">
            <a:avLst/>
          </a:prstGeom>
          <a:solidFill>
            <a:srgbClr val="404040"/>
          </a:solidFill>
          <a:ln cap="sq" cmpd="thinThick" w="127000">
            <a:solidFill>
              <a:srgbClr val="4040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0" name="Google Shape;100;p15"/>
          <p:cNvSpPr txBox="1"/>
          <p:nvPr>
            <p:ph type="title"/>
          </p:nvPr>
        </p:nvSpPr>
        <p:spPr>
          <a:xfrm>
            <a:off x="526073" y="466578"/>
            <a:ext cx="11139854" cy="930447"/>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FFFFFF"/>
              </a:buClr>
              <a:buSzPts val="5400"/>
              <a:buFont typeface="Calibri"/>
              <a:buNone/>
            </a:pPr>
            <a:r>
              <a:rPr lang="en-US" sz="5400">
                <a:solidFill>
                  <a:srgbClr val="FFFFFF"/>
                </a:solidFill>
                <a:latin typeface="Calibri"/>
                <a:ea typeface="Calibri"/>
                <a:cs typeface="Calibri"/>
                <a:sym typeface="Calibri"/>
              </a:rPr>
              <a:t>How user-friendly is it?</a:t>
            </a:r>
            <a:endParaRPr/>
          </a:p>
        </p:txBody>
      </p:sp>
      <p:cxnSp>
        <p:nvCxnSpPr>
          <p:cNvPr id="101" name="Google Shape;101;p15"/>
          <p:cNvCxnSpPr/>
          <p:nvPr/>
        </p:nvCxnSpPr>
        <p:spPr>
          <a:xfrm>
            <a:off x="2209800" y="1448631"/>
            <a:ext cx="7772400" cy="0"/>
          </a:xfrm>
          <a:prstGeom prst="straightConnector1">
            <a:avLst/>
          </a:prstGeom>
          <a:noFill/>
          <a:ln cap="flat" cmpd="sng" w="22225">
            <a:solidFill>
              <a:srgbClr val="D9D9D9"/>
            </a:solidFill>
            <a:prstDash val="solid"/>
            <a:miter lim="800000"/>
            <a:headEnd len="sm" w="sm" type="none"/>
            <a:tailEnd len="sm" w="sm" type="none"/>
          </a:ln>
        </p:spPr>
      </p:cxnSp>
      <p:pic>
        <p:nvPicPr>
          <p:cNvPr descr="A screenshot of a social media post&#10;&#10;Description automatically generated" id="102" name="Google Shape;102;p15"/>
          <p:cNvPicPr preferRelativeResize="0"/>
          <p:nvPr>
            <p:ph idx="1" type="body"/>
          </p:nvPr>
        </p:nvPicPr>
        <p:blipFill rotWithShape="1">
          <a:blip r:embed="rId3">
            <a:alphaModFix/>
          </a:blip>
          <a:srcRect b="0" l="0" r="0" t="0"/>
          <a:stretch/>
        </p:blipFill>
        <p:spPr>
          <a:xfrm>
            <a:off x="1792904" y="2509911"/>
            <a:ext cx="8551093" cy="399763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6" name="Shape 106"/>
        <p:cNvGrpSpPr/>
        <p:nvPr/>
      </p:nvGrpSpPr>
      <p:grpSpPr>
        <a:xfrm>
          <a:off x="0" y="0"/>
          <a:ext cx="0" cy="0"/>
          <a:chOff x="0" y="0"/>
          <a:chExt cx="0" cy="0"/>
        </a:xfrm>
      </p:grpSpPr>
      <p:sp>
        <p:nvSpPr>
          <p:cNvPr id="107" name="Google Shape;107;p16"/>
          <p:cNvSpPr/>
          <p:nvPr/>
        </p:nvSpPr>
        <p:spPr>
          <a:xfrm>
            <a:off x="484096" y="470925"/>
            <a:ext cx="4381009" cy="5892104"/>
          </a:xfrm>
          <a:custGeom>
            <a:rect b="b" l="l" r="r" t="t"/>
            <a:pathLst>
              <a:path extrusionOk="0" h="5892104" w="4381009">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8" name="Google Shape;108;p16"/>
          <p:cNvSpPr txBox="1"/>
          <p:nvPr>
            <p:ph type="title"/>
          </p:nvPr>
        </p:nvSpPr>
        <p:spPr>
          <a:xfrm>
            <a:off x="863029" y="1012004"/>
            <a:ext cx="3416158" cy="479540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4400"/>
              <a:buFont typeface="Calibri"/>
              <a:buNone/>
            </a:pPr>
            <a:r>
              <a:rPr lang="en-US">
                <a:solidFill>
                  <a:srgbClr val="FFFFFF"/>
                </a:solidFill>
              </a:rPr>
              <a:t>Assumptions and limitations of difference fairness methods	</a:t>
            </a:r>
            <a:endParaRPr/>
          </a:p>
        </p:txBody>
      </p:sp>
      <p:grpSp>
        <p:nvGrpSpPr>
          <p:cNvPr id="109" name="Google Shape;109;p16"/>
          <p:cNvGrpSpPr/>
          <p:nvPr/>
        </p:nvGrpSpPr>
        <p:grpSpPr>
          <a:xfrm>
            <a:off x="5194300" y="885132"/>
            <a:ext cx="6513603" cy="5057009"/>
            <a:chOff x="0" y="414208"/>
            <a:chExt cx="6513603" cy="5057009"/>
          </a:xfrm>
        </p:grpSpPr>
        <p:sp>
          <p:nvSpPr>
            <p:cNvPr id="110" name="Google Shape;110;p16"/>
            <p:cNvSpPr/>
            <p:nvPr/>
          </p:nvSpPr>
          <p:spPr>
            <a:xfrm>
              <a:off x="0" y="414208"/>
              <a:ext cx="6513603" cy="1641509"/>
            </a:xfrm>
            <a:prstGeom prst="roundRect">
              <a:avLst>
                <a:gd fmla="val 16667" name="adj"/>
              </a:avLst>
            </a:prstGeom>
            <a:gradFill>
              <a:gsLst>
                <a:gs pos="0">
                  <a:srgbClr val="6EA5DA"/>
                </a:gs>
                <a:gs pos="50000">
                  <a:srgbClr val="529BDA"/>
                </a:gs>
                <a:gs pos="100000">
                  <a:srgbClr val="4188C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6"/>
            <p:cNvSpPr txBox="1"/>
            <p:nvPr/>
          </p:nvSpPr>
          <p:spPr>
            <a:xfrm>
              <a:off x="80132" y="494340"/>
              <a:ext cx="6353339" cy="1481245"/>
            </a:xfrm>
            <a:prstGeom prst="rect">
              <a:avLst/>
            </a:prstGeom>
            <a:noFill/>
            <a:ln>
              <a:noFill/>
            </a:ln>
          </p:spPr>
          <p:txBody>
            <a:bodyPr anchorCtr="0" anchor="ctr" bIns="87625" lIns="87625" spcFirstLastPara="1" rIns="87625" wrap="square" tIns="87625">
              <a:noAutofit/>
            </a:bodyPr>
            <a:lstStyle/>
            <a:p>
              <a:pPr indent="0" lvl="0" marL="0" marR="0" rtl="0" algn="l">
                <a:lnSpc>
                  <a:spcPct val="90000"/>
                </a:lnSpc>
                <a:spcBef>
                  <a:spcPts val="0"/>
                </a:spcBef>
                <a:spcAft>
                  <a:spcPts val="0"/>
                </a:spcAft>
                <a:buClr>
                  <a:schemeClr val="lt1"/>
                </a:buClr>
                <a:buSzPts val="2300"/>
                <a:buFont typeface="Calibri"/>
                <a:buNone/>
              </a:pPr>
              <a:r>
                <a:rPr b="0" i="0" lang="en-US" sz="2300" u="none" cap="none" strike="noStrike">
                  <a:solidFill>
                    <a:schemeClr val="lt1"/>
                  </a:solidFill>
                  <a:latin typeface="Calibri"/>
                  <a:ea typeface="Calibri"/>
                  <a:cs typeface="Calibri"/>
                  <a:sym typeface="Calibri"/>
                </a:rPr>
                <a:t>Optimized Pre-Processing for Discrimination Prevention: Should work for more than one protected attribute but doesn’t and for a new dataset, you'll need to define a distortion function.</a:t>
              </a:r>
              <a:endParaRPr/>
            </a:p>
          </p:txBody>
        </p:sp>
        <p:sp>
          <p:nvSpPr>
            <p:cNvPr id="112" name="Google Shape;112;p16"/>
            <p:cNvSpPr/>
            <p:nvPr/>
          </p:nvSpPr>
          <p:spPr>
            <a:xfrm>
              <a:off x="0" y="2121958"/>
              <a:ext cx="6513603" cy="1641509"/>
            </a:xfrm>
            <a:prstGeom prst="roundRect">
              <a:avLst>
                <a:gd fmla="val 16667" name="adj"/>
              </a:avLst>
            </a:prstGeom>
            <a:gradFill>
              <a:gsLst>
                <a:gs pos="0">
                  <a:srgbClr val="65C998"/>
                </a:gs>
                <a:gs pos="50000">
                  <a:srgbClr val="46C78C"/>
                </a:gs>
                <a:gs pos="100000">
                  <a:srgbClr val="35B87B"/>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6"/>
            <p:cNvSpPr txBox="1"/>
            <p:nvPr/>
          </p:nvSpPr>
          <p:spPr>
            <a:xfrm>
              <a:off x="80132" y="2202090"/>
              <a:ext cx="6353339" cy="1481245"/>
            </a:xfrm>
            <a:prstGeom prst="rect">
              <a:avLst/>
            </a:prstGeom>
            <a:noFill/>
            <a:ln>
              <a:noFill/>
            </a:ln>
          </p:spPr>
          <p:txBody>
            <a:bodyPr anchorCtr="0" anchor="ctr" bIns="87625" lIns="87625" spcFirstLastPara="1" rIns="87625" wrap="square" tIns="87625">
              <a:noAutofit/>
            </a:bodyPr>
            <a:lstStyle/>
            <a:p>
              <a:pPr indent="0" lvl="0" marL="0" marR="0" rtl="0" algn="l">
                <a:lnSpc>
                  <a:spcPct val="90000"/>
                </a:lnSpc>
                <a:spcBef>
                  <a:spcPts val="0"/>
                </a:spcBef>
                <a:spcAft>
                  <a:spcPts val="0"/>
                </a:spcAft>
                <a:buClr>
                  <a:schemeClr val="lt1"/>
                </a:buClr>
                <a:buSzPts val="2300"/>
                <a:buFont typeface="Calibri"/>
                <a:buNone/>
              </a:pPr>
              <a:r>
                <a:rPr b="0" i="0" lang="en-US" sz="2300" u="none" cap="none" strike="noStrike">
                  <a:solidFill>
                    <a:schemeClr val="lt1"/>
                  </a:solidFill>
                  <a:latin typeface="Calibri"/>
                  <a:ea typeface="Calibri"/>
                  <a:cs typeface="Calibri"/>
                  <a:sym typeface="Calibri"/>
                </a:rPr>
                <a:t>A user reported that using one of the pre-processing fairness techniques made their dataset less fair.</a:t>
              </a:r>
              <a:endParaRPr/>
            </a:p>
          </p:txBody>
        </p:sp>
        <p:sp>
          <p:nvSpPr>
            <p:cNvPr id="114" name="Google Shape;114;p16"/>
            <p:cNvSpPr/>
            <p:nvPr/>
          </p:nvSpPr>
          <p:spPr>
            <a:xfrm>
              <a:off x="0" y="3829708"/>
              <a:ext cx="6513603" cy="1641509"/>
            </a:xfrm>
            <a:prstGeom prst="roundRect">
              <a:avLst>
                <a:gd fmla="val 16667" name="adj"/>
              </a:avLst>
            </a:prstGeom>
            <a:gradFill>
              <a:gsLst>
                <a:gs pos="0">
                  <a:srgbClr val="7EB55F"/>
                </a:gs>
                <a:gs pos="50000">
                  <a:srgbClr val="6EB03F"/>
                </a:gs>
                <a:gs pos="100000">
                  <a:srgbClr val="5F9F3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6"/>
            <p:cNvSpPr txBox="1"/>
            <p:nvPr/>
          </p:nvSpPr>
          <p:spPr>
            <a:xfrm>
              <a:off x="80132" y="3909840"/>
              <a:ext cx="6353339" cy="1481245"/>
            </a:xfrm>
            <a:prstGeom prst="rect">
              <a:avLst/>
            </a:prstGeom>
            <a:noFill/>
            <a:ln>
              <a:noFill/>
            </a:ln>
          </p:spPr>
          <p:txBody>
            <a:bodyPr anchorCtr="0" anchor="ctr" bIns="87625" lIns="87625" spcFirstLastPara="1" rIns="87625" wrap="square" tIns="87625">
              <a:noAutofit/>
            </a:bodyPr>
            <a:lstStyle/>
            <a:p>
              <a:pPr indent="0" lvl="0" marL="0" marR="0" rtl="0" algn="l">
                <a:lnSpc>
                  <a:spcPct val="90000"/>
                </a:lnSpc>
                <a:spcBef>
                  <a:spcPts val="0"/>
                </a:spcBef>
                <a:spcAft>
                  <a:spcPts val="0"/>
                </a:spcAft>
                <a:buClr>
                  <a:schemeClr val="lt1"/>
                </a:buClr>
                <a:buSzPts val="2300"/>
                <a:buFont typeface="Calibri"/>
                <a:buNone/>
              </a:pPr>
              <a:r>
                <a:rPr b="0" i="0" lang="en-US" sz="2300" u="none" cap="none" strike="noStrike">
                  <a:solidFill>
                    <a:schemeClr val="lt1"/>
                  </a:solidFill>
                  <a:latin typeface="Calibri"/>
                  <a:ea typeface="Calibri"/>
                  <a:cs typeface="Calibri"/>
                  <a:sym typeface="Calibri"/>
                </a:rPr>
                <a:t>Some methods that are said to work for non-binary or multiple features are only implemented for the binary case. Eg removing disparate impact</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lang="en-US"/>
              <a:t>Compatibility issues	</a:t>
            </a:r>
            <a:endParaRPr/>
          </a:p>
        </p:txBody>
      </p:sp>
      <p:sp>
        <p:nvSpPr>
          <p:cNvPr id="121" name="Google Shape;121;p17"/>
          <p:cNvSpPr txBox="1"/>
          <p:nvPr>
            <p:ph idx="1" type="body"/>
          </p:nvPr>
        </p:nvSpPr>
        <p:spPr>
          <a:xfrm>
            <a:off x="838200" y="3191438"/>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Lack of compatibility with scikit-learn pipeline. </a:t>
            </a:r>
            <a:endParaRPr/>
          </a:p>
          <a:p>
            <a:pPr indent="-228600" lvl="0" marL="228600" rtl="0" algn="l">
              <a:lnSpc>
                <a:spcPct val="90000"/>
              </a:lnSpc>
              <a:spcBef>
                <a:spcPts val="1000"/>
              </a:spcBef>
              <a:spcAft>
                <a:spcPts val="0"/>
              </a:spcAft>
              <a:buClr>
                <a:schemeClr val="dk1"/>
              </a:buClr>
              <a:buSzPts val="2800"/>
              <a:buChar char="•"/>
            </a:pPr>
            <a:r>
              <a:rPr lang="en-US"/>
              <a:t>Users need to change/customize their code to be able to use the toolkit.</a:t>
            </a:r>
            <a:endParaRPr/>
          </a:p>
        </p:txBody>
      </p:sp>
      <p:pic>
        <p:nvPicPr>
          <p:cNvPr descr="A close up of a mans face&#10;&#10;Description automatically generated" id="122" name="Google Shape;122;p17"/>
          <p:cNvPicPr preferRelativeResize="0"/>
          <p:nvPr/>
        </p:nvPicPr>
        <p:blipFill rotWithShape="1">
          <a:blip r:embed="rId3">
            <a:alphaModFix/>
          </a:blip>
          <a:srcRect b="0" l="0" r="0" t="0"/>
          <a:stretch/>
        </p:blipFill>
        <p:spPr>
          <a:xfrm>
            <a:off x="838200" y="1490893"/>
            <a:ext cx="11164858" cy="108600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6" name="Shape 126"/>
        <p:cNvGrpSpPr/>
        <p:nvPr/>
      </p:nvGrpSpPr>
      <p:grpSpPr>
        <a:xfrm>
          <a:off x="0" y="0"/>
          <a:ext cx="0" cy="0"/>
          <a:chOff x="0" y="0"/>
          <a:chExt cx="0" cy="0"/>
        </a:xfrm>
      </p:grpSpPr>
      <p:sp>
        <p:nvSpPr>
          <p:cNvPr id="127" name="Google Shape;127;p18"/>
          <p:cNvSpPr txBox="1"/>
          <p:nvPr>
            <p:ph type="title"/>
          </p:nvPr>
        </p:nvSpPr>
        <p:spPr>
          <a:xfrm>
            <a:off x="1514292" y="513612"/>
            <a:ext cx="9894133" cy="1031216"/>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Philosophical discussion	</a:t>
            </a:r>
            <a:endParaRPr/>
          </a:p>
        </p:txBody>
      </p:sp>
      <p:pic>
        <p:nvPicPr>
          <p:cNvPr descr="A group of people looking at each other&#10;&#10;Description automatically generated" id="128" name="Google Shape;128;p18"/>
          <p:cNvPicPr preferRelativeResize="0"/>
          <p:nvPr/>
        </p:nvPicPr>
        <p:blipFill rotWithShape="1">
          <a:blip r:embed="rId3">
            <a:alphaModFix/>
          </a:blip>
          <a:srcRect b="0" l="0" r="0" t="0"/>
          <a:stretch/>
        </p:blipFill>
        <p:spPr>
          <a:xfrm>
            <a:off x="1514293" y="2617102"/>
            <a:ext cx="5069382" cy="2699445"/>
          </a:xfrm>
          <a:prstGeom prst="rect">
            <a:avLst/>
          </a:prstGeom>
          <a:noFill/>
          <a:ln>
            <a:noFill/>
          </a:ln>
        </p:spPr>
      </p:pic>
      <p:sp>
        <p:nvSpPr>
          <p:cNvPr id="129" name="Google Shape;129;p18"/>
          <p:cNvSpPr/>
          <p:nvPr/>
        </p:nvSpPr>
        <p:spPr>
          <a:xfrm rot="10800000">
            <a:off x="780154" y="1884045"/>
            <a:ext cx="3275668" cy="2853308"/>
          </a:xfrm>
          <a:custGeom>
            <a:rect b="b" l="l" r="r" t="t"/>
            <a:pathLst>
              <a:path extrusionOk="0" h="2853308" w="3275668">
                <a:moveTo>
                  <a:pt x="3275668" y="2853308"/>
                </a:moveTo>
                <a:lnTo>
                  <a:pt x="655" y="2853308"/>
                </a:lnTo>
                <a:cubicBezTo>
                  <a:pt x="-655" y="2720171"/>
                  <a:pt x="1310" y="2600702"/>
                  <a:pt x="0" y="2467565"/>
                </a:cubicBezTo>
                <a:lnTo>
                  <a:pt x="2869894" y="2468888"/>
                </a:lnTo>
                <a:lnTo>
                  <a:pt x="2869894" y="0"/>
                </a:lnTo>
                <a:lnTo>
                  <a:pt x="3275668" y="0"/>
                </a:lnTo>
                <a:close/>
              </a:path>
            </a:pathLst>
          </a:custGeom>
          <a:solidFill>
            <a:srgbClr val="4C4C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8"/>
          <p:cNvSpPr/>
          <p:nvPr/>
        </p:nvSpPr>
        <p:spPr>
          <a:xfrm>
            <a:off x="4055822" y="3222529"/>
            <a:ext cx="3242952" cy="2828156"/>
          </a:xfrm>
          <a:custGeom>
            <a:rect b="b" l="l" r="r" t="t"/>
            <a:pathLst>
              <a:path extrusionOk="0" h="2828156" w="3242952">
                <a:moveTo>
                  <a:pt x="2837178" y="0"/>
                </a:moveTo>
                <a:lnTo>
                  <a:pt x="3242952" y="0"/>
                </a:lnTo>
                <a:lnTo>
                  <a:pt x="3242952" y="2828156"/>
                </a:lnTo>
                <a:lnTo>
                  <a:pt x="0" y="2828156"/>
                </a:lnTo>
                <a:lnTo>
                  <a:pt x="0" y="2442859"/>
                </a:lnTo>
                <a:lnTo>
                  <a:pt x="2837178" y="2443295"/>
                </a:lnTo>
                <a:close/>
              </a:path>
            </a:pathLst>
          </a:custGeom>
          <a:solidFill>
            <a:srgbClr val="4C4C4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31" name="Google Shape;131;p18"/>
          <p:cNvSpPr txBox="1"/>
          <p:nvPr>
            <p:ph idx="1" type="body"/>
          </p:nvPr>
        </p:nvSpPr>
        <p:spPr>
          <a:xfrm>
            <a:off x="8075125" y="2153950"/>
            <a:ext cx="3627000" cy="3162600"/>
          </a:xfrm>
          <a:prstGeom prst="rect">
            <a:avLst/>
          </a:prstGeom>
          <a:noFill/>
          <a:ln>
            <a:noFill/>
          </a:ln>
        </p:spPr>
        <p:txBody>
          <a:bodyPr anchorCtr="0" anchor="ctr" bIns="45700" lIns="91425" spcFirstLastPara="1" rIns="91425" wrap="square" tIns="45700">
            <a:noAutofit/>
          </a:bodyPr>
          <a:lstStyle/>
          <a:p>
            <a:pPr indent="-254000" lvl="0" marL="228600" rtl="0" algn="l">
              <a:lnSpc>
                <a:spcPct val="150000"/>
              </a:lnSpc>
              <a:spcBef>
                <a:spcPts val="1000"/>
              </a:spcBef>
              <a:spcAft>
                <a:spcPts val="0"/>
              </a:spcAft>
              <a:buClr>
                <a:schemeClr val="dk1"/>
              </a:buClr>
              <a:buSzPts val="2400"/>
              <a:buChar char="•"/>
            </a:pPr>
            <a:r>
              <a:rPr lang="en-US" sz="2400"/>
              <a:t>How to agree on the metrics for fairness metrics?</a:t>
            </a:r>
            <a:endParaRPr sz="2400"/>
          </a:p>
          <a:p>
            <a:pPr indent="-254000" lvl="0" marL="228600" rtl="0" algn="l">
              <a:lnSpc>
                <a:spcPct val="150000"/>
              </a:lnSpc>
              <a:spcBef>
                <a:spcPts val="1000"/>
              </a:spcBef>
              <a:spcAft>
                <a:spcPts val="0"/>
              </a:spcAft>
              <a:buClr>
                <a:schemeClr val="dk1"/>
              </a:buClr>
              <a:buSzPts val="2400"/>
              <a:buChar char="•"/>
            </a:pPr>
            <a:r>
              <a:rPr lang="en-US" sz="2400"/>
              <a:t>Proxy vs human guided</a:t>
            </a:r>
            <a:endParaRPr sz="2400"/>
          </a:p>
          <a:p>
            <a:pPr indent="0" lvl="0" marL="0" rtl="0" algn="l">
              <a:lnSpc>
                <a:spcPct val="90000"/>
              </a:lnSpc>
              <a:spcBef>
                <a:spcPts val="1000"/>
              </a:spcBef>
              <a:spcAft>
                <a:spcPts val="0"/>
              </a:spcAft>
              <a:buClr>
                <a:schemeClr val="dk1"/>
              </a:buClr>
              <a:buSzPts val="1100"/>
              <a:buNone/>
            </a:pPr>
            <a:r>
              <a:t/>
            </a:r>
            <a:endParaRPr sz="1100"/>
          </a:p>
          <a:p>
            <a:pPr indent="0" lvl="0" marL="0" rtl="0" algn="l">
              <a:lnSpc>
                <a:spcPct val="90000"/>
              </a:lnSpc>
              <a:spcBef>
                <a:spcPts val="1000"/>
              </a:spcBef>
              <a:spcAft>
                <a:spcPts val="0"/>
              </a:spcAft>
              <a:buClr>
                <a:schemeClr val="dk1"/>
              </a:buClr>
              <a:buSzPts val="1100"/>
              <a:buNone/>
            </a:pPr>
            <a:r>
              <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