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  <p:sldMasterId id="2147483659" r:id="rId2"/>
    <p:sldMasterId id="2147483669" r:id="rId3"/>
  </p:sldMasterIdLst>
  <p:notesMasterIdLst>
    <p:notesMasterId r:id="rId25"/>
  </p:notesMasterIdLst>
  <p:sldIdLst>
    <p:sldId id="715" r:id="rId4"/>
    <p:sldId id="756" r:id="rId5"/>
    <p:sldId id="757" r:id="rId6"/>
    <p:sldId id="762" r:id="rId7"/>
    <p:sldId id="768" r:id="rId8"/>
    <p:sldId id="769" r:id="rId9"/>
    <p:sldId id="770" r:id="rId10"/>
    <p:sldId id="767" r:id="rId11"/>
    <p:sldId id="771" r:id="rId12"/>
    <p:sldId id="772" r:id="rId13"/>
    <p:sldId id="773" r:id="rId14"/>
    <p:sldId id="774" r:id="rId15"/>
    <p:sldId id="781" r:id="rId16"/>
    <p:sldId id="775" r:id="rId17"/>
    <p:sldId id="776" r:id="rId18"/>
    <p:sldId id="777" r:id="rId19"/>
    <p:sldId id="778" r:id="rId20"/>
    <p:sldId id="779" r:id="rId21"/>
    <p:sldId id="780" r:id="rId22"/>
    <p:sldId id="782" r:id="rId23"/>
    <p:sldId id="752" r:id="rId24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15"/>
            <p14:sldId id="756"/>
            <p14:sldId id="757"/>
            <p14:sldId id="762"/>
            <p14:sldId id="768"/>
            <p14:sldId id="769"/>
            <p14:sldId id="770"/>
            <p14:sldId id="767"/>
            <p14:sldId id="771"/>
            <p14:sldId id="772"/>
            <p14:sldId id="773"/>
            <p14:sldId id="774"/>
            <p14:sldId id="781"/>
            <p14:sldId id="775"/>
            <p14:sldId id="776"/>
            <p14:sldId id="777"/>
            <p14:sldId id="778"/>
            <p14:sldId id="779"/>
            <p14:sldId id="780"/>
            <p14:sldId id="782"/>
            <p14:sldId id="7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i Lee Chang" initials="MLC" lastIdx="0" clrIdx="0">
    <p:extLst>
      <p:ext uri="{19B8F6BF-5375-455C-9EA6-DF929625EA0E}">
        <p15:presenceInfo xmlns:p15="http://schemas.microsoft.com/office/powerpoint/2012/main" userId="af6ffd9f593886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B050"/>
    <a:srgbClr val="A6A6A6"/>
    <a:srgbClr val="BF5700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0429" autoAdjust="0"/>
  </p:normalViewPr>
  <p:slideViewPr>
    <p:cSldViewPr>
      <p:cViewPr varScale="1">
        <p:scale>
          <a:sx n="140" d="100"/>
          <a:sy n="140" d="100"/>
        </p:scale>
        <p:origin x="998" y="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2/20/2019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76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30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02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70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60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Frisked = patted-down in search of a weapon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6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Analyzing frisk decisions is a straightforward application of the threshold test</a:t>
            </a:r>
          </a:p>
          <a:p>
            <a:r>
              <a:rPr lang="en-US" dirty="0"/>
              <a:t>High correlation is expected and serves as robustness check.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37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Posterior predictive checks:  model fits the observed frisk rates and hit rates really well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Threshold noise:  In realty, officers may apply different thresholds and the same officer might vary the threshold from one stop to the next.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Figure 2: Inferred frisk thresholds when the model is ﬁt to simulated data, where the threshold applied to each stop is perturbed by logit-normal noise. The dashed lines indicate the unperturbed thresholds. Racial disparities in thresholds persist even as large amounts of noise are introduced.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26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3: Frisk thresholds inferred on disaggregated subsets of the primary dataset. While thresholds vary across subsets, thresholds for whites are consistently higher than thresholds for blacks and Hispanics.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99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834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926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56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83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7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6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94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10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43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99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343"/>
            <a:ext cx="7772400" cy="110299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7360"/>
            <a:ext cx="8229600" cy="29489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78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98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675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96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3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7478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650"/>
            <a:ext cx="82296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9530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9530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Insert your subtitle or any additional description text here up to</a:t>
            </a:r>
            <a:br>
              <a:rPr lang="en-US" dirty="0"/>
            </a:br>
            <a:r>
              <a:rPr lang="en-US" dirty="0"/>
              <a:t>two lines of text or you can delete this text box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9"/>
          <p:cNvSpPr txBox="1">
            <a:spLocks/>
          </p:cNvSpPr>
          <p:nvPr userDrawn="1"/>
        </p:nvSpPr>
        <p:spPr>
          <a:xfrm>
            <a:off x="490384" y="41719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Presenter or speaker name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Position/Role,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6" name="Text Placeholder 9"/>
          <p:cNvSpPr txBox="1">
            <a:spLocks/>
          </p:cNvSpPr>
          <p:nvPr userDrawn="1"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Month 20xx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50332291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800" b="1" i="0" kern="800" cap="all" normalizeH="0" baseline="0">
          <a:solidFill>
            <a:schemeClr val="bg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400" b="0" i="0" kern="1200" baseline="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286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0210"/>
            <a:ext cx="82296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  <p:sldLayoutId id="214748366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9972"/>
            <a:ext cx="822960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281559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05624" y="4293869"/>
            <a:ext cx="7886700" cy="6705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200" dirty="0"/>
              <a:t>Review presented by</a:t>
            </a:r>
            <a:endParaRPr lang="en-US" sz="1200" b="0" i="0" cap="all" baseline="0" dirty="0">
              <a:latin typeface="Arial Black" charset="0"/>
            </a:endParaRPr>
          </a:p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200" b="1" dirty="0"/>
              <a:t>Mai Lee Chang, Marius Arvinte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200" baseline="0" dirty="0"/>
              <a:t>The University of Texas at Austin</a:t>
            </a:r>
            <a:endParaRPr lang="en-US" sz="1200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cap="all" dirty="0">
                <a:latin typeface="Arial Black" charset="0"/>
              </a:rPr>
              <a:t>February 21, 2019</a:t>
            </a:r>
            <a:endParaRPr lang="en-US" sz="1200" b="0" dirty="0"/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453390"/>
            <a:ext cx="7874164" cy="22098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dirty="0"/>
              <a:t>Fast threshold tests for detecting discrimination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400"/>
          </a:xfrm>
          <a:prstGeom prst="rect">
            <a:avLst/>
          </a:prstGeom>
        </p:spPr>
      </p:pic>
      <p:sp>
        <p:nvSpPr>
          <p:cNvPr id="7" name="Text Placeholder 9"/>
          <p:cNvSpPr txBox="1">
            <a:spLocks/>
          </p:cNvSpPr>
          <p:nvPr/>
        </p:nvSpPr>
        <p:spPr>
          <a:xfrm>
            <a:off x="548640" y="28765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b="1" dirty="0"/>
              <a:t>E. Pierson, S. Corbett-Davies, S. Goel, 2018 AISTATS Conference</a:t>
            </a:r>
          </a:p>
        </p:txBody>
      </p:sp>
    </p:spTree>
    <p:extLst>
      <p:ext uri="{BB962C8B-B14F-4D97-AF65-F5344CB8AC3E}">
        <p14:creationId xmlns:p14="http://schemas.microsoft.com/office/powerpoint/2010/main" val="757240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14350"/>
            <a:ext cx="8229600" cy="498872"/>
          </a:xfrm>
        </p:spPr>
        <p:txBody>
          <a:bodyPr>
            <a:noAutofit/>
          </a:bodyPr>
          <a:lstStyle/>
          <a:p>
            <a:r>
              <a:rPr lang="en-US" sz="2800" dirty="0"/>
              <a:t>The discriminant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2400" y="1047750"/>
                <a:ext cx="8686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2575" indent="-282575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Main contribution of this paper </a:t>
                </a:r>
                <a:r>
                  <a:rPr lang="en-US" sz="1600" dirty="0">
                    <a:sym typeface="Wingdings" panose="05000000000000000000" pitchFamily="2" charset="2"/>
                  </a:rPr>
                  <a:t> Use a computation “friendly” model for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𝑔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.</a:t>
                </a:r>
              </a:p>
              <a:p>
                <a:pPr marL="282575" indent="-282575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ym typeface="Wingdings" panose="05000000000000000000" pitchFamily="2" charset="2"/>
                  </a:rPr>
                  <a:t>Discriminant distribution  Very similar to model used in LDA.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047750"/>
                <a:ext cx="8686800" cy="584775"/>
              </a:xfrm>
              <a:prstGeom prst="rect">
                <a:avLst/>
              </a:prstGeom>
              <a:blipFill>
                <a:blip r:embed="rId3"/>
                <a:stretch>
                  <a:fillRect l="-281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B4A6F5B-549A-4416-95F7-35992681F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09750"/>
            <a:ext cx="4724400" cy="282641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486400" y="3486150"/>
            <a:ext cx="914400" cy="15240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486400" y="3638550"/>
            <a:ext cx="914400" cy="15240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77000" y="3346162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Conditional distribution is assumed to be Gaussian.</a:t>
            </a:r>
            <a:endParaRPr lang="en-US" sz="1600" dirty="0">
              <a:sym typeface="Wingdings" panose="05000000000000000000" pitchFamily="2" charset="2"/>
            </a:endParaRPr>
          </a:p>
        </p:txBody>
      </p:sp>
      <p:sp>
        <p:nvSpPr>
          <p:cNvPr id="3" name="Arc 2"/>
          <p:cNvSpPr/>
          <p:nvPr/>
        </p:nvSpPr>
        <p:spPr>
          <a:xfrm>
            <a:off x="4545759" y="1428750"/>
            <a:ext cx="2795681" cy="3028257"/>
          </a:xfrm>
          <a:prstGeom prst="arc">
            <a:avLst>
              <a:gd name="adj1" fmla="val 17368217"/>
              <a:gd name="adj2" fmla="val 0"/>
            </a:avLst>
          </a:prstGeom>
          <a:ln>
            <a:solidFill>
              <a:srgbClr val="00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4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14350"/>
            <a:ext cx="8229600" cy="498872"/>
          </a:xfrm>
        </p:spPr>
        <p:txBody>
          <a:bodyPr>
            <a:noAutofit/>
          </a:bodyPr>
          <a:lstStyle/>
          <a:p>
            <a:r>
              <a:rPr lang="en-US" sz="2800" dirty="0"/>
              <a:t>The discriminant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52400" y="1047750"/>
                <a:ext cx="8686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2575" indent="-282575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ym typeface="Wingdings" panose="05000000000000000000" pitchFamily="2" charset="2"/>
                  </a:rPr>
                  <a:t>Further, the authors show that two parameters are sufficient for </a:t>
                </a:r>
                <a:r>
                  <a:rPr lang="en-US" sz="1600" i="1" dirty="0">
                    <a:sym typeface="Wingdings" panose="05000000000000000000" pitchFamily="2" charset="2"/>
                  </a:rPr>
                  <a:t>disc</a:t>
                </a:r>
                <a:r>
                  <a:rPr lang="en-US" sz="1600" dirty="0">
                    <a:sym typeface="Wingdings" panose="05000000000000000000" pitchFamily="2" charset="2"/>
                  </a:rPr>
                  <a:t> instead of five.</a:t>
                </a:r>
              </a:p>
              <a:p>
                <a:pPr marL="282575" indent="-282575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ym typeface="Wingdings" panose="05000000000000000000" pitchFamily="2" charset="2"/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𝑔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~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𝑑𝑖𝑠𝑐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𝜙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𝛿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has a closed form expression: 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047750"/>
                <a:ext cx="8686800" cy="584775"/>
              </a:xfrm>
              <a:prstGeom prst="rect">
                <a:avLst/>
              </a:prstGeom>
              <a:blipFill>
                <a:blip r:embed="rId3"/>
                <a:stretch>
                  <a:fillRect l="-281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962150"/>
            <a:ext cx="2895600" cy="5690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2400" y="3028950"/>
            <a:ext cx="868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This leads to compact, closed-form expression for the decision/success rates: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99" y="3614124"/>
            <a:ext cx="4190998" cy="270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019550"/>
            <a:ext cx="4191000" cy="53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23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14350"/>
            <a:ext cx="8229600" cy="498872"/>
          </a:xfrm>
        </p:spPr>
        <p:txBody>
          <a:bodyPr>
            <a:noAutofit/>
          </a:bodyPr>
          <a:lstStyle/>
          <a:p>
            <a:r>
              <a:rPr lang="en-US" sz="2800" dirty="0"/>
              <a:t>The discriminant distribution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104775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Since this is an approximation, the authors investigate how well </a:t>
            </a:r>
            <a:r>
              <a:rPr lang="en-US" sz="1600" i="1" dirty="0">
                <a:sym typeface="Wingdings" panose="05000000000000000000" pitchFamily="2" charset="2"/>
              </a:rPr>
              <a:t>disc</a:t>
            </a:r>
            <a:r>
              <a:rPr lang="en-US" sz="1600" dirty="0">
                <a:sym typeface="Wingdings" panose="05000000000000000000" pitchFamily="2" charset="2"/>
              </a:rPr>
              <a:t> matches beta/logit-normal distributions.</a:t>
            </a:r>
          </a:p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Use TV distance as a distortion metric.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F51D38-E926-4616-92DD-1AF46D9C7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436" y="2038350"/>
            <a:ext cx="3920727" cy="292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3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14350"/>
            <a:ext cx="8229600" cy="498872"/>
          </a:xfrm>
        </p:spPr>
        <p:txBody>
          <a:bodyPr>
            <a:noAutofit/>
          </a:bodyPr>
          <a:lstStyle/>
          <a:p>
            <a:r>
              <a:rPr lang="en-US" sz="2800" dirty="0"/>
              <a:t>The discriminant distribution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1047750"/>
            <a:ext cx="8686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Finally, using </a:t>
            </a:r>
            <a:r>
              <a:rPr lang="en-US" sz="1600" i="1" dirty="0">
                <a:sym typeface="Wingdings" panose="05000000000000000000" pitchFamily="2" charset="2"/>
              </a:rPr>
              <a:t>disc</a:t>
            </a:r>
            <a:r>
              <a:rPr lang="en-US" sz="1600" dirty="0">
                <a:sym typeface="Wingdings" panose="05000000000000000000" pitchFamily="2" charset="2"/>
              </a:rPr>
              <a:t> instead of beta distributions allows for:</a:t>
            </a:r>
          </a:p>
          <a:p>
            <a:pPr marL="282575" indent="-282575">
              <a:buFont typeface="Arial" panose="020B0604020202020204" pitchFamily="34" charset="0"/>
              <a:buChar char="•"/>
            </a:pPr>
            <a:endParaRPr lang="en-US" sz="1600" dirty="0">
              <a:sym typeface="Wingdings" panose="05000000000000000000" pitchFamily="2" charset="2"/>
            </a:endParaRP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Full Bayesian inference in reasonable (i.e. not weeks) times.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>
                <a:sym typeface="Wingdings" panose="05000000000000000000" pitchFamily="2" charset="2"/>
              </a:rPr>
              <a:t>Very high accuracy.</a:t>
            </a:r>
          </a:p>
          <a:p>
            <a:pPr lvl="2"/>
            <a:endParaRPr lang="en-US" sz="1600" dirty="0">
              <a:sym typeface="Wingdings" panose="05000000000000000000" pitchFamily="2" charset="2"/>
            </a:endParaRPr>
          </a:p>
          <a:p>
            <a:pPr lvl="1"/>
            <a:r>
              <a:rPr lang="en-US" sz="1600" b="1" dirty="0">
                <a:sym typeface="Wingdings" panose="05000000000000000000" pitchFamily="2" charset="2"/>
              </a:rPr>
              <a:t>OR</a:t>
            </a:r>
          </a:p>
          <a:p>
            <a:pPr lvl="1"/>
            <a:endParaRPr lang="en-US" sz="1600" dirty="0">
              <a:sym typeface="Wingdings" panose="05000000000000000000" pitchFamily="2" charset="2"/>
            </a:endParaRP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Hamiltonian Monte Carlo inference in very fast times.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>
                <a:sym typeface="Wingdings" panose="05000000000000000000" pitchFamily="2" charset="2"/>
              </a:rPr>
              <a:t>Helped by the simple analytical expressions of </a:t>
            </a:r>
            <a:r>
              <a:rPr lang="en-US" sz="1600" i="1" dirty="0">
                <a:sym typeface="Wingdings" panose="05000000000000000000" pitchFamily="2" charset="2"/>
              </a:rPr>
              <a:t>disc</a:t>
            </a:r>
            <a:r>
              <a:rPr lang="en-US" sz="1600" dirty="0">
                <a:sym typeface="Wingdings" panose="05000000000000000000" pitchFamily="2" charset="2"/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>
                <a:sym typeface="Wingdings" panose="05000000000000000000" pitchFamily="2" charset="2"/>
              </a:rPr>
              <a:t>Desired in very high dimensional inference networks, where complete Bayesian is non-practical.</a:t>
            </a:r>
          </a:p>
        </p:txBody>
      </p:sp>
    </p:spTree>
    <p:extLst>
      <p:ext uri="{BB962C8B-B14F-4D97-AF65-F5344CB8AC3E}">
        <p14:creationId xmlns:p14="http://schemas.microsoft.com/office/powerpoint/2010/main" val="879503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14350"/>
            <a:ext cx="8229600" cy="498872"/>
          </a:xfrm>
        </p:spPr>
        <p:txBody>
          <a:bodyPr>
            <a:noAutofit/>
          </a:bodyPr>
          <a:lstStyle/>
          <a:p>
            <a:r>
              <a:rPr lang="en-US" sz="2800" dirty="0"/>
              <a:t>Evaluation: Stop-and-frisk case study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277362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1600" b="1" dirty="0"/>
              <a:t>Data:  </a:t>
            </a:r>
            <a:r>
              <a:rPr lang="en-US" sz="1600" dirty="0"/>
              <a:t>2.7 million pedestrian stops conducted by NYC police (2008-2012)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1600" dirty="0"/>
              <a:t>Variables:  </a:t>
            </a:r>
          </a:p>
          <a:p>
            <a:pPr marL="1196975" lvl="2" indent="-282575">
              <a:buFont typeface="Arial" panose="020B0604020202020204" pitchFamily="34" charset="0"/>
              <a:buChar char="•"/>
            </a:pPr>
            <a:r>
              <a:rPr lang="en-US" sz="1600" dirty="0"/>
              <a:t>Race</a:t>
            </a:r>
          </a:p>
          <a:p>
            <a:pPr marL="1196975" lvl="2" indent="-282575">
              <a:buFont typeface="Arial" panose="020B0604020202020204" pitchFamily="34" charset="0"/>
              <a:buChar char="•"/>
            </a:pPr>
            <a:r>
              <a:rPr lang="en-US" sz="1600" dirty="0"/>
              <a:t>Police precinct</a:t>
            </a:r>
          </a:p>
          <a:p>
            <a:pPr marL="1196975" lvl="2" indent="-282575">
              <a:buFont typeface="Arial" panose="020B0604020202020204" pitchFamily="34" charset="0"/>
              <a:buChar char="•"/>
            </a:pPr>
            <a:r>
              <a:rPr lang="en-US" sz="1600" dirty="0"/>
              <a:t>Frisked or not</a:t>
            </a:r>
          </a:p>
          <a:p>
            <a:pPr marL="1196975" lvl="2" indent="-282575">
              <a:buFont typeface="Arial" panose="020B0604020202020204" pitchFamily="34" charset="0"/>
              <a:buChar char="•"/>
            </a:pPr>
            <a:r>
              <a:rPr lang="en-US" sz="1600" dirty="0"/>
              <a:t>Weapon was found or not</a:t>
            </a:r>
          </a:p>
          <a:p>
            <a:pPr marL="282575" indent="-282575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1600" b="1" dirty="0"/>
              <a:t>Analyzed stops of whites, blacks and Hispanics</a:t>
            </a:r>
          </a:p>
          <a:p>
            <a:endParaRPr lang="en-US" sz="1600" b="1" dirty="0"/>
          </a:p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1600" b="1" dirty="0"/>
              <a:t>Used the threshold test to analyze two decisions: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1600" dirty="0"/>
              <a:t>Initial stop decision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1600" dirty="0"/>
              <a:t>Subsequent decision: Conduct a frisk</a:t>
            </a:r>
          </a:p>
        </p:txBody>
      </p:sp>
      <p:sp>
        <p:nvSpPr>
          <p:cNvPr id="3" name="Right Brace 2"/>
          <p:cNvSpPr/>
          <p:nvPr/>
        </p:nvSpPr>
        <p:spPr>
          <a:xfrm>
            <a:off x="3352800" y="1810762"/>
            <a:ext cx="304800" cy="381000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86200" y="1841161"/>
                <a:ext cx="3886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One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𝑟𝑑</m:t>
                        </m:r>
                      </m:sub>
                    </m:sSub>
                  </m:oMath>
                </a14:m>
                <a:r>
                  <a:rPr lang="en-US" sz="1400" dirty="0"/>
                  <a:t> for each combination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841161"/>
                <a:ext cx="3886200" cy="307777"/>
              </a:xfrm>
              <a:prstGeom prst="rect">
                <a:avLst/>
              </a:prstGeom>
              <a:blipFill>
                <a:blip r:embed="rId3"/>
                <a:stretch>
                  <a:fillRect l="-471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>
            <a:off x="4191000" y="2331737"/>
            <a:ext cx="304800" cy="381000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5010" y="2368348"/>
            <a:ext cx="388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Correspond to decision/hit rates</a:t>
            </a:r>
          </a:p>
        </p:txBody>
      </p:sp>
    </p:spTree>
    <p:extLst>
      <p:ext uri="{BB962C8B-B14F-4D97-AF65-F5344CB8AC3E}">
        <p14:creationId xmlns:p14="http://schemas.microsoft.com/office/powerpoint/2010/main" val="3999958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14350"/>
            <a:ext cx="8229600" cy="498872"/>
          </a:xfrm>
        </p:spPr>
        <p:txBody>
          <a:bodyPr>
            <a:noAutofit/>
          </a:bodyPr>
          <a:lstStyle/>
          <a:p>
            <a:r>
              <a:rPr lang="en-US" sz="2800" dirty="0"/>
              <a:t>Bias in Frisk Decision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117574"/>
            <a:ext cx="8839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1600" b="1" dirty="0"/>
              <a:t>Complexity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1600" dirty="0"/>
              <a:t>Beta distributions: ~2 hrs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1600" dirty="0"/>
              <a:t>Discriminant distributions: &lt;1 min</a:t>
            </a:r>
          </a:p>
          <a:p>
            <a:pPr lvl="1"/>
            <a:endParaRPr lang="en-US" sz="1600" dirty="0"/>
          </a:p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1600" b="1" dirty="0"/>
              <a:t>High correlation (0.95) between thresholds inferred using the accelerated model and original model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1600" dirty="0"/>
              <a:t>Discrimination against blacks and Hispanics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285E5E-A340-45F5-9E6C-3B7EC763EF76}"/>
              </a:ext>
            </a:extLst>
          </p:cNvPr>
          <p:cNvGrpSpPr/>
          <p:nvPr/>
        </p:nvGrpSpPr>
        <p:grpSpPr>
          <a:xfrm>
            <a:off x="2819400" y="2946267"/>
            <a:ext cx="3886200" cy="2197233"/>
            <a:chOff x="5334000" y="1541961"/>
            <a:chExt cx="3886200" cy="21972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7BAA1D5-B8EF-4270-8623-F1FF783E3C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69" b="1"/>
            <a:stretch/>
          </p:blipFill>
          <p:spPr>
            <a:xfrm>
              <a:off x="5334000" y="1541961"/>
              <a:ext cx="3810000" cy="1920626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264802F-8363-4F49-B71F-C20F97230F40}"/>
                </a:ext>
              </a:extLst>
            </p:cNvPr>
            <p:cNvSpPr txBox="1"/>
            <p:nvPr/>
          </p:nvSpPr>
          <p:spPr>
            <a:xfrm>
              <a:off x="5410200" y="3462195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Inferred thresholds using the accelerated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560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14350"/>
            <a:ext cx="8229600" cy="498872"/>
          </a:xfrm>
        </p:spPr>
        <p:txBody>
          <a:bodyPr>
            <a:noAutofit/>
          </a:bodyPr>
          <a:lstStyle/>
          <a:p>
            <a:r>
              <a:rPr lang="en-US" sz="2800" dirty="0"/>
              <a:t>Bias in Frisk Decision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047750"/>
            <a:ext cx="4876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1600" dirty="0"/>
          </a:p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1600" b="1" dirty="0"/>
              <a:t>Robustness checks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1600" dirty="0"/>
              <a:t>Posterior predictive checks</a:t>
            </a:r>
          </a:p>
          <a:p>
            <a:pPr marL="1196975" lvl="2" indent="-282575">
              <a:buFont typeface="Arial" panose="020B0604020202020204" pitchFamily="34" charset="0"/>
              <a:buChar char="•"/>
            </a:pPr>
            <a:r>
              <a:rPr lang="en-US" sz="1600" dirty="0"/>
              <a:t>Model-inferred frisk and hit rates for each precinct and race vs. observed rates</a:t>
            </a:r>
          </a:p>
          <a:p>
            <a:pPr marL="1196975" lvl="2" indent="-282575">
              <a:buFont typeface="Arial" panose="020B0604020202020204" pitchFamily="34" charset="0"/>
              <a:buChar char="•"/>
            </a:pPr>
            <a:r>
              <a:rPr lang="en-US" sz="1600" dirty="0"/>
              <a:t>RMSE of frisk rates:  0.05%</a:t>
            </a:r>
          </a:p>
          <a:p>
            <a:pPr marL="1196975" lvl="2" indent="-282575">
              <a:buFont typeface="Arial" panose="020B0604020202020204" pitchFamily="34" charset="0"/>
              <a:buChar char="•"/>
            </a:pPr>
            <a:r>
              <a:rPr lang="en-US" sz="1600" dirty="0"/>
              <a:t>RMSE of hit rates:  2.5%</a:t>
            </a:r>
          </a:p>
          <a:p>
            <a:pPr lvl="2"/>
            <a:endParaRPr lang="en-US" sz="1600" dirty="0"/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1600" dirty="0"/>
              <a:t>Synthetic datasets</a:t>
            </a:r>
          </a:p>
          <a:p>
            <a:pPr marL="1196975" lvl="2" indent="-282575">
              <a:buFont typeface="Arial" panose="020B0604020202020204" pitchFamily="34" charset="0"/>
              <a:buChar char="•"/>
            </a:pPr>
            <a:r>
              <a:rPr lang="en-US" sz="1600" dirty="0"/>
              <a:t>Generate dataset by sampling the presumed Bayesian model</a:t>
            </a:r>
          </a:p>
          <a:p>
            <a:pPr marL="1196975" lvl="2" indent="-282575">
              <a:buFont typeface="Arial" panose="020B0604020202020204" pitchFamily="34" charset="0"/>
              <a:buChar char="•"/>
            </a:pPr>
            <a:r>
              <a:rPr lang="en-US" sz="1600" dirty="0"/>
              <a:t>Added noise to thresholds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CDB64B-EFAC-4E45-B913-827C730B9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665654"/>
            <a:ext cx="3642317" cy="2057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4A6A52-5A5D-409E-844F-30CDEC63DE99}"/>
              </a:ext>
            </a:extLst>
          </p:cNvPr>
          <p:cNvSpPr/>
          <p:nvPr/>
        </p:nvSpPr>
        <p:spPr>
          <a:xfrm>
            <a:off x="5623517" y="3723054"/>
            <a:ext cx="3505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dashed lines = unperturbed thresholds</a:t>
            </a:r>
          </a:p>
        </p:txBody>
      </p:sp>
    </p:spTree>
    <p:extLst>
      <p:ext uri="{BB962C8B-B14F-4D97-AF65-F5344CB8AC3E}">
        <p14:creationId xmlns:p14="http://schemas.microsoft.com/office/powerpoint/2010/main" val="489523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14350"/>
            <a:ext cx="8229600" cy="498872"/>
          </a:xfrm>
        </p:spPr>
        <p:txBody>
          <a:bodyPr>
            <a:noAutofit/>
          </a:bodyPr>
          <a:lstStyle/>
          <a:p>
            <a:r>
              <a:rPr lang="en-US" sz="2800" dirty="0"/>
              <a:t>Bias in Frisk Decision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200150"/>
            <a:ext cx="82296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1600" b="1" dirty="0"/>
              <a:t>More robustness checks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1600" dirty="0"/>
              <a:t>Further split data / parametrize thresholds by year, time-of-day, age and gender.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1600" dirty="0"/>
              <a:t>Result: Thresholds for frisking blacks and Hispanics &lt; whites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b="1" dirty="0">
                <a:sym typeface="Wingdings" panose="05000000000000000000" pitchFamily="2" charset="2"/>
              </a:rPr>
              <a:t>Discrimination</a:t>
            </a:r>
            <a:endParaRPr lang="en-US" sz="1600" b="1" dirty="0"/>
          </a:p>
          <a:p>
            <a:pPr lvl="1"/>
            <a:endParaRPr lang="en-US" sz="1600" dirty="0"/>
          </a:p>
          <a:p>
            <a:pPr marL="739775" lvl="1" indent="-282575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39775" lvl="1" indent="-282575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39775" lvl="1" indent="-282575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39775" lvl="1" indent="-282575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39775" lvl="1" indent="-282575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39775" lvl="1" indent="-282575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39775" lvl="1" indent="-282575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2575" indent="-282575">
              <a:buFont typeface="Arial" panose="020B0604020202020204" pitchFamily="34" charset="0"/>
              <a:buChar char="•"/>
            </a:pPr>
            <a:endParaRPr lang="en-US" sz="1600" b="1" dirty="0"/>
          </a:p>
          <a:p>
            <a:endParaRPr lang="en-US" sz="1600" b="1" dirty="0"/>
          </a:p>
          <a:p>
            <a:pPr marL="739775" lvl="1" indent="-282575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lvl="2"/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F73E8E-BA0D-45CF-A4FF-69CA948E64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343150"/>
            <a:ext cx="5943600" cy="217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83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14350"/>
            <a:ext cx="8229600" cy="498872"/>
          </a:xfrm>
        </p:spPr>
        <p:txBody>
          <a:bodyPr>
            <a:noAutofit/>
          </a:bodyPr>
          <a:lstStyle/>
          <a:p>
            <a:r>
              <a:rPr lang="en-US" sz="2800" dirty="0"/>
              <a:t>Bias in Frisk Decision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047750"/>
            <a:ext cx="82296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1600" b="1" dirty="0"/>
              <a:t>Even more robustness checks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1600" dirty="0"/>
              <a:t>Placebo tests:</a:t>
            </a:r>
          </a:p>
          <a:p>
            <a:pPr marL="1196975" lvl="2" indent="-282575">
              <a:buFont typeface="Arial" panose="020B0604020202020204" pitchFamily="34" charset="0"/>
              <a:buChar char="•"/>
            </a:pPr>
            <a:r>
              <a:rPr lang="en-US" sz="1600" dirty="0"/>
              <a:t>Race replaced by day-of-week</a:t>
            </a:r>
          </a:p>
          <a:p>
            <a:pPr marL="1196975" lvl="2" indent="-282575">
              <a:buFont typeface="Arial" panose="020B0604020202020204" pitchFamily="34" charset="0"/>
              <a:buChar char="•"/>
            </a:pPr>
            <a:r>
              <a:rPr lang="en-US" sz="1600" dirty="0"/>
              <a:t>Race replaced by month</a:t>
            </a:r>
          </a:p>
          <a:p>
            <a:pPr marL="1196975" lvl="2" indent="-282575">
              <a:buFont typeface="Arial" panose="020B0604020202020204" pitchFamily="34" charset="0"/>
              <a:buChar char="•"/>
            </a:pPr>
            <a:r>
              <a:rPr lang="en-US" sz="1600" dirty="0"/>
              <a:t>Expected to yield roughly invariant threshold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b="1" dirty="0">
                <a:sym typeface="Wingdings" panose="05000000000000000000" pitchFamily="2" charset="2"/>
              </a:rPr>
              <a:t>True!</a:t>
            </a:r>
            <a:endParaRPr lang="en-US" sz="1600" b="1" dirty="0"/>
          </a:p>
          <a:p>
            <a:pPr marL="282575" indent="-282575">
              <a:buFont typeface="Arial" panose="020B0604020202020204" pitchFamily="34" charset="0"/>
              <a:buChar char="•"/>
            </a:pPr>
            <a:endParaRPr lang="en-US" sz="1600" b="1" dirty="0"/>
          </a:p>
          <a:p>
            <a:endParaRPr lang="en-US" sz="1600" b="1" dirty="0"/>
          </a:p>
          <a:p>
            <a:pPr marL="739775" lvl="1" indent="-282575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lvl="2"/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4CC81D-EEEB-4C25-A6FB-B98E130555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495550"/>
            <a:ext cx="6448648" cy="233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46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14350"/>
            <a:ext cx="8229600" cy="498872"/>
          </a:xfrm>
        </p:spPr>
        <p:txBody>
          <a:bodyPr>
            <a:noAutofit/>
          </a:bodyPr>
          <a:lstStyle/>
          <a:p>
            <a:r>
              <a:rPr lang="en-US" sz="2800" dirty="0"/>
              <a:t>Bias in Stop Decision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047750"/>
            <a:ext cx="86868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1600" dirty="0"/>
              <a:t>Previous scenario used </a:t>
            </a:r>
            <a:r>
              <a:rPr lang="en-US" sz="1600" b="1" dirty="0"/>
              <a:t>full</a:t>
            </a:r>
            <a:r>
              <a:rPr lang="en-US" sz="1600" dirty="0"/>
              <a:t> Stop and Frisk rate information (data points).</a:t>
            </a:r>
          </a:p>
          <a:p>
            <a:pPr marL="282575" indent="-282575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This experiment effectively removes the data where the officer does not stop the person  </a:t>
            </a:r>
            <a:r>
              <a:rPr lang="en-US" sz="1600" b="1" dirty="0">
                <a:sym typeface="Wingdings" panose="05000000000000000000" pitchFamily="2" charset="2"/>
              </a:rPr>
              <a:t>censored data</a:t>
            </a:r>
            <a:r>
              <a:rPr lang="en-US" sz="1600" dirty="0">
                <a:sym typeface="Wingdings" panose="05000000000000000000" pitchFamily="2" charset="2"/>
              </a:rPr>
              <a:t>.</a:t>
            </a:r>
          </a:p>
          <a:p>
            <a:pPr marL="282575" indent="-282575">
              <a:buFont typeface="Arial" panose="020B0604020202020204" pitchFamily="34" charset="0"/>
              <a:buChar char="•"/>
            </a:pPr>
            <a:endParaRPr lang="en-US" sz="1600" dirty="0">
              <a:sym typeface="Wingdings" panose="05000000000000000000" pitchFamily="2" charset="2"/>
            </a:endParaRPr>
          </a:p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Some additional Bayesian modeling is introduced.</a:t>
            </a:r>
          </a:p>
          <a:p>
            <a:pPr marL="282575" indent="-282575">
              <a:buFont typeface="Arial" panose="020B0604020202020204" pitchFamily="34" charset="0"/>
              <a:buChar char="•"/>
            </a:pPr>
            <a:endParaRPr lang="en-US" sz="1600" dirty="0">
              <a:sym typeface="Wingdings" panose="05000000000000000000" pitchFamily="2" charset="2"/>
            </a:endParaRPr>
          </a:p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Inference time reduced from </a:t>
            </a:r>
            <a:r>
              <a:rPr lang="en-US" sz="1600" b="1" dirty="0">
                <a:sym typeface="Wingdings" panose="05000000000000000000" pitchFamily="2" charset="2"/>
              </a:rPr>
              <a:t>4 hrs  4 min</a:t>
            </a:r>
            <a:r>
              <a:rPr lang="en-US" sz="1600" dirty="0">
                <a:sym typeface="Wingdings" panose="05000000000000000000" pitchFamily="2" charset="2"/>
              </a:rPr>
              <a:t>.</a:t>
            </a:r>
          </a:p>
          <a:p>
            <a:pPr marL="282575" indent="-282575">
              <a:buFont typeface="Arial" panose="020B0604020202020204" pitchFamily="34" charset="0"/>
              <a:buChar char="•"/>
            </a:pPr>
            <a:endParaRPr lang="en-US" sz="1400" dirty="0">
              <a:sym typeface="Wingdings" panose="05000000000000000000" pitchFamily="2" charset="2"/>
            </a:endParaRPr>
          </a:p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Discrimination detected (again)</a:t>
            </a:r>
            <a:endParaRPr lang="en-US" sz="1400" dirty="0">
              <a:sym typeface="Wingdings" panose="05000000000000000000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" t="3176" r="3226"/>
          <a:stretch/>
        </p:blipFill>
        <p:spPr>
          <a:xfrm>
            <a:off x="4572000" y="2724150"/>
            <a:ext cx="4495800" cy="232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5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14350"/>
            <a:ext cx="8229600" cy="498872"/>
          </a:xfrm>
        </p:spPr>
        <p:txBody>
          <a:bodyPr>
            <a:noAutofit/>
          </a:bodyPr>
          <a:lstStyle/>
          <a:p>
            <a:r>
              <a:rPr lang="en-US" sz="2800" dirty="0"/>
              <a:t>Motivation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101388"/>
            <a:ext cx="86868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1600" dirty="0"/>
              <a:t>Wide interest in detecting and quantifying bias in human decision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Do decision makers apply different standards to groups defined by race, gender, or other protected attributes (</a:t>
            </a:r>
            <a:r>
              <a:rPr lang="en-US" sz="1400" i="1" dirty="0">
                <a:sym typeface="Wingdings" panose="05000000000000000000" pitchFamily="2" charset="2"/>
              </a:rPr>
              <a:t>taste-based discrimination</a:t>
            </a:r>
            <a:r>
              <a:rPr lang="en-US" sz="1400" dirty="0">
                <a:sym typeface="Wingdings" panose="05000000000000000000" pitchFamily="2" charset="2"/>
              </a:rPr>
              <a:t>)?</a:t>
            </a:r>
          </a:p>
          <a:p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Discrimination 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Banking: Minorities are granted loans only when they are exceptionally creditworthy.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Policing: Black pedestrians are stopped more for weapons search.</a:t>
            </a:r>
          </a:p>
          <a:p>
            <a:endParaRPr lang="en-US" sz="1400" dirty="0">
              <a:sym typeface="Wingdings" panose="05000000000000000000" pitchFamily="2" charset="2"/>
            </a:endParaRPr>
          </a:p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Challenge: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Individual’s characteristics are typically only partially observable.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Unclear whether observed disparities or omitted variables are attributable to discrimination.</a:t>
            </a:r>
          </a:p>
          <a:p>
            <a:endParaRPr lang="en-US" sz="1400" b="1" dirty="0">
              <a:sym typeface="Wingdings" panose="05000000000000000000" pitchFamily="2" charset="2"/>
            </a:endParaRPr>
          </a:p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1600" b="1" dirty="0">
                <a:sym typeface="Wingdings" panose="05000000000000000000" pitchFamily="2" charset="2"/>
              </a:rPr>
              <a:t>This work aims to reduce the computational complexity of discrimination detection tests.</a:t>
            </a:r>
          </a:p>
        </p:txBody>
      </p:sp>
    </p:spTree>
    <p:extLst>
      <p:ext uri="{BB962C8B-B14F-4D97-AF65-F5344CB8AC3E}">
        <p14:creationId xmlns:p14="http://schemas.microsoft.com/office/powerpoint/2010/main" val="2420628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14350"/>
            <a:ext cx="8229600" cy="498872"/>
          </a:xfrm>
        </p:spPr>
        <p:txBody>
          <a:bodyPr>
            <a:noAutofit/>
          </a:bodyPr>
          <a:lstStyle/>
          <a:p>
            <a:r>
              <a:rPr lang="en-US" sz="2800" dirty="0"/>
              <a:t>Conclusions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047750"/>
            <a:ext cx="8686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The </a:t>
            </a:r>
            <a:r>
              <a:rPr lang="en-US" sz="1600" b="1" dirty="0">
                <a:sym typeface="Wingdings" panose="05000000000000000000" pitchFamily="2" charset="2"/>
              </a:rPr>
              <a:t>threshold test </a:t>
            </a:r>
            <a:r>
              <a:rPr lang="en-US" sz="1600" dirty="0">
                <a:sym typeface="Wingdings" panose="05000000000000000000" pitchFamily="2" charset="2"/>
              </a:rPr>
              <a:t>overcomes ambiguities of the benchmark/outcomes tests for discrimination detection.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Relies on Bayesian modeling.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endParaRPr lang="en-US" sz="1600" dirty="0">
              <a:sym typeface="Wingdings" panose="05000000000000000000" pitchFamily="2" charset="2"/>
            </a:endParaRPr>
          </a:p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Using beta distributions for Bayesian inference is computationally complex.</a:t>
            </a:r>
          </a:p>
          <a:p>
            <a:pPr marL="282575" indent="-282575">
              <a:buFont typeface="Arial" panose="020B0604020202020204" pitchFamily="34" charset="0"/>
              <a:buChar char="•"/>
            </a:pPr>
            <a:endParaRPr lang="en-US" sz="1600" dirty="0">
              <a:sym typeface="Wingdings" panose="05000000000000000000" pitchFamily="2" charset="2"/>
            </a:endParaRPr>
          </a:p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The authors propose a </a:t>
            </a:r>
            <a:r>
              <a:rPr lang="en-US" sz="1600" b="1" dirty="0">
                <a:sym typeface="Wingdings" panose="05000000000000000000" pitchFamily="2" charset="2"/>
              </a:rPr>
              <a:t>discriminant distribution model </a:t>
            </a:r>
            <a:r>
              <a:rPr lang="en-US" sz="1600" dirty="0">
                <a:sym typeface="Wingdings" panose="05000000000000000000" pitchFamily="2" charset="2"/>
              </a:rPr>
              <a:t>with simple analytical expressions.</a:t>
            </a:r>
          </a:p>
          <a:p>
            <a:pPr marL="282575" indent="-282575">
              <a:buFont typeface="Arial" panose="020B0604020202020204" pitchFamily="34" charset="0"/>
              <a:buChar char="•"/>
            </a:pPr>
            <a:endParaRPr lang="en-US" sz="1600" dirty="0">
              <a:sym typeface="Wingdings" panose="05000000000000000000" pitchFamily="2" charset="2"/>
            </a:endParaRPr>
          </a:p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Speed-up of around </a:t>
            </a:r>
            <a:r>
              <a:rPr lang="en-US" sz="1600" b="1" dirty="0">
                <a:sym typeface="Wingdings" panose="05000000000000000000" pitchFamily="2" charset="2"/>
              </a:rPr>
              <a:t>10-100x</a:t>
            </a:r>
            <a:r>
              <a:rPr lang="en-US" sz="1600" dirty="0">
                <a:sym typeface="Wingdings" panose="05000000000000000000" pitchFamily="2" charset="2"/>
              </a:rPr>
              <a:t> allows for running several interesting experiments that reveal discrimination.</a:t>
            </a:r>
            <a:endParaRPr lang="en-US" sz="1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99312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86715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8109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14350"/>
            <a:ext cx="8229600" cy="498872"/>
          </a:xfrm>
        </p:spPr>
        <p:txBody>
          <a:bodyPr>
            <a:noAutofit/>
          </a:bodyPr>
          <a:lstStyle/>
          <a:p>
            <a:r>
              <a:rPr lang="en-US" sz="2800" dirty="0"/>
              <a:t>Prior 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04775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1600" b="1" dirty="0"/>
              <a:t>Benchmark test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1400" dirty="0"/>
              <a:t>Analyze the rate at which some action is taken (i.e. decision rates) and compare between groups.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400" dirty="0"/>
              <a:t>E.g. Compare rates at which stopped pedestrians are searched across racial groups, while controlling for all </a:t>
            </a:r>
            <a:r>
              <a:rPr lang="en-US" sz="1400" i="1" dirty="0"/>
              <a:t>legitimate factors</a:t>
            </a:r>
            <a:r>
              <a:rPr lang="en-US" sz="1400" dirty="0"/>
              <a:t>.</a:t>
            </a:r>
          </a:p>
          <a:p>
            <a:pPr lvl="2"/>
            <a:endParaRPr lang="en-US" sz="1400" dirty="0"/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1400" dirty="0"/>
              <a:t>Issue: Omitted variable bias </a:t>
            </a:r>
            <a:r>
              <a:rPr lang="en-US" sz="1400" dirty="0">
                <a:sym typeface="Wingdings" panose="05000000000000000000" pitchFamily="2" charset="2"/>
              </a:rPr>
              <a:t> Impossible to observe and control for all factors that might affect decision.</a:t>
            </a:r>
          </a:p>
          <a:p>
            <a:endParaRPr lang="en-US" sz="1600" dirty="0">
              <a:sym typeface="Wingdings" panose="05000000000000000000" pitchFamily="2" charset="2"/>
            </a:endParaRPr>
          </a:p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1600" b="1" dirty="0">
                <a:sym typeface="Wingdings" panose="05000000000000000000" pitchFamily="2" charset="2"/>
              </a:rPr>
              <a:t>Outcome test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Analyze the hit rate (i.e. success rate) instead of decision rate.</a:t>
            </a:r>
          </a:p>
          <a:p>
            <a:pPr marL="1196975" lvl="2" indent="-282575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A fair model should have same hit rates across different groups.</a:t>
            </a:r>
          </a:p>
          <a:p>
            <a:pPr marL="1196975" lvl="2" indent="-282575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E.g. If found weapons for group A &lt;&lt; found weapons for group B, then group A is discriminated against by having a lower search threshold.</a:t>
            </a:r>
          </a:p>
          <a:p>
            <a:pPr lvl="2"/>
            <a:endParaRPr lang="en-US" sz="1400" dirty="0">
              <a:sym typeface="Wingdings" panose="05000000000000000000" pitchFamily="2" charset="2"/>
            </a:endParaRP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Issue: </a:t>
            </a:r>
            <a:r>
              <a:rPr lang="en-US" sz="1400" b="1" dirty="0">
                <a:sym typeface="Wingdings" panose="05000000000000000000" pitchFamily="2" charset="2"/>
              </a:rPr>
              <a:t>Infra-marginality</a:t>
            </a:r>
            <a:r>
              <a:rPr lang="en-US" sz="14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108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14350"/>
            <a:ext cx="8229600" cy="498872"/>
          </a:xfrm>
        </p:spPr>
        <p:txBody>
          <a:bodyPr>
            <a:noAutofit/>
          </a:bodyPr>
          <a:lstStyle/>
          <a:p>
            <a:r>
              <a:rPr lang="en-US" sz="2800" dirty="0"/>
              <a:t>A single framework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1047750"/>
            <a:ext cx="46482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1600" dirty="0"/>
              <a:t>Both tests belong in the same framework that uses </a:t>
            </a:r>
            <a:r>
              <a:rPr lang="en-US" sz="1600" b="1" dirty="0"/>
              <a:t>hypothetical risk distributions and assumes the existence of a class-specific threshold</a:t>
            </a:r>
            <a:r>
              <a:rPr lang="en-US" sz="1600" dirty="0"/>
              <a:t>.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This is a distribution of the probability of a specific outcome (crime being committed).</a:t>
            </a:r>
          </a:p>
          <a:p>
            <a:endParaRPr lang="en-US" sz="1400" dirty="0">
              <a:sym typeface="Wingdings" panose="05000000000000000000" pitchFamily="2" charset="2"/>
            </a:endParaRPr>
          </a:p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One risk distribution for each member of the sensitive variable.</a:t>
            </a:r>
          </a:p>
          <a:p>
            <a:pPr marL="282575" indent="-282575">
              <a:buFont typeface="Arial" panose="020B0604020202020204" pitchFamily="34" charset="0"/>
              <a:buChar char="•"/>
            </a:pPr>
            <a:endParaRPr lang="en-US" sz="1600" dirty="0">
              <a:sym typeface="Wingdings" panose="05000000000000000000" pitchFamily="2" charset="2"/>
            </a:endParaRPr>
          </a:p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Core Idea: The model assumes that decisions were made </a:t>
            </a:r>
            <a:r>
              <a:rPr lang="en-US" sz="1600" b="1" dirty="0">
                <a:sym typeface="Wingdings" panose="05000000000000000000" pitchFamily="2" charset="2"/>
              </a:rPr>
              <a:t>by comparing observed probabilities with a threshold</a:t>
            </a:r>
            <a:r>
              <a:rPr lang="en-US" sz="1600" dirty="0">
                <a:sym typeface="Wingdings" panose="05000000000000000000" pitchFamily="2" charset="2"/>
              </a:rPr>
              <a:t> (more on this later).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666399"/>
            <a:ext cx="3836526" cy="2209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8002" y="4705350"/>
            <a:ext cx="8661197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Note</a:t>
            </a:r>
            <a:r>
              <a:rPr lang="en-US" sz="1200" dirty="0"/>
              <a:t>: Will reference the group’s previous work [Simoiu, ‘17], as well as the Supplementary Material for this paper on arXiv.</a:t>
            </a:r>
          </a:p>
        </p:txBody>
      </p:sp>
    </p:spTree>
    <p:extLst>
      <p:ext uri="{BB962C8B-B14F-4D97-AF65-F5344CB8AC3E}">
        <p14:creationId xmlns:p14="http://schemas.microsoft.com/office/powerpoint/2010/main" val="19185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14350"/>
            <a:ext cx="8229600" cy="498872"/>
          </a:xfrm>
        </p:spPr>
        <p:txBody>
          <a:bodyPr>
            <a:noAutofit/>
          </a:bodyPr>
          <a:lstStyle/>
          <a:p>
            <a:r>
              <a:rPr lang="en-US" sz="2800" dirty="0"/>
              <a:t>A single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2400" y="1047750"/>
                <a:ext cx="8686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2575" indent="-282575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ym typeface="Wingdings" panose="05000000000000000000" pitchFamily="2" charset="2"/>
                  </a:rPr>
                  <a:t>The benchmark test  Compare decision rates.</a:t>
                </a:r>
              </a:p>
              <a:p>
                <a:pPr marL="282575" indent="-282575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ym typeface="Wingdings" panose="05000000000000000000" pitchFamily="2" charset="2"/>
                  </a:rPr>
                  <a:t>Decision rate = Mass of p.d.f. larger than the threshold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 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𝑷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𝒕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sz="1600" b="1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047750"/>
                <a:ext cx="8686800" cy="584775"/>
              </a:xfrm>
              <a:prstGeom prst="rect">
                <a:avLst/>
              </a:prstGeom>
              <a:blipFill>
                <a:blip r:embed="rId3"/>
                <a:stretch>
                  <a:fillRect l="-281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809750"/>
            <a:ext cx="3200399" cy="3164100"/>
          </a:xfrm>
          <a:prstGeom prst="rect">
            <a:avLst/>
          </a:prstGeom>
        </p:spPr>
      </p:pic>
      <p:sp>
        <p:nvSpPr>
          <p:cNvPr id="5" name="Arc 4"/>
          <p:cNvSpPr/>
          <p:nvPr/>
        </p:nvSpPr>
        <p:spPr>
          <a:xfrm rot="5400000">
            <a:off x="4223533" y="1015218"/>
            <a:ext cx="2535435" cy="1533703"/>
          </a:xfrm>
          <a:prstGeom prst="arc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1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14350"/>
            <a:ext cx="8229600" cy="498872"/>
          </a:xfrm>
        </p:spPr>
        <p:txBody>
          <a:bodyPr>
            <a:noAutofit/>
          </a:bodyPr>
          <a:lstStyle/>
          <a:p>
            <a:r>
              <a:rPr lang="en-US" sz="2800" dirty="0"/>
              <a:t>A single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2400" y="1047750"/>
                <a:ext cx="8686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2575" indent="-282575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ym typeface="Wingdings" panose="05000000000000000000" pitchFamily="2" charset="2"/>
                  </a:rPr>
                  <a:t>The outcome test  Compare success rates.</a:t>
                </a:r>
              </a:p>
              <a:p>
                <a:pPr marL="282575" indent="-282575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ym typeface="Wingdings" panose="05000000000000000000" pitchFamily="2" charset="2"/>
                  </a:rPr>
                  <a:t>Success rate = Expectation of p.d.f. conditionally larger than the threshold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𝑬</m:t>
                    </m:r>
                    <m:d>
                      <m:dPr>
                        <m:begChr m:val="["/>
                        <m:endChr m:val="|"/>
                        <m:ctrlPr>
                          <a:rPr lang="en-US" sz="1600" b="1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  <m:r>
                          <a:rPr lang="en-US" sz="1600" b="1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e>
                    </m:d>
                    <m:r>
                      <a:rPr lang="en-US" sz="16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𝒕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endParaRPr lang="en-US" sz="1600" b="1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047750"/>
                <a:ext cx="8686800" cy="584775"/>
              </a:xfrm>
              <a:prstGeom prst="rect">
                <a:avLst/>
              </a:prstGeom>
              <a:blipFill>
                <a:blip r:embed="rId3"/>
                <a:stretch>
                  <a:fillRect l="-281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809750"/>
            <a:ext cx="3200399" cy="3164100"/>
          </a:xfrm>
          <a:prstGeom prst="rect">
            <a:avLst/>
          </a:prstGeom>
        </p:spPr>
      </p:pic>
      <p:sp>
        <p:nvSpPr>
          <p:cNvPr id="5" name="Arc 4"/>
          <p:cNvSpPr/>
          <p:nvPr/>
        </p:nvSpPr>
        <p:spPr>
          <a:xfrm rot="5400000">
            <a:off x="3548151" y="-1306027"/>
            <a:ext cx="3200402" cy="5877104"/>
          </a:xfrm>
          <a:prstGeom prst="arc">
            <a:avLst>
              <a:gd name="adj1" fmla="val 16200000"/>
              <a:gd name="adj2" fmla="val 21248020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98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14350"/>
            <a:ext cx="8229600" cy="498872"/>
          </a:xfrm>
        </p:spPr>
        <p:txBody>
          <a:bodyPr>
            <a:noAutofit/>
          </a:bodyPr>
          <a:lstStyle/>
          <a:p>
            <a:r>
              <a:rPr lang="en-US" sz="2800" dirty="0"/>
              <a:t>The problem of infra-marginality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1047750"/>
            <a:ext cx="876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Issue of the outcome test  Two different cases can exhibit similar hit rates.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50" y="1512687"/>
            <a:ext cx="4914900" cy="26480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4168547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Both models have the same decision/hit rates, but different (and swapped) thresholds!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Benchmark and outcome tests say that </a:t>
            </a:r>
            <a:r>
              <a:rPr lang="en-US" sz="1600" b="1" dirty="0">
                <a:sym typeface="Wingdings" panose="05000000000000000000" pitchFamily="2" charset="2"/>
              </a:rPr>
              <a:t>red is discriminated against in both cases</a:t>
            </a:r>
            <a:r>
              <a:rPr lang="en-US" sz="1600" dirty="0">
                <a:sym typeface="Wingdings" panose="05000000000000000000" pitchFamily="2" charset="2"/>
              </a:rPr>
              <a:t>.</a:t>
            </a:r>
          </a:p>
          <a:p>
            <a:pPr marL="739775" lvl="1" indent="-282575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This is </a:t>
            </a:r>
            <a:r>
              <a:rPr lang="en-US" sz="1600" b="1" dirty="0">
                <a:sym typeface="Wingdings" panose="05000000000000000000" pitchFamily="2" charset="2"/>
              </a:rPr>
              <a:t>false</a:t>
            </a:r>
            <a:r>
              <a:rPr lang="en-US" sz="1600" dirty="0">
                <a:sym typeface="Wingdings" panose="05000000000000000000" pitchFamily="2" charset="2"/>
              </a:rPr>
              <a:t> for the second case, where the blue search threshold is lower than red’s.</a:t>
            </a:r>
          </a:p>
        </p:txBody>
      </p:sp>
    </p:spTree>
    <p:extLst>
      <p:ext uri="{BB962C8B-B14F-4D97-AF65-F5344CB8AC3E}">
        <p14:creationId xmlns:p14="http://schemas.microsoft.com/office/powerpoint/2010/main" val="4245526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14350"/>
            <a:ext cx="8229600" cy="498872"/>
          </a:xfrm>
        </p:spPr>
        <p:txBody>
          <a:bodyPr>
            <a:noAutofit/>
          </a:bodyPr>
          <a:lstStyle/>
          <a:p>
            <a:r>
              <a:rPr lang="en-US" sz="2800" dirty="0"/>
              <a:t>The threshold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2400" y="1047750"/>
                <a:ext cx="510540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2575" indent="-282575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The </a:t>
                </a:r>
                <a:r>
                  <a:rPr lang="en-US" sz="1600" b="1" dirty="0"/>
                  <a:t>threshold test </a:t>
                </a:r>
                <a:r>
                  <a:rPr lang="en-US" sz="1600" dirty="0">
                    <a:sym typeface="Wingdings" panose="05000000000000000000" pitchFamily="2" charset="2"/>
                  </a:rPr>
                  <a:t> Models decision as being made by the following procedure.</a:t>
                </a:r>
              </a:p>
              <a:p>
                <a:pPr marL="282575" indent="-282575">
                  <a:buFont typeface="Arial" panose="020B0604020202020204" pitchFamily="34" charset="0"/>
                  <a:buChar char="•"/>
                </a:pPr>
                <a:endParaRPr lang="en-US" sz="1600" dirty="0">
                  <a:sym typeface="Wingdings" panose="05000000000000000000" pitchFamily="2" charset="2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sym typeface="Wingdings" panose="05000000000000000000" pitchFamily="2" charset="2"/>
                  </a:rPr>
                  <a:t>A probability (signal space)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is sampled from the risk distribution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𝑔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(probability space).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&gt;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, then an action is taken, otherwise not.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is a latent threshold, that is specific to each sensitive class.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1600" dirty="0">
                  <a:sym typeface="Wingdings" panose="05000000000000000000" pitchFamily="2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ym typeface="Wingdings" panose="05000000000000000000" pitchFamily="2" charset="2"/>
                  </a:rPr>
                  <a:t>Then, the threshold test simply consists in: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sym typeface="Wingdings" panose="05000000000000000000" pitchFamily="2" charset="2"/>
                  </a:rPr>
                  <a:t>Estimate the latent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for each sensitive class using the given data.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sym typeface="Wingdings" panose="05000000000000000000" pitchFamily="2" charset="2"/>
                  </a:rPr>
                  <a:t>If they are not (approximately) equal, then there is discrimination.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047750"/>
                <a:ext cx="5105400" cy="3539430"/>
              </a:xfrm>
              <a:prstGeom prst="rect">
                <a:avLst/>
              </a:prstGeom>
              <a:blipFill>
                <a:blip r:embed="rId3"/>
                <a:stretch>
                  <a:fillRect l="-477" t="-517" b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276350"/>
            <a:ext cx="346833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7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14350"/>
            <a:ext cx="8229600" cy="498872"/>
          </a:xfrm>
        </p:spPr>
        <p:txBody>
          <a:bodyPr>
            <a:noAutofit/>
          </a:bodyPr>
          <a:lstStyle/>
          <a:p>
            <a:r>
              <a:rPr lang="en-US" sz="2800" dirty="0"/>
              <a:t>The threshold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2400" y="1047750"/>
                <a:ext cx="8686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2575" indent="-282575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Estimating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/>
                  <a:t> is easier said than done. Since this is a Bayesian model, need to estimate the entire model!</a:t>
                </a:r>
                <a:endParaRPr lang="en-US" sz="16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047750"/>
                <a:ext cx="8686800" cy="584775"/>
              </a:xfrm>
              <a:prstGeom prst="rect">
                <a:avLst/>
              </a:prstGeom>
              <a:blipFill>
                <a:blip r:embed="rId3"/>
                <a:stretch>
                  <a:fillRect l="-281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07696"/>
            <a:ext cx="4724400" cy="25572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57800" y="1885950"/>
                <a:ext cx="335280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We only observe decision/hit rates i.e.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600" dirty="0"/>
                  <a:t> from the data.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Need to model the risk distribution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with a parametrized family.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Typically, beta distributions used </a:t>
                </a:r>
                <a:r>
                  <a:rPr lang="en-US" sz="1600" dirty="0">
                    <a:sym typeface="Wingdings" panose="05000000000000000000" pitchFamily="2" charset="2"/>
                  </a:rPr>
                  <a:t> </a:t>
                </a:r>
                <a:r>
                  <a:rPr lang="en-US" sz="1600" b="1" dirty="0">
                    <a:sym typeface="Wingdings" panose="05000000000000000000" pitchFamily="2" charset="2"/>
                  </a:rPr>
                  <a:t>High inference complexity</a:t>
                </a:r>
                <a:r>
                  <a:rPr lang="en-US" sz="1600" dirty="0">
                    <a:sym typeface="Wingdings" panose="05000000000000000000" pitchFamily="2" charset="2"/>
                  </a:rPr>
                  <a:t>!</a:t>
                </a:r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885950"/>
                <a:ext cx="3352800" cy="2800767"/>
              </a:xfrm>
              <a:prstGeom prst="rect">
                <a:avLst/>
              </a:prstGeom>
              <a:blipFill>
                <a:blip r:embed="rId5"/>
                <a:stretch>
                  <a:fillRect l="-727" t="-652" b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66618"/>
      </p:ext>
    </p:extLst>
  </p:cSld>
  <p:clrMapOvr>
    <a:masterClrMapping/>
  </p:clrMapOvr>
</p:sld>
</file>

<file path=ppt/theme/theme1.xml><?xml version="1.0" encoding="utf-8"?>
<a:theme xmlns:a="http://schemas.openxmlformats.org/drawingml/2006/main" name="16-9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6-9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7409</TotalTime>
  <Words>1384</Words>
  <Application>Microsoft Office PowerPoint</Application>
  <PresentationFormat>On-screen Show (16:9)</PresentationFormat>
  <Paragraphs>195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Black</vt:lpstr>
      <vt:lpstr>Calibri</vt:lpstr>
      <vt:lpstr>Cambria Math</vt:lpstr>
      <vt:lpstr>Wingdings</vt:lpstr>
      <vt:lpstr>16-9 Cover</vt:lpstr>
      <vt:lpstr>16-9 Light Background</vt:lpstr>
      <vt:lpstr>16-9 White Backgroud</vt:lpstr>
      <vt:lpstr>PowerPoint Presentation</vt:lpstr>
      <vt:lpstr>Motivation</vt:lpstr>
      <vt:lpstr>Prior work</vt:lpstr>
      <vt:lpstr>A single framework</vt:lpstr>
      <vt:lpstr>A single framework</vt:lpstr>
      <vt:lpstr>A single framework</vt:lpstr>
      <vt:lpstr>The problem of infra-marginality</vt:lpstr>
      <vt:lpstr>The threshold test</vt:lpstr>
      <vt:lpstr>The threshold test</vt:lpstr>
      <vt:lpstr>The discriminant distribution</vt:lpstr>
      <vt:lpstr>The discriminant distribution</vt:lpstr>
      <vt:lpstr>The discriminant distribution</vt:lpstr>
      <vt:lpstr>The discriminant distribution</vt:lpstr>
      <vt:lpstr>Evaluation: Stop-and-frisk case study</vt:lpstr>
      <vt:lpstr>Bias in Frisk Decision</vt:lpstr>
      <vt:lpstr>Bias in Frisk Decision</vt:lpstr>
      <vt:lpstr>Bias in Frisk Decision</vt:lpstr>
      <vt:lpstr>Bias in Frisk Decision</vt:lpstr>
      <vt:lpstr>Bias in Stop Decision</vt:lpstr>
      <vt:lpstr>Conclusions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Mai Lee Chang</cp:lastModifiedBy>
  <cp:revision>894</cp:revision>
  <cp:lastPrinted>2011-01-24T02:49:42Z</cp:lastPrinted>
  <dcterms:created xsi:type="dcterms:W3CDTF">2011-06-30T15:04:08Z</dcterms:created>
  <dcterms:modified xsi:type="dcterms:W3CDTF">2019-02-21T01:23:31Z</dcterms:modified>
  <cp:category/>
</cp:coreProperties>
</file>