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56" r:id="rId2"/>
    <p:sldId id="281" r:id="rId3"/>
    <p:sldId id="257" r:id="rId4"/>
    <p:sldId id="262" r:id="rId5"/>
    <p:sldId id="263" r:id="rId6"/>
    <p:sldId id="284" r:id="rId7"/>
    <p:sldId id="285" r:id="rId8"/>
    <p:sldId id="278" r:id="rId9"/>
    <p:sldId id="279" r:id="rId10"/>
    <p:sldId id="286" r:id="rId11"/>
    <p:sldId id="287" r:id="rId12"/>
    <p:sldId id="277" r:id="rId13"/>
    <p:sldId id="268" r:id="rId14"/>
    <p:sldId id="269" r:id="rId15"/>
    <p:sldId id="270" r:id="rId16"/>
    <p:sldId id="271" r:id="rId17"/>
    <p:sldId id="272" r:id="rId18"/>
    <p:sldId id="273" r:id="rId19"/>
    <p:sldId id="274" r:id="rId20"/>
    <p:sldId id="275" r:id="rId21"/>
    <p:sldId id="282"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84913" autoAdjust="0"/>
  </p:normalViewPr>
  <p:slideViewPr>
    <p:cSldViewPr snapToGrid="0">
      <p:cViewPr varScale="1">
        <p:scale>
          <a:sx n="68" d="100"/>
          <a:sy n="68" d="100"/>
        </p:scale>
        <p:origin x="25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image" Target="../media/image7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04CE4E-984C-4A9F-A4B8-7637936C65C2}"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E5F7DAED-049E-4A77-8652-1F0554CBB082}">
          <dgm:prSet phldrT="[Text]"/>
          <dgm:spPr/>
          <dgm:t>
            <a:bodyPr/>
            <a:lstStyle/>
            <a:p>
              <a:pPr>
                <a:buNone/>
              </a:pPr>
              <a:r>
                <a:rPr lang="en-US" dirty="0"/>
                <a:t>Input: </a:t>
              </a:r>
              <a14:m>
                <m:oMath xmlns:m="http://schemas.openxmlformats.org/officeDocument/2006/math">
                  <m:r>
                    <a:rPr lang="en-US" b="0" i="1" smtClean="0">
                      <a:latin typeface="Cambria Math" panose="02040503050406030204" pitchFamily="18" charset="0"/>
                    </a:rPr>
                    <m:t>𝑥</m:t>
                  </m:r>
                </m:oMath>
              </a14:m>
              <a:r>
                <a:rPr lang="en-US" dirty="0"/>
                <a:t> (instance to explain), b (black box)</a:t>
              </a:r>
            </a:p>
          </dgm:t>
        </dgm:pt>
      </mc:Choice>
      <mc:Fallback xmlns="">
        <dgm:pt modelId="{E5F7DAED-049E-4A77-8652-1F0554CBB082}">
          <dgm:prSet phldrT="[Text]"/>
          <dgm:spPr/>
          <dgm:t>
            <a:bodyPr/>
            <a:lstStyle/>
            <a:p>
              <a:pPr>
                <a:buNone/>
              </a:pPr>
              <a:r>
                <a:rPr lang="en-US" dirty="0"/>
                <a:t>Input: </a:t>
              </a:r>
              <a:r>
                <a:rPr lang="en-US" b="0" i="0">
                  <a:latin typeface="Cambria Math" panose="02040503050406030204" pitchFamily="18" charset="0"/>
                </a:rPr>
                <a:t>𝑥</a:t>
              </a:r>
              <a:r>
                <a:rPr lang="en-US" dirty="0"/>
                <a:t> (instance to explain), b (black box)</a:t>
              </a:r>
            </a:p>
          </dgm:t>
        </dgm:pt>
      </mc:Fallback>
    </mc:AlternateContent>
    <dgm:pt modelId="{477AE872-9B32-42AD-AB4B-D4ACF38799B2}" type="parTrans" cxnId="{951FE72C-AFEA-4B39-B9D8-462BB5034894}">
      <dgm:prSet/>
      <dgm:spPr/>
      <dgm:t>
        <a:bodyPr/>
        <a:lstStyle/>
        <a:p>
          <a:endParaRPr lang="en-US"/>
        </a:p>
      </dgm:t>
    </dgm:pt>
    <dgm:pt modelId="{AA3E7F70-0DF5-4ED0-8C87-71B9D837AFF4}" type="sibTrans" cxnId="{951FE72C-AFEA-4B39-B9D8-462BB5034894}">
      <dgm:prSet/>
      <dgm:spPr/>
      <dgm:t>
        <a:bodyPr/>
        <a:lstStyle/>
        <a:p>
          <a:endParaRPr lang="en-US"/>
        </a:p>
      </dgm:t>
    </dgm:pt>
    <dgm:pt modelId="{2F72326D-37E4-49A6-9488-4D9A4B890EF4}">
      <dgm:prSet phldrT="[Text]"/>
      <dgm:spPr/>
      <dgm:t>
        <a:bodyPr/>
        <a:lstStyle/>
        <a:p>
          <a:r>
            <a:rPr lang="en-US" dirty="0"/>
            <a:t>Neighborhood Generation</a:t>
          </a:r>
        </a:p>
      </dgm:t>
    </dgm:pt>
    <dgm:pt modelId="{0CCE5674-7D81-4ECC-B89D-71F5A5B1F813}" type="parTrans" cxnId="{D1233928-20D6-420A-94AE-18D16BB27458}">
      <dgm:prSet/>
      <dgm:spPr/>
      <dgm:t>
        <a:bodyPr/>
        <a:lstStyle/>
        <a:p>
          <a:endParaRPr lang="en-US"/>
        </a:p>
      </dgm:t>
    </dgm:pt>
    <dgm:pt modelId="{28D8E808-638A-49D3-8D31-5A2B422FC477}" type="sibTrans" cxnId="{D1233928-20D6-420A-94AE-18D16BB27458}">
      <dgm:prSet/>
      <dgm:spPr/>
      <dgm:t>
        <a:bodyPr/>
        <a:lstStyle/>
        <a:p>
          <a:endParaRPr lang="en-US"/>
        </a:p>
      </dgm:t>
    </dgm:pt>
    <dgm:pt modelId="{CDBC33F5-94A3-449D-91AF-310A43F16CB8}">
      <dgm:prSet phldrT="[Text]"/>
      <dgm:spPr/>
      <dgm:t>
        <a:bodyPr/>
        <a:lstStyle/>
        <a:p>
          <a:r>
            <a:rPr lang="en-US" dirty="0"/>
            <a:t>Local Rule-Based Classifier and Explanation Extractor</a:t>
          </a:r>
        </a:p>
      </dgm:t>
    </dgm:pt>
    <dgm:pt modelId="{50F8F69C-138E-41B9-AD98-66DD9D87B004}" type="parTrans" cxnId="{DF89D540-9A61-4D79-AFF1-C6A9A818C916}">
      <dgm:prSet/>
      <dgm:spPr/>
      <dgm:t>
        <a:bodyPr/>
        <a:lstStyle/>
        <a:p>
          <a:endParaRPr lang="en-US"/>
        </a:p>
      </dgm:t>
    </dgm:pt>
    <dgm:pt modelId="{B48BD152-99E1-45ED-82A2-3163B6EAC9EE}" type="sibTrans" cxnId="{DF89D540-9A61-4D79-AFF1-C6A9A818C916}">
      <dgm:prSet/>
      <dgm:spPr/>
      <dgm:t>
        <a:bodyPr/>
        <a:lstStyle/>
        <a:p>
          <a:endParaRPr lang="en-US"/>
        </a:p>
      </dgm:t>
    </dgm:pt>
    <mc:AlternateContent xmlns:mc="http://schemas.openxmlformats.org/markup-compatibility/2006" xmlns:a14="http://schemas.microsoft.com/office/drawing/2010/main">
      <mc:Choice Requires="a14">
        <dgm:pt modelId="{D1C58EDD-CAA4-43B8-BC12-8412F589F12E}">
          <dgm:prSet/>
          <dgm:spPr/>
          <dgm:t>
            <a:bodyPr/>
            <a:lstStyle/>
            <a:p>
              <a:r>
                <a:rPr lang="en-US" dirty="0"/>
                <a:t>Output: Local Explanation of </a:t>
              </a:r>
              <a14:m>
                <m:oMath xmlns:m="http://schemas.openxmlformats.org/officeDocument/2006/math">
                  <m:r>
                    <a:rPr lang="en-US" b="0" i="1" smtClean="0">
                      <a:latin typeface="Cambria Math" panose="02040503050406030204" pitchFamily="18" charset="0"/>
                    </a:rPr>
                    <m:t>𝑥</m:t>
                  </m:r>
                </m:oMath>
              </a14:m>
              <a:r>
                <a:rPr lang="en-US" dirty="0"/>
                <a:t> </a:t>
              </a:r>
            </a:p>
          </dgm:t>
        </dgm:pt>
      </mc:Choice>
      <mc:Fallback xmlns="">
        <dgm:pt modelId="{D1C58EDD-CAA4-43B8-BC12-8412F589F12E}">
          <dgm:prSet/>
          <dgm:spPr/>
          <dgm:t>
            <a:bodyPr/>
            <a:lstStyle/>
            <a:p>
              <a:r>
                <a:rPr lang="en-US" dirty="0"/>
                <a:t>Output: </a:t>
              </a:r>
              <a:r>
                <a:rPr lang="en-US" dirty="0" smtClean="0"/>
                <a:t>Local Explanation </a:t>
              </a:r>
              <a:r>
                <a:rPr lang="en-US" dirty="0"/>
                <a:t>of </a:t>
              </a:r>
              <a:r>
                <a:rPr lang="en-US" b="0" i="0" smtClean="0">
                  <a:latin typeface="Cambria Math" panose="02040503050406030204" pitchFamily="18" charset="0"/>
                </a:rPr>
                <a:t>𝑥</a:t>
              </a:r>
              <a:r>
                <a:rPr lang="en-US" dirty="0"/>
                <a:t> </a:t>
              </a:r>
            </a:p>
          </dgm:t>
        </dgm:pt>
      </mc:Fallback>
    </mc:AlternateContent>
    <dgm:pt modelId="{46A0CB1D-F334-40FB-BFB4-3AAC13A41314}" type="parTrans" cxnId="{F3AE28AD-B55C-4D2F-90F0-BE7E54400D9C}">
      <dgm:prSet/>
      <dgm:spPr/>
      <dgm:t>
        <a:bodyPr/>
        <a:lstStyle/>
        <a:p>
          <a:endParaRPr lang="en-US"/>
        </a:p>
      </dgm:t>
    </dgm:pt>
    <dgm:pt modelId="{31B5FF2A-FA75-4D37-AEF8-D61C303FA430}" type="sibTrans" cxnId="{F3AE28AD-B55C-4D2F-90F0-BE7E54400D9C}">
      <dgm:prSet/>
      <dgm:spPr/>
      <dgm:t>
        <a:bodyPr/>
        <a:lstStyle/>
        <a:p>
          <a:endParaRPr lang="en-US"/>
        </a:p>
      </dgm:t>
    </dgm:pt>
    <dgm:pt modelId="{6895981B-1764-4F3A-B2D3-ADA0E3D6C1BF}" type="pres">
      <dgm:prSet presAssocID="{0204CE4E-984C-4A9F-A4B8-7637936C65C2}" presName="CompostProcess" presStyleCnt="0">
        <dgm:presLayoutVars>
          <dgm:dir/>
          <dgm:resizeHandles val="exact"/>
        </dgm:presLayoutVars>
      </dgm:prSet>
      <dgm:spPr/>
      <dgm:t>
        <a:bodyPr/>
        <a:lstStyle/>
        <a:p>
          <a:endParaRPr lang="en-US"/>
        </a:p>
      </dgm:t>
    </dgm:pt>
    <dgm:pt modelId="{E7A67BC7-4368-4BB4-80B3-67D125AB2864}" type="pres">
      <dgm:prSet presAssocID="{0204CE4E-984C-4A9F-A4B8-7637936C65C2}" presName="arrow" presStyleLbl="bgShp" presStyleIdx="0" presStyleCnt="1"/>
      <dgm:spPr/>
    </dgm:pt>
    <dgm:pt modelId="{3796D8E3-6B67-4665-839A-78C504254781}" type="pres">
      <dgm:prSet presAssocID="{0204CE4E-984C-4A9F-A4B8-7637936C65C2}" presName="linearProcess" presStyleCnt="0"/>
      <dgm:spPr/>
    </dgm:pt>
    <dgm:pt modelId="{B2604B50-6E16-4A23-9179-A0B9F2177451}" type="pres">
      <dgm:prSet presAssocID="{E5F7DAED-049E-4A77-8652-1F0554CBB082}" presName="textNode" presStyleLbl="node1" presStyleIdx="0" presStyleCnt="4" custLinFactX="-28682" custLinFactNeighborX="-100000">
        <dgm:presLayoutVars>
          <dgm:bulletEnabled val="1"/>
        </dgm:presLayoutVars>
      </dgm:prSet>
      <dgm:spPr/>
      <dgm:t>
        <a:bodyPr/>
        <a:lstStyle/>
        <a:p>
          <a:endParaRPr lang="en-US"/>
        </a:p>
      </dgm:t>
    </dgm:pt>
    <dgm:pt modelId="{A954B067-7B52-4F4F-823D-F473CCCD44AD}" type="pres">
      <dgm:prSet presAssocID="{AA3E7F70-0DF5-4ED0-8C87-71B9D837AFF4}" presName="sibTrans" presStyleCnt="0"/>
      <dgm:spPr/>
    </dgm:pt>
    <dgm:pt modelId="{483F37C7-BC6A-471C-A53A-A6261510D0DA}" type="pres">
      <dgm:prSet presAssocID="{2F72326D-37E4-49A6-9488-4D9A4B890EF4}" presName="textNode" presStyleLbl="node1" presStyleIdx="1" presStyleCnt="4">
        <dgm:presLayoutVars>
          <dgm:bulletEnabled val="1"/>
        </dgm:presLayoutVars>
      </dgm:prSet>
      <dgm:spPr/>
      <dgm:t>
        <a:bodyPr/>
        <a:lstStyle/>
        <a:p>
          <a:endParaRPr lang="en-US"/>
        </a:p>
      </dgm:t>
    </dgm:pt>
    <dgm:pt modelId="{2BDC4DA4-0647-4CEC-BC5D-FAF7A4BDF797}" type="pres">
      <dgm:prSet presAssocID="{28D8E808-638A-49D3-8D31-5A2B422FC477}" presName="sibTrans" presStyleCnt="0"/>
      <dgm:spPr/>
    </dgm:pt>
    <dgm:pt modelId="{56B5939D-C3B9-438B-A6D5-F031F4B66B2D}" type="pres">
      <dgm:prSet presAssocID="{CDBC33F5-94A3-449D-91AF-310A43F16CB8}" presName="textNode" presStyleLbl="node1" presStyleIdx="2" presStyleCnt="4">
        <dgm:presLayoutVars>
          <dgm:bulletEnabled val="1"/>
        </dgm:presLayoutVars>
      </dgm:prSet>
      <dgm:spPr/>
      <dgm:t>
        <a:bodyPr/>
        <a:lstStyle/>
        <a:p>
          <a:endParaRPr lang="en-US"/>
        </a:p>
      </dgm:t>
    </dgm:pt>
    <dgm:pt modelId="{E628A5B8-ECCC-4E1D-9D70-64190CBDD670}" type="pres">
      <dgm:prSet presAssocID="{B48BD152-99E1-45ED-82A2-3163B6EAC9EE}" presName="sibTrans" presStyleCnt="0"/>
      <dgm:spPr/>
    </dgm:pt>
    <dgm:pt modelId="{A3590A97-9271-4DC0-BC80-92F549C1B7CB}" type="pres">
      <dgm:prSet presAssocID="{D1C58EDD-CAA4-43B8-BC12-8412F589F12E}" presName="textNode" presStyleLbl="node1" presStyleIdx="3" presStyleCnt="4">
        <dgm:presLayoutVars>
          <dgm:bulletEnabled val="1"/>
        </dgm:presLayoutVars>
      </dgm:prSet>
      <dgm:spPr/>
      <dgm:t>
        <a:bodyPr/>
        <a:lstStyle/>
        <a:p>
          <a:endParaRPr lang="en-US"/>
        </a:p>
      </dgm:t>
    </dgm:pt>
  </dgm:ptLst>
  <dgm:cxnLst>
    <dgm:cxn modelId="{F3AE28AD-B55C-4D2F-90F0-BE7E54400D9C}" srcId="{0204CE4E-984C-4A9F-A4B8-7637936C65C2}" destId="{D1C58EDD-CAA4-43B8-BC12-8412F589F12E}" srcOrd="3" destOrd="0" parTransId="{46A0CB1D-F334-40FB-BFB4-3AAC13A41314}" sibTransId="{31B5FF2A-FA75-4D37-AEF8-D61C303FA430}"/>
    <dgm:cxn modelId="{9285A6A3-9626-440A-92AD-03A6A0EA4BF6}" type="presOf" srcId="{2F72326D-37E4-49A6-9488-4D9A4B890EF4}" destId="{483F37C7-BC6A-471C-A53A-A6261510D0DA}" srcOrd="0" destOrd="0" presId="urn:microsoft.com/office/officeart/2005/8/layout/hProcess9"/>
    <dgm:cxn modelId="{951FE72C-AFEA-4B39-B9D8-462BB5034894}" srcId="{0204CE4E-984C-4A9F-A4B8-7637936C65C2}" destId="{E5F7DAED-049E-4A77-8652-1F0554CBB082}" srcOrd="0" destOrd="0" parTransId="{477AE872-9B32-42AD-AB4B-D4ACF38799B2}" sibTransId="{AA3E7F70-0DF5-4ED0-8C87-71B9D837AFF4}"/>
    <dgm:cxn modelId="{4E5B48FD-67E7-40BF-B9D3-F52EF8C5E93C}" type="presOf" srcId="{E5F7DAED-049E-4A77-8652-1F0554CBB082}" destId="{B2604B50-6E16-4A23-9179-A0B9F2177451}" srcOrd="0" destOrd="0" presId="urn:microsoft.com/office/officeart/2005/8/layout/hProcess9"/>
    <dgm:cxn modelId="{DF9F08C8-5553-42BF-9439-7B8FD4CE13CB}" type="presOf" srcId="{CDBC33F5-94A3-449D-91AF-310A43F16CB8}" destId="{56B5939D-C3B9-438B-A6D5-F031F4B66B2D}" srcOrd="0" destOrd="0" presId="urn:microsoft.com/office/officeart/2005/8/layout/hProcess9"/>
    <dgm:cxn modelId="{2858646C-45DA-4AFA-86EC-C3F9422E2210}" type="presOf" srcId="{0204CE4E-984C-4A9F-A4B8-7637936C65C2}" destId="{6895981B-1764-4F3A-B2D3-ADA0E3D6C1BF}" srcOrd="0" destOrd="0" presId="urn:microsoft.com/office/officeart/2005/8/layout/hProcess9"/>
    <dgm:cxn modelId="{D1233928-20D6-420A-94AE-18D16BB27458}" srcId="{0204CE4E-984C-4A9F-A4B8-7637936C65C2}" destId="{2F72326D-37E4-49A6-9488-4D9A4B890EF4}" srcOrd="1" destOrd="0" parTransId="{0CCE5674-7D81-4ECC-B89D-71F5A5B1F813}" sibTransId="{28D8E808-638A-49D3-8D31-5A2B422FC477}"/>
    <dgm:cxn modelId="{DF89D540-9A61-4D79-AFF1-C6A9A818C916}" srcId="{0204CE4E-984C-4A9F-A4B8-7637936C65C2}" destId="{CDBC33F5-94A3-449D-91AF-310A43F16CB8}" srcOrd="2" destOrd="0" parTransId="{50F8F69C-138E-41B9-AD98-66DD9D87B004}" sibTransId="{B48BD152-99E1-45ED-82A2-3163B6EAC9EE}"/>
    <dgm:cxn modelId="{BF7EF1FC-05D0-4625-8BE6-AB3DEDF10A41}" type="presOf" srcId="{D1C58EDD-CAA4-43B8-BC12-8412F589F12E}" destId="{A3590A97-9271-4DC0-BC80-92F549C1B7CB}" srcOrd="0" destOrd="0" presId="urn:microsoft.com/office/officeart/2005/8/layout/hProcess9"/>
    <dgm:cxn modelId="{657B96A1-97DC-499B-B650-23B5FE1B7B5C}" type="presParOf" srcId="{6895981B-1764-4F3A-B2D3-ADA0E3D6C1BF}" destId="{E7A67BC7-4368-4BB4-80B3-67D125AB2864}" srcOrd="0" destOrd="0" presId="urn:microsoft.com/office/officeart/2005/8/layout/hProcess9"/>
    <dgm:cxn modelId="{83BE07F8-0CF9-46DD-A76B-F79C9E81B6DC}" type="presParOf" srcId="{6895981B-1764-4F3A-B2D3-ADA0E3D6C1BF}" destId="{3796D8E3-6B67-4665-839A-78C504254781}" srcOrd="1" destOrd="0" presId="urn:microsoft.com/office/officeart/2005/8/layout/hProcess9"/>
    <dgm:cxn modelId="{6AC65469-4E2B-42C3-AD03-CB8579978D17}" type="presParOf" srcId="{3796D8E3-6B67-4665-839A-78C504254781}" destId="{B2604B50-6E16-4A23-9179-A0B9F2177451}" srcOrd="0" destOrd="0" presId="urn:microsoft.com/office/officeart/2005/8/layout/hProcess9"/>
    <dgm:cxn modelId="{E300255E-E8AF-4752-B340-B9F16533B5EB}" type="presParOf" srcId="{3796D8E3-6B67-4665-839A-78C504254781}" destId="{A954B067-7B52-4F4F-823D-F473CCCD44AD}" srcOrd="1" destOrd="0" presId="urn:microsoft.com/office/officeart/2005/8/layout/hProcess9"/>
    <dgm:cxn modelId="{37E096C8-9D6E-4C67-BAAE-228EAA9F947C}" type="presParOf" srcId="{3796D8E3-6B67-4665-839A-78C504254781}" destId="{483F37C7-BC6A-471C-A53A-A6261510D0DA}" srcOrd="2" destOrd="0" presId="urn:microsoft.com/office/officeart/2005/8/layout/hProcess9"/>
    <dgm:cxn modelId="{D6533749-58C1-4BBD-8275-0B815B851ABE}" type="presParOf" srcId="{3796D8E3-6B67-4665-839A-78C504254781}" destId="{2BDC4DA4-0647-4CEC-BC5D-FAF7A4BDF797}" srcOrd="3" destOrd="0" presId="urn:microsoft.com/office/officeart/2005/8/layout/hProcess9"/>
    <dgm:cxn modelId="{57D59AB3-D742-4053-9B7C-A63D4C6072F1}" type="presParOf" srcId="{3796D8E3-6B67-4665-839A-78C504254781}" destId="{56B5939D-C3B9-438B-A6D5-F031F4B66B2D}" srcOrd="4" destOrd="0" presId="urn:microsoft.com/office/officeart/2005/8/layout/hProcess9"/>
    <dgm:cxn modelId="{528D5F1B-EF67-4B48-BD80-3C95A0E122B2}" type="presParOf" srcId="{3796D8E3-6B67-4665-839A-78C504254781}" destId="{E628A5B8-ECCC-4E1D-9D70-64190CBDD670}" srcOrd="5" destOrd="0" presId="urn:microsoft.com/office/officeart/2005/8/layout/hProcess9"/>
    <dgm:cxn modelId="{79ADA78F-B4C1-4524-946A-A86099EAF90D}" type="presParOf" srcId="{3796D8E3-6B67-4665-839A-78C504254781}" destId="{A3590A97-9271-4DC0-BC80-92F549C1B7CB}"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04CE4E-984C-4A9F-A4B8-7637936C65C2}"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E5F7DAED-049E-4A77-8652-1F0554CBB082}">
      <dgm:prSet phldrT="[Text]"/>
      <dgm:spPr>
        <a:blipFill>
          <a:blip xmlns:r="http://schemas.openxmlformats.org/officeDocument/2006/relationships" r:embed="rId1"/>
          <a:stretch>
            <a:fillRect r="-500"/>
          </a:stretch>
        </a:blipFill>
      </dgm:spPr>
      <dgm:t>
        <a:bodyPr/>
        <a:lstStyle/>
        <a:p>
          <a:r>
            <a:rPr lang="en-US">
              <a:noFill/>
            </a:rPr>
            <a:t> </a:t>
          </a:r>
        </a:p>
      </dgm:t>
    </dgm:pt>
    <dgm:pt modelId="{477AE872-9B32-42AD-AB4B-D4ACF38799B2}" type="parTrans" cxnId="{951FE72C-AFEA-4B39-B9D8-462BB5034894}">
      <dgm:prSet/>
      <dgm:spPr/>
      <dgm:t>
        <a:bodyPr/>
        <a:lstStyle/>
        <a:p>
          <a:endParaRPr lang="en-US"/>
        </a:p>
      </dgm:t>
    </dgm:pt>
    <dgm:pt modelId="{AA3E7F70-0DF5-4ED0-8C87-71B9D837AFF4}" type="sibTrans" cxnId="{951FE72C-AFEA-4B39-B9D8-462BB5034894}">
      <dgm:prSet/>
      <dgm:spPr/>
      <dgm:t>
        <a:bodyPr/>
        <a:lstStyle/>
        <a:p>
          <a:endParaRPr lang="en-US"/>
        </a:p>
      </dgm:t>
    </dgm:pt>
    <dgm:pt modelId="{2F72326D-37E4-49A6-9488-4D9A4B890EF4}">
      <dgm:prSet phldrT="[Text]"/>
      <dgm:spPr/>
      <dgm:t>
        <a:bodyPr/>
        <a:lstStyle/>
        <a:p>
          <a:r>
            <a:rPr lang="en-US" dirty="0"/>
            <a:t>Neighborhood Generation</a:t>
          </a:r>
        </a:p>
      </dgm:t>
    </dgm:pt>
    <dgm:pt modelId="{0CCE5674-7D81-4ECC-B89D-71F5A5B1F813}" type="parTrans" cxnId="{D1233928-20D6-420A-94AE-18D16BB27458}">
      <dgm:prSet/>
      <dgm:spPr/>
      <dgm:t>
        <a:bodyPr/>
        <a:lstStyle/>
        <a:p>
          <a:endParaRPr lang="en-US"/>
        </a:p>
      </dgm:t>
    </dgm:pt>
    <dgm:pt modelId="{28D8E808-638A-49D3-8D31-5A2B422FC477}" type="sibTrans" cxnId="{D1233928-20D6-420A-94AE-18D16BB27458}">
      <dgm:prSet/>
      <dgm:spPr/>
      <dgm:t>
        <a:bodyPr/>
        <a:lstStyle/>
        <a:p>
          <a:endParaRPr lang="en-US"/>
        </a:p>
      </dgm:t>
    </dgm:pt>
    <dgm:pt modelId="{CDBC33F5-94A3-449D-91AF-310A43F16CB8}">
      <dgm:prSet phldrT="[Text]"/>
      <dgm:spPr/>
      <dgm:t>
        <a:bodyPr/>
        <a:lstStyle/>
        <a:p>
          <a:r>
            <a:rPr lang="en-US" dirty="0"/>
            <a:t>Local Rule-Based Classifier and Explanation Extractor</a:t>
          </a:r>
        </a:p>
      </dgm:t>
    </dgm:pt>
    <dgm:pt modelId="{50F8F69C-138E-41B9-AD98-66DD9D87B004}" type="parTrans" cxnId="{DF89D540-9A61-4D79-AFF1-C6A9A818C916}">
      <dgm:prSet/>
      <dgm:spPr/>
      <dgm:t>
        <a:bodyPr/>
        <a:lstStyle/>
        <a:p>
          <a:endParaRPr lang="en-US"/>
        </a:p>
      </dgm:t>
    </dgm:pt>
    <dgm:pt modelId="{B48BD152-99E1-45ED-82A2-3163B6EAC9EE}" type="sibTrans" cxnId="{DF89D540-9A61-4D79-AFF1-C6A9A818C916}">
      <dgm:prSet/>
      <dgm:spPr/>
      <dgm:t>
        <a:bodyPr/>
        <a:lstStyle/>
        <a:p>
          <a:endParaRPr lang="en-US"/>
        </a:p>
      </dgm:t>
    </dgm:pt>
    <dgm:pt modelId="{D1C58EDD-CAA4-43B8-BC12-8412F589F12E}">
      <dgm:prSet/>
      <dgm:spPr>
        <a:blipFill>
          <a:blip xmlns:r="http://schemas.openxmlformats.org/officeDocument/2006/relationships" r:embed="rId2"/>
          <a:stretch>
            <a:fillRect/>
          </a:stretch>
        </a:blipFill>
      </dgm:spPr>
      <dgm:t>
        <a:bodyPr/>
        <a:lstStyle/>
        <a:p>
          <a:r>
            <a:rPr lang="en-US">
              <a:noFill/>
            </a:rPr>
            <a:t> </a:t>
          </a:r>
        </a:p>
      </dgm:t>
    </dgm:pt>
    <dgm:pt modelId="{46A0CB1D-F334-40FB-BFB4-3AAC13A41314}" type="parTrans" cxnId="{F3AE28AD-B55C-4D2F-90F0-BE7E54400D9C}">
      <dgm:prSet/>
      <dgm:spPr/>
      <dgm:t>
        <a:bodyPr/>
        <a:lstStyle/>
        <a:p>
          <a:endParaRPr lang="en-US"/>
        </a:p>
      </dgm:t>
    </dgm:pt>
    <dgm:pt modelId="{31B5FF2A-FA75-4D37-AEF8-D61C303FA430}" type="sibTrans" cxnId="{F3AE28AD-B55C-4D2F-90F0-BE7E54400D9C}">
      <dgm:prSet/>
      <dgm:spPr/>
      <dgm:t>
        <a:bodyPr/>
        <a:lstStyle/>
        <a:p>
          <a:endParaRPr lang="en-US"/>
        </a:p>
      </dgm:t>
    </dgm:pt>
    <dgm:pt modelId="{6895981B-1764-4F3A-B2D3-ADA0E3D6C1BF}" type="pres">
      <dgm:prSet presAssocID="{0204CE4E-984C-4A9F-A4B8-7637936C65C2}" presName="CompostProcess" presStyleCnt="0">
        <dgm:presLayoutVars>
          <dgm:dir/>
          <dgm:resizeHandles val="exact"/>
        </dgm:presLayoutVars>
      </dgm:prSet>
      <dgm:spPr/>
      <dgm:t>
        <a:bodyPr/>
        <a:lstStyle/>
        <a:p>
          <a:endParaRPr lang="en-US"/>
        </a:p>
      </dgm:t>
    </dgm:pt>
    <dgm:pt modelId="{E7A67BC7-4368-4BB4-80B3-67D125AB2864}" type="pres">
      <dgm:prSet presAssocID="{0204CE4E-984C-4A9F-A4B8-7637936C65C2}" presName="arrow" presStyleLbl="bgShp" presStyleIdx="0" presStyleCnt="1"/>
      <dgm:spPr/>
    </dgm:pt>
    <dgm:pt modelId="{3796D8E3-6B67-4665-839A-78C504254781}" type="pres">
      <dgm:prSet presAssocID="{0204CE4E-984C-4A9F-A4B8-7637936C65C2}" presName="linearProcess" presStyleCnt="0"/>
      <dgm:spPr/>
    </dgm:pt>
    <dgm:pt modelId="{B2604B50-6E16-4A23-9179-A0B9F2177451}" type="pres">
      <dgm:prSet presAssocID="{E5F7DAED-049E-4A77-8652-1F0554CBB082}" presName="textNode" presStyleLbl="node1" presStyleIdx="0" presStyleCnt="4" custLinFactX="-28682" custLinFactNeighborX="-100000">
        <dgm:presLayoutVars>
          <dgm:bulletEnabled val="1"/>
        </dgm:presLayoutVars>
      </dgm:prSet>
      <dgm:spPr/>
      <dgm:t>
        <a:bodyPr/>
        <a:lstStyle/>
        <a:p>
          <a:endParaRPr lang="en-US"/>
        </a:p>
      </dgm:t>
    </dgm:pt>
    <dgm:pt modelId="{A954B067-7B52-4F4F-823D-F473CCCD44AD}" type="pres">
      <dgm:prSet presAssocID="{AA3E7F70-0DF5-4ED0-8C87-71B9D837AFF4}" presName="sibTrans" presStyleCnt="0"/>
      <dgm:spPr/>
    </dgm:pt>
    <dgm:pt modelId="{483F37C7-BC6A-471C-A53A-A6261510D0DA}" type="pres">
      <dgm:prSet presAssocID="{2F72326D-37E4-49A6-9488-4D9A4B890EF4}" presName="textNode" presStyleLbl="node1" presStyleIdx="1" presStyleCnt="4">
        <dgm:presLayoutVars>
          <dgm:bulletEnabled val="1"/>
        </dgm:presLayoutVars>
      </dgm:prSet>
      <dgm:spPr/>
      <dgm:t>
        <a:bodyPr/>
        <a:lstStyle/>
        <a:p>
          <a:endParaRPr lang="en-US"/>
        </a:p>
      </dgm:t>
    </dgm:pt>
    <dgm:pt modelId="{2BDC4DA4-0647-4CEC-BC5D-FAF7A4BDF797}" type="pres">
      <dgm:prSet presAssocID="{28D8E808-638A-49D3-8D31-5A2B422FC477}" presName="sibTrans" presStyleCnt="0"/>
      <dgm:spPr/>
    </dgm:pt>
    <dgm:pt modelId="{56B5939D-C3B9-438B-A6D5-F031F4B66B2D}" type="pres">
      <dgm:prSet presAssocID="{CDBC33F5-94A3-449D-91AF-310A43F16CB8}" presName="textNode" presStyleLbl="node1" presStyleIdx="2" presStyleCnt="4">
        <dgm:presLayoutVars>
          <dgm:bulletEnabled val="1"/>
        </dgm:presLayoutVars>
      </dgm:prSet>
      <dgm:spPr/>
      <dgm:t>
        <a:bodyPr/>
        <a:lstStyle/>
        <a:p>
          <a:endParaRPr lang="en-US"/>
        </a:p>
      </dgm:t>
    </dgm:pt>
    <dgm:pt modelId="{E628A5B8-ECCC-4E1D-9D70-64190CBDD670}" type="pres">
      <dgm:prSet presAssocID="{B48BD152-99E1-45ED-82A2-3163B6EAC9EE}" presName="sibTrans" presStyleCnt="0"/>
      <dgm:spPr/>
    </dgm:pt>
    <dgm:pt modelId="{A3590A97-9271-4DC0-BC80-92F549C1B7CB}" type="pres">
      <dgm:prSet presAssocID="{D1C58EDD-CAA4-43B8-BC12-8412F589F12E}" presName="textNode" presStyleLbl="node1" presStyleIdx="3" presStyleCnt="4">
        <dgm:presLayoutVars>
          <dgm:bulletEnabled val="1"/>
        </dgm:presLayoutVars>
      </dgm:prSet>
      <dgm:spPr/>
      <dgm:t>
        <a:bodyPr/>
        <a:lstStyle/>
        <a:p>
          <a:endParaRPr lang="en-US"/>
        </a:p>
      </dgm:t>
    </dgm:pt>
  </dgm:ptLst>
  <dgm:cxnLst>
    <dgm:cxn modelId="{2858646C-45DA-4AFA-86EC-C3F9422E2210}" type="presOf" srcId="{0204CE4E-984C-4A9F-A4B8-7637936C65C2}" destId="{6895981B-1764-4F3A-B2D3-ADA0E3D6C1BF}" srcOrd="0" destOrd="0" presId="urn:microsoft.com/office/officeart/2005/8/layout/hProcess9"/>
    <dgm:cxn modelId="{DF89D540-9A61-4D79-AFF1-C6A9A818C916}" srcId="{0204CE4E-984C-4A9F-A4B8-7637936C65C2}" destId="{CDBC33F5-94A3-449D-91AF-310A43F16CB8}" srcOrd="2" destOrd="0" parTransId="{50F8F69C-138E-41B9-AD98-66DD9D87B004}" sibTransId="{B48BD152-99E1-45ED-82A2-3163B6EAC9EE}"/>
    <dgm:cxn modelId="{4E5B48FD-67E7-40BF-B9D3-F52EF8C5E93C}" type="presOf" srcId="{E5F7DAED-049E-4A77-8652-1F0554CBB082}" destId="{B2604B50-6E16-4A23-9179-A0B9F2177451}" srcOrd="0" destOrd="0" presId="urn:microsoft.com/office/officeart/2005/8/layout/hProcess9"/>
    <dgm:cxn modelId="{951FE72C-AFEA-4B39-B9D8-462BB5034894}" srcId="{0204CE4E-984C-4A9F-A4B8-7637936C65C2}" destId="{E5F7DAED-049E-4A77-8652-1F0554CBB082}" srcOrd="0" destOrd="0" parTransId="{477AE872-9B32-42AD-AB4B-D4ACF38799B2}" sibTransId="{AA3E7F70-0DF5-4ED0-8C87-71B9D837AFF4}"/>
    <dgm:cxn modelId="{F3AE28AD-B55C-4D2F-90F0-BE7E54400D9C}" srcId="{0204CE4E-984C-4A9F-A4B8-7637936C65C2}" destId="{D1C58EDD-CAA4-43B8-BC12-8412F589F12E}" srcOrd="3" destOrd="0" parTransId="{46A0CB1D-F334-40FB-BFB4-3AAC13A41314}" sibTransId="{31B5FF2A-FA75-4D37-AEF8-D61C303FA430}"/>
    <dgm:cxn modelId="{D1233928-20D6-420A-94AE-18D16BB27458}" srcId="{0204CE4E-984C-4A9F-A4B8-7637936C65C2}" destId="{2F72326D-37E4-49A6-9488-4D9A4B890EF4}" srcOrd="1" destOrd="0" parTransId="{0CCE5674-7D81-4ECC-B89D-71F5A5B1F813}" sibTransId="{28D8E808-638A-49D3-8D31-5A2B422FC477}"/>
    <dgm:cxn modelId="{BF7EF1FC-05D0-4625-8BE6-AB3DEDF10A41}" type="presOf" srcId="{D1C58EDD-CAA4-43B8-BC12-8412F589F12E}" destId="{A3590A97-9271-4DC0-BC80-92F549C1B7CB}" srcOrd="0" destOrd="0" presId="urn:microsoft.com/office/officeart/2005/8/layout/hProcess9"/>
    <dgm:cxn modelId="{DF9F08C8-5553-42BF-9439-7B8FD4CE13CB}" type="presOf" srcId="{CDBC33F5-94A3-449D-91AF-310A43F16CB8}" destId="{56B5939D-C3B9-438B-A6D5-F031F4B66B2D}" srcOrd="0" destOrd="0" presId="urn:microsoft.com/office/officeart/2005/8/layout/hProcess9"/>
    <dgm:cxn modelId="{9285A6A3-9626-440A-92AD-03A6A0EA4BF6}" type="presOf" srcId="{2F72326D-37E4-49A6-9488-4D9A4B890EF4}" destId="{483F37C7-BC6A-471C-A53A-A6261510D0DA}" srcOrd="0" destOrd="0" presId="urn:microsoft.com/office/officeart/2005/8/layout/hProcess9"/>
    <dgm:cxn modelId="{657B96A1-97DC-499B-B650-23B5FE1B7B5C}" type="presParOf" srcId="{6895981B-1764-4F3A-B2D3-ADA0E3D6C1BF}" destId="{E7A67BC7-4368-4BB4-80B3-67D125AB2864}" srcOrd="0" destOrd="0" presId="urn:microsoft.com/office/officeart/2005/8/layout/hProcess9"/>
    <dgm:cxn modelId="{83BE07F8-0CF9-46DD-A76B-F79C9E81B6DC}" type="presParOf" srcId="{6895981B-1764-4F3A-B2D3-ADA0E3D6C1BF}" destId="{3796D8E3-6B67-4665-839A-78C504254781}" srcOrd="1" destOrd="0" presId="urn:microsoft.com/office/officeart/2005/8/layout/hProcess9"/>
    <dgm:cxn modelId="{6AC65469-4E2B-42C3-AD03-CB8579978D17}" type="presParOf" srcId="{3796D8E3-6B67-4665-839A-78C504254781}" destId="{B2604B50-6E16-4A23-9179-A0B9F2177451}" srcOrd="0" destOrd="0" presId="urn:microsoft.com/office/officeart/2005/8/layout/hProcess9"/>
    <dgm:cxn modelId="{E300255E-E8AF-4752-B340-B9F16533B5EB}" type="presParOf" srcId="{3796D8E3-6B67-4665-839A-78C504254781}" destId="{A954B067-7B52-4F4F-823D-F473CCCD44AD}" srcOrd="1" destOrd="0" presId="urn:microsoft.com/office/officeart/2005/8/layout/hProcess9"/>
    <dgm:cxn modelId="{37E096C8-9D6E-4C67-BAAE-228EAA9F947C}" type="presParOf" srcId="{3796D8E3-6B67-4665-839A-78C504254781}" destId="{483F37C7-BC6A-471C-A53A-A6261510D0DA}" srcOrd="2" destOrd="0" presId="urn:microsoft.com/office/officeart/2005/8/layout/hProcess9"/>
    <dgm:cxn modelId="{D6533749-58C1-4BBD-8275-0B815B851ABE}" type="presParOf" srcId="{3796D8E3-6B67-4665-839A-78C504254781}" destId="{2BDC4DA4-0647-4CEC-BC5D-FAF7A4BDF797}" srcOrd="3" destOrd="0" presId="urn:microsoft.com/office/officeart/2005/8/layout/hProcess9"/>
    <dgm:cxn modelId="{57D59AB3-D742-4053-9B7C-A63D4C6072F1}" type="presParOf" srcId="{3796D8E3-6B67-4665-839A-78C504254781}" destId="{56B5939D-C3B9-438B-A6D5-F031F4B66B2D}" srcOrd="4" destOrd="0" presId="urn:microsoft.com/office/officeart/2005/8/layout/hProcess9"/>
    <dgm:cxn modelId="{528D5F1B-EF67-4B48-BD80-3C95A0E122B2}" type="presParOf" srcId="{3796D8E3-6B67-4665-839A-78C504254781}" destId="{E628A5B8-ECCC-4E1D-9D70-64190CBDD670}" srcOrd="5" destOrd="0" presId="urn:microsoft.com/office/officeart/2005/8/layout/hProcess9"/>
    <dgm:cxn modelId="{79ADA78F-B4C1-4524-946A-A86099EAF90D}" type="presParOf" srcId="{3796D8E3-6B67-4665-839A-78C504254781}" destId="{A3590A97-9271-4DC0-BC80-92F549C1B7CB}"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A67BC7-4368-4BB4-80B3-67D125AB2864}">
      <dsp:nvSpPr>
        <dsp:cNvPr id="0" name=""/>
        <dsp:cNvSpPr/>
      </dsp:nvSpPr>
      <dsp:spPr>
        <a:xfrm>
          <a:off x="754379" y="0"/>
          <a:ext cx="8549640" cy="402272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604B50-6E16-4A23-9179-A0B9F2177451}">
      <dsp:nvSpPr>
        <dsp:cNvPr id="0" name=""/>
        <dsp:cNvSpPr/>
      </dsp:nvSpPr>
      <dsp:spPr>
        <a:xfrm>
          <a:off x="0" y="1206817"/>
          <a:ext cx="2421284" cy="16090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buNone/>
          </a:pPr>
          <a:r>
            <a:rPr lang="en-US" sz="2200" kern="1200" dirty="0"/>
            <a:t>Input: </a:t>
          </a:r>
          <a14:m xmlns:a14="http://schemas.microsoft.com/office/drawing/2010/main">
            <m:oMath xmlns:m="http://schemas.openxmlformats.org/officeDocument/2006/math">
              <m:r>
                <a:rPr lang="en-US" sz="2200" b="0" i="1" kern="1200" smtClean="0">
                  <a:latin typeface="Cambria Math" panose="02040503050406030204" pitchFamily="18" charset="0"/>
                </a:rPr>
                <m:t>𝑥</m:t>
              </m:r>
            </m:oMath>
          </a14:m>
          <a:r>
            <a:rPr lang="en-US" sz="2200" kern="1200" dirty="0"/>
            <a:t> (instance to explain), b (black box)</a:t>
          </a:r>
        </a:p>
      </dsp:txBody>
      <dsp:txXfrm>
        <a:off x="78549" y="1285366"/>
        <a:ext cx="2264186" cy="1451992"/>
      </dsp:txXfrm>
    </dsp:sp>
    <dsp:sp modelId="{483F37C7-BC6A-471C-A53A-A6261510D0DA}">
      <dsp:nvSpPr>
        <dsp:cNvPr id="0" name=""/>
        <dsp:cNvSpPr/>
      </dsp:nvSpPr>
      <dsp:spPr>
        <a:xfrm>
          <a:off x="2547383" y="1206817"/>
          <a:ext cx="2421284" cy="16090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Neighborhood Generation</a:t>
          </a:r>
        </a:p>
      </dsp:txBody>
      <dsp:txXfrm>
        <a:off x="2625932" y="1285366"/>
        <a:ext cx="2264186" cy="1451992"/>
      </dsp:txXfrm>
    </dsp:sp>
    <dsp:sp modelId="{56B5939D-C3B9-438B-A6D5-F031F4B66B2D}">
      <dsp:nvSpPr>
        <dsp:cNvPr id="0" name=""/>
        <dsp:cNvSpPr/>
      </dsp:nvSpPr>
      <dsp:spPr>
        <a:xfrm>
          <a:off x="5089732" y="1206817"/>
          <a:ext cx="2421284" cy="16090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Local Rule-Based Classifier and Explanation Extractor</a:t>
          </a:r>
        </a:p>
      </dsp:txBody>
      <dsp:txXfrm>
        <a:off x="5168281" y="1285366"/>
        <a:ext cx="2264186" cy="1451992"/>
      </dsp:txXfrm>
    </dsp:sp>
    <dsp:sp modelId="{A3590A97-9271-4DC0-BC80-92F549C1B7CB}">
      <dsp:nvSpPr>
        <dsp:cNvPr id="0" name=""/>
        <dsp:cNvSpPr/>
      </dsp:nvSpPr>
      <dsp:spPr>
        <a:xfrm>
          <a:off x="7632081" y="1206817"/>
          <a:ext cx="2421284" cy="16090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Output: Local Explanation of </a:t>
          </a:r>
          <a14:m xmlns:a14="http://schemas.microsoft.com/office/drawing/2010/main">
            <m:oMath xmlns:m="http://schemas.openxmlformats.org/officeDocument/2006/math">
              <m:r>
                <a:rPr lang="en-US" sz="2200" b="0" i="1" kern="1200" smtClean="0">
                  <a:latin typeface="Cambria Math" panose="02040503050406030204" pitchFamily="18" charset="0"/>
                </a:rPr>
                <m:t>𝑥</m:t>
              </m:r>
            </m:oMath>
          </a14:m>
          <a:r>
            <a:rPr lang="en-US" sz="2200" kern="1200" dirty="0"/>
            <a:t> </a:t>
          </a:r>
        </a:p>
      </dsp:txBody>
      <dsp:txXfrm>
        <a:off x="7710630" y="1285366"/>
        <a:ext cx="2264186" cy="145199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FC99D-9B3B-4362-AC9B-6A3BB4D1CD67}" type="datetimeFigureOut">
              <a:rPr lang="en-US" smtClean="0"/>
              <a:t>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93B0E-75D6-42F6-AC05-BFC3341BC5A9}" type="slidenum">
              <a:rPr lang="en-US" smtClean="0"/>
              <a:t>‹#›</a:t>
            </a:fld>
            <a:endParaRPr lang="en-US"/>
          </a:p>
        </p:txBody>
      </p:sp>
    </p:spTree>
    <p:extLst>
      <p:ext uri="{BB962C8B-B14F-4D97-AF65-F5344CB8AC3E}">
        <p14:creationId xmlns:p14="http://schemas.microsoft.com/office/powerpoint/2010/main" val="11501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Intersection_(set_theory)"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en.wikipedia.org/wiki/Union_(set_theory)"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Algorithm itself has not been coded by a human but rather a machine by learning from data.</a:t>
            </a:r>
          </a:p>
          <a:p>
            <a:r>
              <a:rPr lang="en-US" dirty="0"/>
              <a:t>Huge training data and complex model generation.</a:t>
            </a:r>
          </a:p>
          <a:p>
            <a:r>
              <a:rPr lang="en-US" dirty="0"/>
              <a:t>Paradox between </a:t>
            </a:r>
            <a:r>
              <a:rPr lang="en-US" dirty="0" err="1"/>
              <a:t>explainability</a:t>
            </a:r>
            <a:r>
              <a:rPr lang="en-US" dirty="0"/>
              <a:t> and accuracy.</a:t>
            </a:r>
          </a:p>
          <a:p>
            <a:r>
              <a:rPr lang="en-US" dirty="0"/>
              <a:t>Example: soap dispenser not dispensing soap to dark skinned people</a:t>
            </a:r>
          </a:p>
        </p:txBody>
      </p:sp>
      <p:sp>
        <p:nvSpPr>
          <p:cNvPr id="4" name="Slide Number Placeholder 3"/>
          <p:cNvSpPr>
            <a:spLocks noGrp="1"/>
          </p:cNvSpPr>
          <p:nvPr>
            <p:ph type="sldNum" sz="quarter" idx="5"/>
          </p:nvPr>
        </p:nvSpPr>
        <p:spPr/>
        <p:txBody>
          <a:bodyPr/>
          <a:lstStyle/>
          <a:p>
            <a:fld id="{6DC93B0E-75D6-42F6-AC05-BFC3341BC5A9}" type="slidenum">
              <a:rPr lang="en-US" smtClean="0"/>
              <a:t>3</a:t>
            </a:fld>
            <a:endParaRPr lang="en-US"/>
          </a:p>
        </p:txBody>
      </p:sp>
    </p:spTree>
    <p:extLst>
      <p:ext uri="{BB962C8B-B14F-4D97-AF65-F5344CB8AC3E}">
        <p14:creationId xmlns:p14="http://schemas.microsoft.com/office/powerpoint/2010/main" val="1270665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ran experiments on three real-world “tabular” datasets:</a:t>
            </a:r>
            <a:r>
              <a:rPr lang="en-US" baseline="0" dirty="0" smtClean="0"/>
              <a:t> adult, </a:t>
            </a:r>
            <a:r>
              <a:rPr lang="en-US" baseline="0" dirty="0" err="1" smtClean="0"/>
              <a:t>compas</a:t>
            </a:r>
            <a:r>
              <a:rPr lang="en-US" baseline="0" dirty="0" smtClean="0"/>
              <a:t>, and </a:t>
            </a:r>
            <a:r>
              <a:rPr lang="en-US" baseline="0" dirty="0" err="1" smtClean="0"/>
              <a:t>german</a:t>
            </a:r>
            <a:r>
              <a:rPr lang="en-US" baseline="0" dirty="0" smtClean="0"/>
              <a:t>. </a:t>
            </a:r>
          </a:p>
          <a:p>
            <a:r>
              <a:rPr lang="en-US" baseline="0" dirty="0" smtClean="0"/>
              <a:t>All datasets include categorical and continuous features </a:t>
            </a:r>
          </a:p>
          <a:p>
            <a:r>
              <a:rPr lang="en-US" baseline="0" dirty="0" smtClean="0"/>
              <a:t>They experimented three predictors and black boxes: SVM, random forest, and multi-layer neural network.</a:t>
            </a:r>
          </a:p>
          <a:p>
            <a:r>
              <a:rPr lang="en-US" baseline="0" dirty="0" smtClean="0"/>
              <a:t> The datasets are split 80% for training the black box and 20% for which the black box decisions have to be explained.</a:t>
            </a:r>
            <a:endParaRPr lang="en-US" dirty="0"/>
          </a:p>
        </p:txBody>
      </p:sp>
      <p:sp>
        <p:nvSpPr>
          <p:cNvPr id="4" name="Slide Number Placeholder 3"/>
          <p:cNvSpPr>
            <a:spLocks noGrp="1"/>
          </p:cNvSpPr>
          <p:nvPr>
            <p:ph type="sldNum" sz="quarter" idx="10"/>
          </p:nvPr>
        </p:nvSpPr>
        <p:spPr/>
        <p:txBody>
          <a:bodyPr/>
          <a:lstStyle/>
          <a:p>
            <a:fld id="{6DC93B0E-75D6-42F6-AC05-BFC3341BC5A9}" type="slidenum">
              <a:rPr lang="en-US" smtClean="0"/>
              <a:t>13</a:t>
            </a:fld>
            <a:endParaRPr lang="en-US"/>
          </a:p>
        </p:txBody>
      </p:sp>
    </p:spTree>
    <p:extLst>
      <p:ext uri="{BB962C8B-B14F-4D97-AF65-F5344CB8AC3E}">
        <p14:creationId xmlns:p14="http://schemas.microsoft.com/office/powerpoint/2010/main" val="2312263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i="0" u="none" strike="noStrike" kern="1200" baseline="0" dirty="0" smtClean="0">
                <a:solidFill>
                  <a:schemeClr val="tx1"/>
                </a:solidFill>
                <a:latin typeface="+mn-lt"/>
                <a:ea typeface="+mn-ea"/>
                <a:cs typeface="+mn-cs"/>
              </a:rPr>
              <a:t>The first three are f1-measures and hit/c-hit are the average over the set of test instances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fidelity(Y,Yˆ) ∈ [0, 1]. It compares the predictions of c and of the black box b on the instances Z used to train c [11]. It answer the question: how good is c at mimicking b?</a:t>
            </a:r>
          </a:p>
          <a:p>
            <a:r>
              <a:rPr lang="en-US" sz="1200" b="0" i="0" u="none" strike="noStrike" kern="1200" baseline="0" dirty="0" smtClean="0">
                <a:solidFill>
                  <a:schemeClr val="tx1"/>
                </a:solidFill>
                <a:latin typeface="+mn-lt"/>
                <a:ea typeface="+mn-ea"/>
                <a:cs typeface="+mn-cs"/>
              </a:rPr>
              <a:t>• l-fidelity(Y,Yˆ) ∈ [0, 1]. It compares the predictions of c and b on the instances </a:t>
            </a:r>
            <a:r>
              <a:rPr lang="en-US" sz="1200" b="0" i="0" u="none" strike="noStrike" kern="1200" baseline="0" dirty="0" err="1" smtClean="0">
                <a:solidFill>
                  <a:schemeClr val="tx1"/>
                </a:solidFill>
                <a:latin typeface="+mn-lt"/>
                <a:ea typeface="+mn-ea"/>
                <a:cs typeface="+mn-cs"/>
              </a:rPr>
              <a:t>Zx</a:t>
            </a:r>
            <a:r>
              <a:rPr lang="en-US" sz="1200" b="0" i="0" u="none" strike="noStrike" kern="1200" baseline="0" dirty="0" smtClean="0">
                <a:solidFill>
                  <a:schemeClr val="tx1"/>
                </a:solidFill>
                <a:latin typeface="+mn-lt"/>
                <a:ea typeface="+mn-ea"/>
                <a:cs typeface="+mn-cs"/>
              </a:rPr>
              <a:t> covered by the decision rule in a local (hence “l-”) explanation for x. It answers the question: how good is the decision rule at mimicking b?</a:t>
            </a:r>
          </a:p>
          <a:p>
            <a:r>
              <a:rPr lang="en-US" sz="1200" b="0" i="0" u="none" strike="noStrike" kern="1200" baseline="0" dirty="0" smtClean="0">
                <a:solidFill>
                  <a:schemeClr val="tx1"/>
                </a:solidFill>
                <a:latin typeface="+mn-lt"/>
                <a:ea typeface="+mn-ea"/>
                <a:cs typeface="+mn-cs"/>
              </a:rPr>
              <a:t>• cl-fidelity(Y,Yˆ) ∈ [0, 1]. It compares the predictions of c and b on the instances </a:t>
            </a:r>
            <a:r>
              <a:rPr lang="en-US" sz="1200" b="0" i="0" u="none" strike="noStrike" kern="1200" baseline="0" dirty="0" err="1" smtClean="0">
                <a:solidFill>
                  <a:schemeClr val="tx1"/>
                </a:solidFill>
                <a:latin typeface="+mn-lt"/>
                <a:ea typeface="+mn-ea"/>
                <a:cs typeface="+mn-cs"/>
              </a:rPr>
              <a:t>Zx</a:t>
            </a:r>
            <a:r>
              <a:rPr lang="en-US" sz="1200" b="0" i="0" u="none" strike="noStrike" kern="1200" baseline="0" dirty="0" smtClean="0">
                <a:solidFill>
                  <a:schemeClr val="tx1"/>
                </a:solidFill>
                <a:latin typeface="+mn-lt"/>
                <a:ea typeface="+mn-ea"/>
                <a:cs typeface="+mn-cs"/>
              </a:rPr>
              <a:t> covered by the counterfactual rules in a local explanation for x.</a:t>
            </a:r>
          </a:p>
          <a:p>
            <a:r>
              <a:rPr lang="en-US" sz="1200" b="0" i="0" u="none" strike="noStrike" kern="1200" baseline="0" dirty="0" smtClean="0">
                <a:solidFill>
                  <a:schemeClr val="tx1"/>
                </a:solidFill>
                <a:latin typeface="+mn-lt"/>
                <a:ea typeface="+mn-ea"/>
                <a:cs typeface="+mn-cs"/>
              </a:rPr>
              <a:t>• hit(</a:t>
            </a:r>
            <a:r>
              <a:rPr lang="en-US" sz="1200" b="0" i="0" u="none" strike="noStrike" kern="1200" baseline="0" dirty="0" err="1" smtClean="0">
                <a:solidFill>
                  <a:schemeClr val="tx1"/>
                </a:solidFill>
                <a:latin typeface="+mn-lt"/>
                <a:ea typeface="+mn-ea"/>
                <a:cs typeface="+mn-cs"/>
              </a:rPr>
              <a:t>y,y</a:t>
            </a:r>
            <a:r>
              <a:rPr lang="en-US" sz="1200" b="0" i="0" u="none" strike="noStrike" kern="1200" baseline="0" dirty="0" smtClean="0">
                <a:solidFill>
                  <a:schemeClr val="tx1"/>
                </a:solidFill>
                <a:latin typeface="+mn-lt"/>
                <a:ea typeface="+mn-ea"/>
                <a:cs typeface="+mn-cs"/>
              </a:rPr>
              <a:t>ˆ) ∈ {0, 1}. It compares the predictions of c and b on the instance x under analysis. It returns 1 if y = c(x) is equal to yˆ = b(x), and 0 otherwise.</a:t>
            </a:r>
          </a:p>
          <a:p>
            <a:r>
              <a:rPr lang="en-US" sz="1200" b="0" i="0" u="none" strike="noStrike" kern="1200" baseline="0" dirty="0" smtClean="0">
                <a:solidFill>
                  <a:schemeClr val="tx1"/>
                </a:solidFill>
                <a:latin typeface="+mn-lt"/>
                <a:ea typeface="+mn-ea"/>
                <a:cs typeface="+mn-cs"/>
              </a:rPr>
              <a:t>• c-hit(</a:t>
            </a:r>
            <a:r>
              <a:rPr lang="en-US" sz="1200" b="0" i="0" u="none" strike="noStrike" kern="1200" baseline="0" dirty="0" err="1" smtClean="0">
                <a:solidFill>
                  <a:schemeClr val="tx1"/>
                </a:solidFill>
                <a:latin typeface="+mn-lt"/>
                <a:ea typeface="+mn-ea"/>
                <a:cs typeface="+mn-cs"/>
              </a:rPr>
              <a:t>y,y</a:t>
            </a:r>
            <a:r>
              <a:rPr lang="en-US" sz="1200" b="0" i="0" u="none" strike="noStrike" kern="1200" baseline="0" dirty="0" smtClean="0">
                <a:solidFill>
                  <a:schemeClr val="tx1"/>
                </a:solidFill>
                <a:latin typeface="+mn-lt"/>
                <a:ea typeface="+mn-ea"/>
                <a:cs typeface="+mn-cs"/>
              </a:rPr>
              <a:t>ˆ) ∈ {0, 1}. It compares the predictions of c and b on a counterfactual instance of x built from counterfactual rules in a local explanation of x.</a:t>
            </a:r>
            <a:endParaRPr lang="en-US" dirty="0"/>
          </a:p>
        </p:txBody>
      </p:sp>
      <p:sp>
        <p:nvSpPr>
          <p:cNvPr id="4" name="Slide Number Placeholder 3"/>
          <p:cNvSpPr>
            <a:spLocks noGrp="1"/>
          </p:cNvSpPr>
          <p:nvPr>
            <p:ph type="sldNum" sz="quarter" idx="10"/>
          </p:nvPr>
        </p:nvSpPr>
        <p:spPr/>
        <p:txBody>
          <a:bodyPr/>
          <a:lstStyle/>
          <a:p>
            <a:fld id="{6DC93B0E-75D6-42F6-AC05-BFC3341BC5A9}" type="slidenum">
              <a:rPr lang="en-US" smtClean="0"/>
              <a:t>14</a:t>
            </a:fld>
            <a:endParaRPr lang="en-US"/>
          </a:p>
        </p:txBody>
      </p:sp>
    </p:spTree>
    <p:extLst>
      <p:ext uri="{BB962C8B-B14F-4D97-AF65-F5344CB8AC3E}">
        <p14:creationId xmlns:p14="http://schemas.microsoft.com/office/powerpoint/2010/main" val="1342211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analyzed the impact</a:t>
            </a:r>
            <a:r>
              <a:rPr lang="en-US" baseline="0" dirty="0" smtClean="0"/>
              <a:t> of the number of Generations G and size of neighborhood N on the performances of instance generation and the size complexity of the LORE output. </a:t>
            </a:r>
          </a:p>
          <a:p>
            <a:r>
              <a:rPr lang="en-US" baseline="0" dirty="0" smtClean="0"/>
              <a:t>The top plots show the value of fitness functions and measures of sizes of local classifier c (decision tree depth), of decision rule (size of p), and of counterfactual rules (number </a:t>
            </a:r>
            <a:r>
              <a:rPr lang="en-US" baseline="0" dirty="0" err="1" smtClean="0"/>
              <a:t>nf</a:t>
            </a:r>
            <a:r>
              <a:rPr lang="en-US" baseline="0" dirty="0" smtClean="0"/>
              <a:t> of falsified split conditions). For fixed size N – 1000, we can see from the top plots that after 10 generations, the fitness function converges around the optimal, fidelity is maximized, and measures of sizes become stable and decrease. </a:t>
            </a:r>
          </a:p>
          <a:p>
            <a:r>
              <a:rPr lang="en-US" baseline="0" dirty="0" smtClean="0"/>
              <a:t>They also plot the fidelity and hit for different neighborhood size. They notice that fidelity is not affected by the size of the population, whereas hit rate is affected. By also looking at the running time, a good trade-off is obtained by setting N = 1000</a:t>
            </a:r>
          </a:p>
          <a:p>
            <a:r>
              <a:rPr lang="en-US" baseline="0" dirty="0" smtClean="0"/>
              <a:t>Then, they compared different distance functions, cosine – </a:t>
            </a:r>
            <a:r>
              <a:rPr lang="en-US" baseline="0" dirty="0" err="1" smtClean="0"/>
              <a:t>minmax</a:t>
            </a:r>
            <a:r>
              <a:rPr lang="en-US" baseline="0" dirty="0" smtClean="0"/>
              <a:t> – and the one they used normalized Euclidean. Results had no considerable difference. </a:t>
            </a:r>
            <a:endParaRPr lang="en-US" dirty="0"/>
          </a:p>
        </p:txBody>
      </p:sp>
      <p:sp>
        <p:nvSpPr>
          <p:cNvPr id="4" name="Slide Number Placeholder 3"/>
          <p:cNvSpPr>
            <a:spLocks noGrp="1"/>
          </p:cNvSpPr>
          <p:nvPr>
            <p:ph type="sldNum" sz="quarter" idx="10"/>
          </p:nvPr>
        </p:nvSpPr>
        <p:spPr/>
        <p:txBody>
          <a:bodyPr/>
          <a:lstStyle/>
          <a:p>
            <a:fld id="{6DC93B0E-75D6-42F6-AC05-BFC3341BC5A9}" type="slidenum">
              <a:rPr lang="en-US" smtClean="0"/>
              <a:t>15</a:t>
            </a:fld>
            <a:endParaRPr lang="en-US"/>
          </a:p>
        </p:txBody>
      </p:sp>
    </p:spTree>
    <p:extLst>
      <p:ext uri="{BB962C8B-B14F-4D97-AF65-F5344CB8AC3E}">
        <p14:creationId xmlns:p14="http://schemas.microsoft.com/office/powerpoint/2010/main" val="3017221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C93B0E-75D6-42F6-AC05-BFC3341BC5A9}" type="slidenum">
              <a:rPr lang="en-US" smtClean="0"/>
              <a:t>16</a:t>
            </a:fld>
            <a:endParaRPr lang="en-US"/>
          </a:p>
        </p:txBody>
      </p:sp>
    </p:spTree>
    <p:extLst>
      <p:ext uri="{BB962C8B-B14F-4D97-AF65-F5344CB8AC3E}">
        <p14:creationId xmlns:p14="http://schemas.microsoft.com/office/powerpoint/2010/main" val="421403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Table 3:</a:t>
            </a:r>
            <a:r>
              <a:rPr lang="en-US" baseline="0" dirty="0" smtClean="0"/>
              <a:t> </a:t>
            </a:r>
            <a:r>
              <a:rPr lang="en-US" dirty="0" smtClean="0"/>
              <a:t>LORE</a:t>
            </a:r>
            <a:r>
              <a:rPr lang="en-US" baseline="0" dirty="0" smtClean="0"/>
              <a:t> </a:t>
            </a:r>
            <a:r>
              <a:rPr lang="en-US" baseline="0" dirty="0"/>
              <a:t>overtook the performance of all the other neighbors generators. Intuitively, this means that LORE’s genetic programming approach contributes more than the other methods in </a:t>
            </a:r>
            <a:r>
              <a:rPr lang="en-US" baseline="0" dirty="0" smtClean="0"/>
              <a:t>capturing/explaining </a:t>
            </a:r>
            <a:r>
              <a:rPr lang="en-US" baseline="0" dirty="0"/>
              <a:t>the behavior of the black box for both direct and counterfactual decisions</a:t>
            </a:r>
            <a:r>
              <a:rPr lang="en-US" baseline="0" dirty="0" smtClean="0"/>
              <a:t>.</a:t>
            </a:r>
          </a:p>
          <a:p>
            <a:r>
              <a:rPr lang="en-US" baseline="0" dirty="0" smtClean="0"/>
              <a:t>Figure 6: box plots of the distributions of fidelity, l-fidelity, cl-fidelity and size of decision trees, decision rule, and number of falsified split conditions in counterfactual rules. LORE has the highest mean and median, low variability (smallest interquartile ranges). Note for cl-fidelity, LORE has the highest variability, but a median value that is higher than the 90</a:t>
            </a:r>
            <a:r>
              <a:rPr lang="en-US" baseline="30000" dirty="0" smtClean="0"/>
              <a:t>th</a:t>
            </a:r>
            <a:r>
              <a:rPr lang="en-US" baseline="0" dirty="0" smtClean="0"/>
              <a:t> percentile of the competitors. </a:t>
            </a:r>
            <a:endParaRPr lang="en-US" dirty="0"/>
          </a:p>
        </p:txBody>
      </p:sp>
      <p:sp>
        <p:nvSpPr>
          <p:cNvPr id="4" name="Slide Number Placeholder 3"/>
          <p:cNvSpPr>
            <a:spLocks noGrp="1"/>
          </p:cNvSpPr>
          <p:nvPr>
            <p:ph type="sldNum" sz="quarter" idx="10"/>
          </p:nvPr>
        </p:nvSpPr>
        <p:spPr/>
        <p:txBody>
          <a:bodyPr/>
          <a:lstStyle/>
          <a:p>
            <a:fld id="{152DE240-C332-43F7-82F1-D1693240323C}" type="slidenum">
              <a:rPr lang="en-US" smtClean="0"/>
              <a:t>17</a:t>
            </a:fld>
            <a:endParaRPr lang="en-US"/>
          </a:p>
        </p:txBody>
      </p:sp>
    </p:spTree>
    <p:extLst>
      <p:ext uri="{BB962C8B-B14F-4D97-AF65-F5344CB8AC3E}">
        <p14:creationId xmlns:p14="http://schemas.microsoft.com/office/powerpoint/2010/main" val="1355121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to compare with state-of-the-art, they compare LORE vs. LIME. </a:t>
            </a:r>
          </a:p>
          <a:p>
            <a:r>
              <a:rPr lang="en-US" baseline="0" dirty="0" smtClean="0"/>
              <a:t>A first crucial difference is that in LIME, the number of features composing an explanation is an input parameter that is specified by the user, whereas LORE automatically provides the user with an explanation including only the features useful. </a:t>
            </a:r>
          </a:p>
          <a:p>
            <a:r>
              <a:rPr lang="en-US" baseline="0" dirty="0" smtClean="0"/>
              <a:t>Table 4: reports the mean and standard deviation of hit. We can see even when LORE is worse that LIME, it has a score close to 1. </a:t>
            </a:r>
          </a:p>
          <a:p>
            <a:r>
              <a:rPr lang="en-US" baseline="0" dirty="0" smtClean="0"/>
              <a:t>Figure 7: LORE has better fidelity score and is more robust than LIME. We can see that for l-fidelity LIME exhibits very high variability in the neighborhood of the instance to explain. </a:t>
            </a:r>
          </a:p>
          <a:p>
            <a:r>
              <a:rPr lang="en-US" baseline="0" dirty="0" smtClean="0"/>
              <a:t>Figure 8: reports a multidimensional scaling of the neighborhood of a sample x generated by the two approaches. LORE computes a dense and compact neighborhood. The instances generated by LIME, can be very distant from each other and always with a low density around x.</a:t>
            </a:r>
          </a:p>
        </p:txBody>
      </p:sp>
      <p:sp>
        <p:nvSpPr>
          <p:cNvPr id="4" name="Slide Number Placeholder 3"/>
          <p:cNvSpPr>
            <a:spLocks noGrp="1"/>
          </p:cNvSpPr>
          <p:nvPr>
            <p:ph type="sldNum" sz="quarter" idx="10"/>
          </p:nvPr>
        </p:nvSpPr>
        <p:spPr/>
        <p:txBody>
          <a:bodyPr/>
          <a:lstStyle/>
          <a:p>
            <a:fld id="{152DE240-C332-43F7-82F1-D1693240323C}" type="slidenum">
              <a:rPr lang="en-US" smtClean="0"/>
              <a:t>18</a:t>
            </a:fld>
            <a:endParaRPr lang="en-US"/>
          </a:p>
        </p:txBody>
      </p:sp>
    </p:spTree>
    <p:extLst>
      <p:ext uri="{BB962C8B-B14F-4D97-AF65-F5344CB8AC3E}">
        <p14:creationId xmlns:p14="http://schemas.microsoft.com/office/powerpoint/2010/main" val="3271860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comparing LORE to Anchor. </a:t>
            </a:r>
          </a:p>
          <a:p>
            <a:r>
              <a:rPr lang="en-US" baseline="0" dirty="0" smtClean="0"/>
              <a:t>Large values of coverage are preferable, since this means that the set of decision rules produced over the instances to explain can be condensed/restricted to a subset of it. </a:t>
            </a:r>
          </a:p>
          <a:p>
            <a:r>
              <a:rPr lang="en-US" baseline="0" dirty="0" smtClean="0"/>
              <a:t>Table 5: They compare the stability of the two approached with respect to randomness introduced in the neighborhood generation. They measure stability using the </a:t>
            </a:r>
            <a:r>
              <a:rPr lang="en-US" baseline="0" dirty="0" err="1" smtClean="0"/>
              <a:t>Jaccard</a:t>
            </a:r>
            <a:r>
              <a:rPr lang="en-US" baseline="0" dirty="0" smtClean="0"/>
              <a:t> coefficient of feature sets used in the 10 decision rules computed fir a same instanced in 10 runs of the system. </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Jaccard</a:t>
            </a:r>
            <a:r>
              <a:rPr lang="en-US" sz="1200" b="0" i="0" kern="1200" dirty="0" smtClean="0">
                <a:solidFill>
                  <a:schemeClr val="tx1"/>
                </a:solidFill>
                <a:effectLst/>
                <a:latin typeface="+mn-lt"/>
                <a:ea typeface="+mn-ea"/>
                <a:cs typeface="+mn-cs"/>
              </a:rPr>
              <a:t> coefficient measures similarity between finite sample sets, and is defined as the size of the </a:t>
            </a:r>
            <a:r>
              <a:rPr lang="en-US" sz="1200" b="0" i="0" u="none" strike="noStrike" kern="1200" dirty="0" smtClean="0">
                <a:solidFill>
                  <a:schemeClr val="tx1"/>
                </a:solidFill>
                <a:effectLst/>
                <a:latin typeface="+mn-lt"/>
                <a:ea typeface="+mn-ea"/>
                <a:cs typeface="+mn-cs"/>
                <a:hlinkClick r:id="rId3" tooltip="Intersection (set theory)"/>
              </a:rPr>
              <a:t>intersection</a:t>
            </a:r>
            <a:r>
              <a:rPr lang="en-US" sz="1200" b="0" i="0" kern="1200" dirty="0" smtClean="0">
                <a:solidFill>
                  <a:schemeClr val="tx1"/>
                </a:solidFill>
                <a:effectLst/>
                <a:latin typeface="+mn-lt"/>
                <a:ea typeface="+mn-ea"/>
                <a:cs typeface="+mn-cs"/>
              </a:rPr>
              <a:t> divided by the size of the </a:t>
            </a:r>
            <a:r>
              <a:rPr lang="en-US" sz="1200" b="0" i="0" u="none" strike="noStrike" kern="1200" dirty="0" smtClean="0">
                <a:solidFill>
                  <a:schemeClr val="tx1"/>
                </a:solidFill>
                <a:effectLst/>
                <a:latin typeface="+mn-lt"/>
                <a:ea typeface="+mn-ea"/>
                <a:cs typeface="+mn-cs"/>
                <a:hlinkClick r:id="rId4" tooltip="Union (set theory)"/>
              </a:rPr>
              <a:t>union</a:t>
            </a:r>
            <a:r>
              <a:rPr lang="en-US" sz="1200" b="0" i="0" kern="1200" dirty="0" smtClean="0">
                <a:solidFill>
                  <a:schemeClr val="tx1"/>
                </a:solidFill>
                <a:effectLst/>
                <a:latin typeface="+mn-lt"/>
                <a:ea typeface="+mn-ea"/>
                <a:cs typeface="+mn-cs"/>
              </a:rPr>
              <a:t> of the sample sets.</a:t>
            </a:r>
          </a:p>
          <a:p>
            <a:endParaRPr lang="en-US" dirty="0"/>
          </a:p>
        </p:txBody>
      </p:sp>
      <p:sp>
        <p:nvSpPr>
          <p:cNvPr id="4" name="Slide Number Placeholder 3"/>
          <p:cNvSpPr>
            <a:spLocks noGrp="1"/>
          </p:cNvSpPr>
          <p:nvPr>
            <p:ph type="sldNum" sz="quarter" idx="10"/>
          </p:nvPr>
        </p:nvSpPr>
        <p:spPr/>
        <p:txBody>
          <a:bodyPr/>
          <a:lstStyle/>
          <a:p>
            <a:fld id="{6DC93B0E-75D6-42F6-AC05-BFC3341BC5A9}" type="slidenum">
              <a:rPr lang="en-US" smtClean="0"/>
              <a:t>19</a:t>
            </a:fld>
            <a:endParaRPr lang="en-US"/>
          </a:p>
        </p:txBody>
      </p:sp>
    </p:spTree>
    <p:extLst>
      <p:ext uri="{BB962C8B-B14F-4D97-AF65-F5344CB8AC3E}">
        <p14:creationId xmlns:p14="http://schemas.microsoft.com/office/powerpoint/2010/main" val="2994155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qualitative</a:t>
            </a:r>
            <a:r>
              <a:rPr lang="en-US" baseline="0" dirty="0" smtClean="0"/>
              <a:t> comparison, we take an example of an instance x from the </a:t>
            </a:r>
            <a:r>
              <a:rPr lang="en-US" baseline="0" dirty="0" err="1" smtClean="0"/>
              <a:t>german</a:t>
            </a:r>
            <a:r>
              <a:rPr lang="en-US" baseline="0" dirty="0" smtClean="0"/>
              <a:t> dataset. </a:t>
            </a:r>
          </a:p>
          <a:p>
            <a:r>
              <a:rPr lang="en-US" sz="1200" b="0" i="0" u="none" strike="noStrike" kern="1200" baseline="0" dirty="0" smtClean="0">
                <a:solidFill>
                  <a:schemeClr val="tx1"/>
                </a:solidFill>
                <a:latin typeface="+mn-lt"/>
                <a:ea typeface="+mn-ea"/>
                <a:cs typeface="+mn-cs"/>
              </a:rPr>
              <a:t>LIME: Weights are associated to the categorical values in the instance x to explain, and to continuous upper/lower bounds where the bounding values are taken from x. Each weight tells the user how much the decision would have changed for different (resp., smaller/greater) values of a specific categorical (resp., continuous) feature.</a:t>
            </a:r>
          </a:p>
          <a:p>
            <a:r>
              <a:rPr lang="en-US" sz="1200" b="0" i="0" u="none" strike="noStrike" kern="1200" baseline="0" dirty="0" smtClean="0">
                <a:solidFill>
                  <a:schemeClr val="tx1"/>
                </a:solidFill>
                <a:latin typeface="+mn-lt"/>
                <a:ea typeface="+mn-ea"/>
                <a:cs typeface="+mn-cs"/>
              </a:rPr>
              <a:t>In the example, the weight 0.11 has the following meaning: if the duration in months had been higher than the value it is for x, the prediction would have been, on average, 0.11 less “0” (or 0.11 more “1”). A not very easy logic to follow when compared to a single decision rule which characterize the contextual conditions for the decision of the black box. Another major advantage of our notion of explanation consists of the set of counterfactual rules. LIME provides a rough indication of where to look for a different decision: different categorical values or lower/higher continuous values of some feature. LORE’s counterfactual rules provide high-level and minimal-change contexts for reversing the outcome prediction of the black box.</a:t>
            </a:r>
          </a:p>
          <a:p>
            <a:r>
              <a:rPr lang="en-US" sz="1200" b="0" i="0" u="none" strike="noStrike" kern="1200" baseline="0" dirty="0" smtClean="0">
                <a:solidFill>
                  <a:schemeClr val="tx1"/>
                </a:solidFill>
                <a:latin typeface="+mn-lt"/>
                <a:ea typeface="+mn-ea"/>
                <a:cs typeface="+mn-cs"/>
              </a:rPr>
              <a:t>Anchor: the Anchor approach requires the </a:t>
            </a:r>
            <a:r>
              <a:rPr lang="en-US" sz="1200" b="0" i="0" u="none" strike="noStrike" kern="1200" baseline="0" dirty="0" err="1" smtClean="0">
                <a:solidFill>
                  <a:schemeClr val="tx1"/>
                </a:solidFill>
                <a:latin typeface="+mn-lt"/>
                <a:ea typeface="+mn-ea"/>
                <a:cs typeface="+mn-cs"/>
              </a:rPr>
              <a:t>apriori</a:t>
            </a:r>
            <a:r>
              <a:rPr lang="en-US" sz="1200" b="0" i="0" u="none" strike="noStrike" kern="1200" baseline="0" dirty="0" smtClean="0">
                <a:solidFill>
                  <a:schemeClr val="tx1"/>
                </a:solidFill>
                <a:latin typeface="+mn-lt"/>
                <a:ea typeface="+mn-ea"/>
                <a:cs typeface="+mn-cs"/>
              </a:rPr>
              <a:t> discretization of continuous features, while the decision rule of LORE benefits of the capabilities of decision tree to split continuous features.</a:t>
            </a:r>
            <a:endParaRPr lang="en-US" dirty="0"/>
          </a:p>
        </p:txBody>
      </p:sp>
      <p:sp>
        <p:nvSpPr>
          <p:cNvPr id="4" name="Slide Number Placeholder 3"/>
          <p:cNvSpPr>
            <a:spLocks noGrp="1"/>
          </p:cNvSpPr>
          <p:nvPr>
            <p:ph type="sldNum" sz="quarter" idx="10"/>
          </p:nvPr>
        </p:nvSpPr>
        <p:spPr/>
        <p:txBody>
          <a:bodyPr/>
          <a:lstStyle/>
          <a:p>
            <a:fld id="{6DC93B0E-75D6-42F6-AC05-BFC3341BC5A9}" type="slidenum">
              <a:rPr lang="en-US" smtClean="0"/>
              <a:t>20</a:t>
            </a:fld>
            <a:endParaRPr lang="en-US"/>
          </a:p>
        </p:txBody>
      </p:sp>
    </p:spTree>
    <p:extLst>
      <p:ext uri="{BB962C8B-B14F-4D97-AF65-F5344CB8AC3E}">
        <p14:creationId xmlns:p14="http://schemas.microsoft.com/office/powerpoint/2010/main" val="941243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Intent is to provide meaningful explanations of the logic involved during automated decision making.</a:t>
            </a:r>
          </a:p>
          <a:p>
            <a:r>
              <a:rPr lang="en-US" dirty="0"/>
              <a:t>No assumptions on the specific algorithms used in the black box.</a:t>
            </a:r>
          </a:p>
        </p:txBody>
      </p:sp>
      <p:sp>
        <p:nvSpPr>
          <p:cNvPr id="4" name="Slide Number Placeholder 3"/>
          <p:cNvSpPr>
            <a:spLocks noGrp="1"/>
          </p:cNvSpPr>
          <p:nvPr>
            <p:ph type="sldNum" sz="quarter" idx="5"/>
          </p:nvPr>
        </p:nvSpPr>
        <p:spPr/>
        <p:txBody>
          <a:bodyPr/>
          <a:lstStyle/>
          <a:p>
            <a:fld id="{6DC93B0E-75D6-42F6-AC05-BFC3341BC5A9}" type="slidenum">
              <a:rPr lang="en-US" smtClean="0"/>
              <a:t>4</a:t>
            </a:fld>
            <a:endParaRPr lang="en-US"/>
          </a:p>
        </p:txBody>
      </p:sp>
    </p:spTree>
    <p:extLst>
      <p:ext uri="{BB962C8B-B14F-4D97-AF65-F5344CB8AC3E}">
        <p14:creationId xmlns:p14="http://schemas.microsoft.com/office/powerpoint/2010/main" val="3230720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of genetic algorithm for creating neighbors.</a:t>
            </a:r>
          </a:p>
          <a:p>
            <a:r>
              <a:rPr lang="en-US" dirty="0"/>
              <a:t>Local explanation has 2 parts:</a:t>
            </a:r>
          </a:p>
          <a:p>
            <a:r>
              <a:rPr lang="en-US" dirty="0"/>
              <a:t>1. Decision/Logic rule: Particular path in the tree which explains why x has been labeled as y by b.</a:t>
            </a:r>
          </a:p>
          <a:p>
            <a:r>
              <a:rPr lang="en-US" dirty="0"/>
              <a:t>2. Counterfactual rules. </a:t>
            </a:r>
          </a:p>
          <a:p>
            <a:r>
              <a:rPr lang="en-US" dirty="0"/>
              <a:t>Intuition/Motivation behind the proposed method: complex decision boundary over the entire data space, whereas high chance that the decision boundaries are simple in the neighborhood.</a:t>
            </a:r>
          </a:p>
          <a:p>
            <a:r>
              <a:rPr lang="en-US" dirty="0"/>
              <a:t>Novelty:</a:t>
            </a:r>
          </a:p>
          <a:p>
            <a:r>
              <a:rPr lang="en-US" dirty="0"/>
              <a:t>1. Use of genetic algorithm to produce training data for learning local decision tree</a:t>
            </a:r>
          </a:p>
          <a:p>
            <a:r>
              <a:rPr lang="en-US" dirty="0"/>
              <a:t>2. High expressiveness using decision rules and counterfactuals.</a:t>
            </a:r>
          </a:p>
        </p:txBody>
      </p:sp>
      <p:sp>
        <p:nvSpPr>
          <p:cNvPr id="4" name="Slide Number Placeholder 3"/>
          <p:cNvSpPr>
            <a:spLocks noGrp="1"/>
          </p:cNvSpPr>
          <p:nvPr>
            <p:ph type="sldNum" sz="quarter" idx="5"/>
          </p:nvPr>
        </p:nvSpPr>
        <p:spPr/>
        <p:txBody>
          <a:bodyPr/>
          <a:lstStyle/>
          <a:p>
            <a:fld id="{6DC93B0E-75D6-42F6-AC05-BFC3341BC5A9}" type="slidenum">
              <a:rPr lang="en-US" smtClean="0"/>
              <a:t>5</a:t>
            </a:fld>
            <a:endParaRPr lang="en-US"/>
          </a:p>
        </p:txBody>
      </p:sp>
    </p:spTree>
    <p:extLst>
      <p:ext uri="{BB962C8B-B14F-4D97-AF65-F5344CB8AC3E}">
        <p14:creationId xmlns:p14="http://schemas.microsoft.com/office/powerpoint/2010/main" val="3145014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lvl="1" indent="0" algn="l">
                  <a:lnSpc>
                    <a:spcPct val="150000"/>
                  </a:lnSpc>
                  <a:buFont typeface="Arial" panose="020B0604020202020204" pitchFamily="34" charset="0"/>
                  <a:buNone/>
                </a:pPr>
                <a:r>
                  <a:rPr lang="en-US" dirty="0"/>
                  <a:t>Predictor: A function </a:t>
                </a:r>
                <a14:m>
                  <m:oMath xmlns:m="http://schemas.openxmlformats.org/officeDocument/2006/math">
                    <m:r>
                      <a:rPr lang="en-US" i="1">
                        <a:latin typeface="Cambria Math" panose="02040503050406030204" pitchFamily="18" charset="0"/>
                      </a:rPr>
                      <m:t>𝑏</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oMath>
                </a14:m>
                <a:r>
                  <a:rPr lang="en-US" dirty="0"/>
                  <a:t> which maps data instances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𝑚</m:t>
                        </m:r>
                      </m:sup>
                    </m:sSup>
                  </m:oMath>
                </a14:m>
                <a:r>
                  <a:rPr lang="en-US" dirty="0"/>
                  <a:t> to a decision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𝑌</m:t>
                    </m:r>
                  </m:oMath>
                </a14:m>
                <a:r>
                  <a:rPr lang="en-US" dirty="0"/>
                  <a:t>.</a:t>
                </a:r>
              </a:p>
              <a:p>
                <a:pPr marL="457200" lvl="1" indent="0" algn="l">
                  <a:lnSpc>
                    <a:spcPct val="150000"/>
                  </a:lnSpc>
                  <a:buFont typeface="Arial" panose="020B0604020202020204" pitchFamily="34" charset="0"/>
                  <a:buNone/>
                </a:pPr>
                <a:r>
                  <a:rPr lang="en-US" dirty="0"/>
                  <a:t>An instance </a:t>
                </a:r>
                <a14:m>
                  <m:oMath xmlns:m="http://schemas.openxmlformats.org/officeDocument/2006/math">
                    <m:r>
                      <a:rPr lang="en-US" b="0" i="1" smtClean="0">
                        <a:latin typeface="Cambria Math" panose="02040503050406030204" pitchFamily="18" charset="0"/>
                      </a:rPr>
                      <m:t>𝑥</m:t>
                    </m:r>
                  </m:oMath>
                </a14:m>
                <a:r>
                  <a:rPr lang="en-US" dirty="0"/>
                  <a:t> consists of </a:t>
                </a:r>
                <a14:m>
                  <m:oMath xmlns:m="http://schemas.openxmlformats.org/officeDocument/2006/math">
                    <m:r>
                      <a:rPr lang="en-US" b="0" i="1" smtClean="0">
                        <a:latin typeface="Cambria Math" panose="02040503050406030204" pitchFamily="18" charset="0"/>
                      </a:rPr>
                      <m:t>𝑚</m:t>
                    </m:r>
                  </m:oMath>
                </a14:m>
                <a:r>
                  <a:rPr lang="en-US" dirty="0"/>
                  <a:t> attribute-value pairs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d>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a:t> is a feature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dirty="0"/>
                  <a:t> its value.</a:t>
                </a:r>
              </a:p>
              <a:p>
                <a:pPr marL="457200" lvl="1" indent="0" algn="l">
                  <a:lnSpc>
                    <a:spcPct val="150000"/>
                  </a:lnSpc>
                  <a:buFont typeface="Arial" panose="020B0604020202020204" pitchFamily="34" charset="0"/>
                  <a:buNone/>
                </a:pPr>
                <a14:m>
                  <m:oMath xmlns:m="http://schemas.openxmlformats.org/officeDocument/2006/math">
                    <m:r>
                      <a:rPr lang="en-US" i="1">
                        <a:latin typeface="Cambria Math" panose="02040503050406030204" pitchFamily="18" charset="0"/>
                      </a:rPr>
                      <m:t>𝑏</m:t>
                    </m:r>
                  </m:oMath>
                </a14:m>
                <a:r>
                  <a:rPr lang="en-US" dirty="0"/>
                  <a:t> denotes the black box predictor.</a:t>
                </a:r>
                <a:r>
                  <a:rPr lang="en-US" baseline="0" dirty="0"/>
                  <a:t> </a:t>
                </a:r>
              </a:p>
              <a:p>
                <a:pPr marL="457200" lvl="1" indent="0" algn="l">
                  <a:lnSpc>
                    <a:spcPct val="150000"/>
                  </a:lnSpc>
                  <a:buFont typeface="Arial" panose="020B0604020202020204" pitchFamily="34" charset="0"/>
                  <a:buNone/>
                </a:pPr>
                <a14:m>
                  <m:oMath xmlns:m="http://schemas.openxmlformats.org/officeDocument/2006/math">
                    <m:r>
                      <a:rPr lang="en-US" b="0" i="1" smtClean="0">
                        <a:latin typeface="Cambria Math" panose="02040503050406030204" pitchFamily="18" charset="0"/>
                      </a:rPr>
                      <m:t>𝑐</m:t>
                    </m:r>
                  </m:oMath>
                </a14:m>
                <a:r>
                  <a:rPr lang="en-US" dirty="0"/>
                  <a:t> denotes an </a:t>
                </a:r>
                <a:r>
                  <a:rPr lang="en-US" i="1" dirty="0"/>
                  <a:t>interpretable predictor</a:t>
                </a:r>
                <a:r>
                  <a:rPr lang="en-US" dirty="0"/>
                  <a:t>, whose internal processing behind the decision </a:t>
                </a:r>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𝑦</m:t>
                    </m:r>
                  </m:oMath>
                </a14:m>
                <a:r>
                  <a:rPr lang="en-US" dirty="0"/>
                  <a:t> can be given a symbolic interpretation understandable by humans.</a:t>
                </a:r>
              </a:p>
              <a:p>
                <a:endParaRPr lang="en-US" dirty="0"/>
              </a:p>
            </p:txBody>
          </p:sp>
        </mc:Choice>
        <mc:Fallback xmlns="">
          <p:sp>
            <p:nvSpPr>
              <p:cNvPr id="3" name="Notes Placeholder 2"/>
              <p:cNvSpPr>
                <a:spLocks noGrp="1"/>
              </p:cNvSpPr>
              <p:nvPr>
                <p:ph type="body" idx="1"/>
              </p:nvPr>
            </p:nvSpPr>
            <p:spPr/>
            <p:txBody>
              <a:bodyPr/>
              <a:lstStyle/>
              <a:p>
                <a:pPr marL="457200" lvl="1" indent="0" algn="l">
                  <a:lnSpc>
                    <a:spcPct val="150000"/>
                  </a:lnSpc>
                  <a:buFont typeface="Arial" panose="020B0604020202020204" pitchFamily="34" charset="0"/>
                  <a:buNone/>
                </a:pPr>
                <a:r>
                  <a:rPr lang="en-US" dirty="0"/>
                  <a:t>Predictor: A function </a:t>
                </a:r>
                <a:r>
                  <a:rPr lang="en-US" i="0">
                    <a:latin typeface="Cambria Math" panose="02040503050406030204" pitchFamily="18" charset="0"/>
                  </a:rPr>
                  <a:t>𝑏</a:t>
                </a:r>
                <a:r>
                  <a:rPr lang="en-US" b="0" i="0">
                    <a:latin typeface="Cambria Math" panose="02040503050406030204" pitchFamily="18" charset="0"/>
                  </a:rPr>
                  <a:t>:𝑋^((𝑚))</a:t>
                </a:r>
                <a:r>
                  <a:rPr lang="en-US" b="0" i="0">
                    <a:latin typeface="Cambria Math" panose="02040503050406030204" pitchFamily="18" charset="0"/>
                    <a:ea typeface="Cambria Math" panose="02040503050406030204" pitchFamily="18" charset="0"/>
                  </a:rPr>
                  <a:t>→𝑌</a:t>
                </a:r>
                <a:r>
                  <a:rPr lang="en-US" dirty="0"/>
                  <a:t> which maps data instances </a:t>
                </a:r>
                <a:r>
                  <a:rPr lang="en-US" b="0" i="0">
                    <a:latin typeface="Cambria Math" panose="02040503050406030204" pitchFamily="18" charset="0"/>
                  </a:rPr>
                  <a:t>𝑥∈𝑋^𝑚</a:t>
                </a:r>
                <a:r>
                  <a:rPr lang="en-US" dirty="0"/>
                  <a:t> to a decision </a:t>
                </a:r>
                <a:r>
                  <a:rPr lang="en-US" b="0" i="0">
                    <a:latin typeface="Cambria Math" panose="02040503050406030204" pitchFamily="18" charset="0"/>
                  </a:rPr>
                  <a:t>𝑦∈𝑌</a:t>
                </a:r>
                <a:r>
                  <a:rPr lang="en-US" dirty="0"/>
                  <a:t>.</a:t>
                </a:r>
              </a:p>
              <a:p>
                <a:pPr marL="457200" lvl="1" indent="0" algn="l">
                  <a:lnSpc>
                    <a:spcPct val="150000"/>
                  </a:lnSpc>
                  <a:buFont typeface="Arial" panose="020B0604020202020204" pitchFamily="34" charset="0"/>
                  <a:buNone/>
                </a:pPr>
                <a:r>
                  <a:rPr lang="en-US" dirty="0"/>
                  <a:t>An instance </a:t>
                </a:r>
                <a:r>
                  <a:rPr lang="en-US" b="0" i="0">
                    <a:latin typeface="Cambria Math" panose="02040503050406030204" pitchFamily="18" charset="0"/>
                  </a:rPr>
                  <a:t>𝑥</a:t>
                </a:r>
                <a:r>
                  <a:rPr lang="en-US" dirty="0"/>
                  <a:t> consists of </a:t>
                </a:r>
                <a:r>
                  <a:rPr lang="en-US" b="0" i="0">
                    <a:latin typeface="Cambria Math" panose="02040503050406030204" pitchFamily="18" charset="0"/>
                  </a:rPr>
                  <a:t>𝑚</a:t>
                </a:r>
                <a:r>
                  <a:rPr lang="en-US" dirty="0"/>
                  <a:t> attribute-value pairs </a:t>
                </a:r>
                <a:r>
                  <a:rPr lang="en-US" b="0" i="0">
                    <a:latin typeface="Cambria Math" panose="02040503050406030204" pitchFamily="18" charset="0"/>
                  </a:rPr>
                  <a:t>(𝑎_𝑖, 𝑣_𝑖 )</a:t>
                </a:r>
                <a:r>
                  <a:rPr lang="en-US" dirty="0"/>
                  <a:t> where </a:t>
                </a:r>
                <a:r>
                  <a:rPr lang="en-US" b="0" i="0">
                    <a:latin typeface="Cambria Math" panose="02040503050406030204" pitchFamily="18" charset="0"/>
                  </a:rPr>
                  <a:t>𝑎_𝑖</a:t>
                </a:r>
                <a:r>
                  <a:rPr lang="en-US" dirty="0"/>
                  <a:t> is a feature and </a:t>
                </a:r>
                <a:r>
                  <a:rPr lang="en-US" b="0" i="0">
                    <a:latin typeface="Cambria Math" panose="02040503050406030204" pitchFamily="18" charset="0"/>
                  </a:rPr>
                  <a:t>𝑣_𝑖</a:t>
                </a:r>
                <a:r>
                  <a:rPr lang="en-US" dirty="0"/>
                  <a:t> its value.</a:t>
                </a:r>
              </a:p>
              <a:p>
                <a:pPr marL="457200" lvl="1" indent="0" algn="l">
                  <a:lnSpc>
                    <a:spcPct val="150000"/>
                  </a:lnSpc>
                  <a:buFont typeface="Arial" panose="020B0604020202020204" pitchFamily="34" charset="0"/>
                  <a:buNone/>
                </a:pPr>
                <a:r>
                  <a:rPr lang="en-US" i="0">
                    <a:latin typeface="Cambria Math" panose="02040503050406030204" pitchFamily="18" charset="0"/>
                  </a:rPr>
                  <a:t>𝑏</a:t>
                </a:r>
                <a:r>
                  <a:rPr lang="en-US" dirty="0"/>
                  <a:t> denotes the black box predictor.</a:t>
                </a:r>
                <a:r>
                  <a:rPr lang="en-US" baseline="0" dirty="0"/>
                  <a:t> </a:t>
                </a:r>
              </a:p>
              <a:p>
                <a:pPr marL="457200" lvl="1" indent="0" algn="l">
                  <a:lnSpc>
                    <a:spcPct val="150000"/>
                  </a:lnSpc>
                  <a:buFont typeface="Arial" panose="020B0604020202020204" pitchFamily="34" charset="0"/>
                  <a:buNone/>
                </a:pPr>
                <a:r>
                  <a:rPr lang="en-US" b="0" i="0">
                    <a:latin typeface="Cambria Math" panose="02040503050406030204" pitchFamily="18" charset="0"/>
                  </a:rPr>
                  <a:t>𝑐</a:t>
                </a:r>
                <a:r>
                  <a:rPr lang="en-US" dirty="0"/>
                  <a:t> denotes an </a:t>
                </a:r>
                <a:r>
                  <a:rPr lang="en-US" i="1" dirty="0"/>
                  <a:t>interpretable predictor</a:t>
                </a:r>
                <a:r>
                  <a:rPr lang="en-US" dirty="0"/>
                  <a:t>, whose internal processing behind the decision </a:t>
                </a:r>
                <a:r>
                  <a:rPr lang="en-US" b="0" i="0">
                    <a:latin typeface="Cambria Math" panose="02040503050406030204" pitchFamily="18" charset="0"/>
                  </a:rPr>
                  <a:t>𝑐(𝑥)=𝑦</a:t>
                </a:r>
                <a:r>
                  <a:rPr lang="en-US" dirty="0"/>
                  <a:t> can be given a symbolic interpretation understandable by humans.</a:t>
                </a:r>
              </a:p>
              <a:p>
                <a:endParaRPr lang="en-US" dirty="0"/>
              </a:p>
            </p:txBody>
          </p:sp>
        </mc:Fallback>
      </mc:AlternateContent>
      <p:sp>
        <p:nvSpPr>
          <p:cNvPr id="4" name="Slide Number Placeholder 3"/>
          <p:cNvSpPr>
            <a:spLocks noGrp="1"/>
          </p:cNvSpPr>
          <p:nvPr>
            <p:ph type="sldNum" sz="quarter" idx="5"/>
          </p:nvPr>
        </p:nvSpPr>
        <p:spPr/>
        <p:txBody>
          <a:bodyPr/>
          <a:lstStyle/>
          <a:p>
            <a:fld id="{6DC93B0E-75D6-42F6-AC05-BFC3341BC5A9}" type="slidenum">
              <a:rPr lang="en-US" smtClean="0"/>
              <a:t>6</a:t>
            </a:fld>
            <a:endParaRPr lang="en-US"/>
          </a:p>
        </p:txBody>
      </p:sp>
    </p:spTree>
    <p:extLst>
      <p:ext uri="{BB962C8B-B14F-4D97-AF65-F5344CB8AC3E}">
        <p14:creationId xmlns:p14="http://schemas.microsoft.com/office/powerpoint/2010/main" val="627342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lnSpc>
                    <a:spcPct val="150000"/>
                  </a:lnSpc>
                </a:pPr>
                <a:r>
                  <a:rPr lang="en-US" dirty="0"/>
                  <a:t>In a decision rule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oMath>
                </a14:m>
                <a:r>
                  <a:rPr lang="en-US" dirty="0"/>
                  <a:t>, </a:t>
                </a:r>
                <a14:m>
                  <m:oMath xmlns:m="http://schemas.openxmlformats.org/officeDocument/2006/math">
                    <m:r>
                      <a:rPr lang="en-US" b="0" i="1" smtClean="0">
                        <a:latin typeface="Cambria Math" panose="02040503050406030204" pitchFamily="18" charset="0"/>
                      </a:rPr>
                      <m:t>𝑝</m:t>
                    </m:r>
                  </m:oMath>
                </a14:m>
                <a:r>
                  <a:rPr lang="en-US" dirty="0"/>
                  <a:t> is called </a:t>
                </a:r>
                <a:r>
                  <a:rPr lang="en-US" i="1" dirty="0"/>
                  <a:t>premise</a:t>
                </a:r>
                <a:r>
                  <a:rPr lang="en-US" dirty="0"/>
                  <a:t>, which is a Boolean condition on feature values.</a:t>
                </a:r>
              </a:p>
              <a:p>
                <a:pPr lvl="1">
                  <a:lnSpc>
                    <a:spcPct val="150000"/>
                  </a:lnSpc>
                </a:pPr>
                <a14:m>
                  <m:oMath xmlns:m="http://schemas.openxmlformats.org/officeDocument/2006/math">
                    <m:r>
                      <a:rPr lang="en-US" b="0" i="1" smtClean="0">
                        <a:latin typeface="Cambria Math" panose="02040503050406030204" pitchFamily="18" charset="0"/>
                      </a:rPr>
                      <m:t>𝑝</m:t>
                    </m:r>
                  </m:oMath>
                </a14:m>
                <a:r>
                  <a:rPr lang="en-US" dirty="0"/>
                  <a:t> is assumed to be a conjunction of split conditions </a:t>
                </a:r>
                <a14:m>
                  <m:oMath xmlns:m="http://schemas.openxmlformats.org/officeDocument/2006/math">
                    <m:r>
                      <a:rPr lang="en-US" b="0" i="1" smtClean="0">
                        <a:latin typeface="Cambria Math" panose="02040503050406030204" pitchFamily="18" charset="0"/>
                      </a:rPr>
                      <m:t>𝑠𝑐</m:t>
                    </m:r>
                  </m:oMath>
                </a14:m>
                <a:r>
                  <a:rPr lang="en-US" dirty="0"/>
                  <a:t> of the form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d>
                  </m:oMath>
                </a14:m>
                <a:r>
                  <a:rPr lang="en-US" dirty="0"/>
                  <a:t>.  Then, </a:t>
                </a:r>
                <a14:m>
                  <m:oMath xmlns:m="http://schemas.openxmlformats.org/officeDocument/2006/math">
                    <m:r>
                      <a:rPr lang="en-US" b="0" i="1" smtClean="0">
                        <a:latin typeface="Cambria Math" panose="02040503050406030204" pitchFamily="18" charset="0"/>
                      </a:rPr>
                      <m:t>𝑥</m:t>
                    </m:r>
                  </m:oMath>
                </a14:m>
                <a:r>
                  <a:rPr lang="en-US" dirty="0"/>
                  <a:t> satisfies </a:t>
                </a:r>
                <a14:m>
                  <m:oMath xmlns:m="http://schemas.openxmlformats.org/officeDocument/2006/math">
                    <m:r>
                      <a:rPr lang="en-US" b="0" i="1" smtClean="0">
                        <a:latin typeface="Cambria Math" panose="02040503050406030204" pitchFamily="18" charset="0"/>
                      </a:rPr>
                      <m:t>𝑟</m:t>
                    </m:r>
                  </m:oMath>
                </a14:m>
                <a:r>
                  <a:rPr lang="en-US" dirty="0"/>
                  <a:t> if </a:t>
                </a:r>
                <a14:m>
                  <m:oMath xmlns:m="http://schemas.openxmlformats.org/officeDocument/2006/math">
                    <m:r>
                      <a:rPr lang="en-US" b="0" i="1" smtClean="0">
                        <a:latin typeface="Cambria Math" panose="02040503050406030204" pitchFamily="18" charset="0"/>
                      </a:rPr>
                      <m:t>𝑝</m:t>
                    </m:r>
                  </m:oMath>
                </a14:m>
                <a:r>
                  <a:rPr lang="en-US" dirty="0"/>
                  <a:t> evaluates to true for </a:t>
                </a:r>
                <a14:m>
                  <m:oMath xmlns:m="http://schemas.openxmlformats.org/officeDocument/2006/math">
                    <m:r>
                      <a:rPr lang="en-US" b="0" i="1" smtClean="0">
                        <a:latin typeface="Cambria Math" panose="02040503050406030204" pitchFamily="18" charset="0"/>
                      </a:rPr>
                      <m:t>𝑥</m:t>
                    </m:r>
                  </m:oMath>
                </a14:m>
                <a:r>
                  <a:rPr lang="en-US" dirty="0"/>
                  <a:t>.</a:t>
                </a:r>
              </a:p>
              <a:p>
                <a:pPr lvl="1">
                  <a:lnSpc>
                    <a:spcPct val="150000"/>
                  </a:lnSpc>
                </a:pPr>
                <a14:m>
                  <m:oMath xmlns:m="http://schemas.openxmlformats.org/officeDocument/2006/math">
                    <m:r>
                      <a:rPr lang="en-US" b="0" i="1" smtClean="0">
                        <a:latin typeface="Cambria Math" panose="02040503050406030204" pitchFamily="18" charset="0"/>
                      </a:rPr>
                      <m:t>𝑟</m:t>
                    </m:r>
                  </m:oMath>
                </a14:m>
                <a:r>
                  <a:rPr lang="en-US" i="1" dirty="0"/>
                  <a:t> </a:t>
                </a:r>
                <a:r>
                  <a:rPr lang="en-US" dirty="0"/>
                  <a:t>is said to be </a:t>
                </a:r>
                <a:r>
                  <a:rPr lang="en-US" i="1" dirty="0"/>
                  <a:t>consistent</a:t>
                </a:r>
                <a:r>
                  <a:rPr lang="en-US" dirty="0"/>
                  <a:t> with </a:t>
                </a:r>
                <a14:m>
                  <m:oMath xmlns:m="http://schemas.openxmlformats.org/officeDocument/2006/math">
                    <m:r>
                      <a:rPr lang="en-US" b="0" i="1" smtClean="0">
                        <a:latin typeface="Cambria Math" panose="02040503050406030204" pitchFamily="18" charset="0"/>
                      </a:rPr>
                      <m:t>𝑐</m:t>
                    </m:r>
                  </m:oMath>
                </a14:m>
                <a:r>
                  <a:rPr lang="en-US" dirty="0"/>
                  <a:t>, if </a:t>
                </a:r>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𝑦</m:t>
                    </m:r>
                  </m:oMath>
                </a14:m>
                <a:r>
                  <a:rPr lang="en-US" i="1" dirty="0"/>
                  <a:t> </a:t>
                </a:r>
                <a:r>
                  <a:rPr lang="en-US" dirty="0"/>
                  <a:t>for every </a:t>
                </a:r>
                <a14:m>
                  <m:oMath xmlns:m="http://schemas.openxmlformats.org/officeDocument/2006/math">
                    <m:r>
                      <a:rPr lang="en-US" b="0" i="1" smtClean="0">
                        <a:latin typeface="Cambria Math" panose="02040503050406030204" pitchFamily="18" charset="0"/>
                      </a:rPr>
                      <m:t>𝑥</m:t>
                    </m:r>
                  </m:oMath>
                </a14:m>
                <a:r>
                  <a:rPr lang="en-US" dirty="0"/>
                  <a:t> that satisfies </a:t>
                </a:r>
                <a14:m>
                  <m:oMath xmlns:m="http://schemas.openxmlformats.org/officeDocument/2006/math">
                    <m:r>
                      <a:rPr lang="en-US" b="0" i="1" smtClean="0">
                        <a:latin typeface="Cambria Math" panose="02040503050406030204" pitchFamily="18" charset="0"/>
                      </a:rPr>
                      <m:t>𝑟</m:t>
                    </m:r>
                  </m:oMath>
                </a14:m>
                <a:r>
                  <a:rPr lang="en-US" dirty="0"/>
                  <a:t>.</a:t>
                </a:r>
              </a:p>
              <a:p>
                <a:pPr lvl="1">
                  <a:lnSpc>
                    <a:spcPct val="150000"/>
                  </a:lnSpc>
                </a:pPr>
                <a:r>
                  <a:rPr lang="en-US" dirty="0"/>
                  <a:t>Let </a:t>
                </a:r>
                <a14:m>
                  <m:oMath xmlns:m="http://schemas.openxmlformats.org/officeDocument/2006/math">
                    <m:r>
                      <a:rPr lang="en-US" b="0" i="1" smtClean="0">
                        <a:latin typeface="Cambria Math" panose="02040503050406030204" pitchFamily="18" charset="0"/>
                      </a:rPr>
                      <m:t>𝛿</m:t>
                    </m:r>
                  </m:oMath>
                </a14:m>
                <a:r>
                  <a:rPr lang="en-US" dirty="0"/>
                  <a:t> denote a set of split conditions. Define </a:t>
                </a:r>
                <a14:m>
                  <m:oMath xmlns:m="http://schemas.openxmlformats.org/officeDocument/2006/math">
                    <m:r>
                      <a:rPr lang="en-US" b="0" i="1" smtClean="0">
                        <a:latin typeface="Cambria Math" panose="02040503050406030204" pitchFamily="18" charset="0"/>
                      </a:rPr>
                      <m:t>𝑝</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𝛿</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 : ∄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e>
                        </m:d>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2</m:t>
                                    </m:r>
                                  </m:sub>
                                </m:sSub>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e>
                    </m:d>
                  </m:oMath>
                </a14:m>
                <a:r>
                  <a:rPr lang="en-US" dirty="0"/>
                  <a:t>.</a:t>
                </a:r>
              </a:p>
              <a:p>
                <a:pPr lvl="1">
                  <a:lnSpc>
                    <a:spcPct val="150000"/>
                  </a:lnSpc>
                </a:pPr>
                <a14:m>
                  <m:oMath xmlns:m="http://schemas.openxmlformats.org/officeDocument/2006/math">
                    <m:r>
                      <a:rPr lang="en-US" i="1" smtClean="0">
                        <a:latin typeface="Cambria Math" panose="02040503050406030204" pitchFamily="18" charset="0"/>
                        <a:ea typeface="Cambria Math" panose="02040503050406030204" pitchFamily="18" charset="0"/>
                      </a:rPr>
                      <m:t>𝑝</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𝛿</m:t>
                        </m:r>
                      </m:e>
                    </m:d>
                  </m:oMath>
                </a14:m>
                <a:r>
                  <a:rPr lang="en-US" i="1" dirty="0">
                    <a:latin typeface="Cambria Math" panose="02040503050406030204" pitchFamily="18" charset="0"/>
                    <a:ea typeface="Cambria Math" panose="02040503050406030204" pitchFamily="18" charset="0"/>
                  </a:rPr>
                  <a:t> </a:t>
                </a:r>
                <a:r>
                  <a:rPr lang="en-US" dirty="0"/>
                  <a:t>denotes the update of </a:t>
                </a:r>
                <a14:m>
                  <m:oMath xmlns:m="http://schemas.openxmlformats.org/officeDocument/2006/math">
                    <m:r>
                      <a:rPr lang="en-US" b="0" i="1" smtClean="0">
                        <a:latin typeface="Cambria Math" panose="02040503050406030204" pitchFamily="18" charset="0"/>
                        <a:ea typeface="Cambria Math" panose="02040503050406030204" pitchFamily="18" charset="0"/>
                      </a:rPr>
                      <m:t>𝑝</m:t>
                    </m:r>
                  </m:oMath>
                </a14:m>
                <a:r>
                  <a:rPr lang="en-US" dirty="0">
                    <a:latin typeface="Cambria Math" panose="02040503050406030204" pitchFamily="18" charset="0"/>
                    <a:ea typeface="Cambria Math" panose="02040503050406030204" pitchFamily="18" charset="0"/>
                  </a:rPr>
                  <a:t>, i.e. </a:t>
                </a:r>
                <a14:m>
                  <m:oMath xmlns:m="http://schemas.openxmlformats.org/officeDocument/2006/math">
                    <m:r>
                      <a:rPr lang="en-US" b="0" i="1" smtClean="0">
                        <a:latin typeface="Cambria Math" panose="02040503050406030204" pitchFamily="18" charset="0"/>
                      </a:rPr>
                      <m:t>𝑝</m:t>
                    </m:r>
                  </m:oMath>
                </a14:m>
                <a:r>
                  <a:rPr lang="en-US" i="1" dirty="0">
                    <a:latin typeface="Cambria Math" panose="02040503050406030204" pitchFamily="18" charset="0"/>
                    <a:ea typeface="Cambria Math" panose="02040503050406030204" pitchFamily="18" charset="0"/>
                  </a:rPr>
                  <a:t> </a:t>
                </a:r>
                <a:r>
                  <a:rPr lang="en-US" dirty="0"/>
                  <a:t>with ranges for attributes overwritten as stated in </a:t>
                </a:r>
                <a14:m>
                  <m:oMath xmlns:m="http://schemas.openxmlformats.org/officeDocument/2006/math">
                    <m:r>
                      <a:rPr lang="en-US" i="1">
                        <a:latin typeface="Cambria Math" panose="02040503050406030204" pitchFamily="18" charset="0"/>
                        <a:ea typeface="Cambria Math" panose="02040503050406030204" pitchFamily="18" charset="0"/>
                      </a:rPr>
                      <m:t>𝛿</m:t>
                    </m:r>
                  </m:oMath>
                </a14:m>
                <a:r>
                  <a:rPr lang="en-US" dirty="0">
                    <a:latin typeface="Cambria Math" panose="02040503050406030204" pitchFamily="18" charset="0"/>
                    <a:ea typeface="Cambria Math" panose="02040503050406030204" pitchFamily="18" charset="0"/>
                  </a:rPr>
                  <a:t>.</a:t>
                </a:r>
                <a:endParaRPr lang="en-US" i="1" dirty="0">
                  <a:latin typeface="Cambria Math" panose="02040503050406030204" pitchFamily="18" charset="0"/>
                  <a:ea typeface="Cambria Math" panose="02040503050406030204" pitchFamily="18" charset="0"/>
                </a:endParaRPr>
              </a:p>
              <a:p>
                <a:pPr lvl="1">
                  <a:lnSpc>
                    <a:spcPct val="150000"/>
                  </a:lnSpc>
                </a:pPr>
                <a:r>
                  <a:rPr lang="en-US" dirty="0"/>
                  <a:t>A counterfactual rule for </a:t>
                </a:r>
                <a14:m>
                  <m:oMath xmlns:m="http://schemas.openxmlformats.org/officeDocument/2006/math">
                    <m:r>
                      <a:rPr lang="en-US" b="0" i="1" smtClean="0">
                        <a:latin typeface="Cambria Math" panose="02040503050406030204" pitchFamily="18" charset="0"/>
                        <a:ea typeface="Cambria Math" panose="02040503050406030204" pitchFamily="18" charset="0"/>
                      </a:rPr>
                      <m:t>𝑝</m:t>
                    </m:r>
                  </m:oMath>
                </a14:m>
                <a:r>
                  <a:rPr lang="en-US" dirty="0"/>
                  <a:t> is of the form </a:t>
                </a:r>
                <a14:m>
                  <m:oMath xmlns:m="http://schemas.openxmlformats.org/officeDocument/2006/math">
                    <m:r>
                      <a:rPr lang="en-US" b="0" i="1" smtClean="0">
                        <a:latin typeface="Cambria Math" panose="02040503050406030204" pitchFamily="18" charset="0"/>
                        <a:ea typeface="Cambria Math" panose="02040503050406030204" pitchFamily="18" charset="0"/>
                      </a:rPr>
                      <m:t>𝑝</m:t>
                    </m:r>
                    <m:d>
                      <m:dPr>
                        <m:begChr m:val="["/>
                        <m:endChr m:val="]"/>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𝛿</m:t>
                        </m:r>
                      </m:e>
                    </m:d>
                    <m:r>
                      <a:rPr lang="en-US" b="0" i="1" smtClean="0">
                        <a:latin typeface="Cambria Math" panose="02040503050406030204" pitchFamily="18" charset="0"/>
                        <a:ea typeface="Cambria Math" panose="02040503050406030204" pitchFamily="18" charset="0"/>
                      </a:rPr>
                      <m:t>→</m:t>
                    </m:r>
                    <m:acc>
                      <m:accPr>
                        <m:chr m:val="̂"/>
                        <m:ctrlPr>
                          <a:rPr lang="en-US" i="1" dirty="0" smtClean="0">
                            <a:latin typeface="Cambria Math" panose="02040503050406030204" pitchFamily="18" charset="0"/>
                          </a:rPr>
                        </m:ctrlPr>
                      </m:accPr>
                      <m:e>
                        <m:r>
                          <a:rPr lang="en-US" i="1" dirty="0" smtClean="0">
                            <a:latin typeface="Cambria Math" panose="02040503050406030204" pitchFamily="18" charset="0"/>
                          </a:rPr>
                          <m:t>𝑦</m:t>
                        </m:r>
                      </m:e>
                    </m:acc>
                  </m:oMath>
                </a14:m>
                <a:r>
                  <a:rPr lang="en-US" dirty="0"/>
                  <a:t> for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𝑦</m:t>
                        </m:r>
                      </m:e>
                    </m:acc>
                    <m:r>
                      <a:rPr lang="en-US" b="0" i="1" dirty="0" smtClean="0">
                        <a:latin typeface="Cambria Math" panose="02040503050406030204" pitchFamily="18" charset="0"/>
                      </a:rPr>
                      <m:t>≠</m:t>
                    </m:r>
                    <m:r>
                      <a:rPr lang="en-US" i="1" dirty="0">
                        <a:latin typeface="Cambria Math" panose="02040503050406030204" pitchFamily="18" charset="0"/>
                      </a:rPr>
                      <m:t>𝑦</m:t>
                    </m:r>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𝛿</m:t>
                    </m:r>
                  </m:oMath>
                </a14:m>
                <a:r>
                  <a:rPr lang="en-US" dirty="0"/>
                  <a:t> is a counterfactual.</a:t>
                </a:r>
              </a:p>
              <a:p>
                <a:pPr lvl="1">
                  <a:lnSpc>
                    <a:spcPct val="150000"/>
                  </a:lnSpc>
                </a:pPr>
                <a14:m>
                  <m:oMath xmlns:m="http://schemas.openxmlformats.org/officeDocument/2006/math">
                    <m:r>
                      <a:rPr lang="en-US" i="1">
                        <a:latin typeface="Cambria Math" panose="02040503050406030204" pitchFamily="18" charset="0"/>
                        <a:ea typeface="Cambria Math" panose="02040503050406030204" pitchFamily="18" charset="0"/>
                      </a:rPr>
                      <m:t>𝛿</m:t>
                    </m:r>
                  </m:oMath>
                </a14:m>
                <a:r>
                  <a:rPr lang="en-US" b="0" i="1" dirty="0">
                    <a:latin typeface="Cambria Math" panose="02040503050406030204" pitchFamily="18" charset="0"/>
                  </a:rPr>
                  <a:t> </a:t>
                </a:r>
                <a:r>
                  <a:rPr lang="en-US" dirty="0"/>
                  <a:t>describes what features to change and how to change them to get a different outcome. </a:t>
                </a:r>
                <a:endParaRPr lang="en-US" i="1" dirty="0"/>
              </a:p>
              <a:p>
                <a:endParaRPr lang="en-US" dirty="0"/>
              </a:p>
              <a:p>
                <a:endParaRPr lang="en-US" dirty="0"/>
              </a:p>
              <a:p>
                <a:endParaRPr lang="en-US" dirty="0"/>
              </a:p>
            </p:txBody>
          </p:sp>
        </mc:Choice>
        <mc:Fallback xmlns="">
          <p:sp>
            <p:nvSpPr>
              <p:cNvPr id="3" name="Notes Placeholder 2"/>
              <p:cNvSpPr>
                <a:spLocks noGrp="1"/>
              </p:cNvSpPr>
              <p:nvPr>
                <p:ph type="body" idx="1"/>
              </p:nvPr>
            </p:nvSpPr>
            <p:spPr/>
            <p:txBody>
              <a:bodyPr/>
              <a:lstStyle/>
              <a:p>
                <a:pPr lvl="1">
                  <a:lnSpc>
                    <a:spcPct val="150000"/>
                  </a:lnSpc>
                </a:pPr>
                <a:r>
                  <a:rPr lang="en-US" dirty="0" smtClean="0"/>
                  <a:t>In a decision rule </a:t>
                </a:r>
                <a:r>
                  <a:rPr lang="en-US" b="0" i="0" smtClean="0">
                    <a:latin typeface="Cambria Math" panose="02040503050406030204" pitchFamily="18" charset="0"/>
                  </a:rPr>
                  <a:t>𝑟=𝑝→𝑦</a:t>
                </a:r>
                <a:r>
                  <a:rPr lang="en-US" dirty="0"/>
                  <a:t>, </a:t>
                </a:r>
                <a:r>
                  <a:rPr lang="en-US" b="0" i="0" smtClean="0">
                    <a:latin typeface="Cambria Math" panose="02040503050406030204" pitchFamily="18" charset="0"/>
                  </a:rPr>
                  <a:t>𝑝</a:t>
                </a:r>
                <a:r>
                  <a:rPr lang="en-US" dirty="0"/>
                  <a:t> is called </a:t>
                </a:r>
                <a:r>
                  <a:rPr lang="en-US" i="1" dirty="0"/>
                  <a:t>premise</a:t>
                </a:r>
                <a:r>
                  <a:rPr lang="en-US" dirty="0"/>
                  <a:t>, which is a Boolean condition on feature values.</a:t>
                </a:r>
              </a:p>
              <a:p>
                <a:pPr lvl="1">
                  <a:lnSpc>
                    <a:spcPct val="150000"/>
                  </a:lnSpc>
                </a:pPr>
                <a:r>
                  <a:rPr lang="en-US" b="0" i="0" smtClean="0">
                    <a:latin typeface="Cambria Math" panose="02040503050406030204" pitchFamily="18" charset="0"/>
                  </a:rPr>
                  <a:t>𝑝</a:t>
                </a:r>
                <a:r>
                  <a:rPr lang="en-US" dirty="0"/>
                  <a:t> is assumed to be a conjunction of split conditions </a:t>
                </a:r>
                <a:r>
                  <a:rPr lang="en-US" b="0" i="0" smtClean="0">
                    <a:latin typeface="Cambria Math" panose="02040503050406030204" pitchFamily="18" charset="0"/>
                  </a:rPr>
                  <a:t>𝑠𝑐</a:t>
                </a:r>
                <a:r>
                  <a:rPr lang="en-US" dirty="0"/>
                  <a:t> of the form </a:t>
                </a:r>
                <a:r>
                  <a:rPr lang="en-US" b="0" i="0" smtClean="0">
                    <a:latin typeface="Cambria Math" panose="02040503050406030204" pitchFamily="18" charset="0"/>
                  </a:rPr>
                  <a:t>𝑎∈[𝑣_1, 𝑣_2 ]</a:t>
                </a:r>
                <a:r>
                  <a:rPr lang="en-US" dirty="0"/>
                  <a:t>.  Then, </a:t>
                </a:r>
                <a:r>
                  <a:rPr lang="en-US" b="0" i="0" smtClean="0">
                    <a:latin typeface="Cambria Math" panose="02040503050406030204" pitchFamily="18" charset="0"/>
                  </a:rPr>
                  <a:t>𝑥</a:t>
                </a:r>
                <a:r>
                  <a:rPr lang="en-US" dirty="0"/>
                  <a:t> satisfies </a:t>
                </a:r>
                <a:r>
                  <a:rPr lang="en-US" b="0" i="0" smtClean="0">
                    <a:latin typeface="Cambria Math" panose="02040503050406030204" pitchFamily="18" charset="0"/>
                  </a:rPr>
                  <a:t>𝑟</a:t>
                </a:r>
                <a:r>
                  <a:rPr lang="en-US" dirty="0"/>
                  <a:t> if </a:t>
                </a:r>
                <a:r>
                  <a:rPr lang="en-US" b="0" i="0" smtClean="0">
                    <a:latin typeface="Cambria Math" panose="02040503050406030204" pitchFamily="18" charset="0"/>
                  </a:rPr>
                  <a:t>𝑝</a:t>
                </a:r>
                <a:r>
                  <a:rPr lang="en-US" dirty="0"/>
                  <a:t> evaluates to true for </a:t>
                </a:r>
                <a:r>
                  <a:rPr lang="en-US" b="0" i="0" smtClean="0">
                    <a:latin typeface="Cambria Math" panose="02040503050406030204" pitchFamily="18" charset="0"/>
                  </a:rPr>
                  <a:t>𝑥</a:t>
                </a:r>
                <a:r>
                  <a:rPr lang="en-US" dirty="0"/>
                  <a:t>.</a:t>
                </a:r>
              </a:p>
              <a:p>
                <a:pPr lvl="1">
                  <a:lnSpc>
                    <a:spcPct val="150000"/>
                  </a:lnSpc>
                </a:pPr>
                <a:r>
                  <a:rPr lang="en-US" b="0" i="0" smtClean="0">
                    <a:latin typeface="Cambria Math" panose="02040503050406030204" pitchFamily="18" charset="0"/>
                  </a:rPr>
                  <a:t>𝑟</a:t>
                </a:r>
                <a:r>
                  <a:rPr lang="en-US" i="1" dirty="0"/>
                  <a:t> </a:t>
                </a:r>
                <a:r>
                  <a:rPr lang="en-US" dirty="0"/>
                  <a:t>is said to be </a:t>
                </a:r>
                <a:r>
                  <a:rPr lang="en-US" i="1" dirty="0"/>
                  <a:t>consistent</a:t>
                </a:r>
                <a:r>
                  <a:rPr lang="en-US" dirty="0"/>
                  <a:t> with </a:t>
                </a:r>
                <a:r>
                  <a:rPr lang="en-US" b="0" i="0" smtClean="0">
                    <a:latin typeface="Cambria Math" panose="02040503050406030204" pitchFamily="18" charset="0"/>
                  </a:rPr>
                  <a:t>𝑐</a:t>
                </a:r>
                <a:r>
                  <a:rPr lang="en-US" dirty="0"/>
                  <a:t>, if </a:t>
                </a:r>
                <a:r>
                  <a:rPr lang="en-US" b="0" i="0" smtClean="0">
                    <a:latin typeface="Cambria Math" panose="02040503050406030204" pitchFamily="18" charset="0"/>
                  </a:rPr>
                  <a:t>𝑐(𝑥)=𝑦</a:t>
                </a:r>
                <a:r>
                  <a:rPr lang="en-US" i="1" dirty="0"/>
                  <a:t> </a:t>
                </a:r>
                <a:r>
                  <a:rPr lang="en-US" dirty="0"/>
                  <a:t>for every </a:t>
                </a:r>
                <a:r>
                  <a:rPr lang="en-US" b="0" i="0" smtClean="0">
                    <a:latin typeface="Cambria Math" panose="02040503050406030204" pitchFamily="18" charset="0"/>
                  </a:rPr>
                  <a:t>𝑥</a:t>
                </a:r>
                <a:r>
                  <a:rPr lang="en-US" dirty="0"/>
                  <a:t> that satisfies </a:t>
                </a:r>
                <a:r>
                  <a:rPr lang="en-US" b="0" i="0" smtClean="0">
                    <a:latin typeface="Cambria Math" panose="02040503050406030204" pitchFamily="18" charset="0"/>
                  </a:rPr>
                  <a:t>𝑟</a:t>
                </a:r>
                <a:r>
                  <a:rPr lang="en-US" dirty="0"/>
                  <a:t>.</a:t>
                </a:r>
              </a:p>
              <a:p>
                <a:pPr lvl="1">
                  <a:lnSpc>
                    <a:spcPct val="150000"/>
                  </a:lnSpc>
                </a:pPr>
                <a:r>
                  <a:rPr lang="en-US" dirty="0"/>
                  <a:t>Let </a:t>
                </a:r>
                <a:r>
                  <a:rPr lang="en-US" b="0" i="0" smtClean="0">
                    <a:latin typeface="Cambria Math" panose="02040503050406030204" pitchFamily="18" charset="0"/>
                  </a:rPr>
                  <a:t>𝛿</a:t>
                </a:r>
                <a:r>
                  <a:rPr lang="en-US" dirty="0"/>
                  <a:t> denote a set of split conditions. Define </a:t>
                </a:r>
                <a:r>
                  <a:rPr lang="en-US" b="0" i="0" smtClean="0">
                    <a:latin typeface="Cambria Math" panose="02040503050406030204" pitchFamily="18" charset="0"/>
                  </a:rPr>
                  <a:t>𝑝[𝛿]=𝛿∪{𝑎∈[𝑣_1, 𝑣_2 ]∈𝑝 : ∄ </a:t>
                </a:r>
                <a:r>
                  <a:rPr lang="en-US" b="0" i="0" smtClean="0">
                    <a:latin typeface="Cambria Math" panose="02040503050406030204" pitchFamily="18" charset="0"/>
                    <a:ea typeface="Cambria Math" panose="02040503050406030204" pitchFamily="18" charset="0"/>
                  </a:rPr>
                  <a:t>[𝑤_1, 𝑤_2 ], (𝑎∈</a:t>
                </a:r>
                <a:r>
                  <a:rPr lang="en-US" b="0" i="0">
                    <a:latin typeface="Cambria Math" panose="02040503050406030204" pitchFamily="18" charset="0"/>
                    <a:ea typeface="Cambria Math" panose="02040503050406030204" pitchFamily="18" charset="0"/>
                  </a:rPr>
                  <a:t>[</a:t>
                </a:r>
                <a:r>
                  <a:rPr lang="en-US" i="0">
                    <a:latin typeface="Cambria Math" panose="02040503050406030204" pitchFamily="18" charset="0"/>
                    <a:ea typeface="Cambria Math" panose="02040503050406030204" pitchFamily="18" charset="0"/>
                  </a:rPr>
                  <a:t>𝑤_1, 𝑤_2 ])</a:t>
                </a:r>
                <a:r>
                  <a:rPr lang="en-US" b="0" i="0" smtClean="0">
                    <a:latin typeface="Cambria Math" panose="02040503050406030204" pitchFamily="18" charset="0"/>
                    <a:ea typeface="Cambria Math" panose="02040503050406030204" pitchFamily="18" charset="0"/>
                  </a:rPr>
                  <a:t>∈𝛿}</a:t>
                </a:r>
                <a:r>
                  <a:rPr lang="en-US" dirty="0"/>
                  <a:t>.</a:t>
                </a:r>
              </a:p>
              <a:p>
                <a:pPr lvl="1">
                  <a:lnSpc>
                    <a:spcPct val="150000"/>
                  </a:lnSpc>
                </a:pPr>
                <a:r>
                  <a:rPr lang="en-US" i="0" smtClean="0">
                    <a:latin typeface="Cambria Math" panose="02040503050406030204" pitchFamily="18" charset="0"/>
                    <a:ea typeface="Cambria Math" panose="02040503050406030204" pitchFamily="18" charset="0"/>
                  </a:rPr>
                  <a:t>𝑝</a:t>
                </a:r>
                <a:r>
                  <a:rPr lang="en-US" b="0" i="0" smtClean="0">
                    <a:latin typeface="Cambria Math" panose="02040503050406030204" pitchFamily="18" charset="0"/>
                    <a:ea typeface="Cambria Math" panose="02040503050406030204" pitchFamily="18" charset="0"/>
                  </a:rPr>
                  <a:t>[𝛿]</a:t>
                </a:r>
                <a:r>
                  <a:rPr lang="en-US" i="1" dirty="0">
                    <a:latin typeface="Cambria Math" panose="02040503050406030204" pitchFamily="18" charset="0"/>
                    <a:ea typeface="Cambria Math" panose="02040503050406030204" pitchFamily="18" charset="0"/>
                  </a:rPr>
                  <a:t> </a:t>
                </a:r>
                <a:r>
                  <a:rPr lang="en-US" dirty="0"/>
                  <a:t>denotes the update of </a:t>
                </a:r>
                <a:r>
                  <a:rPr lang="en-US" b="0" i="0" smtClean="0">
                    <a:latin typeface="Cambria Math" panose="02040503050406030204" pitchFamily="18" charset="0"/>
                    <a:ea typeface="Cambria Math" panose="02040503050406030204" pitchFamily="18" charset="0"/>
                  </a:rPr>
                  <a:t>𝑝</a:t>
                </a:r>
                <a:r>
                  <a:rPr lang="en-US" dirty="0">
                    <a:latin typeface="Cambria Math" panose="02040503050406030204" pitchFamily="18" charset="0"/>
                    <a:ea typeface="Cambria Math" panose="02040503050406030204" pitchFamily="18" charset="0"/>
                  </a:rPr>
                  <a:t>, i.e. </a:t>
                </a:r>
                <a:r>
                  <a:rPr lang="en-US" b="0" i="0" smtClean="0">
                    <a:latin typeface="Cambria Math" panose="02040503050406030204" pitchFamily="18" charset="0"/>
                  </a:rPr>
                  <a:t>𝑝</a:t>
                </a:r>
                <a:r>
                  <a:rPr lang="en-US" i="1" dirty="0">
                    <a:latin typeface="Cambria Math" panose="02040503050406030204" pitchFamily="18" charset="0"/>
                    <a:ea typeface="Cambria Math" panose="02040503050406030204" pitchFamily="18" charset="0"/>
                  </a:rPr>
                  <a:t> </a:t>
                </a:r>
                <a:r>
                  <a:rPr lang="en-US" dirty="0"/>
                  <a:t>with ranges for attributes overwritten as stated in </a:t>
                </a:r>
                <a:r>
                  <a:rPr lang="en-US" i="0">
                    <a:latin typeface="Cambria Math" panose="02040503050406030204" pitchFamily="18" charset="0"/>
                    <a:ea typeface="Cambria Math" panose="02040503050406030204" pitchFamily="18" charset="0"/>
                  </a:rPr>
                  <a:t>𝛿</a:t>
                </a:r>
                <a:r>
                  <a:rPr lang="en-US" dirty="0">
                    <a:latin typeface="Cambria Math" panose="02040503050406030204" pitchFamily="18" charset="0"/>
                    <a:ea typeface="Cambria Math" panose="02040503050406030204" pitchFamily="18" charset="0"/>
                  </a:rPr>
                  <a:t>.</a:t>
                </a:r>
                <a:endParaRPr lang="en-US" i="1" dirty="0">
                  <a:latin typeface="Cambria Math" panose="02040503050406030204" pitchFamily="18" charset="0"/>
                  <a:ea typeface="Cambria Math" panose="02040503050406030204" pitchFamily="18" charset="0"/>
                </a:endParaRPr>
              </a:p>
              <a:p>
                <a:pPr lvl="1">
                  <a:lnSpc>
                    <a:spcPct val="150000"/>
                  </a:lnSpc>
                </a:pPr>
                <a:r>
                  <a:rPr lang="en-US" dirty="0"/>
                  <a:t>A counterfactual rule for </a:t>
                </a:r>
                <a:r>
                  <a:rPr lang="en-US" b="0" i="0" smtClean="0">
                    <a:latin typeface="Cambria Math" panose="02040503050406030204" pitchFamily="18" charset="0"/>
                    <a:ea typeface="Cambria Math" panose="02040503050406030204" pitchFamily="18" charset="0"/>
                  </a:rPr>
                  <a:t>𝑝</a:t>
                </a:r>
                <a:r>
                  <a:rPr lang="en-US" dirty="0"/>
                  <a:t> is of the form </a:t>
                </a:r>
                <a:r>
                  <a:rPr lang="en-US" b="0" i="0" smtClean="0">
                    <a:latin typeface="Cambria Math" panose="02040503050406030204" pitchFamily="18" charset="0"/>
                    <a:ea typeface="Cambria Math" panose="02040503050406030204" pitchFamily="18" charset="0"/>
                  </a:rPr>
                  <a:t>𝑝[</a:t>
                </a:r>
                <a:r>
                  <a:rPr lang="en-US" i="0">
                    <a:latin typeface="Cambria Math" panose="02040503050406030204" pitchFamily="18" charset="0"/>
                    <a:ea typeface="Cambria Math" panose="02040503050406030204" pitchFamily="18" charset="0"/>
                  </a:rPr>
                  <a:t>𝛿]</a:t>
                </a:r>
                <a:r>
                  <a:rPr lang="en-US" b="0" i="0" smtClean="0">
                    <a:latin typeface="Cambria Math" panose="02040503050406030204" pitchFamily="18" charset="0"/>
                    <a:ea typeface="Cambria Math" panose="02040503050406030204" pitchFamily="18" charset="0"/>
                  </a:rPr>
                  <a:t>→</a:t>
                </a:r>
                <a:r>
                  <a:rPr lang="en-US" i="0" dirty="0" smtClean="0">
                    <a:latin typeface="Cambria Math" panose="02040503050406030204" pitchFamily="18" charset="0"/>
                  </a:rPr>
                  <a:t>𝑦 ̂</a:t>
                </a:r>
                <a:r>
                  <a:rPr lang="en-US" dirty="0"/>
                  <a:t> for </a:t>
                </a:r>
                <a:r>
                  <a:rPr lang="en-US" i="0" dirty="0">
                    <a:latin typeface="Cambria Math" panose="02040503050406030204" pitchFamily="18" charset="0"/>
                  </a:rPr>
                  <a:t>𝑦 ̂</a:t>
                </a:r>
                <a:r>
                  <a:rPr lang="en-US" b="0" i="0" dirty="0" smtClean="0">
                    <a:latin typeface="Cambria Math" panose="02040503050406030204" pitchFamily="18" charset="0"/>
                  </a:rPr>
                  <a:t>≠</a:t>
                </a:r>
                <a:r>
                  <a:rPr lang="en-US" i="0" dirty="0">
                    <a:latin typeface="Cambria Math" panose="02040503050406030204" pitchFamily="18" charset="0"/>
                  </a:rPr>
                  <a:t>𝑦</a:t>
                </a:r>
                <a:r>
                  <a:rPr lang="en-US" dirty="0"/>
                  <a:t>, </a:t>
                </a:r>
                <a:r>
                  <a:rPr lang="en-US" i="0">
                    <a:latin typeface="Cambria Math" panose="02040503050406030204" pitchFamily="18" charset="0"/>
                    <a:ea typeface="Cambria Math" panose="02040503050406030204" pitchFamily="18" charset="0"/>
                  </a:rPr>
                  <a:t>𝛿</a:t>
                </a:r>
                <a:r>
                  <a:rPr lang="en-US" dirty="0"/>
                  <a:t> is a counterfactual.</a:t>
                </a:r>
              </a:p>
              <a:p>
                <a:pPr lvl="1">
                  <a:lnSpc>
                    <a:spcPct val="150000"/>
                  </a:lnSpc>
                </a:pPr>
                <a:r>
                  <a:rPr lang="en-US" i="0">
                    <a:latin typeface="Cambria Math" panose="02040503050406030204" pitchFamily="18" charset="0"/>
                    <a:ea typeface="Cambria Math" panose="02040503050406030204" pitchFamily="18" charset="0"/>
                  </a:rPr>
                  <a:t>𝛿</a:t>
                </a:r>
                <a:r>
                  <a:rPr lang="en-US" b="0" i="1" dirty="0">
                    <a:latin typeface="Cambria Math" panose="02040503050406030204" pitchFamily="18" charset="0"/>
                  </a:rPr>
                  <a:t> </a:t>
                </a:r>
                <a:r>
                  <a:rPr lang="en-US" dirty="0"/>
                  <a:t>describes what features to change and how to change them to get a different outcome. </a:t>
                </a:r>
                <a:endParaRPr lang="en-US" i="1" dirty="0"/>
              </a:p>
              <a:p>
                <a:endParaRPr lang="en-US" dirty="0"/>
              </a:p>
              <a:p>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6DC93B0E-75D6-42F6-AC05-BFC3341BC5A9}" type="slidenum">
              <a:rPr lang="en-US" smtClean="0"/>
              <a:t>7</a:t>
            </a:fld>
            <a:endParaRPr lang="en-US"/>
          </a:p>
        </p:txBody>
      </p:sp>
    </p:spTree>
    <p:extLst>
      <p:ext uri="{BB962C8B-B14F-4D97-AF65-F5344CB8AC3E}">
        <p14:creationId xmlns:p14="http://schemas.microsoft.com/office/powerpoint/2010/main" val="1560339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93B0E-75D6-42F6-AC05-BFC3341BC5A9}" type="slidenum">
              <a:rPr lang="en-US" smtClean="0"/>
              <a:t>8</a:t>
            </a:fld>
            <a:endParaRPr lang="en-US"/>
          </a:p>
        </p:txBody>
      </p:sp>
    </p:spTree>
    <p:extLst>
      <p:ext uri="{BB962C8B-B14F-4D97-AF65-F5344CB8AC3E}">
        <p14:creationId xmlns:p14="http://schemas.microsoft.com/office/powerpoint/2010/main" val="2450222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50000"/>
              </a:lnSpc>
            </a:pPr>
            <a:r>
              <a:rPr lang="en-US" sz="1500" dirty="0"/>
              <a:t>Instances with both decision values are generated for constructing the neighborhood. Reason: the neighborhood should be flexible enough so that predictor learns well.</a:t>
            </a:r>
          </a:p>
          <a:p>
            <a:pPr lvl="1">
              <a:lnSpc>
                <a:spcPct val="150000"/>
              </a:lnSpc>
            </a:pPr>
            <a:r>
              <a:rPr lang="en-US" sz="1500" dirty="0"/>
              <a:t>An approach based on genetic algorithm is adopted which maximizes the fitness functions for each decision.</a:t>
            </a:r>
          </a:p>
          <a:p>
            <a:pPr lvl="1">
              <a:lnSpc>
                <a:spcPct val="150000"/>
              </a:lnSpc>
            </a:pPr>
            <a:r>
              <a:rPr lang="en-US" sz="1500" dirty="0"/>
              <a:t>A subset of the population is selected with the highest fitness score.</a:t>
            </a:r>
          </a:p>
          <a:p>
            <a:pPr lvl="1">
              <a:lnSpc>
                <a:spcPct val="150000"/>
              </a:lnSpc>
            </a:pPr>
            <a:r>
              <a:rPr lang="en-US" sz="1500" dirty="0"/>
              <a:t>Two point crossover being used on the next subset: selects two parents and two crossover features at random (pc=0.5), followed by swapping the crossover feature values of the parents.</a:t>
            </a:r>
          </a:p>
          <a:p>
            <a:pPr lvl="1">
              <a:lnSpc>
                <a:spcPct val="150000"/>
              </a:lnSpc>
            </a:pPr>
            <a:r>
              <a:rPr lang="en-US" sz="1500" dirty="0"/>
              <a:t>From crossover and unaffected population a subset is chosen for mutation. Mutation involves replacing features at random according to the empirical distribution of a feature.</a:t>
            </a:r>
          </a:p>
        </p:txBody>
      </p:sp>
      <p:sp>
        <p:nvSpPr>
          <p:cNvPr id="4" name="Slide Number Placeholder 3"/>
          <p:cNvSpPr>
            <a:spLocks noGrp="1"/>
          </p:cNvSpPr>
          <p:nvPr>
            <p:ph type="sldNum" sz="quarter" idx="5"/>
          </p:nvPr>
        </p:nvSpPr>
        <p:spPr/>
        <p:txBody>
          <a:bodyPr/>
          <a:lstStyle/>
          <a:p>
            <a:fld id="{6DC93B0E-75D6-42F6-AC05-BFC3341BC5A9}" type="slidenum">
              <a:rPr lang="en-US" smtClean="0"/>
              <a:t>9</a:t>
            </a:fld>
            <a:endParaRPr lang="en-US"/>
          </a:p>
        </p:txBody>
      </p:sp>
    </p:spTree>
    <p:extLst>
      <p:ext uri="{BB962C8B-B14F-4D97-AF65-F5344CB8AC3E}">
        <p14:creationId xmlns:p14="http://schemas.microsoft.com/office/powerpoint/2010/main" val="891125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extract local explanations,</a:t>
            </a:r>
            <a:r>
              <a:rPr lang="en-US" baseline="0" dirty="0" smtClean="0"/>
              <a:t> LORE employs decision trees as the “interpretable” predictor because:</a:t>
            </a:r>
          </a:p>
          <a:p>
            <a:r>
              <a:rPr lang="en-US" baseline="0" dirty="0" smtClean="0"/>
              <a:t>1- decision rules can naturally be derived from a root-leaf path in the decision tree</a:t>
            </a:r>
          </a:p>
          <a:p>
            <a:r>
              <a:rPr lang="en-US" baseline="0" dirty="0" smtClean="0"/>
              <a:t>2- counterfactuals can be extracted as well.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t>
            </a:r>
            <a:r>
              <a:rPr lang="en-US" baseline="0" dirty="0" smtClean="0"/>
              <a:t>counterfactual rules </a:t>
            </a:r>
            <a:r>
              <a:rPr lang="en-US" dirty="0" smtClean="0">
                <a:solidFill>
                  <a:schemeClr val="tx1"/>
                </a:solidFill>
              </a:rPr>
              <a:t>explain which conditions should be changed by </a:t>
            </a:r>
            <a:r>
              <a:rPr lang="en-US" i="1" dirty="0" smtClean="0">
                <a:solidFill>
                  <a:schemeClr val="tx1"/>
                </a:solidFill>
              </a:rPr>
              <a:t>x </a:t>
            </a:r>
            <a:r>
              <a:rPr lang="en-US" dirty="0" smtClean="0">
                <a:solidFill>
                  <a:schemeClr val="tx1"/>
                </a:solidFill>
              </a:rPr>
              <a:t>so to invert the class  </a:t>
            </a:r>
            <a:r>
              <a:rPr lang="en-US" i="1" dirty="0" smtClean="0">
                <a:solidFill>
                  <a:schemeClr val="tx1"/>
                </a:solidFill>
              </a:rPr>
              <a: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smtClean="0">
                <a:solidFill>
                  <a:schemeClr val="tx1"/>
                </a:solidFill>
              </a:rPr>
              <a:t>In</a:t>
            </a:r>
            <a:r>
              <a:rPr lang="en-US" i="0" baseline="0" dirty="0" smtClean="0">
                <a:solidFill>
                  <a:schemeClr val="tx1"/>
                </a:solidFill>
              </a:rPr>
              <a:t> order to extract the counterfactual rule, they came up with the following algorithm. The algorithm first looks for all paths in the decision tree that lead to a decision different than that of instance x. Then, looking at each path, they compute the number of falsified split conditions (i.e. the conditions that are no longer satisfied by x that lead to a different decision. So, from all possible paths, only the ones with minimal split conditions not satisfied by x are considered in the counterfactual rules.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solidFill>
                  <a:schemeClr val="tx1"/>
                </a:solidFill>
              </a:rPr>
              <a:t>To understand better, let’s look at this example and decision tree.</a:t>
            </a:r>
            <a:endParaRPr lang="en-US" i="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6DC93B0E-75D6-42F6-AC05-BFC3341BC5A9}" type="slidenum">
              <a:rPr lang="en-US" smtClean="0"/>
              <a:t>11</a:t>
            </a:fld>
            <a:endParaRPr lang="en-US"/>
          </a:p>
        </p:txBody>
      </p:sp>
    </p:spTree>
    <p:extLst>
      <p:ext uri="{BB962C8B-B14F-4D97-AF65-F5344CB8AC3E}">
        <p14:creationId xmlns:p14="http://schemas.microsoft.com/office/powerpoint/2010/main" val="324366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After extracting the neighborhood</a:t>
            </a:r>
            <a:r>
              <a:rPr lang="en-US" baseline="0" dirty="0" smtClean="0"/>
              <a:t> Z, the next step is to build an interpretable predictor c trained on the instances in Z labeled with the black box decision. </a:t>
            </a:r>
            <a:endParaRPr lang="en-US" dirty="0" smtClean="0"/>
          </a:p>
          <a:p>
            <a:endParaRPr lang="en-US" dirty="0"/>
          </a:p>
        </p:txBody>
      </p:sp>
      <p:sp>
        <p:nvSpPr>
          <p:cNvPr id="4" name="Slide Number Placeholder 3"/>
          <p:cNvSpPr>
            <a:spLocks noGrp="1"/>
          </p:cNvSpPr>
          <p:nvPr>
            <p:ph type="sldNum" sz="quarter" idx="10"/>
          </p:nvPr>
        </p:nvSpPr>
        <p:spPr/>
        <p:txBody>
          <a:bodyPr/>
          <a:lstStyle/>
          <a:p>
            <a:fld id="{6DC93B0E-75D6-42F6-AC05-BFC3341BC5A9}" type="slidenum">
              <a:rPr lang="en-US" smtClean="0"/>
              <a:t>12</a:t>
            </a:fld>
            <a:endParaRPr lang="en-US"/>
          </a:p>
        </p:txBody>
      </p:sp>
    </p:spTree>
    <p:extLst>
      <p:ext uri="{BB962C8B-B14F-4D97-AF65-F5344CB8AC3E}">
        <p14:creationId xmlns:p14="http://schemas.microsoft.com/office/powerpoint/2010/main" val="3640528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5842A9-E512-4118-B972-86E2A0DD6D86}"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FB827-D297-4133-97FC-2B2B30FACA5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2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842A9-E512-4118-B972-86E2A0DD6D86}"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FB827-D297-4133-97FC-2B2B30FACA5B}" type="slidenum">
              <a:rPr lang="en-US" smtClean="0"/>
              <a:t>‹#›</a:t>
            </a:fld>
            <a:endParaRPr lang="en-US"/>
          </a:p>
        </p:txBody>
      </p:sp>
    </p:spTree>
    <p:extLst>
      <p:ext uri="{BB962C8B-B14F-4D97-AF65-F5344CB8AC3E}">
        <p14:creationId xmlns:p14="http://schemas.microsoft.com/office/powerpoint/2010/main" val="1331391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842A9-E512-4118-B972-86E2A0DD6D86}"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FB827-D297-4133-97FC-2B2B30FACA5B}" type="slidenum">
              <a:rPr lang="en-US" smtClean="0"/>
              <a:t>‹#›</a:t>
            </a:fld>
            <a:endParaRPr lang="en-US"/>
          </a:p>
        </p:txBody>
      </p:sp>
    </p:spTree>
    <p:extLst>
      <p:ext uri="{BB962C8B-B14F-4D97-AF65-F5344CB8AC3E}">
        <p14:creationId xmlns:p14="http://schemas.microsoft.com/office/powerpoint/2010/main" val="127858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842A9-E512-4118-B972-86E2A0DD6D86}"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FB827-D297-4133-97FC-2B2B30FACA5B}" type="slidenum">
              <a:rPr lang="en-US" smtClean="0"/>
              <a:t>‹#›</a:t>
            </a:fld>
            <a:endParaRPr lang="en-US"/>
          </a:p>
        </p:txBody>
      </p:sp>
    </p:spTree>
    <p:extLst>
      <p:ext uri="{BB962C8B-B14F-4D97-AF65-F5344CB8AC3E}">
        <p14:creationId xmlns:p14="http://schemas.microsoft.com/office/powerpoint/2010/main" val="395966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5842A9-E512-4118-B972-86E2A0DD6D86}"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FB827-D297-4133-97FC-2B2B30FACA5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81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5842A9-E512-4118-B972-86E2A0DD6D86}"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FB827-D297-4133-97FC-2B2B30FACA5B}" type="slidenum">
              <a:rPr lang="en-US" smtClean="0"/>
              <a:t>‹#›</a:t>
            </a:fld>
            <a:endParaRPr lang="en-US"/>
          </a:p>
        </p:txBody>
      </p:sp>
    </p:spTree>
    <p:extLst>
      <p:ext uri="{BB962C8B-B14F-4D97-AF65-F5344CB8AC3E}">
        <p14:creationId xmlns:p14="http://schemas.microsoft.com/office/powerpoint/2010/main" val="132770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5842A9-E512-4118-B972-86E2A0DD6D86}" type="datetimeFigureOut">
              <a:rPr lang="en-US" smtClean="0"/>
              <a:t>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9FB827-D297-4133-97FC-2B2B30FACA5B}" type="slidenum">
              <a:rPr lang="en-US" smtClean="0"/>
              <a:t>‹#›</a:t>
            </a:fld>
            <a:endParaRPr lang="en-US"/>
          </a:p>
        </p:txBody>
      </p:sp>
    </p:spTree>
    <p:extLst>
      <p:ext uri="{BB962C8B-B14F-4D97-AF65-F5344CB8AC3E}">
        <p14:creationId xmlns:p14="http://schemas.microsoft.com/office/powerpoint/2010/main" val="247110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5842A9-E512-4118-B972-86E2A0DD6D86}" type="datetimeFigureOut">
              <a:rPr lang="en-US" smtClean="0"/>
              <a:t>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9FB827-D297-4133-97FC-2B2B30FACA5B}" type="slidenum">
              <a:rPr lang="en-US" smtClean="0"/>
              <a:t>‹#›</a:t>
            </a:fld>
            <a:endParaRPr lang="en-US"/>
          </a:p>
        </p:txBody>
      </p:sp>
    </p:spTree>
    <p:extLst>
      <p:ext uri="{BB962C8B-B14F-4D97-AF65-F5344CB8AC3E}">
        <p14:creationId xmlns:p14="http://schemas.microsoft.com/office/powerpoint/2010/main" val="352323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5842A9-E512-4118-B972-86E2A0DD6D86}" type="datetimeFigureOut">
              <a:rPr lang="en-US" smtClean="0"/>
              <a:t>2/7/2019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89FB827-D297-4133-97FC-2B2B30FACA5B}" type="slidenum">
              <a:rPr lang="en-US" smtClean="0"/>
              <a:t>‹#›</a:t>
            </a:fld>
            <a:endParaRPr lang="en-US"/>
          </a:p>
        </p:txBody>
      </p:sp>
    </p:spTree>
    <p:extLst>
      <p:ext uri="{BB962C8B-B14F-4D97-AF65-F5344CB8AC3E}">
        <p14:creationId xmlns:p14="http://schemas.microsoft.com/office/powerpoint/2010/main" val="294302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5842A9-E512-4118-B972-86E2A0DD6D86}" type="datetimeFigureOut">
              <a:rPr lang="en-US" smtClean="0"/>
              <a:t>2/7/2019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89FB827-D297-4133-97FC-2B2B30FACA5B}" type="slidenum">
              <a:rPr lang="en-US" smtClean="0"/>
              <a:t>‹#›</a:t>
            </a:fld>
            <a:endParaRPr lang="en-US"/>
          </a:p>
        </p:txBody>
      </p:sp>
    </p:spTree>
    <p:extLst>
      <p:ext uri="{BB962C8B-B14F-4D97-AF65-F5344CB8AC3E}">
        <p14:creationId xmlns:p14="http://schemas.microsoft.com/office/powerpoint/2010/main" val="461041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E5842A9-E512-4118-B972-86E2A0DD6D86}"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FB827-D297-4133-97FC-2B2B30FACA5B}" type="slidenum">
              <a:rPr lang="en-US" smtClean="0"/>
              <a:t>‹#›</a:t>
            </a:fld>
            <a:endParaRPr lang="en-US"/>
          </a:p>
        </p:txBody>
      </p:sp>
    </p:spTree>
    <p:extLst>
      <p:ext uri="{BB962C8B-B14F-4D97-AF65-F5344CB8AC3E}">
        <p14:creationId xmlns:p14="http://schemas.microsoft.com/office/powerpoint/2010/main" val="84355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5842A9-E512-4118-B972-86E2A0DD6D86}" type="datetimeFigureOut">
              <a:rPr lang="en-US" smtClean="0"/>
              <a:t>2/7/2019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89FB827-D297-4133-97FC-2B2B30FACA5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08170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79" y="1408660"/>
            <a:ext cx="10058400" cy="1463012"/>
          </a:xfrm>
        </p:spPr>
        <p:txBody>
          <a:bodyPr anchor="t">
            <a:noAutofit/>
          </a:bodyPr>
          <a:lstStyle/>
          <a:p>
            <a:pPr algn="ctr"/>
            <a:r>
              <a:rPr lang="en-US" sz="5400" dirty="0"/>
              <a:t>Local Rule-Based Explanations of Black Box Decision Systems</a:t>
            </a:r>
            <a:br>
              <a:rPr lang="en-US" sz="5400" dirty="0"/>
            </a:br>
            <a:endParaRPr lang="en-US" sz="5400" dirty="0"/>
          </a:p>
        </p:txBody>
      </p:sp>
      <p:sp>
        <p:nvSpPr>
          <p:cNvPr id="3" name="Subtitle 2"/>
          <p:cNvSpPr>
            <a:spLocks noGrp="1"/>
          </p:cNvSpPr>
          <p:nvPr>
            <p:ph type="subTitle" idx="1"/>
          </p:nvPr>
        </p:nvSpPr>
        <p:spPr/>
        <p:txBody>
          <a:bodyPr/>
          <a:lstStyle/>
          <a:p>
            <a:r>
              <a:rPr lang="en-US" dirty="0"/>
              <a:t>Presented By: Rebecca Adaimi</a:t>
            </a:r>
          </a:p>
          <a:p>
            <a:r>
              <a:rPr lang="en-US" dirty="0"/>
              <a:t>		     </a:t>
            </a:r>
            <a:r>
              <a:rPr lang="en-US" dirty="0" err="1"/>
              <a:t>Ronshee</a:t>
            </a:r>
            <a:r>
              <a:rPr lang="en-US" dirty="0"/>
              <a:t> </a:t>
            </a:r>
            <a:r>
              <a:rPr lang="en-US" dirty="0" err="1"/>
              <a:t>chawla</a:t>
            </a:r>
            <a:endParaRPr lang="en-US" dirty="0"/>
          </a:p>
          <a:p>
            <a:endParaRPr lang="en-US" dirty="0"/>
          </a:p>
        </p:txBody>
      </p:sp>
      <p:sp>
        <p:nvSpPr>
          <p:cNvPr id="6" name="Subtitle 2"/>
          <p:cNvSpPr txBox="1">
            <a:spLocks/>
          </p:cNvSpPr>
          <p:nvPr/>
        </p:nvSpPr>
        <p:spPr>
          <a:xfrm>
            <a:off x="1097279" y="2908532"/>
            <a:ext cx="10058400" cy="724431"/>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sz="2000" cap="none" dirty="0"/>
              <a:t>Riccardo </a:t>
            </a:r>
            <a:r>
              <a:rPr lang="en-US" sz="2000" cap="none" dirty="0" err="1"/>
              <a:t>Guidotti</a:t>
            </a:r>
            <a:r>
              <a:rPr lang="en-US" sz="2000" cap="none" dirty="0"/>
              <a:t>, Anna </a:t>
            </a:r>
            <a:r>
              <a:rPr lang="en-US" sz="2000" cap="none" dirty="0" err="1"/>
              <a:t>Monreale</a:t>
            </a:r>
            <a:r>
              <a:rPr lang="en-US" sz="2000" cap="none" dirty="0"/>
              <a:t>, Salvatore </a:t>
            </a:r>
            <a:r>
              <a:rPr lang="en-US" sz="2000" cap="none" dirty="0" err="1"/>
              <a:t>Ruggieri</a:t>
            </a:r>
            <a:r>
              <a:rPr lang="en-US" sz="2000" cap="none"/>
              <a:t>, </a:t>
            </a:r>
            <a:r>
              <a:rPr lang="en-US" sz="2000" cap="none" smtClean="0"/>
              <a:t>Dino </a:t>
            </a:r>
            <a:r>
              <a:rPr lang="en-US" sz="2000" cap="none" dirty="0" err="1"/>
              <a:t>Pedreschi</a:t>
            </a:r>
            <a:r>
              <a:rPr lang="en-US" sz="2000" cap="none" dirty="0"/>
              <a:t>, </a:t>
            </a:r>
          </a:p>
          <a:p>
            <a:pPr algn="ctr"/>
            <a:r>
              <a:rPr lang="en-US" sz="2000" cap="none" dirty="0"/>
              <a:t>Franco </a:t>
            </a:r>
            <a:r>
              <a:rPr lang="en-US" sz="2000" cap="none" dirty="0" err="1"/>
              <a:t>Turini</a:t>
            </a:r>
            <a:r>
              <a:rPr lang="en-US" sz="2000" cap="none" dirty="0"/>
              <a:t>, </a:t>
            </a:r>
            <a:r>
              <a:rPr lang="en-US" sz="2000" cap="none" dirty="0" err="1"/>
              <a:t>Fosca</a:t>
            </a:r>
            <a:r>
              <a:rPr lang="en-US" sz="2000" cap="none" dirty="0"/>
              <a:t> Giannotti </a:t>
            </a:r>
          </a:p>
        </p:txBody>
      </p:sp>
    </p:spTree>
    <p:extLst>
      <p:ext uri="{BB962C8B-B14F-4D97-AF65-F5344CB8AC3E}">
        <p14:creationId xmlns:p14="http://schemas.microsoft.com/office/powerpoint/2010/main" val="2192687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b="60750"/>
          <a:stretch/>
        </p:blipFill>
        <p:spPr>
          <a:xfrm>
            <a:off x="0" y="2663221"/>
            <a:ext cx="6337614" cy="2650186"/>
          </a:xfrm>
          <a:prstGeom prst="rect">
            <a:avLst/>
          </a:prstGeom>
        </p:spPr>
      </p:pic>
      <p:sp>
        <p:nvSpPr>
          <p:cNvPr id="2" name="Title 1"/>
          <p:cNvSpPr>
            <a:spLocks noGrp="1"/>
          </p:cNvSpPr>
          <p:nvPr>
            <p:ph type="title"/>
          </p:nvPr>
        </p:nvSpPr>
        <p:spPr/>
        <p:txBody>
          <a:bodyPr/>
          <a:lstStyle/>
          <a:p>
            <a:r>
              <a:rPr lang="en-US" dirty="0"/>
              <a:t>Neighborhood Generation</a:t>
            </a:r>
          </a:p>
        </p:txBody>
      </p:sp>
      <p:pic>
        <p:nvPicPr>
          <p:cNvPr id="5" name="Picture 4"/>
          <p:cNvPicPr>
            <a:picLocks noChangeAspect="1"/>
          </p:cNvPicPr>
          <p:nvPr/>
        </p:nvPicPr>
        <p:blipFill rotWithShape="1">
          <a:blip r:embed="rId2"/>
          <a:srcRect l="1637" t="39860" b="19936"/>
          <a:stretch/>
        </p:blipFill>
        <p:spPr>
          <a:xfrm>
            <a:off x="6116593" y="2686361"/>
            <a:ext cx="6089693" cy="2651760"/>
          </a:xfrm>
          <a:prstGeom prst="rect">
            <a:avLst/>
          </a:prstGeom>
        </p:spPr>
      </p:pic>
      <p:sp>
        <p:nvSpPr>
          <p:cNvPr id="7" name="TextBox 6"/>
          <p:cNvSpPr txBox="1"/>
          <p:nvPr/>
        </p:nvSpPr>
        <p:spPr>
          <a:xfrm>
            <a:off x="1097280" y="1815925"/>
            <a:ext cx="5510226" cy="646331"/>
          </a:xfrm>
          <a:prstGeom prst="rect">
            <a:avLst/>
          </a:prstGeom>
          <a:noFill/>
        </p:spPr>
        <p:txBody>
          <a:bodyPr wrap="none" rtlCol="0">
            <a:spAutoFit/>
          </a:bodyPr>
          <a:lstStyle/>
          <a:p>
            <a:r>
              <a:rPr lang="en-US" dirty="0"/>
              <a:t>Using Random Forest Black Box: purple vs green decision</a:t>
            </a:r>
          </a:p>
          <a:p>
            <a:r>
              <a:rPr lang="en-US" dirty="0"/>
              <a:t>Starred Instance </a:t>
            </a:r>
            <a:r>
              <a:rPr lang="en-US" i="1" dirty="0"/>
              <a:t>x</a:t>
            </a:r>
            <a:endParaRPr lang="en-US" dirty="0"/>
          </a:p>
        </p:txBody>
      </p:sp>
      <p:sp>
        <p:nvSpPr>
          <p:cNvPr id="8" name="TextBox 7"/>
          <p:cNvSpPr txBox="1"/>
          <p:nvPr/>
        </p:nvSpPr>
        <p:spPr>
          <a:xfrm>
            <a:off x="701970" y="5386446"/>
            <a:ext cx="5353902" cy="369332"/>
          </a:xfrm>
          <a:prstGeom prst="rect">
            <a:avLst/>
          </a:prstGeom>
          <a:noFill/>
        </p:spPr>
        <p:txBody>
          <a:bodyPr wrap="none" rtlCol="0">
            <a:spAutoFit/>
          </a:bodyPr>
          <a:lstStyle/>
          <a:p>
            <a:r>
              <a:rPr lang="en-US" b="1" dirty="0"/>
              <a:t>Uniformly random (left) and genetic generation (right)</a:t>
            </a:r>
          </a:p>
        </p:txBody>
      </p:sp>
      <p:sp>
        <p:nvSpPr>
          <p:cNvPr id="9" name="TextBox 8"/>
          <p:cNvSpPr txBox="1"/>
          <p:nvPr/>
        </p:nvSpPr>
        <p:spPr>
          <a:xfrm>
            <a:off x="7056952" y="5386446"/>
            <a:ext cx="4281813" cy="369332"/>
          </a:xfrm>
          <a:prstGeom prst="rect">
            <a:avLst/>
          </a:prstGeom>
          <a:noFill/>
        </p:spPr>
        <p:txBody>
          <a:bodyPr wrap="none" rtlCol="0">
            <a:spAutoFit/>
          </a:bodyPr>
          <a:lstStyle/>
          <a:p>
            <a:r>
              <a:rPr lang="en-US" b="1" dirty="0"/>
              <a:t>Density of random (left) and genetic (right)</a:t>
            </a:r>
          </a:p>
        </p:txBody>
      </p:sp>
    </p:spTree>
    <p:extLst>
      <p:ext uri="{BB962C8B-B14F-4D97-AF65-F5344CB8AC3E}">
        <p14:creationId xmlns:p14="http://schemas.microsoft.com/office/powerpoint/2010/main" val="434057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srcRect t="8933"/>
          <a:stretch/>
        </p:blipFill>
        <p:spPr>
          <a:xfrm>
            <a:off x="165497" y="3107329"/>
            <a:ext cx="5452465" cy="2131069"/>
          </a:xfrm>
          <a:prstGeom prst="rect">
            <a:avLst/>
          </a:prstGeom>
        </p:spPr>
      </p:pic>
      <p:sp>
        <p:nvSpPr>
          <p:cNvPr id="2" name="Title 1"/>
          <p:cNvSpPr>
            <a:spLocks noGrp="1"/>
          </p:cNvSpPr>
          <p:nvPr>
            <p:ph type="title"/>
          </p:nvPr>
        </p:nvSpPr>
        <p:spPr>
          <a:xfrm>
            <a:off x="1097278" y="286603"/>
            <a:ext cx="10530429" cy="1450757"/>
          </a:xfrm>
        </p:spPr>
        <p:txBody>
          <a:bodyPr/>
          <a:lstStyle/>
          <a:p>
            <a:r>
              <a:rPr lang="en-US" dirty="0"/>
              <a:t>Local Rule-based Classifier and Explanation </a:t>
            </a:r>
          </a:p>
        </p:txBody>
      </p:sp>
      <p:pic>
        <p:nvPicPr>
          <p:cNvPr id="5" name="Picture 4"/>
          <p:cNvPicPr>
            <a:picLocks noChangeAspect="1"/>
          </p:cNvPicPr>
          <p:nvPr/>
        </p:nvPicPr>
        <p:blipFill>
          <a:blip r:embed="rId4"/>
          <a:stretch>
            <a:fillRect/>
          </a:stretch>
        </p:blipFill>
        <p:spPr>
          <a:xfrm>
            <a:off x="5840386" y="1808479"/>
            <a:ext cx="6278634" cy="3397743"/>
          </a:xfrm>
          <a:prstGeom prst="rect">
            <a:avLst/>
          </a:prstGeom>
        </p:spPr>
      </p:pic>
      <p:cxnSp>
        <p:nvCxnSpPr>
          <p:cNvPr id="7" name="Straight Arrow Connector 6"/>
          <p:cNvCxnSpPr/>
          <p:nvPr/>
        </p:nvCxnSpPr>
        <p:spPr>
          <a:xfrm flipH="1" flipV="1">
            <a:off x="4658497" y="2486101"/>
            <a:ext cx="1260691" cy="12332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60895" y="2034084"/>
            <a:ext cx="3466013" cy="646331"/>
          </a:xfrm>
          <a:prstGeom prst="rect">
            <a:avLst/>
          </a:prstGeom>
          <a:noFill/>
        </p:spPr>
        <p:txBody>
          <a:bodyPr wrap="none" rtlCol="0">
            <a:spAutoFit/>
          </a:bodyPr>
          <a:lstStyle/>
          <a:p>
            <a:pPr algn="ctr"/>
            <a:r>
              <a:rPr lang="en-US" dirty="0"/>
              <a:t>Number of falsified split conditions</a:t>
            </a:r>
          </a:p>
          <a:p>
            <a:pPr algn="ctr"/>
            <a:r>
              <a:rPr lang="en-US" i="1" dirty="0" err="1"/>
              <a:t>sc</a:t>
            </a:r>
            <a:r>
              <a:rPr lang="en-US" i="1" dirty="0"/>
              <a:t> : split conditions</a:t>
            </a:r>
          </a:p>
        </p:txBody>
      </p:sp>
      <mc:AlternateContent xmlns:mc="http://schemas.openxmlformats.org/markup-compatibility/2006" xmlns:a14="http://schemas.microsoft.com/office/drawing/2010/main">
        <mc:Choice Requires="a14">
          <p:sp>
            <p:nvSpPr>
              <p:cNvPr id="13" name="TextBox 12"/>
              <p:cNvSpPr txBox="1"/>
              <p:nvPr/>
            </p:nvSpPr>
            <p:spPr>
              <a:xfrm>
                <a:off x="165497" y="5403934"/>
                <a:ext cx="5753691" cy="836126"/>
              </a:xfrm>
              <a:prstGeom prst="rect">
                <a:avLst/>
              </a:prstGeom>
              <a:noFill/>
            </p:spPr>
            <p:txBody>
              <a:bodyPr wrap="none" rtlCol="0">
                <a:spAutoFit/>
              </a:bodyPr>
              <a:lstStyle/>
              <a:p>
                <a:pPr marL="384048" lvl="1" indent="-182880" defTabSz="914400">
                  <a:lnSpc>
                    <a:spcPct val="150000"/>
                  </a:lnSpc>
                  <a:spcBef>
                    <a:spcPts val="200"/>
                  </a:spcBef>
                  <a:spcAft>
                    <a:spcPts val="400"/>
                  </a:spcAft>
                  <a:buClr>
                    <a:srgbClr val="99CB38"/>
                  </a:buClr>
                  <a:buFont typeface="Calibri" pitchFamily="34" charset="0"/>
                  <a:buChar char="◦"/>
                </a:pPr>
                <a:r>
                  <a:rPr lang="en-US" b="1" dirty="0"/>
                  <a:t>Example:</a:t>
                </a:r>
                <a:r>
                  <a:rPr lang="en-US" dirty="0"/>
                  <a:t> </a:t>
                </a:r>
                <a14:m>
                  <m:oMath xmlns:m="http://schemas.openxmlformats.org/officeDocument/2006/math">
                    <m:r>
                      <m:rPr>
                        <m:sty m:val="p"/>
                      </m:rPr>
                      <a:rPr lang="en-US" b="0" i="0" smtClean="0">
                        <a:solidFill>
                          <a:prstClr val="black">
                            <a:lumMod val="75000"/>
                            <a:lumOff val="25000"/>
                          </a:prstClr>
                        </a:solidFill>
                        <a:latin typeface="Cambria Math" panose="02040503050406030204" pitchFamily="18" charset="0"/>
                      </a:rPr>
                      <m:t>x</m:t>
                    </m:r>
                    <m:r>
                      <a:rPr lang="en-US" i="1">
                        <a:solidFill>
                          <a:prstClr val="black">
                            <a:lumMod val="75000"/>
                            <a:lumOff val="25000"/>
                          </a:prstClr>
                        </a:solidFill>
                        <a:latin typeface="Cambria Math" panose="02040503050406030204" pitchFamily="18" charset="0"/>
                      </a:rPr>
                      <m:t>={</m:t>
                    </m:r>
                    <m:d>
                      <m:dPr>
                        <m:ctrlPr>
                          <a:rPr lang="en-US" i="1">
                            <a:solidFill>
                              <a:prstClr val="black">
                                <a:lumMod val="75000"/>
                                <a:lumOff val="25000"/>
                              </a:prstClr>
                            </a:solidFill>
                            <a:latin typeface="Cambria Math" panose="02040503050406030204" pitchFamily="18" charset="0"/>
                          </a:rPr>
                        </m:ctrlPr>
                      </m:dPr>
                      <m:e>
                        <m:r>
                          <a:rPr lang="en-US" i="1">
                            <a:solidFill>
                              <a:prstClr val="black">
                                <a:lumMod val="75000"/>
                                <a:lumOff val="25000"/>
                              </a:prstClr>
                            </a:solidFill>
                            <a:latin typeface="Cambria Math" panose="02040503050406030204" pitchFamily="18" charset="0"/>
                          </a:rPr>
                          <m:t>𝑎𝑔𝑒</m:t>
                        </m:r>
                        <m:r>
                          <a:rPr lang="en-US" i="1">
                            <a:solidFill>
                              <a:prstClr val="black">
                                <a:lumMod val="75000"/>
                                <a:lumOff val="25000"/>
                              </a:prstClr>
                            </a:solidFill>
                            <a:latin typeface="Cambria Math" panose="02040503050406030204" pitchFamily="18" charset="0"/>
                          </a:rPr>
                          <m:t>. 22</m:t>
                        </m:r>
                      </m:e>
                    </m:d>
                    <m:r>
                      <a:rPr lang="en-US" i="1">
                        <a:solidFill>
                          <a:prstClr val="black">
                            <a:lumMod val="75000"/>
                            <a:lumOff val="25000"/>
                          </a:prstClr>
                        </a:solidFill>
                        <a:latin typeface="Cambria Math" panose="02040503050406030204" pitchFamily="18" charset="0"/>
                      </a:rPr>
                      <m:t>, </m:t>
                    </m:r>
                    <m:d>
                      <m:dPr>
                        <m:ctrlPr>
                          <a:rPr lang="en-US" i="1">
                            <a:solidFill>
                              <a:prstClr val="black">
                                <a:lumMod val="75000"/>
                                <a:lumOff val="25000"/>
                              </a:prstClr>
                            </a:solidFill>
                            <a:latin typeface="Cambria Math" panose="02040503050406030204" pitchFamily="18" charset="0"/>
                          </a:rPr>
                        </m:ctrlPr>
                      </m:dPr>
                      <m:e>
                        <m:r>
                          <a:rPr lang="en-US" i="1">
                            <a:solidFill>
                              <a:prstClr val="black">
                                <a:lumMod val="75000"/>
                                <a:lumOff val="25000"/>
                              </a:prstClr>
                            </a:solidFill>
                            <a:latin typeface="Cambria Math" panose="02040503050406030204" pitchFamily="18" charset="0"/>
                          </a:rPr>
                          <m:t>𝑗𝑜𝑏</m:t>
                        </m:r>
                        <m:r>
                          <a:rPr lang="en-US" i="1">
                            <a:solidFill>
                              <a:prstClr val="black">
                                <a:lumMod val="75000"/>
                                <a:lumOff val="25000"/>
                              </a:prstClr>
                            </a:solidFill>
                            <a:latin typeface="Cambria Math" panose="02040503050406030204" pitchFamily="18" charset="0"/>
                          </a:rPr>
                          <m:t>, </m:t>
                        </m:r>
                        <m:r>
                          <a:rPr lang="en-US" i="1">
                            <a:solidFill>
                              <a:prstClr val="black">
                                <a:lumMod val="75000"/>
                                <a:lumOff val="25000"/>
                              </a:prstClr>
                            </a:solidFill>
                            <a:latin typeface="Cambria Math" panose="02040503050406030204" pitchFamily="18" charset="0"/>
                          </a:rPr>
                          <m:t>𝑐𝑙𝑒𝑟𝑘</m:t>
                        </m:r>
                      </m:e>
                    </m:d>
                    <m:r>
                      <a:rPr lang="en-US" i="1">
                        <a:solidFill>
                          <a:prstClr val="black">
                            <a:lumMod val="75000"/>
                            <a:lumOff val="25000"/>
                          </a:prstClr>
                        </a:solidFill>
                        <a:latin typeface="Cambria Math" panose="02040503050406030204" pitchFamily="18" charset="0"/>
                      </a:rPr>
                      <m:t>, </m:t>
                    </m:r>
                    <m:r>
                      <a:rPr lang="en-US" i="1">
                        <a:solidFill>
                          <a:prstClr val="black">
                            <a:lumMod val="75000"/>
                            <a:lumOff val="25000"/>
                          </a:prstClr>
                        </a:solidFill>
                        <a:latin typeface="Cambria Math" panose="02040503050406030204" pitchFamily="18" charset="0"/>
                      </a:rPr>
                      <m:t>𝑖𝑛𝑐𝑜𝑚𝑒</m:t>
                    </m:r>
                    <m:r>
                      <a:rPr lang="en-US" i="1">
                        <a:solidFill>
                          <a:prstClr val="black">
                            <a:lumMod val="75000"/>
                            <a:lumOff val="25000"/>
                          </a:prstClr>
                        </a:solidFill>
                        <a:latin typeface="Cambria Math" panose="02040503050406030204" pitchFamily="18" charset="0"/>
                      </a:rPr>
                      <m:t>=800}</m:t>
                    </m:r>
                  </m:oMath>
                </a14:m>
                <a:endParaRPr lang="en-US" dirty="0">
                  <a:solidFill>
                    <a:prstClr val="black">
                      <a:lumMod val="75000"/>
                      <a:lumOff val="25000"/>
                    </a:prstClr>
                  </a:solidFill>
                </a:endParaRPr>
              </a:p>
              <a:p>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165497" y="5403934"/>
                <a:ext cx="5753691" cy="83612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83864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LORE Algorithm</a:t>
            </a:r>
          </a:p>
        </p:txBody>
      </p:sp>
      <p:sp>
        <p:nvSpPr>
          <p:cNvPr id="12" name="Content Placeholder 11"/>
          <p:cNvSpPr>
            <a:spLocks noGrp="1"/>
          </p:cNvSpPr>
          <p:nvPr>
            <p:ph idx="1"/>
          </p:nvPr>
        </p:nvSpPr>
        <p:spPr/>
        <p:txBody>
          <a:bodyPr/>
          <a:lstStyle/>
          <a:p>
            <a:endParaRPr lang="en-US"/>
          </a:p>
        </p:txBody>
      </p:sp>
      <p:pic>
        <p:nvPicPr>
          <p:cNvPr id="13" name="Picture 12"/>
          <p:cNvPicPr>
            <a:picLocks noChangeAspect="1"/>
          </p:cNvPicPr>
          <p:nvPr/>
        </p:nvPicPr>
        <p:blipFill>
          <a:blip r:embed="rId3"/>
          <a:stretch>
            <a:fillRect/>
          </a:stretch>
        </p:blipFill>
        <p:spPr>
          <a:xfrm>
            <a:off x="2010779" y="1845734"/>
            <a:ext cx="8231402" cy="4427764"/>
          </a:xfrm>
          <a:prstGeom prst="rect">
            <a:avLst/>
          </a:prstGeom>
        </p:spPr>
      </p:pic>
    </p:spTree>
    <p:extLst>
      <p:ext uri="{BB962C8B-B14F-4D97-AF65-F5344CB8AC3E}">
        <p14:creationId xmlns:p14="http://schemas.microsoft.com/office/powerpoint/2010/main" val="2965363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a:t>
            </a:r>
          </a:p>
        </p:txBody>
      </p:sp>
      <p:sp>
        <p:nvSpPr>
          <p:cNvPr id="3" name="Content Placeholder 2"/>
          <p:cNvSpPr>
            <a:spLocks noGrp="1"/>
          </p:cNvSpPr>
          <p:nvPr>
            <p:ph idx="1"/>
          </p:nvPr>
        </p:nvSpPr>
        <p:spPr/>
        <p:txBody>
          <a:bodyPr/>
          <a:lstStyle/>
          <a:p>
            <a:r>
              <a:rPr lang="en-US" dirty="0"/>
              <a:t>Datasets</a:t>
            </a:r>
            <a:r>
              <a:rPr lang="en-US" dirty="0" smtClean="0"/>
              <a:t>: (split 80% training and 20% testing)</a:t>
            </a:r>
            <a:endParaRPr lang="en-US" dirty="0"/>
          </a:p>
          <a:p>
            <a:pPr lvl="1">
              <a:lnSpc>
                <a:spcPct val="150000"/>
              </a:lnSpc>
            </a:pPr>
            <a:r>
              <a:rPr lang="en-US" dirty="0"/>
              <a:t>Adult Dataset (UCI Machine Learning Repository)</a:t>
            </a:r>
          </a:p>
          <a:p>
            <a:pPr lvl="1"/>
            <a:r>
              <a:rPr lang="en-US" dirty="0" err="1"/>
              <a:t>Compas</a:t>
            </a:r>
            <a:r>
              <a:rPr lang="en-US" dirty="0"/>
              <a:t> Dataset (</a:t>
            </a:r>
            <a:r>
              <a:rPr lang="en-US" dirty="0" err="1"/>
              <a:t>ProPublica</a:t>
            </a:r>
            <a:r>
              <a:rPr lang="en-US" dirty="0"/>
              <a:t>)</a:t>
            </a:r>
          </a:p>
          <a:p>
            <a:pPr lvl="1"/>
            <a:r>
              <a:rPr lang="en-US" dirty="0"/>
              <a:t>German Dataset (UCI Machine Learning Repository)</a:t>
            </a:r>
          </a:p>
          <a:p>
            <a:pPr lvl="1"/>
            <a:endParaRPr lang="en-US" dirty="0"/>
          </a:p>
          <a:p>
            <a:r>
              <a:rPr lang="en-US" dirty="0"/>
              <a:t>Predictors as black boxes:</a:t>
            </a:r>
          </a:p>
          <a:p>
            <a:pPr lvl="1">
              <a:lnSpc>
                <a:spcPct val="150000"/>
              </a:lnSpc>
            </a:pPr>
            <a:r>
              <a:rPr lang="en-US" dirty="0"/>
              <a:t>SVM with RBF kernel</a:t>
            </a:r>
          </a:p>
          <a:p>
            <a:pPr lvl="1"/>
            <a:r>
              <a:rPr lang="en-US" dirty="0"/>
              <a:t>Random Forests with 100 trees</a:t>
            </a:r>
          </a:p>
          <a:p>
            <a:pPr lvl="1"/>
            <a:r>
              <a:rPr lang="en-US" dirty="0"/>
              <a:t>Multi-layer neural networks  </a:t>
            </a:r>
          </a:p>
        </p:txBody>
      </p:sp>
    </p:spTree>
    <p:extLst>
      <p:ext uri="{BB962C8B-B14F-4D97-AF65-F5344CB8AC3E}">
        <p14:creationId xmlns:p14="http://schemas.microsoft.com/office/powerpoint/2010/main" val="4143655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725752" cy="4023360"/>
              </a:xfrm>
            </p:spPr>
            <p:txBody>
              <a:bodyPr>
                <a:normAutofit/>
              </a:bodyPr>
              <a:lstStyle/>
              <a:p>
                <a:pPr>
                  <a:lnSpc>
                    <a:spcPct val="150000"/>
                  </a:lnSpc>
                </a:pPr>
                <a:r>
                  <a:rPr lang="en-US" dirty="0"/>
                  <a:t>Evaluation Metrics:</a:t>
                </a:r>
              </a:p>
              <a:p>
                <a:pPr lvl="1">
                  <a:lnSpc>
                    <a:spcPct val="150000"/>
                  </a:lnSpc>
                </a:pPr>
                <a14:m>
                  <m:oMath xmlns:m="http://schemas.openxmlformats.org/officeDocument/2006/math">
                    <m:r>
                      <a:rPr lang="en-US" b="1" i="1" smtClean="0">
                        <a:latin typeface="Cambria Math" panose="02040503050406030204" pitchFamily="18" charset="0"/>
                      </a:rPr>
                      <m:t>𝒇𝒊𝒅𝒆𝒍𝒊𝒕𝒚</m:t>
                    </m:r>
                    <m:d>
                      <m:dPr>
                        <m:ctrlPr>
                          <a:rPr lang="en-US" b="1" i="1" smtClean="0">
                            <a:latin typeface="Cambria Math" panose="02040503050406030204" pitchFamily="18" charset="0"/>
                          </a:rPr>
                        </m:ctrlPr>
                      </m:dPr>
                      <m:e>
                        <m:r>
                          <a:rPr lang="en-US" b="1" i="1" smtClean="0">
                            <a:latin typeface="Cambria Math" panose="02040503050406030204" pitchFamily="18" charset="0"/>
                          </a:rPr>
                          <m:t>𝒀</m:t>
                        </m:r>
                        <m:r>
                          <a:rPr lang="en-US" b="1"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𝒀</m:t>
                            </m:r>
                          </m:e>
                        </m:acc>
                      </m:e>
                    </m:d>
                    <m:r>
                      <a:rPr lang="en-US" b="1" i="1" smtClean="0">
                        <a:latin typeface="Cambria Math" panose="02040503050406030204" pitchFamily="18" charset="0"/>
                        <a:ea typeface="Cambria Math" panose="02040503050406030204" pitchFamily="18" charset="0"/>
                      </a:rPr>
                      <m:t>∈ </m:t>
                    </m:r>
                    <m:d>
                      <m:dPr>
                        <m:begChr m:val="["/>
                        <m:endChr m:val="]"/>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𝟎</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𝟏</m:t>
                        </m:r>
                      </m:e>
                    </m:d>
                    <m:r>
                      <a:rPr lang="en-US" b="0" i="0" smtClean="0">
                        <a:latin typeface="Cambria Math" panose="02040503050406030204" pitchFamily="18" charset="0"/>
                        <a:ea typeface="Cambria Math" panose="02040503050406030204" pitchFamily="18" charset="0"/>
                      </a:rPr>
                      <m:t> −</m:t>
                    </m:r>
                  </m:oMath>
                </a14:m>
                <a:r>
                  <a:rPr lang="en-US" b="0" i="0" dirty="0">
                    <a:latin typeface="Cambria Math" panose="02040503050406030204" pitchFamily="18" charset="0"/>
                    <a:ea typeface="Cambria Math" panose="02040503050406030204" pitchFamily="18" charset="0"/>
                  </a:rPr>
                  <a:t> </a:t>
                </a:r>
                <a14:m>
                  <m:oMath xmlns:m="http://schemas.openxmlformats.org/officeDocument/2006/math">
                    <m:r>
                      <m:rPr>
                        <m:sty m:val="p"/>
                      </m:rPr>
                      <a:rPr lang="en-US">
                        <a:latin typeface="Cambria Math" panose="02040503050406030204" pitchFamily="18" charset="0"/>
                        <a:ea typeface="Cambria Math" panose="02040503050406030204" pitchFamily="18" charset="0"/>
                      </a:rPr>
                      <m:t>how</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good</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is</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the</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predictor</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at</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mimicking</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the</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black</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box</m:t>
                    </m:r>
                    <m:r>
                      <a:rPr lang="en-US">
                        <a:latin typeface="Cambria Math" panose="02040503050406030204" pitchFamily="18" charset="0"/>
                        <a:ea typeface="Cambria Math" panose="02040503050406030204" pitchFamily="18" charset="0"/>
                      </a:rPr>
                      <m:t>?</m:t>
                    </m:r>
                  </m:oMath>
                </a14:m>
                <a:endParaRPr lang="en-US" b="0" i="0" dirty="0">
                  <a:latin typeface="Cambria Math" panose="02040503050406030204" pitchFamily="18" charset="0"/>
                  <a:ea typeface="Cambria Math" panose="02040503050406030204" pitchFamily="18" charset="0"/>
                </a:endParaRPr>
              </a:p>
              <a:p>
                <a:pPr lvl="1">
                  <a:lnSpc>
                    <a:spcPct val="150000"/>
                  </a:lnSpc>
                </a:pPr>
                <a14:m>
                  <m:oMath xmlns:m="http://schemas.openxmlformats.org/officeDocument/2006/math">
                    <m:r>
                      <a:rPr lang="en-US" b="1" i="1" smtClean="0">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𝒇𝒊𝒅𝒆𝒍𝒊𝒕𝒚</m:t>
                    </m:r>
                    <m:d>
                      <m:dPr>
                        <m:ctrlPr>
                          <a:rPr lang="en-US" b="1" i="1" smtClean="0">
                            <a:latin typeface="Cambria Math" panose="02040503050406030204" pitchFamily="18" charset="0"/>
                          </a:rPr>
                        </m:ctrlPr>
                      </m:dPr>
                      <m:e>
                        <m:r>
                          <a:rPr lang="en-US" b="1" i="1" smtClean="0">
                            <a:latin typeface="Cambria Math" panose="02040503050406030204" pitchFamily="18" charset="0"/>
                          </a:rPr>
                          <m:t>𝒀</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𝒀</m:t>
                            </m:r>
                          </m:e>
                        </m:acc>
                      </m:e>
                    </m:d>
                    <m:r>
                      <a:rPr lang="en-US" b="1" i="1">
                        <a:latin typeface="Cambria Math" panose="02040503050406030204" pitchFamily="18" charset="0"/>
                        <a:ea typeface="Cambria Math" panose="02040503050406030204" pitchFamily="18" charset="0"/>
                      </a:rPr>
                      <m:t>∈ </m:t>
                    </m:r>
                    <m:d>
                      <m:dPr>
                        <m:begChr m:val="["/>
                        <m:endChr m:val="]"/>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𝟎</m:t>
                        </m:r>
                        <m:r>
                          <a:rPr lang="en-US" b="1"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𝟏</m:t>
                        </m:r>
                      </m:e>
                    </m:d>
                    <m:r>
                      <a:rPr lang="en-US" b="0" i="0" smtClean="0">
                        <a:latin typeface="Cambria Math" panose="02040503050406030204" pitchFamily="18" charset="0"/>
                        <a:ea typeface="Cambria Math" panose="02040503050406030204" pitchFamily="18" charset="0"/>
                      </a:rPr>
                      <m:t> −</m:t>
                    </m:r>
                  </m:oMath>
                </a14:m>
                <a:r>
                  <a:rPr lang="en-US" b="0" i="0" dirty="0">
                    <a:latin typeface="Cambria Math" panose="02040503050406030204" pitchFamily="18" charset="0"/>
                    <a:ea typeface="Cambria Math" panose="02040503050406030204" pitchFamily="18" charset="0"/>
                  </a:rPr>
                  <a:t> </a:t>
                </a:r>
                <a14:m>
                  <m:oMath xmlns:m="http://schemas.openxmlformats.org/officeDocument/2006/math">
                    <m:r>
                      <m:rPr>
                        <m:sty m:val="p"/>
                      </m:rPr>
                      <a:rPr lang="en-US">
                        <a:latin typeface="Cambria Math" panose="02040503050406030204" pitchFamily="18" charset="0"/>
                        <a:ea typeface="Cambria Math" panose="02040503050406030204" pitchFamily="18" charset="0"/>
                      </a:rPr>
                      <m:t>how</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good</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is</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the</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decision</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rule</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at</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mimicking</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the</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black</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box</m:t>
                    </m:r>
                    <m:r>
                      <a:rPr lang="en-US">
                        <a:latin typeface="Cambria Math" panose="02040503050406030204" pitchFamily="18" charset="0"/>
                        <a:ea typeface="Cambria Math" panose="02040503050406030204" pitchFamily="18" charset="0"/>
                      </a:rPr>
                      <m:t>?</m:t>
                    </m:r>
                  </m:oMath>
                </a14:m>
                <a:r>
                  <a:rPr lang="en-US" b="0" i="0" dirty="0">
                    <a:latin typeface="Cambria Math" panose="02040503050406030204" pitchFamily="18" charset="0"/>
                    <a:ea typeface="Cambria Math" panose="02040503050406030204" pitchFamily="18" charset="0"/>
                  </a:rPr>
                  <a:t> (local fidelity)</a:t>
                </a:r>
              </a:p>
              <a:p>
                <a:pPr lvl="1">
                  <a:lnSpc>
                    <a:spcPct val="150000"/>
                  </a:lnSpc>
                </a:pPr>
                <a14:m>
                  <m:oMath xmlns:m="http://schemas.openxmlformats.org/officeDocument/2006/math">
                    <m:r>
                      <a:rPr lang="en-US">
                        <a:latin typeface="Cambria Math" panose="02040503050406030204" pitchFamily="18" charset="0"/>
                        <a:ea typeface="Cambria Math" panose="02040503050406030204" pitchFamily="18" charset="0"/>
                      </a:rPr>
                      <m:t>𝒄𝒍</m:t>
                    </m:r>
                    <m:r>
                      <a:rPr lang="en-US">
                        <a:latin typeface="Cambria Math" panose="02040503050406030204" pitchFamily="18" charset="0"/>
                        <a:ea typeface="Cambria Math" panose="02040503050406030204" pitchFamily="18" charset="0"/>
                      </a:rPr>
                      <m:t>−</m:t>
                    </m:r>
                    <m:r>
                      <a:rPr lang="en-US">
                        <a:latin typeface="Cambria Math" panose="02040503050406030204" pitchFamily="18" charset="0"/>
                        <a:ea typeface="Cambria Math" panose="02040503050406030204" pitchFamily="18" charset="0"/>
                      </a:rPr>
                      <m:t>𝒇𝒊𝒅𝒆𝒍𝒊𝒕𝒚</m:t>
                    </m:r>
                    <m:d>
                      <m:dPr>
                        <m:ctrlPr>
                          <a:rPr lang="en-US" i="1">
                            <a:latin typeface="Cambria Math" panose="02040503050406030204" pitchFamily="18" charset="0"/>
                            <a:ea typeface="Cambria Math" panose="02040503050406030204" pitchFamily="18" charset="0"/>
                          </a:rPr>
                        </m:ctrlPr>
                      </m:dPr>
                      <m:e>
                        <m:r>
                          <a:rPr lang="en-US">
                            <a:latin typeface="Cambria Math" panose="02040503050406030204" pitchFamily="18" charset="0"/>
                            <a:ea typeface="Cambria Math" panose="02040503050406030204" pitchFamily="18" charset="0"/>
                          </a:rPr>
                          <m:t>𝒀</m:t>
                        </m:r>
                        <m:r>
                          <a:rPr lang="en-US">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a:latin typeface="Cambria Math" panose="02040503050406030204" pitchFamily="18" charset="0"/>
                                <a:ea typeface="Cambria Math" panose="02040503050406030204" pitchFamily="18" charset="0"/>
                              </a:rPr>
                              <m:t>𝒀</m:t>
                            </m:r>
                          </m:e>
                        </m:acc>
                      </m:e>
                    </m:d>
                    <m:r>
                      <a:rPr lang="en-US">
                        <a:latin typeface="Cambria Math" panose="02040503050406030204" pitchFamily="18" charset="0"/>
                        <a:ea typeface="Cambria Math" panose="02040503050406030204" pitchFamily="18" charset="0"/>
                      </a:rPr>
                      <m:t>∈ </m:t>
                    </m:r>
                    <m:d>
                      <m:dPr>
                        <m:begChr m:val="["/>
                        <m:endChr m:val="]"/>
                        <m:ctrlPr>
                          <a:rPr lang="en-US" i="1">
                            <a:latin typeface="Cambria Math" panose="02040503050406030204" pitchFamily="18" charset="0"/>
                            <a:ea typeface="Cambria Math" panose="02040503050406030204" pitchFamily="18" charset="0"/>
                          </a:rPr>
                        </m:ctrlPr>
                      </m:dPr>
                      <m:e>
                        <m:r>
                          <a:rPr lang="en-US">
                            <a:latin typeface="Cambria Math" panose="02040503050406030204" pitchFamily="18" charset="0"/>
                            <a:ea typeface="Cambria Math" panose="02040503050406030204" pitchFamily="18" charset="0"/>
                          </a:rPr>
                          <m:t>𝟎</m:t>
                        </m:r>
                        <m:r>
                          <a:rPr lang="en-US">
                            <a:latin typeface="Cambria Math" panose="02040503050406030204" pitchFamily="18" charset="0"/>
                            <a:ea typeface="Cambria Math" panose="02040503050406030204" pitchFamily="18" charset="0"/>
                          </a:rPr>
                          <m:t>, </m:t>
                        </m:r>
                        <m:r>
                          <a:rPr lang="en-US">
                            <a:latin typeface="Cambria Math" panose="02040503050406030204" pitchFamily="18" charset="0"/>
                            <a:ea typeface="Cambria Math" panose="02040503050406030204" pitchFamily="18" charset="0"/>
                          </a:rPr>
                          <m:t>𝟏</m:t>
                        </m:r>
                      </m:e>
                    </m:d>
                    <m:r>
                      <a:rPr lang="en-US" b="0" i="0" smtClean="0">
                        <a:latin typeface="Cambria Math" panose="02040503050406030204" pitchFamily="18" charset="0"/>
                        <a:ea typeface="Cambria Math" panose="02040503050406030204" pitchFamily="18" charset="0"/>
                      </a:rPr>
                      <m:t> −</m:t>
                    </m:r>
                  </m:oMath>
                </a14:m>
                <a:r>
                  <a:rPr lang="en-US" dirty="0">
                    <a:latin typeface="Cambria Math" panose="02040503050406030204" pitchFamily="18" charset="0"/>
                    <a:ea typeface="Cambria Math" panose="02040503050406030204" pitchFamily="18" charset="0"/>
                  </a:rPr>
                  <a:t> </a:t>
                </a:r>
                <a14:m>
                  <m:oMath xmlns:m="http://schemas.openxmlformats.org/officeDocument/2006/math">
                    <m:r>
                      <m:rPr>
                        <m:nor/>
                      </m:rPr>
                      <a:rPr lang="en-US">
                        <a:latin typeface="Cambria Math" panose="02040503050406030204" pitchFamily="18" charset="0"/>
                        <a:ea typeface="Cambria Math" panose="02040503050406030204" pitchFamily="18" charset="0"/>
                      </a:rPr>
                      <m:t>compares</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the</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predictions</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of</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the</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predictor</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and</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the</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black</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box</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on</m:t>
                    </m:r>
                  </m:oMath>
                </a14:m>
                <a:r>
                  <a:rPr lang="en-US" dirty="0">
                    <a:latin typeface="Cambria Math" panose="02040503050406030204" pitchFamily="18" charset="0"/>
                    <a:ea typeface="Cambria Math" panose="02040503050406030204" pitchFamily="18" charset="0"/>
                  </a:rPr>
                  <a:t/>
                </a:r>
                <a:br>
                  <a:rPr lang="en-US" dirty="0">
                    <a:latin typeface="Cambria Math" panose="02040503050406030204" pitchFamily="18" charset="0"/>
                    <a:ea typeface="Cambria Math" panose="02040503050406030204" pitchFamily="18" charset="0"/>
                  </a:rPr>
                </a:br>
                <a:r>
                  <a:rPr lang="en-US" dirty="0">
                    <a:latin typeface="Cambria Math" panose="02040503050406030204" pitchFamily="18" charset="0"/>
                    <a:ea typeface="Cambria Math" panose="02040503050406030204" pitchFamily="18" charset="0"/>
                  </a:rPr>
                  <a:t>			              </a:t>
                </a:r>
                <a14:m>
                  <m:oMath xmlns:m="http://schemas.openxmlformats.org/officeDocument/2006/math">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instances</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covered</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by</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the</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counterfactual</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rules</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in</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a</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local</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explanation</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for</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x</m:t>
                    </m:r>
                    <m:r>
                      <m:rPr>
                        <m:nor/>
                      </m:rPr>
                      <a:rPr lang="en-US" dirty="0">
                        <a:latin typeface="Cambria Math" panose="02040503050406030204" pitchFamily="18" charset="0"/>
                        <a:ea typeface="Cambria Math" panose="02040503050406030204" pitchFamily="18" charset="0"/>
                      </a:rPr>
                      <m:t>.</m:t>
                    </m:r>
                  </m:oMath>
                </a14:m>
                <a:endParaRPr lang="en-US" dirty="0">
                  <a:latin typeface="Cambria Math" panose="02040503050406030204" pitchFamily="18" charset="0"/>
                  <a:ea typeface="Cambria Math" panose="02040503050406030204" pitchFamily="18" charset="0"/>
                </a:endParaRPr>
              </a:p>
              <a:p>
                <a:pPr lvl="1">
                  <a:lnSpc>
                    <a:spcPct val="150000"/>
                  </a:lnSpc>
                </a:pPr>
                <a14:m>
                  <m:oMath xmlns:m="http://schemas.openxmlformats.org/officeDocument/2006/math">
                    <m:r>
                      <a:rPr lang="en-US" b="1" i="1" smtClean="0">
                        <a:latin typeface="Cambria Math" panose="02040503050406030204" pitchFamily="18" charset="0"/>
                      </a:rPr>
                      <m:t>𝒉𝒊𝒕</m:t>
                    </m:r>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𝒚</m:t>
                            </m:r>
                          </m:e>
                        </m:acc>
                      </m:e>
                    </m:d>
                    <m:r>
                      <a:rPr lang="en-US" b="1" i="1">
                        <a:latin typeface="Cambria Math" panose="02040503050406030204" pitchFamily="18" charset="0"/>
                        <a:ea typeface="Cambria Math" panose="02040503050406030204" pitchFamily="18" charset="0"/>
                      </a:rPr>
                      <m:t>∈</m:t>
                    </m:r>
                    <m:d>
                      <m:dPr>
                        <m:begChr m:val="{"/>
                        <m:endChr m:val="}"/>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𝟎</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e>
                    </m:d>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compares</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the</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predictions</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of</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predictor</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and</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black</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box</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on</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the</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instance</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x</m:t>
                    </m:r>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pPr lvl="1">
                  <a:lnSpc>
                    <a:spcPct val="150000"/>
                  </a:lnSpc>
                </a:pPr>
                <a14:m>
                  <m:oMath xmlns:m="http://schemas.openxmlformats.org/officeDocument/2006/math">
                    <m:r>
                      <a:rPr lang="en-US" b="1" i="1" smtClean="0">
                        <a:latin typeface="Cambria Math" panose="02040503050406030204" pitchFamily="18" charset="0"/>
                      </a:rPr>
                      <m:t>𝒄</m:t>
                    </m:r>
                    <m:r>
                      <a:rPr lang="en-US" b="1" i="1" smtClean="0">
                        <a:latin typeface="Cambria Math" panose="02040503050406030204" pitchFamily="18" charset="0"/>
                      </a:rPr>
                      <m:t>−</m:t>
                    </m:r>
                    <m:r>
                      <a:rPr lang="en-US" b="1" i="1" smtClean="0">
                        <a:latin typeface="Cambria Math" panose="02040503050406030204" pitchFamily="18" charset="0"/>
                      </a:rPr>
                      <m:t>𝒉𝒊𝒕</m:t>
                    </m:r>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𝒚</m:t>
                            </m:r>
                          </m:e>
                        </m:acc>
                      </m:e>
                    </m:d>
                    <m:r>
                      <a:rPr lang="en-US" b="1" i="1">
                        <a:latin typeface="Cambria Math" panose="02040503050406030204" pitchFamily="18" charset="0"/>
                        <a:ea typeface="Cambria Math" panose="02040503050406030204" pitchFamily="18" charset="0"/>
                      </a:rPr>
                      <m:t>∈</m:t>
                    </m:r>
                    <m:d>
                      <m:dPr>
                        <m:begChr m:val="{"/>
                        <m:endChr m:val="}"/>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𝟎</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𝟏</m:t>
                        </m:r>
                      </m:e>
                    </m:d>
                    <m:r>
                      <a:rPr lang="en-US" b="1" i="1" smtClean="0">
                        <a:latin typeface="Cambria Math" panose="02040503050406030204" pitchFamily="18" charset="0"/>
                        <a:ea typeface="Cambria Math" panose="02040503050406030204" pitchFamily="18" charset="0"/>
                      </a:rPr>
                      <m:t> </m:t>
                    </m:r>
                    <m:r>
                      <a:rPr lang="en-US" b="0" i="0"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 </m:t>
                    </m:r>
                  </m:oMath>
                </a14:m>
                <a:r>
                  <a:rPr lang="en-US" dirty="0"/>
                  <a:t>compares the predictions of the predictor and black box on a counterfactual instance</a:t>
                </a:r>
                <a:br>
                  <a:rPr lang="en-US" dirty="0"/>
                </a:br>
                <a:r>
                  <a:rPr lang="en-US" dirty="0"/>
                  <a:t>			of x</a:t>
                </a:r>
                <a:endParaRPr lang="en-US" b="1" dirty="0"/>
              </a:p>
              <a:p>
                <a:pPr lvl="1">
                  <a:lnSpc>
                    <a:spcPct val="150000"/>
                  </a:lnSpc>
                </a:pP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725752" cy="4023360"/>
              </a:xfrm>
              <a:blipFill>
                <a:blip r:embed="rId3"/>
                <a:stretch>
                  <a:fillRect l="-569" r="-910"/>
                </a:stretch>
              </a:blipFill>
            </p:spPr>
            <p:txBody>
              <a:bodyPr/>
              <a:lstStyle/>
              <a:p>
                <a:r>
                  <a:rPr lang="en-US">
                    <a:noFill/>
                  </a:rPr>
                  <a:t> </a:t>
                </a:r>
              </a:p>
            </p:txBody>
          </p:sp>
        </mc:Fallback>
      </mc:AlternateContent>
    </p:spTree>
    <p:extLst>
      <p:ext uri="{BB962C8B-B14F-4D97-AF65-F5344CB8AC3E}">
        <p14:creationId xmlns:p14="http://schemas.microsoft.com/office/powerpoint/2010/main" val="76427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t="3562"/>
          <a:stretch/>
        </p:blipFill>
        <p:spPr>
          <a:xfrm>
            <a:off x="6740434" y="1867992"/>
            <a:ext cx="4242844" cy="2996393"/>
          </a:xfrm>
          <a:prstGeom prst="rect">
            <a:avLst/>
          </a:prstGeom>
        </p:spPr>
      </p:pic>
      <p:sp>
        <p:nvSpPr>
          <p:cNvPr id="2" name="Title 1"/>
          <p:cNvSpPr>
            <a:spLocks noGrp="1"/>
          </p:cNvSpPr>
          <p:nvPr>
            <p:ph type="title"/>
          </p:nvPr>
        </p:nvSpPr>
        <p:spPr/>
        <p:txBody>
          <a:bodyPr/>
          <a:lstStyle/>
          <a:p>
            <a:r>
              <a:rPr lang="en-US" dirty="0"/>
              <a:t>Analysis of Neighborhood Generation</a:t>
            </a:r>
          </a:p>
        </p:txBody>
      </p:sp>
      <p:sp>
        <p:nvSpPr>
          <p:cNvPr id="3" name="Content Placeholder 2"/>
          <p:cNvSpPr>
            <a:spLocks noGrp="1"/>
          </p:cNvSpPr>
          <p:nvPr>
            <p:ph idx="1"/>
          </p:nvPr>
        </p:nvSpPr>
        <p:spPr>
          <a:xfrm>
            <a:off x="1097280" y="1950239"/>
            <a:ext cx="4963886" cy="4023360"/>
          </a:xfrm>
        </p:spPr>
        <p:txBody>
          <a:bodyPr>
            <a:normAutofit fontScale="92500" lnSpcReduction="10000"/>
          </a:bodyPr>
          <a:lstStyle/>
          <a:p>
            <a:pPr lvl="1"/>
            <a:r>
              <a:rPr lang="en-US" dirty="0"/>
              <a:t>Results reported are only for German dataset.</a:t>
            </a:r>
          </a:p>
          <a:p>
            <a:pPr lvl="1"/>
            <a:endParaRPr lang="en-US" dirty="0"/>
          </a:p>
          <a:p>
            <a:pPr lvl="1"/>
            <a:r>
              <a:rPr lang="en-US" dirty="0"/>
              <a:t>Fixed size of neighborhood - N=1000, after </a:t>
            </a:r>
            <a:r>
              <a:rPr lang="en-US" b="1" dirty="0"/>
              <a:t>10 generations</a:t>
            </a:r>
            <a:r>
              <a:rPr lang="en-US" dirty="0"/>
              <a:t>, the fitness function converges around optimal value, fidelity almost maximized, and measures of sizes become stable and small.</a:t>
            </a:r>
          </a:p>
          <a:p>
            <a:pPr lvl="1"/>
            <a:endParaRPr lang="en-US" dirty="0"/>
          </a:p>
          <a:p>
            <a:pPr lvl="1"/>
            <a:r>
              <a:rPr lang="en-US" dirty="0"/>
              <a:t>Size </a:t>
            </a:r>
            <a:r>
              <a:rPr lang="en-US" b="1" dirty="0"/>
              <a:t>N </a:t>
            </a:r>
            <a:r>
              <a:rPr lang="en-US" dirty="0"/>
              <a:t>of the neighborhood instances is relevant for the </a:t>
            </a:r>
            <a:r>
              <a:rPr lang="en-US" i="1" dirty="0"/>
              <a:t>hit </a:t>
            </a:r>
            <a:r>
              <a:rPr lang="en-US" dirty="0"/>
              <a:t>rate but not for </a:t>
            </a:r>
            <a:r>
              <a:rPr lang="en-US" i="1" dirty="0"/>
              <a:t>fidelity.</a:t>
            </a:r>
          </a:p>
          <a:p>
            <a:pPr lvl="1"/>
            <a:endParaRPr lang="en-US" i="1" dirty="0"/>
          </a:p>
          <a:p>
            <a:pPr lvl="1"/>
            <a:r>
              <a:rPr lang="en-US" dirty="0"/>
              <a:t>Considering running time, there is a good trade-off by setting N=1000.</a:t>
            </a:r>
          </a:p>
          <a:p>
            <a:pPr lvl="1"/>
            <a:endParaRPr lang="en-US" dirty="0"/>
          </a:p>
          <a:p>
            <a:pPr lvl="1"/>
            <a:r>
              <a:rPr lang="en-US" dirty="0"/>
              <a:t>Changing the </a:t>
            </a:r>
            <a:r>
              <a:rPr lang="en-US" b="1" dirty="0"/>
              <a:t>distance function</a:t>
            </a:r>
            <a:r>
              <a:rPr lang="en-US" dirty="0"/>
              <a:t> used by the genetic algorithm has no considerable effect on the results.</a:t>
            </a:r>
          </a:p>
          <a:p>
            <a:pPr lvl="1"/>
            <a:endParaRPr lang="en-US" dirty="0"/>
          </a:p>
        </p:txBody>
      </p:sp>
      <p:pic>
        <p:nvPicPr>
          <p:cNvPr id="5" name="Picture 4"/>
          <p:cNvPicPr>
            <a:picLocks noChangeAspect="1"/>
          </p:cNvPicPr>
          <p:nvPr/>
        </p:nvPicPr>
        <p:blipFill>
          <a:blip r:embed="rId4"/>
          <a:stretch>
            <a:fillRect/>
          </a:stretch>
        </p:blipFill>
        <p:spPr>
          <a:xfrm>
            <a:off x="6470598" y="4890512"/>
            <a:ext cx="4784005" cy="1447119"/>
          </a:xfrm>
          <a:prstGeom prst="rect">
            <a:avLst/>
          </a:prstGeom>
        </p:spPr>
      </p:pic>
    </p:spTree>
    <p:extLst>
      <p:ext uri="{BB962C8B-B14F-4D97-AF65-F5344CB8AC3E}">
        <p14:creationId xmlns:p14="http://schemas.microsoft.com/office/powerpoint/2010/main" val="4109959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of Local Explanations</a:t>
            </a:r>
          </a:p>
        </p:txBody>
      </p:sp>
      <p:sp>
        <p:nvSpPr>
          <p:cNvPr id="3" name="Content Placeholder 2"/>
          <p:cNvSpPr>
            <a:spLocks noGrp="1"/>
          </p:cNvSpPr>
          <p:nvPr>
            <p:ph idx="1"/>
          </p:nvPr>
        </p:nvSpPr>
        <p:spPr/>
        <p:txBody>
          <a:bodyPr/>
          <a:lstStyle/>
          <a:p>
            <a:pPr lvl="1"/>
            <a:r>
              <a:rPr lang="en-US" b="1" dirty="0"/>
              <a:t>Local</a:t>
            </a:r>
            <a:r>
              <a:rPr lang="en-US" dirty="0"/>
              <a:t>: building a predictor from the neighborhood of an instance</a:t>
            </a:r>
          </a:p>
          <a:p>
            <a:pPr lvl="1"/>
            <a:r>
              <a:rPr lang="en-US" b="1" dirty="0"/>
              <a:t>Global</a:t>
            </a:r>
            <a:r>
              <a:rPr lang="en-US" dirty="0"/>
              <a:t>: building a single predictor from all instances in the test set</a:t>
            </a:r>
          </a:p>
          <a:p>
            <a:pPr lvl="1"/>
            <a:r>
              <a:rPr lang="en-US" dirty="0"/>
              <a:t>The size and depth of the decision tree of the global approach may lead to explanations more complex to understand than those returned by the local approach </a:t>
            </a:r>
            <a:r>
              <a:rPr lang="en-US" b="1" dirty="0"/>
              <a:t>LORE</a:t>
            </a:r>
            <a:endParaRPr lang="en-US" dirty="0"/>
          </a:p>
        </p:txBody>
      </p:sp>
      <p:pic>
        <p:nvPicPr>
          <p:cNvPr id="5" name="Picture 4"/>
          <p:cNvPicPr>
            <a:picLocks noChangeAspect="1"/>
          </p:cNvPicPr>
          <p:nvPr/>
        </p:nvPicPr>
        <p:blipFill>
          <a:blip r:embed="rId3"/>
          <a:stretch>
            <a:fillRect/>
          </a:stretch>
        </p:blipFill>
        <p:spPr>
          <a:xfrm>
            <a:off x="3315853" y="3229933"/>
            <a:ext cx="5631955" cy="2461821"/>
          </a:xfrm>
          <a:prstGeom prst="rect">
            <a:avLst/>
          </a:prstGeom>
        </p:spPr>
      </p:pic>
    </p:spTree>
    <p:extLst>
      <p:ext uri="{BB962C8B-B14F-4D97-AF65-F5344CB8AC3E}">
        <p14:creationId xmlns:p14="http://schemas.microsoft.com/office/powerpoint/2010/main" val="24584743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r="33965" b="17246"/>
          <a:stretch/>
        </p:blipFill>
        <p:spPr>
          <a:xfrm>
            <a:off x="619536" y="3620657"/>
            <a:ext cx="5824750" cy="1294321"/>
          </a:xfrm>
          <a:prstGeom prst="rect">
            <a:avLst/>
          </a:prstGeom>
        </p:spPr>
      </p:pic>
      <p:sp>
        <p:nvSpPr>
          <p:cNvPr id="2" name="Title 1"/>
          <p:cNvSpPr>
            <a:spLocks noGrp="1"/>
          </p:cNvSpPr>
          <p:nvPr>
            <p:ph type="title"/>
          </p:nvPr>
        </p:nvSpPr>
        <p:spPr/>
        <p:txBody>
          <a:bodyPr/>
          <a:lstStyle/>
          <a:p>
            <a:r>
              <a:rPr lang="en-US" dirty="0"/>
              <a:t>Validation of Local Explanations</a:t>
            </a:r>
          </a:p>
        </p:txBody>
      </p:sp>
      <p:sp>
        <p:nvSpPr>
          <p:cNvPr id="3" name="Content Placeholder 2"/>
          <p:cNvSpPr>
            <a:spLocks noGrp="1"/>
          </p:cNvSpPr>
          <p:nvPr>
            <p:ph idx="1"/>
          </p:nvPr>
        </p:nvSpPr>
        <p:spPr/>
        <p:txBody>
          <a:bodyPr/>
          <a:lstStyle/>
          <a:p>
            <a:r>
              <a:rPr lang="en-US" dirty="0"/>
              <a:t>Comparing the genetic programming approach to other neighborhood generations methods:</a:t>
            </a:r>
          </a:p>
          <a:p>
            <a:pPr lvl="1"/>
            <a:r>
              <a:rPr lang="en-US" b="1" dirty="0" err="1"/>
              <a:t>crn</a:t>
            </a:r>
            <a:r>
              <a:rPr lang="en-US" b="1" dirty="0"/>
              <a:t>: </a:t>
            </a:r>
            <a:r>
              <a:rPr lang="en-US" dirty="0"/>
              <a:t>returns the </a:t>
            </a:r>
            <a:r>
              <a:rPr lang="en-US" i="1" dirty="0"/>
              <a:t>k</a:t>
            </a:r>
            <a:r>
              <a:rPr lang="en-US" dirty="0"/>
              <a:t> = 100 instances from the test set that are </a:t>
            </a:r>
            <a:r>
              <a:rPr lang="en-US" b="1" i="1" dirty="0"/>
              <a:t>closest </a:t>
            </a:r>
            <a:r>
              <a:rPr lang="en-US" dirty="0"/>
              <a:t> to x</a:t>
            </a:r>
          </a:p>
          <a:p>
            <a:pPr lvl="1"/>
            <a:r>
              <a:rPr lang="en-US" b="1" dirty="0" err="1"/>
              <a:t>rnd</a:t>
            </a:r>
            <a:r>
              <a:rPr lang="en-US" b="1" dirty="0"/>
              <a:t>: </a:t>
            </a:r>
            <a:r>
              <a:rPr lang="en-US" dirty="0"/>
              <a:t>augment the output of </a:t>
            </a:r>
            <a:r>
              <a:rPr lang="en-US" dirty="0" err="1"/>
              <a:t>crn</a:t>
            </a:r>
            <a:r>
              <a:rPr lang="en-US" dirty="0"/>
              <a:t> with additional randomly generated instances to get a stratified set.</a:t>
            </a:r>
          </a:p>
          <a:p>
            <a:pPr lvl="1"/>
            <a:r>
              <a:rPr lang="en-US" b="1" dirty="0" err="1"/>
              <a:t>ris</a:t>
            </a:r>
            <a:r>
              <a:rPr lang="en-US" b="1" dirty="0"/>
              <a:t>: </a:t>
            </a:r>
            <a:r>
              <a:rPr lang="en-US" dirty="0"/>
              <a:t>starting from the output of </a:t>
            </a:r>
            <a:r>
              <a:rPr lang="en-US" dirty="0" err="1"/>
              <a:t>rnd</a:t>
            </a:r>
            <a:r>
              <a:rPr lang="en-US" dirty="0"/>
              <a:t>, performs the instance selection using </a:t>
            </a:r>
            <a:r>
              <a:rPr lang="en-US" b="1" dirty="0"/>
              <a:t>condensed nearest neighbor rule (CNN) </a:t>
            </a:r>
          </a:p>
          <a:p>
            <a:pPr lvl="1"/>
            <a:r>
              <a:rPr lang="en-US" b="1" dirty="0" err="1"/>
              <a:t>ros</a:t>
            </a:r>
            <a:r>
              <a:rPr lang="en-US" b="1" dirty="0"/>
              <a:t>: </a:t>
            </a:r>
            <a:r>
              <a:rPr lang="en-US" dirty="0"/>
              <a:t>starting from the output of </a:t>
            </a:r>
            <a:r>
              <a:rPr lang="en-US" dirty="0" err="1"/>
              <a:t>rnd</a:t>
            </a:r>
            <a:r>
              <a:rPr lang="en-US" dirty="0"/>
              <a:t>, performs a random oversampling to balance the decision outcomes</a:t>
            </a:r>
            <a:endParaRPr lang="en-US" b="1" dirty="0"/>
          </a:p>
        </p:txBody>
      </p:sp>
      <p:pic>
        <p:nvPicPr>
          <p:cNvPr id="4" name="Picture 3"/>
          <p:cNvPicPr>
            <a:picLocks noChangeAspect="1"/>
          </p:cNvPicPr>
          <p:nvPr/>
        </p:nvPicPr>
        <p:blipFill>
          <a:blip r:embed="rId4"/>
          <a:stretch>
            <a:fillRect/>
          </a:stretch>
        </p:blipFill>
        <p:spPr>
          <a:xfrm>
            <a:off x="6761313" y="4139487"/>
            <a:ext cx="4756419" cy="1729607"/>
          </a:xfrm>
          <a:prstGeom prst="rect">
            <a:avLst/>
          </a:prstGeom>
        </p:spPr>
      </p:pic>
      <p:pic>
        <p:nvPicPr>
          <p:cNvPr id="5" name="Picture 4"/>
          <p:cNvPicPr>
            <a:picLocks noChangeAspect="1"/>
          </p:cNvPicPr>
          <p:nvPr/>
        </p:nvPicPr>
        <p:blipFill rotWithShape="1">
          <a:blip r:embed="rId3"/>
          <a:srcRect l="24031" t="81136" r="24934" b="2033"/>
          <a:stretch/>
        </p:blipFill>
        <p:spPr>
          <a:xfrm>
            <a:off x="1243140" y="6024517"/>
            <a:ext cx="4738255" cy="277091"/>
          </a:xfrm>
          <a:prstGeom prst="rect">
            <a:avLst/>
          </a:prstGeom>
        </p:spPr>
      </p:pic>
      <p:pic>
        <p:nvPicPr>
          <p:cNvPr id="6" name="Picture 5"/>
          <p:cNvPicPr>
            <a:picLocks noChangeAspect="1"/>
          </p:cNvPicPr>
          <p:nvPr/>
        </p:nvPicPr>
        <p:blipFill rotWithShape="1">
          <a:blip r:embed="rId3"/>
          <a:srcRect l="65836" b="16686"/>
          <a:stretch/>
        </p:blipFill>
        <p:spPr>
          <a:xfrm>
            <a:off x="2202906" y="4859560"/>
            <a:ext cx="2818722" cy="1218871"/>
          </a:xfrm>
          <a:prstGeom prst="rect">
            <a:avLst/>
          </a:prstGeom>
        </p:spPr>
      </p:pic>
    </p:spTree>
    <p:extLst>
      <p:ext uri="{BB962C8B-B14F-4D97-AF65-F5344CB8AC3E}">
        <p14:creationId xmlns:p14="http://schemas.microsoft.com/office/powerpoint/2010/main" val="3212933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with State-of-Art</a:t>
            </a:r>
          </a:p>
        </p:txBody>
      </p:sp>
      <p:sp>
        <p:nvSpPr>
          <p:cNvPr id="3" name="Content Placeholder 2"/>
          <p:cNvSpPr>
            <a:spLocks noGrp="1"/>
          </p:cNvSpPr>
          <p:nvPr>
            <p:ph idx="1"/>
          </p:nvPr>
        </p:nvSpPr>
        <p:spPr>
          <a:xfrm>
            <a:off x="1097280" y="1845734"/>
            <a:ext cx="10272684" cy="4023360"/>
          </a:xfrm>
        </p:spPr>
        <p:txBody>
          <a:bodyPr/>
          <a:lstStyle/>
          <a:p>
            <a:r>
              <a:rPr lang="en-US" b="1" dirty="0"/>
              <a:t>LORE </a:t>
            </a:r>
            <a:r>
              <a:rPr lang="en-US" dirty="0"/>
              <a:t>vs. </a:t>
            </a:r>
            <a:r>
              <a:rPr lang="en-US" b="1" dirty="0"/>
              <a:t>LIME</a:t>
            </a:r>
            <a:r>
              <a:rPr lang="en-US" dirty="0"/>
              <a:t>:</a:t>
            </a:r>
          </a:p>
          <a:p>
            <a:pPr lvl="1"/>
            <a:r>
              <a:rPr lang="en-US" dirty="0"/>
              <a:t>In LIME, the number of features composing an explanation is an input parameter specified by the user. LORE automatically provides the user with an explanation and the features useful for justify the black box.</a:t>
            </a:r>
          </a:p>
          <a:p>
            <a:pPr lvl="1"/>
            <a:r>
              <a:rPr lang="en-US" dirty="0"/>
              <a:t>The explanations provided by LORE are more abstract and comprehensible than LIME.</a:t>
            </a:r>
          </a:p>
        </p:txBody>
      </p:sp>
      <p:pic>
        <p:nvPicPr>
          <p:cNvPr id="4" name="Picture 3"/>
          <p:cNvPicPr>
            <a:picLocks noChangeAspect="1"/>
          </p:cNvPicPr>
          <p:nvPr/>
        </p:nvPicPr>
        <p:blipFill>
          <a:blip r:embed="rId3"/>
          <a:stretch>
            <a:fillRect/>
          </a:stretch>
        </p:blipFill>
        <p:spPr>
          <a:xfrm>
            <a:off x="7650640" y="3223888"/>
            <a:ext cx="4153402" cy="1394028"/>
          </a:xfrm>
          <a:prstGeom prst="rect">
            <a:avLst/>
          </a:prstGeom>
        </p:spPr>
      </p:pic>
      <p:pic>
        <p:nvPicPr>
          <p:cNvPr id="5" name="Picture 4"/>
          <p:cNvPicPr>
            <a:picLocks noChangeAspect="1"/>
          </p:cNvPicPr>
          <p:nvPr/>
        </p:nvPicPr>
        <p:blipFill>
          <a:blip r:embed="rId4"/>
          <a:stretch>
            <a:fillRect/>
          </a:stretch>
        </p:blipFill>
        <p:spPr>
          <a:xfrm>
            <a:off x="519480" y="3572258"/>
            <a:ext cx="7029451" cy="2533457"/>
          </a:xfrm>
          <a:prstGeom prst="rect">
            <a:avLst/>
          </a:prstGeom>
        </p:spPr>
      </p:pic>
      <p:pic>
        <p:nvPicPr>
          <p:cNvPr id="6" name="Picture 5"/>
          <p:cNvPicPr>
            <a:picLocks noChangeAspect="1"/>
          </p:cNvPicPr>
          <p:nvPr/>
        </p:nvPicPr>
        <p:blipFill>
          <a:blip r:embed="rId5"/>
          <a:stretch>
            <a:fillRect/>
          </a:stretch>
        </p:blipFill>
        <p:spPr>
          <a:xfrm>
            <a:off x="7789220" y="4636388"/>
            <a:ext cx="3876242" cy="1487800"/>
          </a:xfrm>
          <a:prstGeom prst="rect">
            <a:avLst/>
          </a:prstGeom>
        </p:spPr>
      </p:pic>
    </p:spTree>
    <p:extLst>
      <p:ext uri="{BB962C8B-B14F-4D97-AF65-F5344CB8AC3E}">
        <p14:creationId xmlns:p14="http://schemas.microsoft.com/office/powerpoint/2010/main" val="549666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with State-of-Art</a:t>
            </a:r>
          </a:p>
        </p:txBody>
      </p:sp>
      <p:sp>
        <p:nvSpPr>
          <p:cNvPr id="3" name="Content Placeholder 2"/>
          <p:cNvSpPr>
            <a:spLocks noGrp="1"/>
          </p:cNvSpPr>
          <p:nvPr>
            <p:ph idx="1"/>
          </p:nvPr>
        </p:nvSpPr>
        <p:spPr/>
        <p:txBody>
          <a:bodyPr/>
          <a:lstStyle/>
          <a:p>
            <a:r>
              <a:rPr lang="en-US" b="1" dirty="0"/>
              <a:t>LORE </a:t>
            </a:r>
            <a:r>
              <a:rPr lang="en-US" dirty="0"/>
              <a:t>vs. </a:t>
            </a:r>
            <a:r>
              <a:rPr lang="en-US" b="1" dirty="0"/>
              <a:t>Anchor</a:t>
            </a:r>
            <a:r>
              <a:rPr lang="en-US" dirty="0"/>
              <a:t>:</a:t>
            </a:r>
          </a:p>
          <a:p>
            <a:pPr lvl="1"/>
            <a:r>
              <a:rPr lang="en-US" dirty="0"/>
              <a:t>LORE has on average a high rule precision (despite not being set as parameter as in Anchor), and very similar to that of Anchor of 95% obtained by construction.</a:t>
            </a:r>
          </a:p>
          <a:p>
            <a:pPr lvl="1"/>
            <a:r>
              <a:rPr lang="en-US" dirty="0"/>
              <a:t>LORE shows a consistently better coverage than Anchor.</a:t>
            </a:r>
          </a:p>
          <a:p>
            <a:pPr lvl="1"/>
            <a:r>
              <a:rPr lang="en-US" dirty="0"/>
              <a:t>LORE has a better stability than Anchor </a:t>
            </a:r>
          </a:p>
          <a:p>
            <a:pPr lvl="1"/>
            <a:endParaRPr lang="en-US" b="1" dirty="0"/>
          </a:p>
        </p:txBody>
      </p:sp>
      <p:pic>
        <p:nvPicPr>
          <p:cNvPr id="4" name="Picture 3"/>
          <p:cNvPicPr>
            <a:picLocks noChangeAspect="1"/>
          </p:cNvPicPr>
          <p:nvPr/>
        </p:nvPicPr>
        <p:blipFill>
          <a:blip r:embed="rId3"/>
          <a:stretch>
            <a:fillRect/>
          </a:stretch>
        </p:blipFill>
        <p:spPr>
          <a:xfrm>
            <a:off x="7752974" y="4138589"/>
            <a:ext cx="4217183" cy="1389888"/>
          </a:xfrm>
          <a:prstGeom prst="rect">
            <a:avLst/>
          </a:prstGeom>
        </p:spPr>
      </p:pic>
      <p:pic>
        <p:nvPicPr>
          <p:cNvPr id="5" name="Picture 4"/>
          <p:cNvPicPr>
            <a:picLocks noChangeAspect="1"/>
          </p:cNvPicPr>
          <p:nvPr/>
        </p:nvPicPr>
        <p:blipFill>
          <a:blip r:embed="rId4"/>
          <a:stretch>
            <a:fillRect/>
          </a:stretch>
        </p:blipFill>
        <p:spPr>
          <a:xfrm>
            <a:off x="282803" y="3589972"/>
            <a:ext cx="7302117" cy="2487122"/>
          </a:xfrm>
          <a:prstGeom prst="rect">
            <a:avLst/>
          </a:prstGeom>
        </p:spPr>
      </p:pic>
    </p:spTree>
    <p:extLst>
      <p:ext uri="{BB962C8B-B14F-4D97-AF65-F5344CB8AC3E}">
        <p14:creationId xmlns:p14="http://schemas.microsoft.com/office/powerpoint/2010/main" val="617849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6160D-AE5F-4C8A-8101-813D96D066C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8054605-35D8-4622-ADEA-7D98F889D9B3}"/>
              </a:ext>
            </a:extLst>
          </p:cNvPr>
          <p:cNvSpPr>
            <a:spLocks noGrp="1"/>
          </p:cNvSpPr>
          <p:nvPr>
            <p:ph idx="1"/>
          </p:nvPr>
        </p:nvSpPr>
        <p:spPr/>
        <p:txBody>
          <a:bodyPr/>
          <a:lstStyle/>
          <a:p>
            <a:pPr lvl="1">
              <a:lnSpc>
                <a:spcPct val="150000"/>
              </a:lnSpc>
            </a:pPr>
            <a:r>
              <a:rPr lang="en-US" dirty="0"/>
              <a:t>Introduction</a:t>
            </a:r>
          </a:p>
          <a:p>
            <a:pPr lvl="1">
              <a:lnSpc>
                <a:spcPct val="150000"/>
              </a:lnSpc>
            </a:pPr>
            <a:r>
              <a:rPr lang="en-US" dirty="0"/>
              <a:t>Problem and Explanations</a:t>
            </a:r>
          </a:p>
          <a:p>
            <a:pPr lvl="1">
              <a:lnSpc>
                <a:spcPct val="150000"/>
              </a:lnSpc>
            </a:pPr>
            <a:r>
              <a:rPr lang="en-US" dirty="0"/>
              <a:t>Proposed Method</a:t>
            </a:r>
          </a:p>
          <a:p>
            <a:pPr lvl="1">
              <a:lnSpc>
                <a:spcPct val="150000"/>
              </a:lnSpc>
            </a:pPr>
            <a:r>
              <a:rPr lang="en-US" dirty="0"/>
              <a:t>Experiments</a:t>
            </a:r>
          </a:p>
          <a:p>
            <a:pPr lvl="1">
              <a:lnSpc>
                <a:spcPct val="150000"/>
              </a:lnSpc>
            </a:pPr>
            <a:r>
              <a:rPr lang="en-US" dirty="0"/>
              <a:t>Conclusion and Extensions</a:t>
            </a:r>
          </a:p>
          <a:p>
            <a:endParaRPr lang="en-US" dirty="0"/>
          </a:p>
        </p:txBody>
      </p:sp>
    </p:spTree>
    <p:extLst>
      <p:ext uri="{BB962C8B-B14F-4D97-AF65-F5344CB8AC3E}">
        <p14:creationId xmlns:p14="http://schemas.microsoft.com/office/powerpoint/2010/main" val="10088817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with State-of-Art</a:t>
            </a:r>
          </a:p>
        </p:txBody>
      </p:sp>
      <p:sp>
        <p:nvSpPr>
          <p:cNvPr id="3" name="Content Placeholder 2"/>
          <p:cNvSpPr>
            <a:spLocks noGrp="1"/>
          </p:cNvSpPr>
          <p:nvPr>
            <p:ph idx="1"/>
          </p:nvPr>
        </p:nvSpPr>
        <p:spPr>
          <a:xfrm>
            <a:off x="1097280" y="1845734"/>
            <a:ext cx="4352175" cy="4023360"/>
          </a:xfrm>
        </p:spPr>
        <p:txBody>
          <a:bodyPr/>
          <a:lstStyle/>
          <a:p>
            <a:pPr lvl="1"/>
            <a:r>
              <a:rPr lang="en-US" b="1" dirty="0"/>
              <a:t>LIME</a:t>
            </a:r>
            <a:r>
              <a:rPr lang="en-US" dirty="0"/>
              <a:t> provides a rough indication of where to look for a different decision</a:t>
            </a:r>
          </a:p>
          <a:p>
            <a:pPr lvl="1"/>
            <a:endParaRPr lang="en-US" dirty="0"/>
          </a:p>
          <a:p>
            <a:pPr lvl="1"/>
            <a:r>
              <a:rPr lang="en-US" b="1" dirty="0"/>
              <a:t>LORE</a:t>
            </a:r>
            <a:r>
              <a:rPr lang="en-US" dirty="0"/>
              <a:t> provides high-level and minimal-change contexts for reversing the outcome prediction of the black box (counterfactual rules)</a:t>
            </a:r>
          </a:p>
          <a:p>
            <a:pPr lvl="1"/>
            <a:endParaRPr lang="en-US" dirty="0"/>
          </a:p>
          <a:p>
            <a:pPr lvl="1"/>
            <a:r>
              <a:rPr lang="en-US" b="1" dirty="0"/>
              <a:t>Anchor </a:t>
            </a:r>
            <a:r>
              <a:rPr lang="en-US" dirty="0"/>
              <a:t>requires the </a:t>
            </a:r>
            <a:r>
              <a:rPr lang="en-US" dirty="0" err="1"/>
              <a:t>apriori</a:t>
            </a:r>
            <a:r>
              <a:rPr lang="en-US" dirty="0"/>
              <a:t> discretization of continuous features, and does not clearly extend to compute counterfactuals.</a:t>
            </a:r>
            <a:endParaRPr lang="en-US" b="1" dirty="0"/>
          </a:p>
        </p:txBody>
      </p:sp>
      <p:pic>
        <p:nvPicPr>
          <p:cNvPr id="4" name="Picture 3"/>
          <p:cNvPicPr>
            <a:picLocks noChangeAspect="1"/>
          </p:cNvPicPr>
          <p:nvPr/>
        </p:nvPicPr>
        <p:blipFill>
          <a:blip r:embed="rId3"/>
          <a:stretch>
            <a:fillRect/>
          </a:stretch>
        </p:blipFill>
        <p:spPr>
          <a:xfrm>
            <a:off x="6280728" y="1845734"/>
            <a:ext cx="4396074" cy="4320179"/>
          </a:xfrm>
          <a:prstGeom prst="rect">
            <a:avLst/>
          </a:prstGeom>
        </p:spPr>
      </p:pic>
    </p:spTree>
    <p:extLst>
      <p:ext uri="{BB962C8B-B14F-4D97-AF65-F5344CB8AC3E}">
        <p14:creationId xmlns:p14="http://schemas.microsoft.com/office/powerpoint/2010/main" val="41545593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CBFF-C5FC-474D-92B1-66E09B28F2A5}"/>
              </a:ext>
            </a:extLst>
          </p:cNvPr>
          <p:cNvSpPr>
            <a:spLocks noGrp="1"/>
          </p:cNvSpPr>
          <p:nvPr>
            <p:ph type="title"/>
          </p:nvPr>
        </p:nvSpPr>
        <p:spPr/>
        <p:txBody>
          <a:bodyPr/>
          <a:lstStyle/>
          <a:p>
            <a:r>
              <a:rPr lang="en-US" dirty="0"/>
              <a:t>Conclusion and Extensions</a:t>
            </a:r>
          </a:p>
        </p:txBody>
      </p:sp>
      <p:sp>
        <p:nvSpPr>
          <p:cNvPr id="3" name="Content Placeholder 2">
            <a:extLst>
              <a:ext uri="{FF2B5EF4-FFF2-40B4-BE49-F238E27FC236}">
                <a16:creationId xmlns:a16="http://schemas.microsoft.com/office/drawing/2014/main" id="{822483E8-8CAF-45A2-B369-4DF6B54B3E96}"/>
              </a:ext>
            </a:extLst>
          </p:cNvPr>
          <p:cNvSpPr>
            <a:spLocks noGrp="1"/>
          </p:cNvSpPr>
          <p:nvPr>
            <p:ph idx="1"/>
          </p:nvPr>
        </p:nvSpPr>
        <p:spPr/>
        <p:txBody>
          <a:bodyPr>
            <a:normAutofit lnSpcReduction="10000"/>
          </a:bodyPr>
          <a:lstStyle/>
          <a:p>
            <a:r>
              <a:rPr lang="en-US" b="1" dirty="0"/>
              <a:t>LORE</a:t>
            </a:r>
            <a:r>
              <a:rPr lang="en-US" dirty="0"/>
              <a:t>:</a:t>
            </a:r>
          </a:p>
          <a:p>
            <a:pPr lvl="1"/>
            <a:r>
              <a:rPr lang="en-US" dirty="0"/>
              <a:t>Builds an interpretable predictor for a given black box and instance to be explained</a:t>
            </a:r>
          </a:p>
          <a:p>
            <a:pPr lvl="1"/>
            <a:r>
              <a:rPr lang="en-US" dirty="0"/>
              <a:t>The local interpretable predictor is a decision tree trained on a dense set of artificial instances generated by a genetic algorithm</a:t>
            </a:r>
          </a:p>
          <a:p>
            <a:pPr lvl="1"/>
            <a:r>
              <a:rPr lang="en-US" dirty="0"/>
              <a:t>The decision tree enables the extraction of a </a:t>
            </a:r>
            <a:r>
              <a:rPr lang="en-US" b="1" dirty="0"/>
              <a:t>local explanation</a:t>
            </a:r>
            <a:r>
              <a:rPr lang="en-US" dirty="0"/>
              <a:t>, consisting of a single rule for the decision and a set of counterfactual rules for the reversed decision</a:t>
            </a:r>
          </a:p>
          <a:p>
            <a:r>
              <a:rPr lang="en-US" b="1" dirty="0"/>
              <a:t>FUTURE WORK:</a:t>
            </a:r>
          </a:p>
          <a:p>
            <a:pPr lvl="1"/>
            <a:r>
              <a:rPr lang="en-US" dirty="0"/>
              <a:t>LORE now works </a:t>
            </a:r>
            <a:r>
              <a:rPr lang="en-US" u="sng" dirty="0"/>
              <a:t>tabular </a:t>
            </a:r>
            <a:r>
              <a:rPr lang="en-US" dirty="0"/>
              <a:t>data. Future direction is to make the method work for image and text data</a:t>
            </a:r>
          </a:p>
          <a:p>
            <a:pPr lvl="1"/>
            <a:r>
              <a:rPr lang="en-US" dirty="0"/>
              <a:t>Deriving a global description of the black box bottom-up by composing the local explanations and minimizing the complexity of the global description</a:t>
            </a:r>
          </a:p>
          <a:p>
            <a:pPr lvl="1"/>
            <a:r>
              <a:rPr lang="en-US" dirty="0"/>
              <a:t>Conducting research lab experiments to evaluate the human comprehensibility of the explanations provided by LORE</a:t>
            </a:r>
          </a:p>
          <a:p>
            <a:pPr lvl="1"/>
            <a:r>
              <a:rPr lang="en-US" dirty="0"/>
              <a:t>LORE explanations can be used for identifying data and/or algorithmic biases. </a:t>
            </a:r>
          </a:p>
          <a:p>
            <a:pPr lvl="1"/>
            <a:endParaRPr lang="en-US" dirty="0"/>
          </a:p>
        </p:txBody>
      </p:sp>
    </p:spTree>
    <p:extLst>
      <p:ext uri="{BB962C8B-B14F-4D97-AF65-F5344CB8AC3E}">
        <p14:creationId xmlns:p14="http://schemas.microsoft.com/office/powerpoint/2010/main" val="1656412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
        <p:nvSpPr>
          <p:cNvPr id="5" name="TextBox 4"/>
          <p:cNvSpPr txBox="1"/>
          <p:nvPr/>
        </p:nvSpPr>
        <p:spPr>
          <a:xfrm>
            <a:off x="4539699" y="3299255"/>
            <a:ext cx="3173561" cy="646331"/>
          </a:xfrm>
          <a:prstGeom prst="rect">
            <a:avLst/>
          </a:prstGeom>
          <a:noFill/>
        </p:spPr>
        <p:txBody>
          <a:bodyPr wrap="none" rtlCol="0">
            <a:spAutoFit/>
          </a:bodyPr>
          <a:lstStyle/>
          <a:p>
            <a:r>
              <a:rPr lang="en-US" sz="3600" b="1" i="1" dirty="0"/>
              <a:t>Any Questions?</a:t>
            </a:r>
          </a:p>
        </p:txBody>
      </p:sp>
    </p:spTree>
    <p:extLst>
      <p:ext uri="{BB962C8B-B14F-4D97-AF65-F5344CB8AC3E}">
        <p14:creationId xmlns:p14="http://schemas.microsoft.com/office/powerpoint/2010/main" val="2401143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Rise of accurate but obscure decision systems</a:t>
            </a:r>
          </a:p>
          <a:p>
            <a:pPr lvl="1">
              <a:lnSpc>
                <a:spcPct val="150000"/>
              </a:lnSpc>
            </a:pPr>
            <a:r>
              <a:rPr lang="en-US" dirty="0"/>
              <a:t>Algorithms are opaque and their logic unexplained.</a:t>
            </a:r>
          </a:p>
          <a:p>
            <a:pPr lvl="1">
              <a:lnSpc>
                <a:spcPct val="150000"/>
              </a:lnSpc>
            </a:pPr>
            <a:r>
              <a:rPr lang="en-US" dirty="0"/>
              <a:t>Inability to control the inference of a classification model step-by-step.</a:t>
            </a:r>
          </a:p>
          <a:p>
            <a:pPr lvl="1">
              <a:lnSpc>
                <a:spcPct val="150000"/>
              </a:lnSpc>
            </a:pPr>
            <a:r>
              <a:rPr lang="en-US" dirty="0"/>
              <a:t>Key ethical issue, limiting the adoption of machine learning systems in socially sensitive and mission critical environments.</a:t>
            </a:r>
          </a:p>
          <a:p>
            <a:pPr lvl="1">
              <a:lnSpc>
                <a:spcPct val="150000"/>
              </a:lnSpc>
            </a:pPr>
            <a:r>
              <a:rPr lang="en-US" dirty="0"/>
              <a:t>Lack of transparency in algorithms results in perpetuation of injustice.</a:t>
            </a:r>
          </a:p>
          <a:p>
            <a:pPr marL="0" indent="0">
              <a:buNone/>
            </a:pPr>
            <a:endParaRPr lang="en-US" dirty="0"/>
          </a:p>
        </p:txBody>
      </p:sp>
      <p:pic>
        <p:nvPicPr>
          <p:cNvPr id="4" name="Picture 3"/>
          <p:cNvPicPr>
            <a:picLocks noChangeAspect="1"/>
          </p:cNvPicPr>
          <p:nvPr/>
        </p:nvPicPr>
        <p:blipFill>
          <a:blip r:embed="rId3"/>
          <a:stretch>
            <a:fillRect/>
          </a:stretch>
        </p:blipFill>
        <p:spPr>
          <a:xfrm>
            <a:off x="3334497" y="4774829"/>
            <a:ext cx="5583966" cy="1498670"/>
          </a:xfrm>
          <a:prstGeom prst="rect">
            <a:avLst/>
          </a:prstGeom>
        </p:spPr>
      </p:pic>
    </p:spTree>
    <p:extLst>
      <p:ext uri="{BB962C8B-B14F-4D97-AF65-F5344CB8AC3E}">
        <p14:creationId xmlns:p14="http://schemas.microsoft.com/office/powerpoint/2010/main" val="2558338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In this paper</a:t>
            </a:r>
          </a:p>
          <a:p>
            <a:pPr lvl="1">
              <a:lnSpc>
                <a:spcPct val="150000"/>
              </a:lnSpc>
            </a:pPr>
            <a:r>
              <a:rPr lang="en-US" dirty="0"/>
              <a:t>The problem of explaining the decision outcome taken by an obscure algorithm is addressed. </a:t>
            </a:r>
          </a:p>
          <a:p>
            <a:endParaRPr lang="en-US" dirty="0"/>
          </a:p>
          <a:p>
            <a:r>
              <a:rPr lang="en-US" dirty="0"/>
              <a:t>Assumptions</a:t>
            </a:r>
          </a:p>
          <a:p>
            <a:pPr lvl="1">
              <a:lnSpc>
                <a:spcPct val="150000"/>
              </a:lnSpc>
            </a:pPr>
            <a:r>
              <a:rPr lang="en-US" dirty="0"/>
              <a:t>Interested in local explanations rather than global explanations.</a:t>
            </a:r>
          </a:p>
          <a:p>
            <a:pPr lvl="1">
              <a:lnSpc>
                <a:spcPct val="150000"/>
              </a:lnSpc>
            </a:pPr>
            <a:r>
              <a:rPr lang="en-US" dirty="0"/>
              <a:t>User can understand elementary logic rules.</a:t>
            </a:r>
          </a:p>
          <a:p>
            <a:pPr lvl="1">
              <a:lnSpc>
                <a:spcPct val="150000"/>
              </a:lnSpc>
            </a:pPr>
            <a:r>
              <a:rPr lang="en-US" dirty="0"/>
              <a:t>Black box decision system can be queried multiple times as necessary.</a:t>
            </a:r>
          </a:p>
          <a:p>
            <a:pPr lvl="1">
              <a:lnSpc>
                <a:spcPct val="150000"/>
              </a:lnSpc>
            </a:pPr>
            <a:r>
              <a:rPr lang="en-US" dirty="0"/>
              <a:t>Agnostic setting: interested only in analyzing input-output behavior of the black box.		</a:t>
            </a:r>
          </a:p>
          <a:p>
            <a:pPr marL="0" indent="0">
              <a:buNone/>
            </a:pPr>
            <a:endParaRPr lang="en-US" dirty="0"/>
          </a:p>
        </p:txBody>
      </p:sp>
    </p:spTree>
    <p:extLst>
      <p:ext uri="{BB962C8B-B14F-4D97-AF65-F5344CB8AC3E}">
        <p14:creationId xmlns:p14="http://schemas.microsoft.com/office/powerpoint/2010/main" val="357259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150000"/>
                  </a:lnSpc>
                </a:pPr>
                <a:r>
                  <a:rPr lang="en-US" dirty="0"/>
                  <a:t>Proposed Solution: LORE (Local Rule-Based Explanations)</a:t>
                </a:r>
              </a:p>
              <a:p>
                <a:pPr lvl="1">
                  <a:lnSpc>
                    <a:spcPct val="150000"/>
                  </a:lnSpc>
                </a:pPr>
                <a:r>
                  <a:rPr lang="en-US" dirty="0"/>
                  <a:t>Given: a black box binary predictor </a:t>
                </a:r>
                <a14:m>
                  <m:oMath xmlns:m="http://schemas.openxmlformats.org/officeDocument/2006/math">
                    <m:r>
                      <a:rPr lang="en-US" b="0" i="1" smtClean="0">
                        <a:latin typeface="Cambria Math" panose="02040503050406030204" pitchFamily="18" charset="0"/>
                      </a:rPr>
                      <m:t>𝑏</m:t>
                    </m:r>
                  </m:oMath>
                </a14:m>
                <a:r>
                  <a:rPr lang="en-US" dirty="0"/>
                  <a:t>, a particular instance </a:t>
                </a:r>
                <a14:m>
                  <m:oMath xmlns:m="http://schemas.openxmlformats.org/officeDocument/2006/math">
                    <m:r>
                      <a:rPr lang="en-US" b="0" i="1" smtClean="0">
                        <a:latin typeface="Cambria Math" panose="02040503050406030204" pitchFamily="18" charset="0"/>
                      </a:rPr>
                      <m:t>𝑥</m:t>
                    </m:r>
                  </m:oMath>
                </a14:m>
                <a:r>
                  <a:rPr lang="en-US" dirty="0"/>
                  <a:t> labeled with outcome </a:t>
                </a:r>
                <a14:m>
                  <m:oMath xmlns:m="http://schemas.openxmlformats.org/officeDocument/2006/math">
                    <m:r>
                      <a:rPr lang="en-US" b="0" i="1" smtClean="0">
                        <a:latin typeface="Cambria Math" panose="02040503050406030204" pitchFamily="18" charset="0"/>
                      </a:rPr>
                      <m:t>𝑦</m:t>
                    </m:r>
                  </m:oMath>
                </a14:m>
                <a:r>
                  <a:rPr lang="en-US" dirty="0"/>
                  <a:t>.</a:t>
                </a:r>
              </a:p>
              <a:p>
                <a:pPr lvl="1">
                  <a:lnSpc>
                    <a:spcPct val="150000"/>
                  </a:lnSpc>
                </a:pPr>
                <a:r>
                  <a:rPr lang="en-US" dirty="0"/>
                  <a:t>Build a simple, interpretable predictor by generating neighbor instances of the instance </a:t>
                </a:r>
                <a14:m>
                  <m:oMath xmlns:m="http://schemas.openxmlformats.org/officeDocument/2006/math">
                    <m:r>
                      <a:rPr lang="en-US" b="0" i="1" smtClean="0">
                        <a:latin typeface="Cambria Math" panose="02040503050406030204" pitchFamily="18" charset="0"/>
                      </a:rPr>
                      <m:t>𝑥</m:t>
                    </m:r>
                  </m:oMath>
                </a14:m>
                <a:r>
                  <a:rPr lang="en-US" dirty="0"/>
                  <a:t>.</a:t>
                </a:r>
              </a:p>
              <a:p>
                <a:pPr lvl="1">
                  <a:lnSpc>
                    <a:spcPct val="150000"/>
                  </a:lnSpc>
                </a:pPr>
                <a:r>
                  <a:rPr lang="en-US" dirty="0"/>
                  <a:t>Extract the decision tree classifier from the neighbor instances, followed by extracting a </a:t>
                </a:r>
                <a:r>
                  <a:rPr lang="en-US" b="1" i="1" dirty="0"/>
                  <a:t>local explanation</a:t>
                </a:r>
                <a:r>
                  <a:rPr lang="en-US" dirty="0"/>
                  <a:t>. 			</a:t>
                </a:r>
                <a:endParaRPr lang="en-US" b="1" dirty="0"/>
              </a:p>
              <a:p>
                <a:pPr marL="0" indent="0">
                  <a:lnSpc>
                    <a:spcPct val="150000"/>
                  </a:lnSpc>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06"/>
                </a:stretch>
              </a:blipFill>
            </p:spPr>
            <p:txBody>
              <a:bodyPr/>
              <a:lstStyle/>
              <a:p>
                <a:r>
                  <a:rPr lang="en-US">
                    <a:noFill/>
                  </a:rPr>
                  <a:t> </a:t>
                </a:r>
              </a:p>
            </p:txBody>
          </p:sp>
        </mc:Fallback>
      </mc:AlternateContent>
    </p:spTree>
    <p:extLst>
      <p:ext uri="{BB962C8B-B14F-4D97-AF65-F5344CB8AC3E}">
        <p14:creationId xmlns:p14="http://schemas.microsoft.com/office/powerpoint/2010/main" val="1844467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and Explanations</a:t>
            </a:r>
          </a:p>
        </p:txBody>
      </p:sp>
      <p:pic>
        <p:nvPicPr>
          <p:cNvPr id="4" name="Picture 3"/>
          <p:cNvPicPr>
            <a:picLocks noChangeAspect="1"/>
          </p:cNvPicPr>
          <p:nvPr/>
        </p:nvPicPr>
        <p:blipFill rotWithShape="1">
          <a:blip r:embed="rId3"/>
          <a:srcRect b="58571"/>
          <a:stretch/>
        </p:blipFill>
        <p:spPr>
          <a:xfrm>
            <a:off x="1097280" y="2043785"/>
            <a:ext cx="6905625" cy="1503488"/>
          </a:xfrm>
          <a:prstGeom prst="rect">
            <a:avLst/>
          </a:prstGeom>
        </p:spPr>
      </p:pic>
      <p:pic>
        <p:nvPicPr>
          <p:cNvPr id="5" name="Picture 4"/>
          <p:cNvPicPr>
            <a:picLocks noChangeAspect="1"/>
          </p:cNvPicPr>
          <p:nvPr/>
        </p:nvPicPr>
        <p:blipFill rotWithShape="1">
          <a:blip r:embed="rId3"/>
          <a:srcRect t="43927" b="9814"/>
          <a:stretch/>
        </p:blipFill>
        <p:spPr>
          <a:xfrm>
            <a:off x="1097280" y="4042766"/>
            <a:ext cx="6905625" cy="1631092"/>
          </a:xfrm>
          <a:prstGeom prst="rect">
            <a:avLst/>
          </a:prstGeom>
        </p:spPr>
      </p:pic>
      <p:sp>
        <p:nvSpPr>
          <p:cNvPr id="6" name="TextBox 5"/>
          <p:cNvSpPr txBox="1"/>
          <p:nvPr/>
        </p:nvSpPr>
        <p:spPr>
          <a:xfrm>
            <a:off x="8211578" y="3211083"/>
            <a:ext cx="3393750" cy="707886"/>
          </a:xfrm>
          <a:prstGeom prst="rect">
            <a:avLst/>
          </a:prstGeom>
          <a:noFill/>
        </p:spPr>
        <p:txBody>
          <a:bodyPr wrap="none" rtlCol="0">
            <a:spAutoFit/>
          </a:bodyPr>
          <a:lstStyle/>
          <a:p>
            <a:pPr algn="ctr"/>
            <a:r>
              <a:rPr lang="en-US" sz="2000" b="1" dirty="0">
                <a:solidFill>
                  <a:srgbClr val="FF0000"/>
                </a:solidFill>
              </a:rPr>
              <a:t>But, what is a comprehensible</a:t>
            </a:r>
            <a:br>
              <a:rPr lang="en-US" sz="2000" b="1" dirty="0">
                <a:solidFill>
                  <a:srgbClr val="FF0000"/>
                </a:solidFill>
              </a:rPr>
            </a:br>
            <a:r>
              <a:rPr lang="en-US" sz="2000" b="1" dirty="0">
                <a:solidFill>
                  <a:srgbClr val="FF0000"/>
                </a:solidFill>
              </a:rPr>
              <a:t> domain of explanations?</a:t>
            </a:r>
          </a:p>
        </p:txBody>
      </p:sp>
    </p:spTree>
    <p:extLst>
      <p:ext uri="{BB962C8B-B14F-4D97-AF65-F5344CB8AC3E}">
        <p14:creationId xmlns:p14="http://schemas.microsoft.com/office/powerpoint/2010/main" val="351189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Explanation</a:t>
            </a:r>
          </a:p>
        </p:txBody>
      </p:sp>
      <p:sp>
        <p:nvSpPr>
          <p:cNvPr id="3" name="Content Placeholder 2"/>
          <p:cNvSpPr>
            <a:spLocks noGrp="1"/>
          </p:cNvSpPr>
          <p:nvPr>
            <p:ph idx="1"/>
          </p:nvPr>
        </p:nvSpPr>
        <p:spPr/>
        <p:txBody>
          <a:bodyPr>
            <a:normAutofit fontScale="92500" lnSpcReduction="10000"/>
          </a:bodyPr>
          <a:lstStyle/>
          <a:p>
            <a:r>
              <a:rPr lang="en-US" dirty="0"/>
              <a:t>An explanation is defined as:</a:t>
            </a:r>
          </a:p>
          <a:p>
            <a:endParaRPr lang="en-US" dirty="0"/>
          </a:p>
          <a:p>
            <a:endParaRPr lang="en-US" dirty="0"/>
          </a:p>
          <a:p>
            <a:endParaRPr lang="en-US" dirty="0"/>
          </a:p>
          <a:p>
            <a:endParaRPr lang="en-US" dirty="0"/>
          </a:p>
          <a:p>
            <a:pPr lvl="1">
              <a:lnSpc>
                <a:spcPct val="100000"/>
              </a:lnSpc>
            </a:pPr>
            <a:r>
              <a:rPr lang="en-US" dirty="0">
                <a:solidFill>
                  <a:schemeClr val="tx1"/>
                </a:solidFill>
              </a:rPr>
              <a:t>A </a:t>
            </a:r>
            <a:r>
              <a:rPr lang="en-US" b="1" i="1" dirty="0">
                <a:solidFill>
                  <a:schemeClr val="tx1"/>
                </a:solidFill>
              </a:rPr>
              <a:t>logic rule </a:t>
            </a:r>
            <a:r>
              <a:rPr lang="en-US" dirty="0">
                <a:solidFill>
                  <a:schemeClr val="tx1"/>
                </a:solidFill>
              </a:rPr>
              <a:t>corresponding to the path in the tree that explains why instance </a:t>
            </a:r>
            <a:r>
              <a:rPr lang="en-US" i="1" dirty="0">
                <a:solidFill>
                  <a:schemeClr val="tx1"/>
                </a:solidFill>
              </a:rPr>
              <a:t>x</a:t>
            </a:r>
            <a:r>
              <a:rPr lang="en-US" dirty="0">
                <a:solidFill>
                  <a:schemeClr val="tx1"/>
                </a:solidFill>
              </a:rPr>
              <a:t> was labeled as y by </a:t>
            </a:r>
            <a:r>
              <a:rPr lang="en-US" i="1" dirty="0">
                <a:solidFill>
                  <a:schemeClr val="tx1"/>
                </a:solidFill>
              </a:rPr>
              <a:t>b.</a:t>
            </a:r>
          </a:p>
          <a:p>
            <a:pPr lvl="1">
              <a:lnSpc>
                <a:spcPct val="100000"/>
              </a:lnSpc>
            </a:pPr>
            <a:r>
              <a:rPr lang="en-US" dirty="0">
                <a:solidFill>
                  <a:schemeClr val="tx1"/>
                </a:solidFill>
              </a:rPr>
              <a:t>A set of </a:t>
            </a:r>
            <a:r>
              <a:rPr lang="en-US" b="1" i="1" dirty="0">
                <a:solidFill>
                  <a:schemeClr val="tx1"/>
                </a:solidFill>
              </a:rPr>
              <a:t>counterfactual rules</a:t>
            </a:r>
            <a:r>
              <a:rPr lang="en-US" i="1" dirty="0">
                <a:solidFill>
                  <a:schemeClr val="tx1"/>
                </a:solidFill>
              </a:rPr>
              <a:t>, </a:t>
            </a:r>
            <a:r>
              <a:rPr lang="en-US" dirty="0">
                <a:solidFill>
                  <a:schemeClr val="tx1"/>
                </a:solidFill>
              </a:rPr>
              <a:t>explaining which conditions should be changed by </a:t>
            </a:r>
            <a:r>
              <a:rPr lang="en-US" i="1" dirty="0">
                <a:solidFill>
                  <a:schemeClr val="tx1"/>
                </a:solidFill>
              </a:rPr>
              <a:t>x </a:t>
            </a:r>
            <a:r>
              <a:rPr lang="en-US" dirty="0">
                <a:solidFill>
                  <a:schemeClr val="tx1"/>
                </a:solidFill>
              </a:rPr>
              <a:t>so to invert the class  </a:t>
            </a:r>
            <a:r>
              <a:rPr lang="en-US" i="1" dirty="0">
                <a:solidFill>
                  <a:schemeClr val="tx1"/>
                </a:solidFill>
              </a:rPr>
              <a:t>y.</a:t>
            </a:r>
            <a:endParaRPr lang="en-US" dirty="0"/>
          </a:p>
          <a:p>
            <a:pPr>
              <a:lnSpc>
                <a:spcPct val="100000"/>
              </a:lnSpc>
            </a:pPr>
            <a:endParaRPr lang="en-US" dirty="0"/>
          </a:p>
          <a:p>
            <a:pPr>
              <a:lnSpc>
                <a:spcPct val="100000"/>
              </a:lnSpc>
            </a:pPr>
            <a:r>
              <a:rPr lang="en-US" dirty="0"/>
              <a:t>What is a </a:t>
            </a:r>
            <a:r>
              <a:rPr lang="en-US" b="1" dirty="0">
                <a:solidFill>
                  <a:srgbClr val="FF0000"/>
                </a:solidFill>
              </a:rPr>
              <a:t>Local Explanation?</a:t>
            </a:r>
          </a:p>
          <a:p>
            <a:r>
              <a:rPr lang="en-US" dirty="0"/>
              <a:t> </a:t>
            </a:r>
          </a:p>
        </p:txBody>
      </p:sp>
      <p:pic>
        <p:nvPicPr>
          <p:cNvPr id="4" name="Picture 3"/>
          <p:cNvPicPr>
            <a:picLocks noChangeAspect="1"/>
          </p:cNvPicPr>
          <p:nvPr/>
        </p:nvPicPr>
        <p:blipFill>
          <a:blip r:embed="rId3"/>
          <a:stretch>
            <a:fillRect/>
          </a:stretch>
        </p:blipFill>
        <p:spPr>
          <a:xfrm>
            <a:off x="6417522" y="2138250"/>
            <a:ext cx="4958291" cy="1208472"/>
          </a:xfrm>
          <a:prstGeom prst="rect">
            <a:avLst/>
          </a:prstGeom>
        </p:spPr>
      </p:pic>
      <p:pic>
        <p:nvPicPr>
          <p:cNvPr id="5" name="Picture 4"/>
          <p:cNvPicPr>
            <a:picLocks noChangeAspect="1"/>
          </p:cNvPicPr>
          <p:nvPr/>
        </p:nvPicPr>
        <p:blipFill>
          <a:blip r:embed="rId4"/>
          <a:stretch>
            <a:fillRect/>
          </a:stretch>
        </p:blipFill>
        <p:spPr>
          <a:xfrm>
            <a:off x="2228724" y="2204081"/>
            <a:ext cx="2371725" cy="409575"/>
          </a:xfrm>
          <a:prstGeom prst="rect">
            <a:avLst/>
          </a:prstGeom>
        </p:spPr>
      </p:pic>
      <p:cxnSp>
        <p:nvCxnSpPr>
          <p:cNvPr id="7" name="Straight Arrow Connector 6"/>
          <p:cNvCxnSpPr/>
          <p:nvPr/>
        </p:nvCxnSpPr>
        <p:spPr>
          <a:xfrm>
            <a:off x="2989938" y="2508556"/>
            <a:ext cx="440266" cy="3166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10071" y="2796026"/>
            <a:ext cx="671979" cy="646331"/>
          </a:xfrm>
          <a:prstGeom prst="rect">
            <a:avLst/>
          </a:prstGeom>
          <a:noFill/>
        </p:spPr>
        <p:txBody>
          <a:bodyPr wrap="none" rtlCol="0">
            <a:spAutoFit/>
          </a:bodyPr>
          <a:lstStyle/>
          <a:p>
            <a:r>
              <a:rPr lang="en-US" dirty="0"/>
              <a:t>logic </a:t>
            </a:r>
          </a:p>
          <a:p>
            <a:pPr algn="ctr"/>
            <a:r>
              <a:rPr lang="en-US" dirty="0"/>
              <a:t>rule</a:t>
            </a:r>
          </a:p>
        </p:txBody>
      </p:sp>
      <p:sp>
        <p:nvSpPr>
          <p:cNvPr id="11" name="TextBox 10"/>
          <p:cNvSpPr txBox="1"/>
          <p:nvPr/>
        </p:nvSpPr>
        <p:spPr>
          <a:xfrm>
            <a:off x="4102183" y="2796025"/>
            <a:ext cx="1550617" cy="646331"/>
          </a:xfrm>
          <a:prstGeom prst="rect">
            <a:avLst/>
          </a:prstGeom>
          <a:noFill/>
        </p:spPr>
        <p:txBody>
          <a:bodyPr wrap="none" rtlCol="0">
            <a:spAutoFit/>
          </a:bodyPr>
          <a:lstStyle/>
          <a:p>
            <a:pPr algn="ctr"/>
            <a:r>
              <a:rPr lang="en-US" dirty="0"/>
              <a:t>counterfactual</a:t>
            </a:r>
            <a:br>
              <a:rPr lang="en-US" dirty="0"/>
            </a:br>
            <a:r>
              <a:rPr lang="en-US" dirty="0"/>
              <a:t> rule</a:t>
            </a:r>
          </a:p>
        </p:txBody>
      </p:sp>
      <p:cxnSp>
        <p:nvCxnSpPr>
          <p:cNvPr id="14" name="Straight Arrow Connector 13"/>
          <p:cNvCxnSpPr/>
          <p:nvPr/>
        </p:nvCxnSpPr>
        <p:spPr>
          <a:xfrm>
            <a:off x="4142792" y="2508557"/>
            <a:ext cx="440266" cy="3166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5"/>
          <a:stretch>
            <a:fillRect/>
          </a:stretch>
        </p:blipFill>
        <p:spPr>
          <a:xfrm>
            <a:off x="4700201" y="4582859"/>
            <a:ext cx="6819900" cy="1628775"/>
          </a:xfrm>
          <a:prstGeom prst="rect">
            <a:avLst/>
          </a:prstGeom>
        </p:spPr>
      </p:pic>
    </p:spTree>
    <p:extLst>
      <p:ext uri="{BB962C8B-B14F-4D97-AF65-F5344CB8AC3E}">
        <p14:creationId xmlns:p14="http://schemas.microsoft.com/office/powerpoint/2010/main" val="211994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4A4DC-DDDC-4643-8167-C5D8E539A890}"/>
              </a:ext>
            </a:extLst>
          </p:cNvPr>
          <p:cNvSpPr>
            <a:spLocks noGrp="1"/>
          </p:cNvSpPr>
          <p:nvPr>
            <p:ph type="title"/>
          </p:nvPr>
        </p:nvSpPr>
        <p:spPr/>
        <p:txBody>
          <a:bodyPr/>
          <a:lstStyle/>
          <a:p>
            <a:r>
              <a:rPr lang="en-US" dirty="0"/>
              <a:t>Proposed Method</a:t>
            </a:r>
          </a:p>
        </p:txBody>
      </p:sp>
      <mc:AlternateContent xmlns:mc="http://schemas.openxmlformats.org/markup-compatibility/2006" xmlns:a14="http://schemas.microsoft.com/office/drawing/2010/main">
        <mc:Choice Requires="a14">
          <p:graphicFrame>
            <p:nvGraphicFramePr>
              <p:cNvPr id="20" name="Content Placeholder 19">
                <a:extLst>
                  <a:ext uri="{FF2B5EF4-FFF2-40B4-BE49-F238E27FC236}">
                    <a16:creationId xmlns:a16="http://schemas.microsoft.com/office/drawing/2014/main" id="{2B690042-FFA9-49F3-A3C7-DDB97AF881F0}"/>
                  </a:ext>
                </a:extLst>
              </p:cNvPr>
              <p:cNvGraphicFramePr>
                <a:graphicFrameLocks noGrp="1"/>
              </p:cNvGraphicFramePr>
              <p:nvPr>
                <p:ph idx="1"/>
                <p:extLst>
                  <p:ext uri="{D42A27DB-BD31-4B8C-83A1-F6EECF244321}">
                    <p14:modId xmlns:p14="http://schemas.microsoft.com/office/powerpoint/2010/main" val="3304546249"/>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0" name="Content Placeholder 19">
                <a:extLst>
                  <a:ext uri="{FF2B5EF4-FFF2-40B4-BE49-F238E27FC236}">
                    <a16:creationId xmlns:a16="http://schemas.microsoft.com/office/drawing/2014/main" id="{2B690042-FFA9-49F3-A3C7-DDB97AF881F0}"/>
                  </a:ext>
                </a:extLst>
              </p:cNvPr>
              <p:cNvGraphicFramePr>
                <a:graphicFrameLocks noGrp="1"/>
              </p:cNvGraphicFramePr>
              <p:nvPr>
                <p:ph idx="1"/>
                <p:extLst>
                  <p:ext uri="{D42A27DB-BD31-4B8C-83A1-F6EECF244321}">
                    <p14:modId xmlns:p14="http://schemas.microsoft.com/office/powerpoint/2010/main" val="3304546249"/>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TextBox 2"/>
          <p:cNvSpPr txBox="1"/>
          <p:nvPr/>
        </p:nvSpPr>
        <p:spPr>
          <a:xfrm>
            <a:off x="1764228" y="2421924"/>
            <a:ext cx="5031988" cy="461665"/>
          </a:xfrm>
          <a:prstGeom prst="rect">
            <a:avLst/>
          </a:prstGeom>
          <a:noFill/>
        </p:spPr>
        <p:txBody>
          <a:bodyPr wrap="square" rtlCol="0">
            <a:spAutoFit/>
          </a:bodyPr>
          <a:lstStyle/>
          <a:p>
            <a:r>
              <a:rPr lang="en-US" sz="2400" b="1" dirty="0"/>
              <a:t>LORE </a:t>
            </a:r>
            <a:r>
              <a:rPr lang="en-US" sz="2400" dirty="0"/>
              <a:t>(</a:t>
            </a:r>
            <a:r>
              <a:rPr lang="en-US" sz="2400" b="1" dirty="0"/>
              <a:t>Lo</a:t>
            </a:r>
            <a:r>
              <a:rPr lang="en-US" sz="2400" dirty="0"/>
              <a:t>cal </a:t>
            </a:r>
            <a:r>
              <a:rPr lang="en-US" sz="2400" b="1" dirty="0"/>
              <a:t>R</a:t>
            </a:r>
            <a:r>
              <a:rPr lang="en-US" sz="2400" dirty="0"/>
              <a:t>ule-based </a:t>
            </a:r>
            <a:r>
              <a:rPr lang="en-US" sz="2400" b="1" dirty="0"/>
              <a:t>E</a:t>
            </a:r>
            <a:r>
              <a:rPr lang="en-US" sz="2400" dirty="0"/>
              <a:t>xplanations)</a:t>
            </a:r>
            <a:endParaRPr lang="en-US" sz="2400" b="1" dirty="0"/>
          </a:p>
        </p:txBody>
      </p:sp>
    </p:spTree>
    <p:extLst>
      <p:ext uri="{BB962C8B-B14F-4D97-AF65-F5344CB8AC3E}">
        <p14:creationId xmlns:p14="http://schemas.microsoft.com/office/powerpoint/2010/main" val="2332013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p:cNvSpPr txBox="1"/>
              <p:nvPr/>
            </p:nvSpPr>
            <p:spPr>
              <a:xfrm>
                <a:off x="1097280" y="1897324"/>
                <a:ext cx="5311845" cy="3139321"/>
              </a:xfrm>
              <a:prstGeom prst="rect">
                <a:avLst/>
              </a:prstGeom>
              <a:noFill/>
            </p:spPr>
            <p:txBody>
              <a:bodyPr wrap="square" rtlCol="0">
                <a:spAutoFit/>
              </a:bodyPr>
              <a:lstStyle/>
              <a:p>
                <a:r>
                  <a:rPr lang="en-US" b="0" dirty="0"/>
                  <a:t>The geneti</a:t>
                </a:r>
                <a:r>
                  <a:rPr lang="en-US" dirty="0"/>
                  <a:t>c algorithm generates:</a:t>
                </a:r>
              </a:p>
              <a:p>
                <a:endParaRPr lang="en-US" b="0" dirty="0">
                  <a:ea typeface="Cambria Math" panose="02040503050406030204" pitchFamily="18" charset="0"/>
                </a:endParaRPr>
              </a:p>
              <a:p>
                <a:endParaRPr lang="en-US" dirty="0">
                  <a:ea typeface="Cambria Math" panose="02040503050406030204" pitchFamily="18" charset="0"/>
                </a:endParaRPr>
              </a:p>
              <a:p>
                <a:endParaRPr lang="en-US" b="0" dirty="0">
                  <a:ea typeface="Cambria Math" panose="02040503050406030204" pitchFamily="18" charset="0"/>
                </a:endParaRPr>
              </a:p>
              <a:p>
                <a:endParaRPr lang="en-US" dirty="0">
                  <a:ea typeface="Cambria Math" panose="02040503050406030204" pitchFamily="18" charset="0"/>
                </a:endParaRPr>
              </a:p>
              <a:p>
                <a:r>
                  <a:rPr lang="en-US" dirty="0">
                    <a:ea typeface="Cambria Math" panose="02040503050406030204" pitchFamily="18" charset="0"/>
                  </a:rPr>
                  <a:t>By maximizing the fitness functions:</a:t>
                </a:r>
              </a:p>
              <a:p>
                <a:endParaRPr lang="en-US" b="0" dirty="0">
                  <a:ea typeface="Cambria Math" panose="02040503050406030204" pitchFamily="18" charset="0"/>
                </a:endParaRPr>
              </a:p>
              <a:p>
                <a:endParaRPr lang="en-US" dirty="0">
                  <a:ea typeface="Cambria Math" panose="02040503050406030204" pitchFamily="18" charset="0"/>
                </a:endParaRPr>
              </a:p>
              <a:p>
                <a:endParaRPr lang="en-US" dirty="0">
                  <a:ea typeface="Cambria Math" panose="02040503050406030204" pitchFamily="18" charset="0"/>
                </a:endParaRPr>
              </a:p>
              <a:p>
                <a:endParaRPr lang="en-US" dirty="0">
                  <a:ea typeface="Cambria Math" panose="02040503050406030204" pitchFamily="18" charset="0"/>
                </a:endParaRPr>
              </a:p>
              <a:p>
                <a:r>
                  <a:rPr lang="en-US" dirty="0">
                    <a:ea typeface="Cambria Math" panose="02040503050406030204" pitchFamily="18" charset="0"/>
                  </a:rPr>
                  <a:t>w</a:t>
                </a:r>
                <a:r>
                  <a:rPr lang="en-US" b="0" dirty="0">
                    <a:ea typeface="Cambria Math" panose="02040503050406030204" pitchFamily="18" charset="0"/>
                  </a:rPr>
                  <a:t>here  </a:t>
                </a:r>
                <a14:m>
                  <m:oMath xmlns:m="http://schemas.openxmlformats.org/officeDocument/2006/math">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a14:m>
                <a:r>
                  <a:rPr lang="en-US" b="0" dirty="0">
                    <a:ea typeface="Cambria Math" panose="02040503050406030204" pitchFamily="18" charset="0"/>
                  </a:rPr>
                  <a:t> is the distance function defined as:</a:t>
                </a:r>
              </a:p>
            </p:txBody>
          </p:sp>
        </mc:Choice>
        <mc:Fallback xmlns="">
          <p:sp>
            <p:nvSpPr>
              <p:cNvPr id="8" name="TextBox 7"/>
              <p:cNvSpPr txBox="1">
                <a:spLocks noRot="1" noChangeAspect="1" noMove="1" noResize="1" noEditPoints="1" noAdjustHandles="1" noChangeArrowheads="1" noChangeShapeType="1" noTextEdit="1"/>
              </p:cNvSpPr>
              <p:nvPr/>
            </p:nvSpPr>
            <p:spPr>
              <a:xfrm>
                <a:off x="1097280" y="1897324"/>
                <a:ext cx="5311845" cy="3139321"/>
              </a:xfrm>
              <a:prstGeom prst="rect">
                <a:avLst/>
              </a:prstGeom>
              <a:blipFill>
                <a:blip r:embed="rId3"/>
                <a:stretch>
                  <a:fillRect l="-918" t="-971" b="-2136"/>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996BF86B-3174-4A4D-B676-8EF34530DA65}"/>
              </a:ext>
            </a:extLst>
          </p:cNvPr>
          <p:cNvSpPr>
            <a:spLocks noGrp="1"/>
          </p:cNvSpPr>
          <p:nvPr>
            <p:ph type="title"/>
          </p:nvPr>
        </p:nvSpPr>
        <p:spPr/>
        <p:txBody>
          <a:bodyPr/>
          <a:lstStyle/>
          <a:p>
            <a:r>
              <a:rPr lang="en-US" dirty="0"/>
              <a:t>Neighborhood Generation</a:t>
            </a:r>
          </a:p>
        </p:txBody>
      </p:sp>
      <p:pic>
        <p:nvPicPr>
          <p:cNvPr id="5" name="Picture 4"/>
          <p:cNvPicPr>
            <a:picLocks noChangeAspect="1"/>
          </p:cNvPicPr>
          <p:nvPr/>
        </p:nvPicPr>
        <p:blipFill>
          <a:blip r:embed="rId4"/>
          <a:stretch>
            <a:fillRect/>
          </a:stretch>
        </p:blipFill>
        <p:spPr>
          <a:xfrm>
            <a:off x="6303679" y="1897324"/>
            <a:ext cx="5725982" cy="4058161"/>
          </a:xfrm>
          <a:prstGeom prst="rect">
            <a:avLst/>
          </a:prstGeom>
        </p:spPr>
      </p:pic>
      <p:pic>
        <p:nvPicPr>
          <p:cNvPr id="9" name="Picture 8"/>
          <p:cNvPicPr>
            <a:picLocks noChangeAspect="1"/>
          </p:cNvPicPr>
          <p:nvPr/>
        </p:nvPicPr>
        <p:blipFill>
          <a:blip r:embed="rId5"/>
          <a:stretch>
            <a:fillRect/>
          </a:stretch>
        </p:blipFill>
        <p:spPr>
          <a:xfrm>
            <a:off x="1305643" y="5138728"/>
            <a:ext cx="4895107" cy="510744"/>
          </a:xfrm>
          <a:prstGeom prst="rect">
            <a:avLst/>
          </a:prstGeom>
          <a:ln>
            <a:solidFill>
              <a:schemeClr val="tx1"/>
            </a:solidFill>
          </a:ln>
        </p:spPr>
      </p:pic>
      <mc:AlternateContent xmlns:mc="http://schemas.openxmlformats.org/markup-compatibility/2006" xmlns:a14="http://schemas.microsoft.com/office/drawing/2010/main">
        <mc:Choice Requires="a14">
          <p:sp>
            <p:nvSpPr>
              <p:cNvPr id="10" name="Rectangle 9"/>
              <p:cNvSpPr/>
              <p:nvPr/>
            </p:nvSpPr>
            <p:spPr>
              <a:xfrm>
                <a:off x="2354392" y="2265665"/>
                <a:ext cx="2797605" cy="923330"/>
              </a:xfrm>
              <a:prstGeom prst="rect">
                <a:avLst/>
              </a:prstGeom>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𝑍</m:t>
                          </m:r>
                        </m:e>
                        <m:sub>
                          <m:r>
                            <a:rPr lang="en-US" i="1">
                              <a:latin typeface="Cambria Math" panose="02040503050406030204" pitchFamily="18" charset="0"/>
                              <a:ea typeface="Cambria Math" panose="02040503050406030204" pitchFamily="18" charset="0"/>
                            </a:rPr>
                            <m:t>=</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𝑍</m:t>
                          </m:r>
                        </m:e>
                        <m:sub>
                          <m:r>
                            <a:rPr lang="en-US" i="1">
                              <a:latin typeface="Cambria Math" panose="02040503050406030204" pitchFamily="18" charset="0"/>
                              <a:ea typeface="Cambria Math" panose="02040503050406030204" pitchFamily="18" charset="0"/>
                            </a:rPr>
                            <m:t>≠</m:t>
                          </m:r>
                        </m:sub>
                      </m:sSub>
                      <m:r>
                        <a:rPr lang="en-US" i="1">
                          <a:latin typeface="Cambria Math" panose="02040503050406030204" pitchFamily="18" charset="0"/>
                          <a:ea typeface="Cambria Math" panose="02040503050406030204" pitchFamily="18" charset="0"/>
                        </a:rPr>
                        <m:t> </m:t>
                      </m:r>
                    </m:oMath>
                    <m:oMath xmlns:m="http://schemas.openxmlformats.org/officeDocument/2006/math">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𝑏</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𝑖𝑓</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𝑍</m:t>
                          </m:r>
                        </m:e>
                        <m:sub>
                          <m:r>
                            <a:rPr lang="en-US" i="1">
                              <a:latin typeface="Cambria Math" panose="02040503050406030204" pitchFamily="18" charset="0"/>
                              <a:ea typeface="Cambria Math" panose="02040503050406030204" pitchFamily="18" charset="0"/>
                            </a:rPr>
                            <m:t>=</m:t>
                          </m:r>
                        </m:sub>
                      </m:sSub>
                      <m:r>
                        <a:rPr lang="en-US" i="1">
                          <a:latin typeface="Cambria Math" panose="02040503050406030204" pitchFamily="18" charset="0"/>
                          <a:ea typeface="Cambria Math" panose="02040503050406030204" pitchFamily="18" charset="0"/>
                        </a:rPr>
                        <m:t> </m:t>
                      </m:r>
                    </m:oMath>
                    <m:oMath xmlns:m="http://schemas.openxmlformats.org/officeDocument/2006/math">
                      <m:r>
                        <a:rPr lang="en-US" i="1">
                          <a:latin typeface="Cambria Math" panose="02040503050406030204" pitchFamily="18" charset="0"/>
                          <a:ea typeface="Cambria Math" panose="02040503050406030204" pitchFamily="18" charset="0"/>
                        </a:rPr>
                        <m:t>𝑎𝑛𝑑</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𝑏</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𝑖𝑓</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𝑍</m:t>
                          </m:r>
                        </m:e>
                        <m:sub>
                          <m:r>
                            <a:rPr lang="en-US" i="1">
                              <a:latin typeface="Cambria Math" panose="02040503050406030204" pitchFamily="18" charset="0"/>
                              <a:ea typeface="Cambria Math" panose="02040503050406030204" pitchFamily="18" charset="0"/>
                            </a:rPr>
                            <m:t>≠</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2354392" y="2265665"/>
                <a:ext cx="2797605" cy="923330"/>
              </a:xfrm>
              <a:prstGeom prst="rect">
                <a:avLst/>
              </a:prstGeom>
              <a:blipFill>
                <a:blip r:embed="rId6"/>
                <a:stretch>
                  <a:fillRect b="-3922"/>
                </a:stretch>
              </a:blipFill>
              <a:ln>
                <a:solidFill>
                  <a:schemeClr val="tx1"/>
                </a:solidFill>
              </a:ln>
            </p:spPr>
            <p:txBody>
              <a:bodyPr/>
              <a:lstStyle/>
              <a:p>
                <a:r>
                  <a:rPr lang="en-US">
                    <a:noFill/>
                  </a:rPr>
                  <a:t> </a:t>
                </a:r>
              </a:p>
            </p:txBody>
          </p:sp>
        </mc:Fallback>
      </mc:AlternateContent>
      <p:pic>
        <p:nvPicPr>
          <p:cNvPr id="12" name="Picture 11"/>
          <p:cNvPicPr>
            <a:picLocks noChangeAspect="1"/>
          </p:cNvPicPr>
          <p:nvPr/>
        </p:nvPicPr>
        <p:blipFill>
          <a:blip r:embed="rId7"/>
          <a:stretch>
            <a:fillRect/>
          </a:stretch>
        </p:blipFill>
        <p:spPr>
          <a:xfrm>
            <a:off x="7549978" y="286603"/>
            <a:ext cx="4479683" cy="1274221"/>
          </a:xfrm>
          <a:prstGeom prst="rect">
            <a:avLst/>
          </a:prstGeom>
        </p:spPr>
      </p:pic>
      <p:pic>
        <p:nvPicPr>
          <p:cNvPr id="3" name="Picture 2">
            <a:extLst>
              <a:ext uri="{FF2B5EF4-FFF2-40B4-BE49-F238E27FC236}">
                <a16:creationId xmlns:a16="http://schemas.microsoft.com/office/drawing/2014/main" id="{E010EB22-11F7-4F51-BBB2-89EB26236869}"/>
              </a:ext>
            </a:extLst>
          </p:cNvPr>
          <p:cNvPicPr>
            <a:picLocks noChangeAspect="1"/>
          </p:cNvPicPr>
          <p:nvPr/>
        </p:nvPicPr>
        <p:blipFill>
          <a:blip r:embed="rId8"/>
          <a:stretch>
            <a:fillRect/>
          </a:stretch>
        </p:blipFill>
        <p:spPr>
          <a:xfrm>
            <a:off x="1735577" y="3711608"/>
            <a:ext cx="4035233" cy="802424"/>
          </a:xfrm>
          <a:prstGeom prst="rect">
            <a:avLst/>
          </a:prstGeom>
          <a:ln>
            <a:solidFill>
              <a:schemeClr val="tx1"/>
            </a:solidFill>
          </a:ln>
        </p:spPr>
      </p:pic>
    </p:spTree>
    <p:extLst>
      <p:ext uri="{BB962C8B-B14F-4D97-AF65-F5344CB8AC3E}">
        <p14:creationId xmlns:p14="http://schemas.microsoft.com/office/powerpoint/2010/main" val="3015325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920</TotalTime>
  <Words>2695</Words>
  <Application>Microsoft Office PowerPoint</Application>
  <PresentationFormat>Widescreen</PresentationFormat>
  <Paragraphs>225</Paragraphs>
  <Slides>22</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Retrospect</vt:lpstr>
      <vt:lpstr>Local Rule-Based Explanations of Black Box Decision Systems </vt:lpstr>
      <vt:lpstr>Outline</vt:lpstr>
      <vt:lpstr>Introduction</vt:lpstr>
      <vt:lpstr>Introduction</vt:lpstr>
      <vt:lpstr>Introduction</vt:lpstr>
      <vt:lpstr>Problem and Explanations</vt:lpstr>
      <vt:lpstr>Problem Explanation</vt:lpstr>
      <vt:lpstr>Proposed Method</vt:lpstr>
      <vt:lpstr>Neighborhood Generation</vt:lpstr>
      <vt:lpstr>Neighborhood Generation</vt:lpstr>
      <vt:lpstr>Local Rule-based Classifier and Explanation </vt:lpstr>
      <vt:lpstr>LORE Algorithm</vt:lpstr>
      <vt:lpstr>Experiments</vt:lpstr>
      <vt:lpstr>Experiments</vt:lpstr>
      <vt:lpstr>Analysis of Neighborhood Generation</vt:lpstr>
      <vt:lpstr>Validation of Local Explanations</vt:lpstr>
      <vt:lpstr>Validation of Local Explanations</vt:lpstr>
      <vt:lpstr>Comparison with State-of-Art</vt:lpstr>
      <vt:lpstr>Comparison with State-of-Art</vt:lpstr>
      <vt:lpstr>Comparison with State-of-Art</vt:lpstr>
      <vt:lpstr>Conclusion and Extensions</vt:lpstr>
      <vt:lpstr>Thank you!</vt:lpstr>
    </vt:vector>
  </TitlesOfParts>
  <Company>Cockrell School of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Rule-Based Explanations of Black Box Decision Systems</dc:title>
  <dc:creator>Adaimi, Rebecca</dc:creator>
  <cp:lastModifiedBy>Adaimi, Rebecca</cp:lastModifiedBy>
  <cp:revision>78</cp:revision>
  <dcterms:created xsi:type="dcterms:W3CDTF">2019-02-03T19:32:28Z</dcterms:created>
  <dcterms:modified xsi:type="dcterms:W3CDTF">2019-02-08T03:48:36Z</dcterms:modified>
</cp:coreProperties>
</file>