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26"/>
  </p:notesMasterIdLst>
  <p:sldIdLst>
    <p:sldId id="715" r:id="rId4"/>
    <p:sldId id="756" r:id="rId5"/>
    <p:sldId id="757" r:id="rId6"/>
    <p:sldId id="709" r:id="rId7"/>
    <p:sldId id="726" r:id="rId8"/>
    <p:sldId id="748" r:id="rId9"/>
    <p:sldId id="749" r:id="rId10"/>
    <p:sldId id="750" r:id="rId11"/>
    <p:sldId id="751" r:id="rId12"/>
    <p:sldId id="747" r:id="rId13"/>
    <p:sldId id="742" r:id="rId14"/>
    <p:sldId id="743" r:id="rId15"/>
    <p:sldId id="744" r:id="rId16"/>
    <p:sldId id="746" r:id="rId17"/>
    <p:sldId id="753" r:id="rId18"/>
    <p:sldId id="754" r:id="rId19"/>
    <p:sldId id="759" r:id="rId20"/>
    <p:sldId id="760" r:id="rId21"/>
    <p:sldId id="761" r:id="rId22"/>
    <p:sldId id="745" r:id="rId23"/>
    <p:sldId id="758" r:id="rId24"/>
    <p:sldId id="752" r:id="rId25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5"/>
            <p14:sldId id="756"/>
            <p14:sldId id="757"/>
            <p14:sldId id="709"/>
            <p14:sldId id="726"/>
            <p14:sldId id="748"/>
            <p14:sldId id="749"/>
            <p14:sldId id="750"/>
            <p14:sldId id="751"/>
            <p14:sldId id="747"/>
            <p14:sldId id="742"/>
            <p14:sldId id="743"/>
            <p14:sldId id="744"/>
            <p14:sldId id="746"/>
            <p14:sldId id="753"/>
            <p14:sldId id="754"/>
            <p14:sldId id="759"/>
            <p14:sldId id="760"/>
            <p14:sldId id="761"/>
            <p14:sldId id="745"/>
            <p14:sldId id="758"/>
            <p14:sldId id="7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 Lee Chang" initials="MLC" lastIdx="0" clrIdx="0">
    <p:extLst>
      <p:ext uri="{19B8F6BF-5375-455C-9EA6-DF929625EA0E}">
        <p15:presenceInfo xmlns:p15="http://schemas.microsoft.com/office/powerpoint/2012/main" userId="af6ffd9f59388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6A6A6"/>
    <a:srgbClr val="000000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7" autoAdjust="0"/>
    <p:restoredTop sz="90856" autoAdjust="0"/>
  </p:normalViewPr>
  <p:slideViewPr>
    <p:cSldViewPr>
      <p:cViewPr varScale="1">
        <p:scale>
          <a:sx n="126" d="100"/>
          <a:sy n="126" d="100"/>
        </p:scale>
        <p:origin x="104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2/6/2019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3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6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6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83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3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3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training, the decoder reconstructs the original image. Later, it’s used for interpretability.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5623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05624" y="4293869"/>
            <a:ext cx="7886700" cy="670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200" dirty="0"/>
              <a:t>Review presented by</a:t>
            </a:r>
            <a:endParaRPr lang="en-US" sz="1200" b="0" i="0" cap="all" baseline="0" dirty="0">
              <a:latin typeface="Arial Black" charset="0"/>
            </a:endParaRP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200" b="1" dirty="0"/>
              <a:t>Mai Lee Chang, Marius Arvinte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200" baseline="0" dirty="0"/>
              <a:t>The University of Texas at Austin</a:t>
            </a:r>
            <a:endParaRPr lang="en-US" sz="120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cap="all" dirty="0">
                <a:latin typeface="Arial Black" charset="0"/>
              </a:rPr>
              <a:t>February 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74164" cy="22098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Deep Learning For Case-Based Reasoning through Prototypes: A Neural Network that Explains Its Own Predictions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sp>
        <p:nvSpPr>
          <p:cNvPr id="7" name="Text Placeholder 9"/>
          <p:cNvSpPr txBox="1">
            <a:spLocks/>
          </p:cNvSpPr>
          <p:nvPr/>
        </p:nvSpPr>
        <p:spPr>
          <a:xfrm>
            <a:off x="548640" y="362330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b="1" dirty="0"/>
              <a:t>O. Li, H. Liu, C. Chen and C. Rudin, 2018 AAAI Conference</a:t>
            </a:r>
          </a:p>
        </p:txBody>
      </p:sp>
    </p:spTree>
    <p:extLst>
      <p:ext uri="{BB962C8B-B14F-4D97-AF65-F5344CB8AC3E}">
        <p14:creationId xmlns:p14="http://schemas.microsoft.com/office/powerpoint/2010/main" val="7572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/>
              <p:nvPr/>
            </p:nvSpPr>
            <p:spPr>
              <a:xfrm>
                <a:off x="634367" y="149258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7" y="1492582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/>
              <p:nvPr/>
            </p:nvSpPr>
            <p:spPr>
              <a:xfrm>
                <a:off x="7936764" y="1379053"/>
                <a:ext cx="128868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4" y="1379053"/>
                <a:ext cx="1288687" cy="370294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/>
              <p:nvPr/>
            </p:nvSpPr>
            <p:spPr>
              <a:xfrm>
                <a:off x="76200" y="2365110"/>
                <a:ext cx="994411" cy="324384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365110"/>
                <a:ext cx="994411" cy="324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2377881" y="1848393"/>
            <a:ext cx="12035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0096" y="1119594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270613"/>
            <a:ext cx="1027975" cy="1155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Prototype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3484" y="1119594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Soft-max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4" name="Straight Arrow Connector 43"/>
          <p:cNvCxnSpPr>
            <a:stCxn id="36" idx="3"/>
            <a:endCxn id="21" idx="1"/>
          </p:cNvCxnSpPr>
          <p:nvPr/>
        </p:nvCxnSpPr>
        <p:spPr>
          <a:xfrm flipV="1">
            <a:off x="4609375" y="1843494"/>
            <a:ext cx="500721" cy="4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37" idx="1"/>
          </p:cNvCxnSpPr>
          <p:nvPr/>
        </p:nvCxnSpPr>
        <p:spPr>
          <a:xfrm>
            <a:off x="6285756" y="1843494"/>
            <a:ext cx="46772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5780" y="1839667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33400" y="2739642"/>
            <a:ext cx="60960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152400" y="514350"/>
            <a:ext cx="8229600" cy="49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Interpretability of </a:t>
            </a:r>
            <a:r>
              <a:rPr lang="en-US" sz="2800" b="1" dirty="0"/>
              <a:t>p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929144" y="1831136"/>
            <a:ext cx="532858" cy="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143000" y="1492582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92582"/>
                <a:ext cx="1371600" cy="731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43000" y="2374135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74135"/>
                <a:ext cx="1371600" cy="731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42233" y="1500248"/>
                <a:ext cx="831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33" y="1500248"/>
                <a:ext cx="831894" cy="246221"/>
              </a:xfrm>
              <a:prstGeom prst="rect">
                <a:avLst/>
              </a:prstGeom>
              <a:blipFill>
                <a:blip r:embed="rId8"/>
                <a:stretch>
                  <a:fillRect l="-1460" r="-729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2400" y="3542952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Once training is completed, run the prototype vectors through decoder to obtain their </a:t>
            </a:r>
            <a:r>
              <a:rPr lang="en-US" sz="1800" b="1" dirty="0"/>
              <a:t>natural image representation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This is not in the original training set, but is a learned prototype image used for classification in the latent space.</a:t>
            </a:r>
            <a:endParaRPr lang="en-US" sz="1800" dirty="0"/>
          </a:p>
        </p:txBody>
      </p:sp>
      <p:cxnSp>
        <p:nvCxnSpPr>
          <p:cNvPr id="4" name="Elbow Connector 3"/>
          <p:cNvCxnSpPr>
            <a:endCxn id="71" idx="3"/>
          </p:cNvCxnSpPr>
          <p:nvPr/>
        </p:nvCxnSpPr>
        <p:spPr>
          <a:xfrm rot="10800000" flipV="1">
            <a:off x="2514601" y="2286195"/>
            <a:ext cx="1580787" cy="453447"/>
          </a:xfrm>
          <a:prstGeom prst="bentConnector3">
            <a:avLst>
              <a:gd name="adj1" fmla="val -13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Loss function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200150"/>
                <a:ext cx="3657600" cy="3349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solidFill>
                            <a:schemeClr val="tx1">
                              <a:alpha val="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tx1">
                              <a:alpha val="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[1,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sz="1800" b="0" i="1" smtClean="0">
                          <a:solidFill>
                            <a:schemeClr val="tx1">
                              <a:alpha val="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00150"/>
                <a:ext cx="3657600" cy="334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3276600" y="1809749"/>
            <a:ext cx="1676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1348084"/>
            <a:ext cx="3886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Autoencoder loss function.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L</a:t>
            </a:r>
            <a:r>
              <a:rPr lang="en-US" sz="1200" baseline="-25000" dirty="0"/>
              <a:t>2</a:t>
            </a:r>
            <a:r>
              <a:rPr lang="en-US" sz="1200" dirty="0"/>
              <a:t> reconstruction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Ensures latent representation contains relevant information on </a:t>
            </a:r>
            <a:r>
              <a:rPr lang="en-US" sz="1400" b="1" dirty="0"/>
              <a:t>x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81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Loss function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200150"/>
                <a:ext cx="3657600" cy="3349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[1,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sz="1800" b="0" i="1" smtClean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00150"/>
                <a:ext cx="3657600" cy="3349571"/>
              </a:xfrm>
              <a:prstGeom prst="rect">
                <a:avLst/>
              </a:prstGeom>
              <a:blipFill>
                <a:blip r:embed="rId3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3276600" y="1809749"/>
            <a:ext cx="1676400" cy="1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2400" y="264795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1394250"/>
            <a:ext cx="3886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Autoencoder loss function.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>
                    <a:alpha val="40000"/>
                  </a:schemeClr>
                </a:solidFill>
              </a:rPr>
              <a:t>L</a:t>
            </a:r>
            <a:r>
              <a:rPr lang="en-US" sz="1100" baseline="-25000" dirty="0">
                <a:solidFill>
                  <a:schemeClr val="tx1">
                    <a:alpha val="40000"/>
                  </a:schemeClr>
                </a:solidFill>
              </a:rPr>
              <a:t>2</a:t>
            </a:r>
            <a:r>
              <a:rPr lang="en-US" sz="1100" dirty="0">
                <a:solidFill>
                  <a:schemeClr val="tx1">
                    <a:alpha val="40000"/>
                  </a:schemeClr>
                </a:solidFill>
              </a:rPr>
              <a:t> reconstruction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Ensures latent representation contains relevant information on </a:t>
            </a:r>
            <a:r>
              <a:rPr lang="en-US" sz="1200" b="1" dirty="0">
                <a:solidFill>
                  <a:schemeClr val="tx1">
                    <a:alpha val="40000"/>
                  </a:schemeClr>
                </a:solidFill>
              </a:rPr>
              <a:t>x</a:t>
            </a: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170896"/>
            <a:ext cx="388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Cross-entropy loss function.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/>
              <a:t>Cross-entropy.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Ensures latent representation contains relevant information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22740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Loss function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200150"/>
                <a:ext cx="3657600" cy="3349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solidFill>
                            <a:schemeClr val="tx1"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alpha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alpha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alpha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>
                                                      <a:alpha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alpha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[1,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00150"/>
                <a:ext cx="3657600" cy="3349571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3276600" y="1809749"/>
            <a:ext cx="1676400" cy="1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2400" y="2647950"/>
            <a:ext cx="990600" cy="0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4200" y="3409950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24200" y="4171950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1394250"/>
            <a:ext cx="3886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Autoencoder loss function.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>
                    <a:alpha val="40000"/>
                  </a:schemeClr>
                </a:solidFill>
              </a:rPr>
              <a:t>L</a:t>
            </a:r>
            <a:r>
              <a:rPr lang="en-US" sz="1100" baseline="-25000" dirty="0">
                <a:solidFill>
                  <a:schemeClr val="tx1">
                    <a:alpha val="40000"/>
                  </a:schemeClr>
                </a:solidFill>
              </a:rPr>
              <a:t>2</a:t>
            </a:r>
            <a:r>
              <a:rPr lang="en-US" sz="1100" dirty="0">
                <a:solidFill>
                  <a:schemeClr val="tx1">
                    <a:alpha val="40000"/>
                  </a:schemeClr>
                </a:solidFill>
              </a:rPr>
              <a:t> reconstruction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Ensures latent representation contains relevant information on </a:t>
            </a:r>
            <a:r>
              <a:rPr lang="en-US" sz="1200" b="1" dirty="0">
                <a:solidFill>
                  <a:schemeClr val="tx1">
                    <a:alpha val="40000"/>
                  </a:schemeClr>
                </a:solidFill>
              </a:rPr>
              <a:t>x</a:t>
            </a: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232451"/>
            <a:ext cx="3886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Cross-entropy loss function.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Cross-entropy.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40000"/>
                  </a:schemeClr>
                </a:solidFill>
              </a:rPr>
              <a:t>Ensures latent representation contains relevant information for classification.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3256061"/>
            <a:ext cx="3886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 term </a:t>
            </a:r>
            <a:r>
              <a:rPr lang="en-US" sz="1400" dirty="0">
                <a:sym typeface="Wingdings" panose="05000000000000000000" pitchFamily="2" charset="2"/>
              </a:rPr>
              <a:t> Ensures </a:t>
            </a:r>
            <a:r>
              <a:rPr lang="en-US" sz="1400" b="1" dirty="0">
                <a:sym typeface="Wingdings" panose="05000000000000000000" pitchFamily="2" charset="2"/>
              </a:rPr>
              <a:t>p</a:t>
            </a:r>
            <a:r>
              <a:rPr lang="en-US" sz="1400" dirty="0">
                <a:sym typeface="Wingdings" panose="05000000000000000000" pitchFamily="2" charset="2"/>
              </a:rPr>
              <a:t> are </a:t>
            </a:r>
            <a:r>
              <a:rPr lang="en-US" sz="1400" b="1" dirty="0">
                <a:sym typeface="Wingdings" panose="05000000000000000000" pitchFamily="2" charset="2"/>
              </a:rPr>
              <a:t>interpretable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910340"/>
            <a:ext cx="3886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R</a:t>
            </a:r>
            <a:r>
              <a:rPr lang="en-US" sz="1400" baseline="-25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 term  Ensures </a:t>
            </a:r>
            <a:r>
              <a:rPr lang="en-US" sz="1400" b="1" dirty="0">
                <a:sym typeface="Wingdings" panose="05000000000000000000" pitchFamily="2" charset="2"/>
              </a:rPr>
              <a:t>p</a:t>
            </a:r>
            <a:r>
              <a:rPr lang="en-US" sz="1400" dirty="0">
                <a:sym typeface="Wingdings" panose="05000000000000000000" pitchFamily="2" charset="2"/>
              </a:rPr>
              <a:t> are</a:t>
            </a:r>
            <a:r>
              <a:rPr lang="en-US" sz="1400" dirty="0"/>
              <a:t> </a:t>
            </a:r>
            <a:r>
              <a:rPr lang="en-US" sz="1400" b="1" dirty="0"/>
              <a:t>good for classification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21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Regularization terms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123950"/>
                <a:ext cx="365760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[1,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23950"/>
                <a:ext cx="3657600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76800" y="1123950"/>
                <a:ext cx="365760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123950"/>
                <a:ext cx="3657600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743200" y="3105150"/>
            <a:ext cx="838200" cy="1676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945763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Every prototype vector </a:t>
            </a:r>
            <a:r>
              <a:rPr lang="en-US" sz="1400" b="1" dirty="0"/>
              <a:t>p</a:t>
            </a:r>
            <a:r>
              <a:rPr lang="en-US" sz="1400" dirty="0"/>
              <a:t> has </a:t>
            </a:r>
            <a:r>
              <a:rPr lang="en-US" sz="1400" b="1" dirty="0"/>
              <a:t>at least</a:t>
            </a:r>
            <a:r>
              <a:rPr lang="en-US" sz="1400" dirty="0"/>
              <a:t> one data point close to it in the latent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Not sufficient for good classification!</a:t>
            </a:r>
          </a:p>
        </p:txBody>
      </p:sp>
      <p:sp>
        <p:nvSpPr>
          <p:cNvPr id="16" name="Oval 15"/>
          <p:cNvSpPr/>
          <p:nvPr/>
        </p:nvSpPr>
        <p:spPr>
          <a:xfrm>
            <a:off x="5410200" y="3101340"/>
            <a:ext cx="838200" cy="1676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13660" y="4787519"/>
                <a:ext cx="1097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660" y="4787519"/>
                <a:ext cx="1097280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80660" y="4778276"/>
                <a:ext cx="1097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60" y="4778276"/>
                <a:ext cx="1097280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>
            <a:spLocks noChangeAspect="1"/>
          </p:cNvSpPr>
          <p:nvPr/>
        </p:nvSpPr>
        <p:spPr>
          <a:xfrm>
            <a:off x="3048000" y="34099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429000" y="41719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276600" y="37550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71800" y="40145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116580" y="4476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829300" y="32654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81700" y="34178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562600" y="410034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769292" y="37216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019800" y="42171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322320" y="348734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926080" y="370549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162300" y="42359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8" idx="6"/>
            <a:endCxn id="23" idx="2"/>
          </p:cNvCxnSpPr>
          <p:nvPr/>
        </p:nvCxnSpPr>
        <p:spPr>
          <a:xfrm flipV="1">
            <a:off x="3368040" y="3288271"/>
            <a:ext cx="2461260" cy="221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6"/>
            <a:endCxn id="24" idx="2"/>
          </p:cNvCxnSpPr>
          <p:nvPr/>
        </p:nvCxnSpPr>
        <p:spPr>
          <a:xfrm flipV="1">
            <a:off x="3322320" y="3440671"/>
            <a:ext cx="2659380" cy="337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7" idx="2"/>
          </p:cNvCxnSpPr>
          <p:nvPr/>
        </p:nvCxnSpPr>
        <p:spPr>
          <a:xfrm flipV="1">
            <a:off x="3162300" y="4240054"/>
            <a:ext cx="2857500" cy="255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6"/>
            <a:endCxn id="25" idx="2"/>
          </p:cNvCxnSpPr>
          <p:nvPr/>
        </p:nvCxnSpPr>
        <p:spPr>
          <a:xfrm flipV="1">
            <a:off x="3474720" y="4123205"/>
            <a:ext cx="2087880" cy="71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6"/>
            <a:endCxn id="26" idx="2"/>
          </p:cNvCxnSpPr>
          <p:nvPr/>
        </p:nvCxnSpPr>
        <p:spPr>
          <a:xfrm flipV="1">
            <a:off x="3017520" y="3744545"/>
            <a:ext cx="2751772" cy="29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1950719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Every data point has at least one prototype vector </a:t>
            </a:r>
            <a:r>
              <a:rPr lang="en-US" sz="1400" b="1" dirty="0"/>
              <a:t>p</a:t>
            </a:r>
            <a:r>
              <a:rPr lang="en-US" sz="1400" dirty="0"/>
              <a:t> close to it in the latent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Ensures prototypes are meaningful for classification via </a:t>
            </a:r>
            <a:r>
              <a:rPr lang="en-US" sz="1400" b="1" dirty="0"/>
              <a:t>clustering</a:t>
            </a:r>
            <a:r>
              <a:rPr lang="en-US" sz="1400" dirty="0"/>
              <a:t>.</a:t>
            </a:r>
          </a:p>
        </p:txBody>
      </p:sp>
      <p:cxnSp>
        <p:nvCxnSpPr>
          <p:cNvPr id="8" name="Straight Connector 7"/>
          <p:cNvCxnSpPr>
            <a:stCxn id="18" idx="6"/>
            <a:endCxn id="23" idx="2"/>
          </p:cNvCxnSpPr>
          <p:nvPr/>
        </p:nvCxnSpPr>
        <p:spPr>
          <a:xfrm flipV="1">
            <a:off x="3093720" y="3288271"/>
            <a:ext cx="2735580" cy="1445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4" idx="2"/>
          </p:cNvCxnSpPr>
          <p:nvPr/>
        </p:nvCxnSpPr>
        <p:spPr>
          <a:xfrm flipV="1">
            <a:off x="2971800" y="3440671"/>
            <a:ext cx="3009900" cy="28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0" idx="6"/>
            <a:endCxn id="27" idx="2"/>
          </p:cNvCxnSpPr>
          <p:nvPr/>
        </p:nvCxnSpPr>
        <p:spPr>
          <a:xfrm flipV="1">
            <a:off x="3208020" y="4240054"/>
            <a:ext cx="2811780" cy="1871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97831" y="4171950"/>
                <a:ext cx="259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Note</a:t>
                </a:r>
                <a:r>
                  <a:rPr lang="en-US" sz="1600" dirty="0"/>
                  <a:t>: A connection indicates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/>
                  <a:t> is small.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31" y="4171950"/>
                <a:ext cx="2596699" cy="830997"/>
              </a:xfrm>
              <a:prstGeom prst="rect">
                <a:avLst/>
              </a:prstGeom>
              <a:blipFill>
                <a:blip r:embed="rId7"/>
                <a:stretch>
                  <a:fillRect l="-1174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4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6" grpId="0" animBg="1"/>
      <p:bldP spid="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123950"/>
                <a:ext cx="86106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MNIST dataset:</a:t>
                </a:r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28x28 images </a:t>
                </a:r>
                <a:r>
                  <a:rPr lang="en-US" sz="1400" dirty="0">
                    <a:sym typeface="Wingdings" panose="05000000000000000000" pitchFamily="2" charset="2"/>
                  </a:rPr>
                  <a:t></a:t>
                </a:r>
                <a:r>
                  <a:rPr lang="en-US" sz="1400" dirty="0"/>
                  <a:t> Serialized to 784x1 vectors.</a:t>
                </a:r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10-class problem.</a:t>
                </a:r>
              </a:p>
              <a:p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Hyper-parameters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4 convolutional layers each used for encoder/decoder.</a:t>
                </a:r>
              </a:p>
              <a:p>
                <a:endParaRPr lang="en-US" sz="1400" dirty="0"/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Latent space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Number of prototype vectors </a:t>
                </a:r>
                <a:r>
                  <a:rPr lang="en-US" sz="1400" b="1" dirty="0"/>
                  <a:t>p</a:t>
                </a:r>
                <a:r>
                  <a:rPr lang="en-US" sz="1400" dirty="0"/>
                  <a:t> </a:t>
                </a:r>
                <a:r>
                  <a:rPr lang="en-US" sz="1400" b="1" dirty="0"/>
                  <a:t>= 15</a:t>
                </a:r>
                <a:r>
                  <a:rPr lang="en-US" sz="1400" dirty="0"/>
                  <a:t>.</a:t>
                </a:r>
                <a:endParaRPr lang="en-US" sz="1400" b="1" dirty="0"/>
              </a:p>
              <a:p>
                <a:endParaRPr lang="en-US" sz="1400" dirty="0"/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Performance does not decrease, despite extra regularization terms in cost functions.</a:t>
                </a:r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Test error: </a:t>
                </a:r>
                <a:r>
                  <a:rPr lang="en-US" sz="1400" b="1" dirty="0"/>
                  <a:t>99.22</a:t>
                </a:r>
                <a:r>
                  <a:rPr lang="en-US" sz="1400" dirty="0"/>
                  <a:t>%</a:t>
                </a:r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LeNet5 [‘98]: </a:t>
                </a:r>
                <a:r>
                  <a:rPr lang="en-US" sz="1400" b="1" dirty="0"/>
                  <a:t>99.2</a:t>
                </a:r>
                <a:r>
                  <a:rPr lang="en-US" sz="1400" dirty="0"/>
                  <a:t>%</a:t>
                </a:r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23950"/>
                <a:ext cx="8610600" cy="3323987"/>
              </a:xfrm>
              <a:prstGeom prst="rect">
                <a:avLst/>
              </a:prstGeom>
              <a:blipFill>
                <a:blip r:embed="rId3"/>
                <a:stretch>
                  <a:fillRect l="-71" t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1733550"/>
            <a:ext cx="3962400" cy="12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Experimental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2395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Prototype images are learned, not human designed, but are clearly interpretable.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More prototypes for harder to distinguish digits (e.g. 6 vs. 8, 2 vs. 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43" y="1885950"/>
            <a:ext cx="5071313" cy="277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02920"/>
            <a:ext cx="2286000" cy="6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Experimental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2395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Weight matrix </a:t>
            </a:r>
            <a:r>
              <a:rPr lang="en-US" sz="1400" b="1" dirty="0"/>
              <a:t>W</a:t>
            </a:r>
            <a:r>
              <a:rPr lang="en-US" sz="1400" dirty="0"/>
              <a:t> shows how prototypes are combined to make the final decision.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Most prototypes dominate the decision of a digit and vice versa…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61708"/>
            <a:ext cx="6226316" cy="3154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24150"/>
            <a:ext cx="1060634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310366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 except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5325" y="3786413"/>
            <a:ext cx="171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this a 2, 7 or 8?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4098726"/>
            <a:ext cx="4953000" cy="1494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69" y="502920"/>
            <a:ext cx="2233861" cy="6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Experimental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23950"/>
            <a:ext cx="441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Cars dataset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64 x 64 x 3 pixels of 3D car models with varying azimuth angles at 15 degree intervals (-75 to 75)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11 Classes:  views/angles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Training set: 1,859 images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Test set: 154 images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9C0F1-1C1D-4365-BD43-585C4F548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8" b="18072"/>
          <a:stretch/>
        </p:blipFill>
        <p:spPr>
          <a:xfrm>
            <a:off x="4419600" y="3078480"/>
            <a:ext cx="4419600" cy="857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06357-46F2-48D5-BC57-959BD6D26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4" y="2952750"/>
            <a:ext cx="3391786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4E02C3-C585-4DF6-B4EF-BCA1291E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67314"/>
            <a:ext cx="3171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7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Experimental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2395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Fashion MNIST dataset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28 x 28 grayscale image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10 Classes: type of clothes item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Training set: 60,000 images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Test set: 10,000 images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Test accuracy of 89.95% which is comparable to methods that used CNN (87.6-92.5%)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90DA3-F660-45B1-825E-2E9A5AEE6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50560"/>
            <a:ext cx="3429000" cy="12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01388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/>
              <a:t>Advantages of Deep Neural Networks: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Very high modeling power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Training is now ubiquitous, fast and cheap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Inference is even faster and cheaper!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Despite this, DNNs are still considered black boxes   very low interpretability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ym typeface="Wingdings" panose="05000000000000000000" pitchFamily="2" charset="2"/>
              </a:rPr>
              <a:t>Very recent work in theoretically explaining how two-layer DNNs with ReLU activations work…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200" dirty="0">
                <a:sym typeface="Wingdings" panose="05000000000000000000" pitchFamily="2" charset="2"/>
              </a:rPr>
              <a:t>… using (literally) 100 pages of theorems!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200" dirty="0">
                <a:sym typeface="Wingdings" panose="05000000000000000000" pitchFamily="2" charset="2"/>
              </a:rPr>
              <a:t>[Mei, Montanari, Nguyen, ‘18] </a:t>
            </a:r>
            <a:r>
              <a:rPr lang="en-US" sz="1200" i="1" dirty="0"/>
              <a:t>A Mean Field View of the Landscape of Two-Layers Neural Networks</a:t>
            </a:r>
            <a:endParaRPr lang="en-US" sz="1400" i="1" dirty="0">
              <a:sym typeface="Wingdings" panose="05000000000000000000" pitchFamily="2" charset="2"/>
            </a:endParaRP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Societal impacts: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Unfairly long prison sentences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Challenges with government approval of deep learning products</a:t>
            </a:r>
          </a:p>
          <a:p>
            <a:pPr lvl="1"/>
            <a:endParaRPr lang="en-US" sz="1600" b="1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This work aims to train an interpretable deep learning model for classification in a practical manner. </a:t>
            </a:r>
            <a:endParaRPr lang="en-US" sz="14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91252"/>
            <a:ext cx="2640552" cy="17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Complexity issues and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200150"/>
                <a:ext cx="365760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[1,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00150"/>
                <a:ext cx="3657600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76800" y="1200150"/>
                <a:ext cx="365760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0" smtClean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200150"/>
                <a:ext cx="3657600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5800" y="257175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i="1" dirty="0"/>
              <a:t>min</a:t>
            </a:r>
            <a:r>
              <a:rPr lang="en-US" sz="1400" dirty="0"/>
              <a:t> taken across </a:t>
            </a:r>
            <a:r>
              <a:rPr lang="en-US" sz="1400" b="1" dirty="0"/>
              <a:t>all training samples</a:t>
            </a:r>
            <a:r>
              <a:rPr lang="en-US" sz="1400" dirty="0"/>
              <a:t> for each </a:t>
            </a:r>
            <a:r>
              <a:rPr lang="en-US" sz="1400" b="1" dirty="0"/>
              <a:t>p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362200" y="1956383"/>
            <a:ext cx="0" cy="584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50971" y="2571439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i="1" dirty="0"/>
              <a:t>min</a:t>
            </a:r>
            <a:r>
              <a:rPr lang="en-US" sz="1400" dirty="0"/>
              <a:t> taken across all </a:t>
            </a:r>
            <a:r>
              <a:rPr lang="en-US" sz="1400" b="1" dirty="0"/>
              <a:t>p</a:t>
            </a:r>
            <a:r>
              <a:rPr lang="en-US" sz="1400" dirty="0"/>
              <a:t> for </a:t>
            </a:r>
            <a:r>
              <a:rPr lang="en-US" sz="1400" b="1" dirty="0"/>
              <a:t>each training</a:t>
            </a:r>
            <a:r>
              <a:rPr lang="en-US" sz="1400" b="1" i="1" dirty="0"/>
              <a:t> </a:t>
            </a:r>
            <a:r>
              <a:rPr lang="en-US" sz="1400" b="1" dirty="0"/>
              <a:t>sample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553200" y="1956382"/>
            <a:ext cx="0" cy="584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 rot="5400000">
            <a:off x="4267201" y="-425885"/>
            <a:ext cx="304800" cy="746760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352550" y="3560334"/>
            <a:ext cx="613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Solution</a:t>
            </a:r>
            <a:r>
              <a:rPr lang="en-US" sz="1400" i="1" dirty="0"/>
              <a:t>: </a:t>
            </a:r>
            <a:r>
              <a:rPr lang="en-US" sz="1400" dirty="0"/>
              <a:t>Compute R</a:t>
            </a:r>
            <a:r>
              <a:rPr lang="en-US" sz="1400" baseline="-25000" dirty="0"/>
              <a:t>1</a:t>
            </a:r>
            <a:r>
              <a:rPr lang="en-US" sz="1400" dirty="0"/>
              <a:t> and R</a:t>
            </a:r>
            <a:r>
              <a:rPr lang="en-US" sz="1400" baseline="-25000" dirty="0"/>
              <a:t>2</a:t>
            </a:r>
            <a:r>
              <a:rPr lang="en-US" sz="1400" dirty="0"/>
              <a:t> on a mini-batch of samples at a time. This is standard anyways for training NNs.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4258826"/>
            <a:ext cx="868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Still</a:t>
            </a:r>
            <a:r>
              <a:rPr lang="en-US" sz="1400" dirty="0"/>
              <a:t>, having min terms in the loss functions is not that desirable: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 closed form sub-gradient available.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 re-use between training epochs.</a:t>
            </a:r>
          </a:p>
        </p:txBody>
      </p:sp>
    </p:spTree>
    <p:extLst>
      <p:ext uri="{BB962C8B-B14F-4D97-AF65-F5344CB8AC3E}">
        <p14:creationId xmlns:p14="http://schemas.microsoft.com/office/powerpoint/2010/main" val="13114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5" grpId="0"/>
      <p:bldP spid="49" grpId="0"/>
      <p:bldP spid="51" grpId="0" animBg="1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6479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The authors present an AE-based classifier, with a novel </a:t>
            </a:r>
            <a:r>
              <a:rPr lang="en-US" sz="1400" b="1" dirty="0"/>
              <a:t>prototype layer</a:t>
            </a:r>
            <a:r>
              <a:rPr lang="en-US" sz="1400" dirty="0"/>
              <a:t> added.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Dual purpose of prototype vectors: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b="1" dirty="0"/>
              <a:t>Interpretable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Enforced in the latent space.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b="1" dirty="0">
                <a:sym typeface="Wingdings" panose="05000000000000000000" pitchFamily="2" charset="2"/>
              </a:rPr>
              <a:t>Good for classification </a:t>
            </a:r>
            <a:r>
              <a:rPr lang="en-US" sz="1400" dirty="0">
                <a:sym typeface="Wingdings" panose="05000000000000000000" pitchFamily="2" charset="2"/>
              </a:rPr>
              <a:t> Clustering-like functionality.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Regularization terms used to enforce these properties.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Some issues with complexity.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400" dirty="0"/>
              <a:t>No performance loss claimed.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73545"/>
            <a:ext cx="4343400" cy="13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6715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10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Prior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047750"/>
            <a:ext cx="868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Posthoc interpretability analysis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First train, then explain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Activation maximization [Erhan, ‘09]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ym typeface="Wingdings" panose="05000000000000000000" pitchFamily="2" charset="2"/>
              </a:rPr>
              <a:t>Find inputs that maximize outputs at different layers.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ym typeface="Wingdings" panose="05000000000000000000" pitchFamily="2" charset="2"/>
              </a:rPr>
              <a:t>Requires a lot of effort.</a:t>
            </a: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Visualize weights of CNN layers [Zeiler, Fergus, ‘14]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Issues: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There may be multiple explanations for how the network would make the classification but none of them was actually the correct reason.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Explanations that are not understandable to human  need extra modeling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Built-in interpretability  This work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Prior work focuses on identifying relevant parts of inputs (images).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>
              <a:sym typeface="Wingdings" panose="05000000000000000000" pitchFamily="2" charset="2"/>
            </a:endParaRP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This work uses case-based reasoning  Explain based on global similarity to </a:t>
            </a:r>
            <a:r>
              <a:rPr lang="en-US" sz="1400" b="1" dirty="0">
                <a:sym typeface="Wingdings" panose="05000000000000000000" pitchFamily="2" charset="2"/>
              </a:rPr>
              <a:t>prototypes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marL="1203325" lvl="2" indent="-288925">
              <a:buFont typeface="Wingdings" panose="05000000000000000000" pitchFamily="2" charset="2"/>
              <a:buChar char="Ø"/>
            </a:pPr>
            <a:r>
              <a:rPr lang="en-US" sz="1400" b="1" dirty="0">
                <a:sym typeface="Wingdings" panose="05000000000000000000" pitchFamily="2" charset="2"/>
              </a:rPr>
              <a:t>Prototype</a:t>
            </a:r>
            <a:r>
              <a:rPr lang="en-US" sz="1400" dirty="0">
                <a:sym typeface="Wingdings" panose="05000000000000000000" pitchFamily="2" charset="2"/>
              </a:rPr>
              <a:t> = Very close or identical to an observation in the training set.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ym typeface="Wingdings" panose="05000000000000000000" pitchFamily="2" charset="2"/>
              </a:rPr>
              <a:t>Prototypes used before, but in the image space.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10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23950"/>
                <a:ext cx="8229600" cy="162378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AE approximates function 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ヒラギノ角ゴ Pro W3"/>
                        <a:cs typeface="Arial" charset="0"/>
                      </a:rPr>
                      <m:t>𝑓</m:t>
                    </m:r>
                    <m:d>
                      <m:d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ヒラギノ角ゴ Pro W3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ヒラギノ角ゴ Pro W3"/>
                            <a:cs typeface="Arial" charset="0"/>
                          </a:rPr>
                          <m:t>𝐱</m:t>
                        </m:r>
                      </m:e>
                    </m:d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ヒラギノ角ゴ Pro W3"/>
                        <a:cs typeface="Arial" charset="0"/>
                      </a:rPr>
                      <m:t>= 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ヒラギノ角ゴ Pro W3"/>
                        <a:cs typeface="Arial" charset="0"/>
                      </a:rPr>
                      <m:t>𝐱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Trained to reconstruct input from a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low-dimensional latent representation</a:t>
                </a:r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Encoder</a:t>
                </a:r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: Convert the input to a lower dimensional representation.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Decoder</a:t>
                </a:r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: Recreate the input from lower dimensional representation.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</a:rPr>
                  <a:t>AE used in conjunction with classification models </a:t>
                </a:r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  <a:sym typeface="Wingdings" panose="05000000000000000000" pitchFamily="2" charset="2"/>
                  </a:rPr>
                  <a:t>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charset="0"/>
                    <a:ea typeface="ヒラギノ角ゴ Pro W3"/>
                    <a:cs typeface="Arial" charset="0"/>
                    <a:sym typeface="Wingdings" panose="05000000000000000000" pitchFamily="2" charset="2"/>
                  </a:rPr>
                  <a:t>This paper.</a:t>
                </a:r>
                <a:endParaRPr lang="en-US" sz="1600" b="1" dirty="0">
                  <a:solidFill>
                    <a:schemeClr val="tx1"/>
                  </a:solidFill>
                  <a:latin typeface="Arial" charset="0"/>
                  <a:ea typeface="ヒラギノ角ゴ Pro W3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23950"/>
                <a:ext cx="8229600" cy="1623780"/>
              </a:xfrm>
              <a:blipFill>
                <a:blip r:embed="rId3"/>
                <a:stretch>
                  <a:fillRect l="-296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52400" y="514350"/>
            <a:ext cx="8229600" cy="49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Autoencoders (AE) for classification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4319018"/>
            <a:ext cx="16002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3278525"/>
            <a:ext cx="16002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3278525"/>
            <a:ext cx="16002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07" y="3316625"/>
            <a:ext cx="248499" cy="60960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2" idx="3"/>
            <a:endCxn id="7" idx="1"/>
          </p:cNvCxnSpPr>
          <p:nvPr/>
        </p:nvCxnSpPr>
        <p:spPr>
          <a:xfrm>
            <a:off x="4114800" y="3621425"/>
            <a:ext cx="3402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3506" y="3621425"/>
            <a:ext cx="3402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10" idx="3"/>
          </p:cNvCxnSpPr>
          <p:nvPr/>
        </p:nvCxnSpPr>
        <p:spPr>
          <a:xfrm rot="5400000">
            <a:off x="3979183" y="4061843"/>
            <a:ext cx="735693" cy="4644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54" y="3183795"/>
            <a:ext cx="317678" cy="3069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04" y="4260807"/>
            <a:ext cx="304800" cy="3048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2130789" y="3621425"/>
            <a:ext cx="38381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9400" y="3621425"/>
            <a:ext cx="38381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34476" y="4713454"/>
            <a:ext cx="102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Reconstructed input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4476" y="3671686"/>
            <a:ext cx="1027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Original 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34176" y="2878414"/>
            <a:ext cx="127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Latent space representation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30789" y="4661918"/>
            <a:ext cx="37883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/>
              <p:cNvSpPr txBox="1"/>
              <p:nvPr/>
            </p:nvSpPr>
            <p:spPr>
              <a:xfrm>
                <a:off x="6629400" y="3240425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7" name="TextBox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0425"/>
                <a:ext cx="609600" cy="338554"/>
              </a:xfrm>
              <a:prstGeom prst="rect">
                <a:avLst/>
              </a:prstGeom>
              <a:blipFill>
                <a:blip r:embed="rId7"/>
                <a:stretch>
                  <a:fillRect r="-500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4" grpId="0"/>
      <p:bldP spid="27" grpId="0"/>
      <p:bldP spid="28" grpId="0"/>
      <p:bldP spid="10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/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/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>
            <a:extLst>
              <a:ext uri="{FF2B5EF4-FFF2-40B4-BE49-F238E27FC236}">
                <a16:creationId xmlns:a16="http://schemas.microsoft.com/office/drawing/2014/main" id="{3A87CE13-66D8-4813-A2CB-6C4FB208B148}"/>
              </a:ext>
            </a:extLst>
          </p:cNvPr>
          <p:cNvSpPr/>
          <p:nvPr/>
        </p:nvSpPr>
        <p:spPr>
          <a:xfrm rot="5400000">
            <a:off x="5577193" y="-685040"/>
            <a:ext cx="304520" cy="454309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/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Prototype classifier network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/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2377881" y="2535539"/>
            <a:ext cx="12035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0096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57759"/>
            <a:ext cx="1027975" cy="1155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Prototype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3484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Soft-max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4" name="Straight Arrow Connector 43"/>
          <p:cNvCxnSpPr>
            <a:stCxn id="36" idx="3"/>
            <a:endCxn id="21" idx="1"/>
          </p:cNvCxnSpPr>
          <p:nvPr/>
        </p:nvCxnSpPr>
        <p:spPr>
          <a:xfrm flipV="1">
            <a:off x="4609375" y="2530640"/>
            <a:ext cx="500721" cy="4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37" idx="1"/>
          </p:cNvCxnSpPr>
          <p:nvPr/>
        </p:nvCxnSpPr>
        <p:spPr>
          <a:xfrm>
            <a:off x="6285756" y="2530640"/>
            <a:ext cx="46772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2326337" y="2647602"/>
            <a:ext cx="900947" cy="6768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7200" y="2535538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57200" y="3436484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152400" y="514350"/>
            <a:ext cx="8229600" cy="49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Network architecture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929144" y="2518282"/>
            <a:ext cx="532858" cy="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blipFill>
                <a:blip r:embed="rId9"/>
                <a:stretch>
                  <a:fillRect l="-1460" r="-729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/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/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>
            <a:extLst>
              <a:ext uri="{FF2B5EF4-FFF2-40B4-BE49-F238E27FC236}">
                <a16:creationId xmlns:a16="http://schemas.microsoft.com/office/drawing/2014/main" id="{3A87CE13-66D8-4813-A2CB-6C4FB208B148}"/>
              </a:ext>
            </a:extLst>
          </p:cNvPr>
          <p:cNvSpPr/>
          <p:nvPr/>
        </p:nvSpPr>
        <p:spPr>
          <a:xfrm rot="5400000">
            <a:off x="5577193" y="-685040"/>
            <a:ext cx="304520" cy="454309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/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Prototype classifier network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/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2377881" y="2535539"/>
            <a:ext cx="12035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0096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57759"/>
            <a:ext cx="1027975" cy="1155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Prototype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3484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Soft-max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4" name="Straight Arrow Connector 43"/>
          <p:cNvCxnSpPr>
            <a:stCxn id="36" idx="3"/>
            <a:endCxn id="21" idx="1"/>
          </p:cNvCxnSpPr>
          <p:nvPr/>
        </p:nvCxnSpPr>
        <p:spPr>
          <a:xfrm flipV="1">
            <a:off x="4609375" y="2530640"/>
            <a:ext cx="500721" cy="4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37" idx="1"/>
          </p:cNvCxnSpPr>
          <p:nvPr/>
        </p:nvCxnSpPr>
        <p:spPr>
          <a:xfrm>
            <a:off x="6285756" y="2530640"/>
            <a:ext cx="46772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2326337" y="2647602"/>
            <a:ext cx="900947" cy="6768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7200" y="2535538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57200" y="3436484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152400" y="514350"/>
            <a:ext cx="8229600" cy="49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Network architecture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929144" y="2518282"/>
            <a:ext cx="532858" cy="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Multi-layer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Multi-layer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blipFill>
                <a:blip r:embed="rId9"/>
                <a:stretch>
                  <a:fillRect l="-1460" r="-729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2400" y="3996481"/>
                <a:ext cx="87630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sz="1800" dirty="0"/>
                  <a:t> is a compressed representation in the latent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is a mapping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Multiple</a:t>
                </a:r>
                <a:r>
                  <a:rPr lang="en-US" sz="1800" dirty="0"/>
                  <a:t> layers form the encoder/decoder </a:t>
                </a:r>
                <a:r>
                  <a:rPr lang="en-US" sz="1800" dirty="0">
                    <a:sym typeface="Wingdings" panose="05000000000000000000" pitchFamily="2" charset="2"/>
                  </a:rPr>
                  <a:t> High modeling power</a:t>
                </a:r>
                <a:endParaRPr lang="en-US" sz="1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96481"/>
                <a:ext cx="8763000" cy="1107996"/>
              </a:xfrm>
              <a:prstGeom prst="rect">
                <a:avLst/>
              </a:prstGeom>
              <a:blipFill>
                <a:blip r:embed="rId10"/>
                <a:stretch>
                  <a:fillRect l="-1460" t="-7182" b="-1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/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/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>
            <a:extLst>
              <a:ext uri="{FF2B5EF4-FFF2-40B4-BE49-F238E27FC236}">
                <a16:creationId xmlns:a16="http://schemas.microsoft.com/office/drawing/2014/main" id="{3A87CE13-66D8-4813-A2CB-6C4FB208B148}"/>
              </a:ext>
            </a:extLst>
          </p:cNvPr>
          <p:cNvSpPr/>
          <p:nvPr/>
        </p:nvSpPr>
        <p:spPr>
          <a:xfrm rot="5400000">
            <a:off x="5577193" y="-685040"/>
            <a:ext cx="304520" cy="454309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/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Prototype classifier network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/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2377881" y="2535539"/>
            <a:ext cx="12035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0096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57759"/>
            <a:ext cx="1027975" cy="115556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Prototype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3484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Soft-max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4" name="Straight Arrow Connector 43"/>
          <p:cNvCxnSpPr>
            <a:stCxn id="36" idx="3"/>
            <a:endCxn id="21" idx="1"/>
          </p:cNvCxnSpPr>
          <p:nvPr/>
        </p:nvCxnSpPr>
        <p:spPr>
          <a:xfrm flipV="1">
            <a:off x="4609375" y="2530640"/>
            <a:ext cx="500721" cy="4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37" idx="1"/>
          </p:cNvCxnSpPr>
          <p:nvPr/>
        </p:nvCxnSpPr>
        <p:spPr>
          <a:xfrm>
            <a:off x="6285756" y="2530640"/>
            <a:ext cx="46772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2326337" y="2647602"/>
            <a:ext cx="900947" cy="6768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7200" y="2535538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57200" y="3436484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152400" y="514350"/>
            <a:ext cx="8229600" cy="49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Network architecture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929144" y="2518282"/>
            <a:ext cx="532858" cy="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blipFill>
                <a:blip r:embed="rId9"/>
                <a:stretch>
                  <a:fillRect l="-1460" r="-729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35346" y="2208955"/>
                <a:ext cx="4468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346" y="2208955"/>
                <a:ext cx="446853" cy="246221"/>
              </a:xfrm>
              <a:prstGeom prst="rect">
                <a:avLst/>
              </a:prstGeom>
              <a:blipFill>
                <a:blip r:embed="rId10"/>
                <a:stretch>
                  <a:fillRect l="-4054" r="-13514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AFAE39-2CCE-4499-9E16-1644CA678F46}"/>
                  </a:ext>
                </a:extLst>
              </p:cNvPr>
              <p:cNvSpPr txBox="1"/>
              <p:nvPr/>
            </p:nvSpPr>
            <p:spPr>
              <a:xfrm>
                <a:off x="157096" y="3980852"/>
                <a:ext cx="8834504" cy="988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0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0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0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0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is the main contribution of the paper: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Layer outputs distances from inputs to its trainable weights </a:t>
                </a:r>
                <a:r>
                  <a:rPr lang="en-US" sz="1200" dirty="0">
                    <a:sym typeface="Wingdings" panose="05000000000000000000" pitchFamily="2" charset="2"/>
                  </a:rPr>
                  <a:t> use for classification</a:t>
                </a:r>
                <a:endParaRPr lang="en-US" sz="12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Similar behavior to clustering and SOM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AFAE39-2CCE-4499-9E16-1644CA678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96" y="3980852"/>
                <a:ext cx="8834504" cy="988219"/>
              </a:xfrm>
              <a:prstGeom prst="rect">
                <a:avLst/>
              </a:prstGeom>
              <a:blipFill>
                <a:blip r:embed="rId11"/>
                <a:stretch>
                  <a:fillRect l="-1173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rot="1155527">
            <a:off x="4158502" y="2561800"/>
            <a:ext cx="457200" cy="2699020"/>
          </a:xfrm>
          <a:prstGeom prst="arc">
            <a:avLst>
              <a:gd name="adj1" fmla="val 16200000"/>
              <a:gd name="adj2" fmla="val 197427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46164" y="4026088"/>
            <a:ext cx="1981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Note: Paper uses </a:t>
            </a:r>
            <a:r>
              <a:rPr lang="en-US" sz="600" i="1" dirty="0"/>
              <a:t>p</a:t>
            </a:r>
            <a:r>
              <a:rPr lang="en-US" sz="600" dirty="0"/>
              <a:t> for output notation, is confusing.</a:t>
            </a:r>
            <a:endParaRPr lang="en-US" sz="600" i="1" dirty="0"/>
          </a:p>
        </p:txBody>
      </p:sp>
    </p:spTree>
    <p:extLst>
      <p:ext uri="{BB962C8B-B14F-4D97-AF65-F5344CB8AC3E}">
        <p14:creationId xmlns:p14="http://schemas.microsoft.com/office/powerpoint/2010/main" val="17380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/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/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>
            <a:extLst>
              <a:ext uri="{FF2B5EF4-FFF2-40B4-BE49-F238E27FC236}">
                <a16:creationId xmlns:a16="http://schemas.microsoft.com/office/drawing/2014/main" id="{3A87CE13-66D8-4813-A2CB-6C4FB208B148}"/>
              </a:ext>
            </a:extLst>
          </p:cNvPr>
          <p:cNvSpPr/>
          <p:nvPr/>
        </p:nvSpPr>
        <p:spPr>
          <a:xfrm rot="5400000">
            <a:off x="5577193" y="-685040"/>
            <a:ext cx="304520" cy="454309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/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Prototype classifier network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/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2377881" y="2535539"/>
            <a:ext cx="12035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0096" y="1806740"/>
            <a:ext cx="1175660" cy="14478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57759"/>
            <a:ext cx="1027975" cy="1155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Prototype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3484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Soft-max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4" name="Straight Arrow Connector 43"/>
          <p:cNvCxnSpPr>
            <a:stCxn id="36" idx="3"/>
            <a:endCxn id="21" idx="1"/>
          </p:cNvCxnSpPr>
          <p:nvPr/>
        </p:nvCxnSpPr>
        <p:spPr>
          <a:xfrm flipV="1">
            <a:off x="4609375" y="2530640"/>
            <a:ext cx="500721" cy="4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37" idx="1"/>
          </p:cNvCxnSpPr>
          <p:nvPr/>
        </p:nvCxnSpPr>
        <p:spPr>
          <a:xfrm>
            <a:off x="6285756" y="2530640"/>
            <a:ext cx="46772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2326337" y="2647602"/>
            <a:ext cx="900947" cy="6768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7200" y="2535538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57200" y="3436484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152400" y="514350"/>
            <a:ext cx="8229600" cy="49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Network architecture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929144" y="2518282"/>
            <a:ext cx="532858" cy="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blipFill>
                <a:blip r:embed="rId9"/>
                <a:stretch>
                  <a:fillRect l="-1460" r="-729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2400" y="4233257"/>
                <a:ext cx="64770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Linear activation </a:t>
                </a:r>
                <a:r>
                  <a:rPr lang="en-US" sz="1800" dirty="0">
                    <a:sym typeface="Wingdings" panose="05000000000000000000" pitchFamily="2" charset="2"/>
                  </a:rPr>
                  <a:t> linear combinations of distances</a:t>
                </a:r>
                <a:endParaRPr lang="en-US" sz="1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33257"/>
                <a:ext cx="6477000" cy="553998"/>
              </a:xfrm>
              <a:prstGeom prst="rect">
                <a:avLst/>
              </a:prstGeom>
              <a:blipFill>
                <a:blip r:embed="rId10"/>
                <a:stretch>
                  <a:fillRect l="-1976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7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/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E9203-87C6-4F47-A51A-08A94DE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179728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/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B6002B-D4AE-44FC-B28F-C6F67FE2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4" y="2066199"/>
                <a:ext cx="1288687" cy="370294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>
            <a:extLst>
              <a:ext uri="{FF2B5EF4-FFF2-40B4-BE49-F238E27FC236}">
                <a16:creationId xmlns:a16="http://schemas.microsoft.com/office/drawing/2014/main" id="{3A87CE13-66D8-4813-A2CB-6C4FB208B148}"/>
              </a:ext>
            </a:extLst>
          </p:cNvPr>
          <p:cNvSpPr/>
          <p:nvPr/>
        </p:nvSpPr>
        <p:spPr>
          <a:xfrm rot="5400000">
            <a:off x="5577193" y="-685040"/>
            <a:ext cx="304520" cy="454309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/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Prototype classifier network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96D5BF-C3A8-41EA-91B1-FE31B333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19" y="1047750"/>
                <a:ext cx="42526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/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172B31-E547-4625-8B55-A4096B24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299" y="3045419"/>
                <a:ext cx="1325880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2377881" y="2535539"/>
            <a:ext cx="12035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0096" y="1806740"/>
            <a:ext cx="117566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57759"/>
            <a:ext cx="1027975" cy="1155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Prototype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3484" y="1806740"/>
            <a:ext cx="1175660" cy="14478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Soft-max Layer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4" name="Straight Arrow Connector 43"/>
          <p:cNvCxnSpPr>
            <a:stCxn id="36" idx="3"/>
            <a:endCxn id="21" idx="1"/>
          </p:cNvCxnSpPr>
          <p:nvPr/>
        </p:nvCxnSpPr>
        <p:spPr>
          <a:xfrm flipV="1">
            <a:off x="4609375" y="2530640"/>
            <a:ext cx="500721" cy="4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37" idx="1"/>
          </p:cNvCxnSpPr>
          <p:nvPr/>
        </p:nvCxnSpPr>
        <p:spPr>
          <a:xfrm>
            <a:off x="6285756" y="2530640"/>
            <a:ext cx="46772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2326337" y="2647602"/>
            <a:ext cx="900947" cy="6768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7200" y="2535538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57200" y="3436484"/>
            <a:ext cx="6096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152400" y="514350"/>
            <a:ext cx="8229600" cy="49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Network architecture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929144" y="2518282"/>
            <a:ext cx="532858" cy="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79728"/>
                <a:ext cx="1371600" cy="731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61281"/>
                <a:ext cx="1371600" cy="7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33" y="2187394"/>
                <a:ext cx="831894" cy="246221"/>
              </a:xfrm>
              <a:prstGeom prst="rect">
                <a:avLst/>
              </a:prstGeom>
              <a:blipFill>
                <a:blip r:embed="rId9"/>
                <a:stretch>
                  <a:fillRect l="-1460" r="-729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" y="4233257"/>
            <a:ext cx="6477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Output represents probability of belonging to each class.</a:t>
            </a:r>
          </a:p>
        </p:txBody>
      </p:sp>
    </p:spTree>
    <p:extLst>
      <p:ext uri="{BB962C8B-B14F-4D97-AF65-F5344CB8AC3E}">
        <p14:creationId xmlns:p14="http://schemas.microsoft.com/office/powerpoint/2010/main" val="409673095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6742</TotalTime>
  <Words>1363</Words>
  <Application>Microsoft Office PowerPoint</Application>
  <PresentationFormat>On-screen Show (16:9)</PresentationFormat>
  <Paragraphs>276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Courier New</vt:lpstr>
      <vt:lpstr>Wingdings</vt:lpstr>
      <vt:lpstr>16-9 Cover</vt:lpstr>
      <vt:lpstr>16-9 Light Background</vt:lpstr>
      <vt:lpstr>16-9 White Backgroud</vt:lpstr>
      <vt:lpstr>PowerPoint Presentation</vt:lpstr>
      <vt:lpstr>Motivation</vt:lpstr>
      <vt:lpstr>Prior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function design</vt:lpstr>
      <vt:lpstr>Loss function design</vt:lpstr>
      <vt:lpstr>Loss function design</vt:lpstr>
      <vt:lpstr>Regularization terms explained</vt:lpstr>
      <vt:lpstr>Experimental results</vt:lpstr>
      <vt:lpstr>Experimental results</vt:lpstr>
      <vt:lpstr>Experimental results</vt:lpstr>
      <vt:lpstr>Experimental results</vt:lpstr>
      <vt:lpstr>Experimental results</vt:lpstr>
      <vt:lpstr>Complexity issues and solutions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Mai Lee Chang</cp:lastModifiedBy>
  <cp:revision>719</cp:revision>
  <cp:lastPrinted>2011-01-24T02:49:42Z</cp:lastPrinted>
  <dcterms:created xsi:type="dcterms:W3CDTF">2011-06-30T15:04:08Z</dcterms:created>
  <dcterms:modified xsi:type="dcterms:W3CDTF">2019-02-06T18:22:20Z</dcterms:modified>
  <cp:category/>
</cp:coreProperties>
</file>