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7F848C-49E7-4029-A4B8-780DA9B32538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E2DE5C5-940D-4DBD-BB5A-CF9BB2EADBD8}">
      <dgm:prSet/>
      <dgm:spPr/>
      <dgm:t>
        <a:bodyPr/>
        <a:lstStyle/>
        <a:p>
          <a:r>
            <a:rPr lang="en-US"/>
            <a:t>Anchors depends heavily on the hyperparameters that are needed to get good precision and coverage.</a:t>
          </a:r>
        </a:p>
      </dgm:t>
    </dgm:pt>
    <dgm:pt modelId="{EB2E6D77-E404-481C-B878-84463F5C4888}" type="parTrans" cxnId="{FEFCBB0E-16B0-4271-863C-C4D56F536852}">
      <dgm:prSet/>
      <dgm:spPr/>
      <dgm:t>
        <a:bodyPr/>
        <a:lstStyle/>
        <a:p>
          <a:endParaRPr lang="en-US"/>
        </a:p>
      </dgm:t>
    </dgm:pt>
    <dgm:pt modelId="{8E8E69D9-C212-4C76-BC33-E4AA64776B71}" type="sibTrans" cxnId="{FEFCBB0E-16B0-4271-863C-C4D56F536852}">
      <dgm:prSet/>
      <dgm:spPr/>
      <dgm:t>
        <a:bodyPr/>
        <a:lstStyle/>
        <a:p>
          <a:endParaRPr lang="en-US"/>
        </a:p>
      </dgm:t>
    </dgm:pt>
    <dgm:pt modelId="{634249A3-E15C-45C0-9603-2EBC3A13493D}">
      <dgm:prSet/>
      <dgm:spPr/>
      <dgm:t>
        <a:bodyPr/>
        <a:lstStyle/>
        <a:p>
          <a:r>
            <a:rPr lang="en-US"/>
            <a:t>The choice of these parameters would vary for different models otherwise the anchors could be complex, conflicting or none.</a:t>
          </a:r>
        </a:p>
      </dgm:t>
    </dgm:pt>
    <dgm:pt modelId="{82DC5C91-9C61-4238-9DEA-A969D0B36C70}" type="parTrans" cxnId="{A0BA8F40-1495-474C-9330-FEE99C17D3B5}">
      <dgm:prSet/>
      <dgm:spPr/>
      <dgm:t>
        <a:bodyPr/>
        <a:lstStyle/>
        <a:p>
          <a:endParaRPr lang="en-US"/>
        </a:p>
      </dgm:t>
    </dgm:pt>
    <dgm:pt modelId="{50895964-1A45-40CF-AB62-5164CD579558}" type="sibTrans" cxnId="{A0BA8F40-1495-474C-9330-FEE99C17D3B5}">
      <dgm:prSet/>
      <dgm:spPr/>
      <dgm:t>
        <a:bodyPr/>
        <a:lstStyle/>
        <a:p>
          <a:endParaRPr lang="en-US"/>
        </a:p>
      </dgm:t>
    </dgm:pt>
    <dgm:pt modelId="{276A2BF5-9165-4CA9-B945-DDC1F2751FF2}">
      <dgm:prSet/>
      <dgm:spPr/>
      <dgm:t>
        <a:bodyPr/>
        <a:lstStyle/>
        <a:p>
          <a:r>
            <a:rPr lang="en-US"/>
            <a:t>Hence, analyzing various models sensitivity to these is crucial (left for future work in the paper)</a:t>
          </a:r>
        </a:p>
      </dgm:t>
    </dgm:pt>
    <dgm:pt modelId="{99C8435D-7D83-40C0-9433-28213E5635CB}" type="parTrans" cxnId="{46DDBCDE-6D18-4CC4-8A6C-2E0326BC6EAD}">
      <dgm:prSet/>
      <dgm:spPr/>
      <dgm:t>
        <a:bodyPr/>
        <a:lstStyle/>
        <a:p>
          <a:endParaRPr lang="en-US"/>
        </a:p>
      </dgm:t>
    </dgm:pt>
    <dgm:pt modelId="{34E0EF80-54CA-4E7E-9A2F-4B169EEFC82E}" type="sibTrans" cxnId="{46DDBCDE-6D18-4CC4-8A6C-2E0326BC6EAD}">
      <dgm:prSet/>
      <dgm:spPr/>
      <dgm:t>
        <a:bodyPr/>
        <a:lstStyle/>
        <a:p>
          <a:endParaRPr lang="en-US"/>
        </a:p>
      </dgm:t>
    </dgm:pt>
    <dgm:pt modelId="{5CEC5517-8435-469D-B05C-4B6CB938F393}">
      <dgm:prSet/>
      <dgm:spPr/>
      <dgm:t>
        <a:bodyPr/>
        <a:lstStyle/>
        <a:p>
          <a:r>
            <a:rPr lang="en-US"/>
            <a:t>The user is having to choose these at present and it is important to either learn them or do a grid search approach, which might then make anchors slower than LIME.</a:t>
          </a:r>
        </a:p>
      </dgm:t>
    </dgm:pt>
    <dgm:pt modelId="{34990418-0249-4467-8E87-5400C9BD6428}" type="parTrans" cxnId="{D736329D-7506-411E-A734-988ACC954492}">
      <dgm:prSet/>
      <dgm:spPr/>
      <dgm:t>
        <a:bodyPr/>
        <a:lstStyle/>
        <a:p>
          <a:endParaRPr lang="en-US"/>
        </a:p>
      </dgm:t>
    </dgm:pt>
    <dgm:pt modelId="{F1CB27D3-7F6B-4D69-AC01-9C430066ED2D}" type="sibTrans" cxnId="{D736329D-7506-411E-A734-988ACC954492}">
      <dgm:prSet/>
      <dgm:spPr/>
      <dgm:t>
        <a:bodyPr/>
        <a:lstStyle/>
        <a:p>
          <a:endParaRPr lang="en-US"/>
        </a:p>
      </dgm:t>
    </dgm:pt>
    <dgm:pt modelId="{D72B3111-8F3C-4B87-9DBE-C8F9A87D19F2}" type="pres">
      <dgm:prSet presAssocID="{D57F848C-49E7-4029-A4B8-780DA9B32538}" presName="linear" presStyleCnt="0">
        <dgm:presLayoutVars>
          <dgm:animLvl val="lvl"/>
          <dgm:resizeHandles val="exact"/>
        </dgm:presLayoutVars>
      </dgm:prSet>
      <dgm:spPr/>
    </dgm:pt>
    <dgm:pt modelId="{54E611F1-7D41-462D-89DB-E536CF4361A2}" type="pres">
      <dgm:prSet presAssocID="{8E2DE5C5-940D-4DBD-BB5A-CF9BB2EADBD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D6A4BEF-77F6-42B1-8ED8-AD4FFCC461C2}" type="pres">
      <dgm:prSet presAssocID="{8E8E69D9-C212-4C76-BC33-E4AA64776B71}" presName="spacer" presStyleCnt="0"/>
      <dgm:spPr/>
    </dgm:pt>
    <dgm:pt modelId="{2DDBE204-CD79-4FE3-ABFC-711D1B7D6CA2}" type="pres">
      <dgm:prSet presAssocID="{634249A3-E15C-45C0-9603-2EBC3A13493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47BF92D-6EC6-4752-A351-F97F5A87B327}" type="pres">
      <dgm:prSet presAssocID="{50895964-1A45-40CF-AB62-5164CD579558}" presName="spacer" presStyleCnt="0"/>
      <dgm:spPr/>
    </dgm:pt>
    <dgm:pt modelId="{0CB311A8-A537-4398-AAEF-6D0EA234C54E}" type="pres">
      <dgm:prSet presAssocID="{276A2BF5-9165-4CA9-B945-DDC1F2751FF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738B913-45D9-4EE8-A92F-2B51409CEB61}" type="pres">
      <dgm:prSet presAssocID="{34E0EF80-54CA-4E7E-9A2F-4B169EEFC82E}" presName="spacer" presStyleCnt="0"/>
      <dgm:spPr/>
    </dgm:pt>
    <dgm:pt modelId="{08F6F701-4E87-4B7F-9A5F-C692B854D3D9}" type="pres">
      <dgm:prSet presAssocID="{5CEC5517-8435-469D-B05C-4B6CB938F39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99D7308-6BA5-42D0-A63E-9BDEE7D88061}" type="presOf" srcId="{5CEC5517-8435-469D-B05C-4B6CB938F393}" destId="{08F6F701-4E87-4B7F-9A5F-C692B854D3D9}" srcOrd="0" destOrd="0" presId="urn:microsoft.com/office/officeart/2005/8/layout/vList2"/>
    <dgm:cxn modelId="{FEFCBB0E-16B0-4271-863C-C4D56F536852}" srcId="{D57F848C-49E7-4029-A4B8-780DA9B32538}" destId="{8E2DE5C5-940D-4DBD-BB5A-CF9BB2EADBD8}" srcOrd="0" destOrd="0" parTransId="{EB2E6D77-E404-481C-B878-84463F5C4888}" sibTransId="{8E8E69D9-C212-4C76-BC33-E4AA64776B71}"/>
    <dgm:cxn modelId="{9D2A4039-7071-4A9A-86CF-0005893D78A6}" type="presOf" srcId="{634249A3-E15C-45C0-9603-2EBC3A13493D}" destId="{2DDBE204-CD79-4FE3-ABFC-711D1B7D6CA2}" srcOrd="0" destOrd="0" presId="urn:microsoft.com/office/officeart/2005/8/layout/vList2"/>
    <dgm:cxn modelId="{A0BA8F40-1495-474C-9330-FEE99C17D3B5}" srcId="{D57F848C-49E7-4029-A4B8-780DA9B32538}" destId="{634249A3-E15C-45C0-9603-2EBC3A13493D}" srcOrd="1" destOrd="0" parTransId="{82DC5C91-9C61-4238-9DEA-A969D0B36C70}" sibTransId="{50895964-1A45-40CF-AB62-5164CD579558}"/>
    <dgm:cxn modelId="{8F0CEA5B-BC12-470C-9C90-84B78D4308BD}" type="presOf" srcId="{8E2DE5C5-940D-4DBD-BB5A-CF9BB2EADBD8}" destId="{54E611F1-7D41-462D-89DB-E536CF4361A2}" srcOrd="0" destOrd="0" presId="urn:microsoft.com/office/officeart/2005/8/layout/vList2"/>
    <dgm:cxn modelId="{12A5F55F-FE4D-4203-95A6-369E58453F63}" type="presOf" srcId="{D57F848C-49E7-4029-A4B8-780DA9B32538}" destId="{D72B3111-8F3C-4B87-9DBE-C8F9A87D19F2}" srcOrd="0" destOrd="0" presId="urn:microsoft.com/office/officeart/2005/8/layout/vList2"/>
    <dgm:cxn modelId="{D736329D-7506-411E-A734-988ACC954492}" srcId="{D57F848C-49E7-4029-A4B8-780DA9B32538}" destId="{5CEC5517-8435-469D-B05C-4B6CB938F393}" srcOrd="3" destOrd="0" parTransId="{34990418-0249-4467-8E87-5400C9BD6428}" sibTransId="{F1CB27D3-7F6B-4D69-AC01-9C430066ED2D}"/>
    <dgm:cxn modelId="{5107E0C0-9BDF-4A06-8336-A76B96EE5CB9}" type="presOf" srcId="{276A2BF5-9165-4CA9-B945-DDC1F2751FF2}" destId="{0CB311A8-A537-4398-AAEF-6D0EA234C54E}" srcOrd="0" destOrd="0" presId="urn:microsoft.com/office/officeart/2005/8/layout/vList2"/>
    <dgm:cxn modelId="{46DDBCDE-6D18-4CC4-8A6C-2E0326BC6EAD}" srcId="{D57F848C-49E7-4029-A4B8-780DA9B32538}" destId="{276A2BF5-9165-4CA9-B945-DDC1F2751FF2}" srcOrd="2" destOrd="0" parTransId="{99C8435D-7D83-40C0-9433-28213E5635CB}" sibTransId="{34E0EF80-54CA-4E7E-9A2F-4B169EEFC82E}"/>
    <dgm:cxn modelId="{CCEB21EC-AAD3-4C73-B2BC-7103903E04E9}" type="presParOf" srcId="{D72B3111-8F3C-4B87-9DBE-C8F9A87D19F2}" destId="{54E611F1-7D41-462D-89DB-E536CF4361A2}" srcOrd="0" destOrd="0" presId="urn:microsoft.com/office/officeart/2005/8/layout/vList2"/>
    <dgm:cxn modelId="{44DDDCCF-9671-404C-AC3F-4A1E1B93769A}" type="presParOf" srcId="{D72B3111-8F3C-4B87-9DBE-C8F9A87D19F2}" destId="{7D6A4BEF-77F6-42B1-8ED8-AD4FFCC461C2}" srcOrd="1" destOrd="0" presId="urn:microsoft.com/office/officeart/2005/8/layout/vList2"/>
    <dgm:cxn modelId="{1B0F4368-DAE2-4B47-9CAB-47A5A24B9B62}" type="presParOf" srcId="{D72B3111-8F3C-4B87-9DBE-C8F9A87D19F2}" destId="{2DDBE204-CD79-4FE3-ABFC-711D1B7D6CA2}" srcOrd="2" destOrd="0" presId="urn:microsoft.com/office/officeart/2005/8/layout/vList2"/>
    <dgm:cxn modelId="{ACE04E73-5A12-4A82-80B9-1600981C2C53}" type="presParOf" srcId="{D72B3111-8F3C-4B87-9DBE-C8F9A87D19F2}" destId="{347BF92D-6EC6-4752-A351-F97F5A87B327}" srcOrd="3" destOrd="0" presId="urn:microsoft.com/office/officeart/2005/8/layout/vList2"/>
    <dgm:cxn modelId="{9891845A-FF5D-4570-AAA4-C3D0D0B211C3}" type="presParOf" srcId="{D72B3111-8F3C-4B87-9DBE-C8F9A87D19F2}" destId="{0CB311A8-A537-4398-AAEF-6D0EA234C54E}" srcOrd="4" destOrd="0" presId="urn:microsoft.com/office/officeart/2005/8/layout/vList2"/>
    <dgm:cxn modelId="{57B14F65-E933-4564-B142-B346513618F1}" type="presParOf" srcId="{D72B3111-8F3C-4B87-9DBE-C8F9A87D19F2}" destId="{A738B913-45D9-4EE8-A92F-2B51409CEB61}" srcOrd="5" destOrd="0" presId="urn:microsoft.com/office/officeart/2005/8/layout/vList2"/>
    <dgm:cxn modelId="{48A494B3-85C4-46C3-B647-E1A9081C4674}" type="presParOf" srcId="{D72B3111-8F3C-4B87-9DBE-C8F9A87D19F2}" destId="{08F6F701-4E87-4B7F-9A5F-C692B854D3D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C7D153-72B5-4809-AAF4-B93C4973B46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96569C7-967C-49D7-BC57-4417B97A057A}">
      <dgm:prSet/>
      <dgm:spPr/>
      <dgm:t>
        <a:bodyPr/>
        <a:lstStyle/>
        <a:p>
          <a:r>
            <a:rPr lang="en-US"/>
            <a:t>Users have reported getting empty anchors for high precision in some cases. The threshold value then needs to be tuned to ensure some sub-optimal explanation</a:t>
          </a:r>
        </a:p>
      </dgm:t>
    </dgm:pt>
    <dgm:pt modelId="{1CA363F9-FB12-4883-8194-8493C5C9D0ED}" type="parTrans" cxnId="{D2D621E9-7602-4A09-8346-E57EA2EF3223}">
      <dgm:prSet/>
      <dgm:spPr/>
      <dgm:t>
        <a:bodyPr/>
        <a:lstStyle/>
        <a:p>
          <a:endParaRPr lang="en-US"/>
        </a:p>
      </dgm:t>
    </dgm:pt>
    <dgm:pt modelId="{E96D8851-9630-43DC-9712-1B444A101715}" type="sibTrans" cxnId="{D2D621E9-7602-4A09-8346-E57EA2EF3223}">
      <dgm:prSet/>
      <dgm:spPr/>
      <dgm:t>
        <a:bodyPr/>
        <a:lstStyle/>
        <a:p>
          <a:endParaRPr lang="en-US"/>
        </a:p>
      </dgm:t>
    </dgm:pt>
    <dgm:pt modelId="{163831CC-4C4E-476F-921A-724FFE62FE9A}">
      <dgm:prSet/>
      <dgm:spPr/>
      <dgm:t>
        <a:bodyPr/>
        <a:lstStyle/>
        <a:p>
          <a:r>
            <a:rPr lang="en-US"/>
            <a:t>Data instances near the decision boundary give very narrow Anchors and LIME might work better then</a:t>
          </a:r>
        </a:p>
      </dgm:t>
    </dgm:pt>
    <dgm:pt modelId="{8A5C604B-5478-475D-AAB6-51BC74B7DAB9}" type="parTrans" cxnId="{DF8514A1-4F05-4AC7-8B82-C0C8AA7342A8}">
      <dgm:prSet/>
      <dgm:spPr/>
      <dgm:t>
        <a:bodyPr/>
        <a:lstStyle/>
        <a:p>
          <a:endParaRPr lang="en-US"/>
        </a:p>
      </dgm:t>
    </dgm:pt>
    <dgm:pt modelId="{56AD3204-31C1-49EF-8BDA-8E9D37272B21}" type="sibTrans" cxnId="{DF8514A1-4F05-4AC7-8B82-C0C8AA7342A8}">
      <dgm:prSet/>
      <dgm:spPr/>
      <dgm:t>
        <a:bodyPr/>
        <a:lstStyle/>
        <a:p>
          <a:endParaRPr lang="en-US"/>
        </a:p>
      </dgm:t>
    </dgm:pt>
    <dgm:pt modelId="{46BDA142-79FF-4739-8BE3-ED1A5DD92A41}">
      <dgm:prSet/>
      <dgm:spPr/>
      <dgm:t>
        <a:bodyPr/>
        <a:lstStyle/>
        <a:p>
          <a:r>
            <a:rPr lang="en-US"/>
            <a:t>Complex Output Space: Having a large number of labels will cause issues to the user with anchors.</a:t>
          </a:r>
        </a:p>
      </dgm:t>
    </dgm:pt>
    <dgm:pt modelId="{C2D0DF5A-9C71-4C7A-AE23-D860D3600F69}" type="parTrans" cxnId="{B693D9A6-B682-4D91-B394-71D2DD179AE0}">
      <dgm:prSet/>
      <dgm:spPr/>
      <dgm:t>
        <a:bodyPr/>
        <a:lstStyle/>
        <a:p>
          <a:endParaRPr lang="en-US"/>
        </a:p>
      </dgm:t>
    </dgm:pt>
    <dgm:pt modelId="{504ED026-1DF9-41AD-AC66-089F990AEBA7}" type="sibTrans" cxnId="{B693D9A6-B682-4D91-B394-71D2DD179AE0}">
      <dgm:prSet/>
      <dgm:spPr/>
      <dgm:t>
        <a:bodyPr/>
        <a:lstStyle/>
        <a:p>
          <a:endParaRPr lang="en-US"/>
        </a:p>
      </dgm:t>
    </dgm:pt>
    <dgm:pt modelId="{CF16DBA7-90D9-4AEE-A368-BD5E86D17E81}">
      <dgm:prSet/>
      <dgm:spPr/>
      <dgm:t>
        <a:bodyPr/>
        <a:lstStyle/>
        <a:p>
          <a:r>
            <a:rPr lang="en-US"/>
            <a:t>The Simulated User study section is very unclear on how precision and coverage have been computed and how this classifies as a ‘simulated user’.  </a:t>
          </a:r>
        </a:p>
      </dgm:t>
    </dgm:pt>
    <dgm:pt modelId="{EB2214C1-E57F-437E-985F-6A9ABDC441F2}" type="parTrans" cxnId="{091B4791-3F77-478E-AC77-A28F2E10D63F}">
      <dgm:prSet/>
      <dgm:spPr/>
      <dgm:t>
        <a:bodyPr/>
        <a:lstStyle/>
        <a:p>
          <a:endParaRPr lang="en-US"/>
        </a:p>
      </dgm:t>
    </dgm:pt>
    <dgm:pt modelId="{D8C432DA-07DD-4E85-9783-7138C36219E0}" type="sibTrans" cxnId="{091B4791-3F77-478E-AC77-A28F2E10D63F}">
      <dgm:prSet/>
      <dgm:spPr/>
      <dgm:t>
        <a:bodyPr/>
        <a:lstStyle/>
        <a:p>
          <a:endParaRPr lang="en-US"/>
        </a:p>
      </dgm:t>
    </dgm:pt>
    <dgm:pt modelId="{B511C045-6A90-4659-97F0-A8B34FFF9D93}" type="pres">
      <dgm:prSet presAssocID="{31C7D153-72B5-4809-AAF4-B93C4973B46A}" presName="linear" presStyleCnt="0">
        <dgm:presLayoutVars>
          <dgm:animLvl val="lvl"/>
          <dgm:resizeHandles val="exact"/>
        </dgm:presLayoutVars>
      </dgm:prSet>
      <dgm:spPr/>
    </dgm:pt>
    <dgm:pt modelId="{8D3F7015-C700-4CC9-9542-ACDD8B5886C4}" type="pres">
      <dgm:prSet presAssocID="{B96569C7-967C-49D7-BC57-4417B97A057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5BAF631-848C-4E04-85DB-48FA0CD258A5}" type="pres">
      <dgm:prSet presAssocID="{E96D8851-9630-43DC-9712-1B444A101715}" presName="spacer" presStyleCnt="0"/>
      <dgm:spPr/>
    </dgm:pt>
    <dgm:pt modelId="{4F0E1B7E-C334-4E91-99E9-7552DD6366F2}" type="pres">
      <dgm:prSet presAssocID="{163831CC-4C4E-476F-921A-724FFE62FE9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D980C77-A3C2-48EA-A0C5-1EF8D4B75955}" type="pres">
      <dgm:prSet presAssocID="{56AD3204-31C1-49EF-8BDA-8E9D37272B21}" presName="spacer" presStyleCnt="0"/>
      <dgm:spPr/>
    </dgm:pt>
    <dgm:pt modelId="{EC3CDBAE-B201-499F-A5A8-6982E2241DE3}" type="pres">
      <dgm:prSet presAssocID="{46BDA142-79FF-4739-8BE3-ED1A5DD92A4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A67F943-B4E8-4D11-AB62-3103076745B7}" type="pres">
      <dgm:prSet presAssocID="{504ED026-1DF9-41AD-AC66-089F990AEBA7}" presName="spacer" presStyleCnt="0"/>
      <dgm:spPr/>
    </dgm:pt>
    <dgm:pt modelId="{BF98565F-6E1E-4A13-993F-B6C8ADD45641}" type="pres">
      <dgm:prSet presAssocID="{CF16DBA7-90D9-4AEE-A368-BD5E86D17E8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1A4EC04-8344-40BB-820E-886D6E7C9DBD}" type="presOf" srcId="{46BDA142-79FF-4739-8BE3-ED1A5DD92A41}" destId="{EC3CDBAE-B201-499F-A5A8-6982E2241DE3}" srcOrd="0" destOrd="0" presId="urn:microsoft.com/office/officeart/2005/8/layout/vList2"/>
    <dgm:cxn modelId="{AB81CC18-1D00-45D5-A35B-43EEAA29D987}" type="presOf" srcId="{163831CC-4C4E-476F-921A-724FFE62FE9A}" destId="{4F0E1B7E-C334-4E91-99E9-7552DD6366F2}" srcOrd="0" destOrd="0" presId="urn:microsoft.com/office/officeart/2005/8/layout/vList2"/>
    <dgm:cxn modelId="{EC01BB60-8D15-4AED-A672-5F537D704BB3}" type="presOf" srcId="{B96569C7-967C-49D7-BC57-4417B97A057A}" destId="{8D3F7015-C700-4CC9-9542-ACDD8B5886C4}" srcOrd="0" destOrd="0" presId="urn:microsoft.com/office/officeart/2005/8/layout/vList2"/>
    <dgm:cxn modelId="{091B4791-3F77-478E-AC77-A28F2E10D63F}" srcId="{31C7D153-72B5-4809-AAF4-B93C4973B46A}" destId="{CF16DBA7-90D9-4AEE-A368-BD5E86D17E81}" srcOrd="3" destOrd="0" parTransId="{EB2214C1-E57F-437E-985F-6A9ABDC441F2}" sibTransId="{D8C432DA-07DD-4E85-9783-7138C36219E0}"/>
    <dgm:cxn modelId="{DF8514A1-4F05-4AC7-8B82-C0C8AA7342A8}" srcId="{31C7D153-72B5-4809-AAF4-B93C4973B46A}" destId="{163831CC-4C4E-476F-921A-724FFE62FE9A}" srcOrd="1" destOrd="0" parTransId="{8A5C604B-5478-475D-AAB6-51BC74B7DAB9}" sibTransId="{56AD3204-31C1-49EF-8BDA-8E9D37272B21}"/>
    <dgm:cxn modelId="{B693D9A6-B682-4D91-B394-71D2DD179AE0}" srcId="{31C7D153-72B5-4809-AAF4-B93C4973B46A}" destId="{46BDA142-79FF-4739-8BE3-ED1A5DD92A41}" srcOrd="2" destOrd="0" parTransId="{C2D0DF5A-9C71-4C7A-AE23-D860D3600F69}" sibTransId="{504ED026-1DF9-41AD-AC66-089F990AEBA7}"/>
    <dgm:cxn modelId="{016F3DC3-BB59-4409-8347-222BEE6E269A}" type="presOf" srcId="{CF16DBA7-90D9-4AEE-A368-BD5E86D17E81}" destId="{BF98565F-6E1E-4A13-993F-B6C8ADD45641}" srcOrd="0" destOrd="0" presId="urn:microsoft.com/office/officeart/2005/8/layout/vList2"/>
    <dgm:cxn modelId="{93AE94DA-72F0-4F99-9C32-999BD3FB86C9}" type="presOf" srcId="{31C7D153-72B5-4809-AAF4-B93C4973B46A}" destId="{B511C045-6A90-4659-97F0-A8B34FFF9D93}" srcOrd="0" destOrd="0" presId="urn:microsoft.com/office/officeart/2005/8/layout/vList2"/>
    <dgm:cxn modelId="{D2D621E9-7602-4A09-8346-E57EA2EF3223}" srcId="{31C7D153-72B5-4809-AAF4-B93C4973B46A}" destId="{B96569C7-967C-49D7-BC57-4417B97A057A}" srcOrd="0" destOrd="0" parTransId="{1CA363F9-FB12-4883-8194-8493C5C9D0ED}" sibTransId="{E96D8851-9630-43DC-9712-1B444A101715}"/>
    <dgm:cxn modelId="{5A02E36C-FD4D-426A-8469-60A192D3EC63}" type="presParOf" srcId="{B511C045-6A90-4659-97F0-A8B34FFF9D93}" destId="{8D3F7015-C700-4CC9-9542-ACDD8B5886C4}" srcOrd="0" destOrd="0" presId="urn:microsoft.com/office/officeart/2005/8/layout/vList2"/>
    <dgm:cxn modelId="{A695C5A8-725F-4751-BA79-1E093EE42A2C}" type="presParOf" srcId="{B511C045-6A90-4659-97F0-A8B34FFF9D93}" destId="{75BAF631-848C-4E04-85DB-48FA0CD258A5}" srcOrd="1" destOrd="0" presId="urn:microsoft.com/office/officeart/2005/8/layout/vList2"/>
    <dgm:cxn modelId="{118B707B-F146-414A-8C8E-25B744426240}" type="presParOf" srcId="{B511C045-6A90-4659-97F0-A8B34FFF9D93}" destId="{4F0E1B7E-C334-4E91-99E9-7552DD6366F2}" srcOrd="2" destOrd="0" presId="urn:microsoft.com/office/officeart/2005/8/layout/vList2"/>
    <dgm:cxn modelId="{A2B4ABB2-16D4-4358-A587-2E3C34C18473}" type="presParOf" srcId="{B511C045-6A90-4659-97F0-A8B34FFF9D93}" destId="{5D980C77-A3C2-48EA-A0C5-1EF8D4B75955}" srcOrd="3" destOrd="0" presId="urn:microsoft.com/office/officeart/2005/8/layout/vList2"/>
    <dgm:cxn modelId="{20483CB7-2E4C-446A-AD6F-A1F890284083}" type="presParOf" srcId="{B511C045-6A90-4659-97F0-A8B34FFF9D93}" destId="{EC3CDBAE-B201-499F-A5A8-6982E2241DE3}" srcOrd="4" destOrd="0" presId="urn:microsoft.com/office/officeart/2005/8/layout/vList2"/>
    <dgm:cxn modelId="{82A2FB00-C6BA-4C67-B3FA-5F887E5E8A4C}" type="presParOf" srcId="{B511C045-6A90-4659-97F0-A8B34FFF9D93}" destId="{1A67F943-B4E8-4D11-AB62-3103076745B7}" srcOrd="5" destOrd="0" presId="urn:microsoft.com/office/officeart/2005/8/layout/vList2"/>
    <dgm:cxn modelId="{3CDD667D-5B52-4E00-A0FD-EF61C0D22E26}" type="presParOf" srcId="{B511C045-6A90-4659-97F0-A8B34FFF9D93}" destId="{BF98565F-6E1E-4A13-993F-B6C8ADD4564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611F1-7D41-462D-89DB-E536CF4361A2}">
      <dsp:nvSpPr>
        <dsp:cNvPr id="0" name=""/>
        <dsp:cNvSpPr/>
      </dsp:nvSpPr>
      <dsp:spPr>
        <a:xfrm>
          <a:off x="0" y="618687"/>
          <a:ext cx="6513603" cy="111881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Anchors depends heavily on the hyperparameters that are needed to get good precision and coverage.</a:t>
          </a:r>
        </a:p>
      </dsp:txBody>
      <dsp:txXfrm>
        <a:off x="54616" y="673303"/>
        <a:ext cx="6404371" cy="1009580"/>
      </dsp:txXfrm>
    </dsp:sp>
    <dsp:sp modelId="{2DDBE204-CD79-4FE3-ABFC-711D1B7D6CA2}">
      <dsp:nvSpPr>
        <dsp:cNvPr id="0" name=""/>
        <dsp:cNvSpPr/>
      </dsp:nvSpPr>
      <dsp:spPr>
        <a:xfrm>
          <a:off x="0" y="1795100"/>
          <a:ext cx="6513603" cy="1118812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choice of these parameters would vary for different models otherwise the anchors could be complex, conflicting or none.</a:t>
          </a:r>
        </a:p>
      </dsp:txBody>
      <dsp:txXfrm>
        <a:off x="54616" y="1849716"/>
        <a:ext cx="6404371" cy="1009580"/>
      </dsp:txXfrm>
    </dsp:sp>
    <dsp:sp modelId="{0CB311A8-A537-4398-AAEF-6D0EA234C54E}">
      <dsp:nvSpPr>
        <dsp:cNvPr id="0" name=""/>
        <dsp:cNvSpPr/>
      </dsp:nvSpPr>
      <dsp:spPr>
        <a:xfrm>
          <a:off x="0" y="2971513"/>
          <a:ext cx="6513603" cy="1118812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Hence, analyzing various models sensitivity to these is crucial (left for future work in the paper)</a:t>
          </a:r>
        </a:p>
      </dsp:txBody>
      <dsp:txXfrm>
        <a:off x="54616" y="3026129"/>
        <a:ext cx="6404371" cy="1009580"/>
      </dsp:txXfrm>
    </dsp:sp>
    <dsp:sp modelId="{08F6F701-4E87-4B7F-9A5F-C692B854D3D9}">
      <dsp:nvSpPr>
        <dsp:cNvPr id="0" name=""/>
        <dsp:cNvSpPr/>
      </dsp:nvSpPr>
      <dsp:spPr>
        <a:xfrm>
          <a:off x="0" y="4147925"/>
          <a:ext cx="6513603" cy="1118812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user is having to choose these at present and it is important to either learn them or do a grid search approach, which might then make anchors slower than LIME.</a:t>
          </a:r>
        </a:p>
      </dsp:txBody>
      <dsp:txXfrm>
        <a:off x="54616" y="4202541"/>
        <a:ext cx="6404371" cy="1009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F7015-C700-4CC9-9542-ACDD8B5886C4}">
      <dsp:nvSpPr>
        <dsp:cNvPr id="0" name=""/>
        <dsp:cNvSpPr/>
      </dsp:nvSpPr>
      <dsp:spPr>
        <a:xfrm>
          <a:off x="0" y="542413"/>
          <a:ext cx="6513603" cy="11547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Users have reported getting empty anchors for high precision in some cases. The threshold value then needs to be tuned to ensure some sub-optimal explanation</a:t>
          </a:r>
        </a:p>
      </dsp:txBody>
      <dsp:txXfrm>
        <a:off x="56372" y="598785"/>
        <a:ext cx="6400859" cy="1042045"/>
      </dsp:txXfrm>
    </dsp:sp>
    <dsp:sp modelId="{4F0E1B7E-C334-4E91-99E9-7552DD6366F2}">
      <dsp:nvSpPr>
        <dsp:cNvPr id="0" name=""/>
        <dsp:cNvSpPr/>
      </dsp:nvSpPr>
      <dsp:spPr>
        <a:xfrm>
          <a:off x="0" y="1757683"/>
          <a:ext cx="6513603" cy="115478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instances near the decision boundary give very narrow Anchors and LIME might work better then</a:t>
          </a:r>
        </a:p>
      </dsp:txBody>
      <dsp:txXfrm>
        <a:off x="56372" y="1814055"/>
        <a:ext cx="6400859" cy="1042045"/>
      </dsp:txXfrm>
    </dsp:sp>
    <dsp:sp modelId="{EC3CDBAE-B201-499F-A5A8-6982E2241DE3}">
      <dsp:nvSpPr>
        <dsp:cNvPr id="0" name=""/>
        <dsp:cNvSpPr/>
      </dsp:nvSpPr>
      <dsp:spPr>
        <a:xfrm>
          <a:off x="0" y="2972953"/>
          <a:ext cx="6513603" cy="115478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Complex Output Space: Having a large number of labels will cause issues to the user with anchors.</a:t>
          </a:r>
        </a:p>
      </dsp:txBody>
      <dsp:txXfrm>
        <a:off x="56372" y="3029325"/>
        <a:ext cx="6400859" cy="1042045"/>
      </dsp:txXfrm>
    </dsp:sp>
    <dsp:sp modelId="{BF98565F-6E1E-4A13-993F-B6C8ADD45641}">
      <dsp:nvSpPr>
        <dsp:cNvPr id="0" name=""/>
        <dsp:cNvSpPr/>
      </dsp:nvSpPr>
      <dsp:spPr>
        <a:xfrm>
          <a:off x="0" y="4188223"/>
          <a:ext cx="6513603" cy="115478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Simulated User study section is very unclear on how precision and coverage have been computed and how this classifies as a ‘simulated user’.  </a:t>
          </a:r>
        </a:p>
      </dsp:txBody>
      <dsp:txXfrm>
        <a:off x="56372" y="4244595"/>
        <a:ext cx="6400859" cy="1042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9BB0-506B-45B2-9687-15C2FB0C5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21264-825D-45AB-9DA6-CC0D18713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5E3F4-9E46-43FA-98EA-0C498DB8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B2ED-B0BB-4469-B559-B92D52923F1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BD3D3-06BF-485B-B82C-10C0027C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CCC4E-7CF7-4172-8BE2-7B47434A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565B4-BAF2-468C-B959-2A4957519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0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A406-F561-4271-9D52-294AC3E2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75D06-C025-42C6-8EDC-56E6604BA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107CC-094F-4200-99ED-2C21E79E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B2ED-B0BB-4469-B559-B92D52923F1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9C6EF-D558-4582-9467-A4601CE9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7C7B0-9021-46C2-8850-0EA9A626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565B4-BAF2-468C-B959-2A4957519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0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70A8D-98CB-4AD4-9FED-38D8CB66F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621F3-0927-4983-8902-61984AA4E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C62B1-811F-4CA1-AD4D-3D1D5D17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B2ED-B0BB-4469-B559-B92D52923F1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6DE97-0A19-44D2-96E0-4B141706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EF344-E424-4DDD-A94F-1C536A05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565B4-BAF2-468C-B959-2A4957519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8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014D-CE79-4B90-8CE4-B85031E4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70102-FA92-4540-9187-9EE844AB1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4D703-4BEB-4D88-806B-23882ABA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B2ED-B0BB-4469-B559-B92D52923F1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0F79E-3F25-4CAC-BCCC-9BE9C94C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2D8E0-AFD9-481D-9D6E-56EE796B3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565B4-BAF2-468C-B959-2A4957519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5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7299-7121-45AC-A1B6-7CFE5EBD8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8FE52-66F4-4E5C-A55E-D04FF532C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69EC-2E75-4168-951C-7D07648C3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B2ED-B0BB-4469-B559-B92D52923F1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BA33C-EFBE-4697-BCD0-656099DA4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1D17C-8860-47E5-9D94-4C360985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565B4-BAF2-468C-B959-2A4957519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7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53E3-245A-41B9-9AAB-62BE9F7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F43A0-F9C4-43BD-BEFF-5BBF48B19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A7860-1A28-43EA-8A77-752F575C0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3C48F-0FDB-4F76-AAF2-481B73EDA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B2ED-B0BB-4469-B559-B92D52923F1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672BD-8B49-4E09-ACF6-CF0AFE0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0E14B-E4B9-4A81-A9F7-5EF37FA7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565B4-BAF2-468C-B959-2A4957519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9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D78E-535D-4026-B926-C7868E2E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D0A9D-1A24-420A-8394-4A265AC3B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7A826-9F18-4585-BB83-EBE801141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E842BC-7B1C-45E6-A624-3FDB0E2FE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87F9F-D775-489A-BBF8-79F6D48DA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59868-E56F-41E9-88B5-F3B3D88F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B2ED-B0BB-4469-B559-B92D52923F1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83FE0-A095-4D66-8AAC-FCC62BE9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5D8F7-25E9-4D47-B653-9AADBC19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565B4-BAF2-468C-B959-2A4957519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2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1543-6B26-42CC-906E-7E43DB34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A819F-A40F-4FBB-B832-19DF1F6B0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B2ED-B0BB-4469-B559-B92D52923F1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C507C-C971-4B52-AD8F-75B11B90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7A56D-2AD3-4601-AC87-0DE072AC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565B4-BAF2-468C-B959-2A4957519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6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B1437-47A9-43E3-A961-758CAE1B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B2ED-B0BB-4469-B559-B92D52923F1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FB950-B77A-4725-B480-C7269D7C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3590-09C7-4BE6-8E40-57AF2D3F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565B4-BAF2-468C-B959-2A4957519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375C-5B40-4EAE-A913-52E8537B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E7D74-42A8-4B07-9BF9-EBBC360E4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21975-11BE-4BB5-A15C-3793F6BB6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FF696-A6CA-4F65-9978-9F18A4971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B2ED-B0BB-4469-B559-B92D52923F1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E20F9-D2EC-4488-BC06-2579E013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8ADEE-20BB-4280-925F-FD7C74BF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565B4-BAF2-468C-B959-2A4957519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3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E47A-E1C0-4885-9BB5-2F4B58AE6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71600-436B-4D4B-8FBD-8210DECF4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07822-A442-4F3C-A680-2EE3C2DA8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8317C-D362-4D1A-BF36-5CB00A06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B2ED-B0BB-4469-B559-B92D52923F1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926D6-544E-4E7E-89BD-6C2A3D22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B76F6-157F-4D54-A471-6B32D3D4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565B4-BAF2-468C-B959-2A4957519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0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6120EC-7D1B-40A2-9C19-35B24826A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781B4-81B3-4402-A0F9-CCEF6047D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204C9-E9C0-4781-B094-1FA8ADEED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BB2ED-B0BB-4469-B559-B92D52923F1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E7861-63B6-44BD-938A-DCC4A7A4A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DBA15-5B87-44EC-BB77-0BA2C65B0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565B4-BAF2-468C-B959-2A4957519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4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8D66F059-79F2-4EDC-B59B-97C00165E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/>
              <a:t>-Jie Hua and Shubham Sharma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325FE-B80A-44DC-97FB-78F305481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6420"/>
            <a:ext cx="9144000" cy="1125159"/>
          </a:xfrm>
        </p:spPr>
        <p:txBody>
          <a:bodyPr anchor="ctr">
            <a:noAutofit/>
          </a:bodyPr>
          <a:lstStyle/>
          <a:p>
            <a:r>
              <a:rPr lang="en-US" sz="2000" b="1" u="sng" dirty="0">
                <a:solidFill>
                  <a:schemeClr val="bg2"/>
                </a:solidFill>
              </a:rPr>
              <a:t>Critique</a:t>
            </a:r>
            <a:br>
              <a:rPr lang="en-US" sz="2000" dirty="0">
                <a:solidFill>
                  <a:schemeClr val="bg2"/>
                </a:solidFill>
              </a:rPr>
            </a:b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Anchors: High-Precision Model-Agnostic Explanations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Marco Tulio                       </a:t>
            </a:r>
            <a:r>
              <a:rPr lang="en-US" sz="2000" b="1" dirty="0" err="1">
                <a:solidFill>
                  <a:schemeClr val="bg2"/>
                </a:solidFill>
              </a:rPr>
              <a:t>Ribiero</a:t>
            </a:r>
            <a:r>
              <a:rPr lang="en-US" sz="2000" b="1" dirty="0">
                <a:solidFill>
                  <a:schemeClr val="bg2"/>
                </a:solidFill>
              </a:rPr>
              <a:t> Sameer Singh                       Carlos </a:t>
            </a:r>
            <a:r>
              <a:rPr lang="en-US" sz="2000" b="1" dirty="0" err="1">
                <a:solidFill>
                  <a:schemeClr val="bg2"/>
                </a:solidFill>
              </a:rPr>
              <a:t>Guestrin</a:t>
            </a:r>
            <a:endParaRPr lang="en-US" sz="2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451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34C79-4399-4440-96C3-8F6162F3F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Is Anchors really better than LIME: Precision vs Coverage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A64ED8-8511-430B-AAA5-D83EF23FC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142" y="824433"/>
            <a:ext cx="10595911" cy="294036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0F4AB3-F0E8-4AE9-A06E-9735CE4157E3}"/>
              </a:ext>
            </a:extLst>
          </p:cNvPr>
          <p:cNvSpPr txBox="1"/>
          <p:nvPr/>
        </p:nvSpPr>
        <p:spPr>
          <a:xfrm>
            <a:off x="4878784" y="4824249"/>
            <a:ext cx="6673136" cy="1461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Coverage is defined as the fraction of instances where users made a prediction other than I don’t know.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Precision is better for Anchor but coverage is better for LIME!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chemeClr val="bg1"/>
                </a:solidFill>
              </a:rPr>
              <a:t>While Anchors might be better for extrapolating explanations to new data instances, users are more confident after seeing LIME explanations</a:t>
            </a:r>
          </a:p>
        </p:txBody>
      </p:sp>
    </p:spTree>
    <p:extLst>
      <p:ext uri="{BB962C8B-B14F-4D97-AF65-F5344CB8AC3E}">
        <p14:creationId xmlns:p14="http://schemas.microsoft.com/office/powerpoint/2010/main" val="2708026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03F48-EF84-4312-96C5-073380304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Anchors for Image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CDD6C6-F16E-43D0-9353-2FC0601EF071}"/>
              </a:ext>
            </a:extLst>
          </p:cNvPr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Taken one example case without details on precision or coverage or advantage over LIME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Github</a:t>
            </a:r>
            <a:r>
              <a:rPr lang="en-US" sz="2000" dirty="0">
                <a:solidFill>
                  <a:schemeClr val="bg1"/>
                </a:solidFill>
              </a:rPr>
              <a:t> doesn’t include the code or experiments for image data or VQA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B9FC18-471B-4881-8AF8-5DFFF954D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0431" y="1672433"/>
            <a:ext cx="7255814" cy="391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9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201FF-7B81-4740-B1D1-27B9BF7A1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Hyperparameters and Sensitivity Analysis: Is the approach really model agnostic?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A0BDD0-1725-4701-BB63-E2DDF10F09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61751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287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2D719-5FA3-4572-B3C9-BF3D5ECA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Other problems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F2160C-6D3E-40AA-A875-CB1B3FA7A9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00220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7656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Tw Cen MT</vt:lpstr>
      <vt:lpstr>Office Theme</vt:lpstr>
      <vt:lpstr>Critique  Anchors: High-Precision Model-Agnostic Explanations Marco Tulio                       Ribiero Sameer Singh                       Carlos Guestrin</vt:lpstr>
      <vt:lpstr>Is Anchors really better than LIME: Precision vs Coverage</vt:lpstr>
      <vt:lpstr>Anchors for Image Data</vt:lpstr>
      <vt:lpstr>Hyperparameters and Sensitivity Analysis: Is the approach really model agnostic?</vt:lpstr>
      <vt:lpstr>Other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Critique  Anchors: High-Precision Model-Agnostic Explanations Marco Tulio                       Ribiero Sameer Singh                       Carlos Guestrin</dc:title>
  <dc:creator>Shubham Sharma</dc:creator>
  <cp:lastModifiedBy>Shubham Sharma</cp:lastModifiedBy>
  <cp:revision>2</cp:revision>
  <dcterms:created xsi:type="dcterms:W3CDTF">2019-01-31T01:21:06Z</dcterms:created>
  <dcterms:modified xsi:type="dcterms:W3CDTF">2019-01-31T01:25:22Z</dcterms:modified>
</cp:coreProperties>
</file>