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60" r:id="rId3"/>
    <p:sldId id="261" r:id="rId4"/>
    <p:sldId id="262"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364" autoAdjust="0"/>
  </p:normalViewPr>
  <p:slideViewPr>
    <p:cSldViewPr snapToGrid="0">
      <p:cViewPr varScale="1">
        <p:scale>
          <a:sx n="76" d="100"/>
          <a:sy n="76" d="100"/>
        </p:scale>
        <p:origin x="94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5D0A12-5ED9-47F3-A89A-4E17B69C24FE}" type="datetimeFigureOut">
              <a:rPr lang="en-US" smtClean="0"/>
              <a:t>2/25/2019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B8FA8-28FF-414D-95A5-005F51DB8712}" type="slidenum">
              <a:rPr lang="en-US" smtClean="0"/>
              <a:t>‹#›</a:t>
            </a:fld>
            <a:endParaRPr lang="en-US"/>
          </a:p>
        </p:txBody>
      </p:sp>
    </p:spTree>
    <p:extLst>
      <p:ext uri="{BB962C8B-B14F-4D97-AF65-F5344CB8AC3E}">
        <p14:creationId xmlns:p14="http://schemas.microsoft.com/office/powerpoint/2010/main" val="391070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For instance, one could argue that algorithmic inequalities would be due to brute luck when they are based on a) information or data, whether provided directly or indirectly, concerning the affected individual or b) resulted from his or her actions but for which, for the individual affected, no clear link exists between a, b, and the algorithmic outcome - even though the algorithm did find such a link to be present. If one remains true to the strict definition of ‘option’ luck, as being determined by choice or volition, one could also argue that, where an individual has freely given informed consent to the processing of his or her personal data for the purposes of automated decision-making, algorithmic inequalities that follow are justified.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With regard to group level inequalities, it seems more difficult to judge their fair nature on the basis of brute and option luck. How can one determine whether or not unfair outcomes for a group, such as a stereotype, are the result of brute or option luck? How and when can one ascribe volition or responsibility to random groups? In addition, what to do with inequalities that are unfair for the group, but nonetheless have produced beneficial outcomes for certain individual members within the group (or vice versa)? Should there follow some sort of redistribution or compensation in favor of the </a:t>
            </a:r>
            <a:r>
              <a:rPr lang="en-US" sz="1200" b="0" i="0" u="none" strike="noStrike" kern="1200" baseline="0" dirty="0" smtClean="0">
                <a:solidFill>
                  <a:schemeClr val="tx1"/>
                </a:solidFill>
                <a:latin typeface="+mn-lt"/>
                <a:ea typeface="+mn-ea"/>
                <a:cs typeface="+mn-cs"/>
              </a:rPr>
              <a:t>group? </a:t>
            </a:r>
            <a:r>
              <a:rPr lang="en-US" sz="1200" b="0" i="0" u="none" strike="noStrike" kern="1200" baseline="0" dirty="0" smtClean="0">
                <a:solidFill>
                  <a:schemeClr val="tx1"/>
                </a:solidFill>
                <a:latin typeface="+mn-lt"/>
                <a:ea typeface="+mn-ea"/>
                <a:cs typeface="+mn-cs"/>
              </a:rPr>
              <a:t>Finally, the difficulty to demarcate brute from option luck likely limits the possibility that these notions will one day be formalized in an effective, airtight manner.</a:t>
            </a:r>
            <a:endParaRPr lang="en-US" dirty="0"/>
          </a:p>
        </p:txBody>
      </p:sp>
      <p:sp>
        <p:nvSpPr>
          <p:cNvPr id="4" name="Slide Number Placeholder 3"/>
          <p:cNvSpPr>
            <a:spLocks noGrp="1"/>
          </p:cNvSpPr>
          <p:nvPr>
            <p:ph type="sldNum" sz="quarter" idx="10"/>
          </p:nvPr>
        </p:nvSpPr>
        <p:spPr/>
        <p:txBody>
          <a:bodyPr/>
          <a:lstStyle/>
          <a:p>
            <a:fld id="{680B8FA8-28FF-414D-95A5-005F51DB8712}" type="slidenum">
              <a:rPr lang="en-US" smtClean="0"/>
              <a:t>2</a:t>
            </a:fld>
            <a:endParaRPr lang="en-US"/>
          </a:p>
        </p:txBody>
      </p:sp>
    </p:spTree>
    <p:extLst>
      <p:ext uri="{BB962C8B-B14F-4D97-AF65-F5344CB8AC3E}">
        <p14:creationId xmlns:p14="http://schemas.microsoft.com/office/powerpoint/2010/main" val="357617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Introvert vs. extrovert</a:t>
            </a:r>
            <a:r>
              <a:rPr lang="en-US" baseline="0" dirty="0" smtClean="0"/>
              <a:t> personality</a:t>
            </a:r>
            <a:endParaRPr lang="en-US" dirty="0"/>
          </a:p>
        </p:txBody>
      </p:sp>
      <p:sp>
        <p:nvSpPr>
          <p:cNvPr id="4" name="Slide Number Placeholder 3"/>
          <p:cNvSpPr>
            <a:spLocks noGrp="1"/>
          </p:cNvSpPr>
          <p:nvPr>
            <p:ph type="sldNum" sz="quarter" idx="10"/>
          </p:nvPr>
        </p:nvSpPr>
        <p:spPr/>
        <p:txBody>
          <a:bodyPr/>
          <a:lstStyle/>
          <a:p>
            <a:fld id="{680B8FA8-28FF-414D-95A5-005F51DB8712}" type="slidenum">
              <a:rPr lang="en-US" smtClean="0"/>
              <a:t>3</a:t>
            </a:fld>
            <a:endParaRPr lang="en-US"/>
          </a:p>
        </p:txBody>
      </p:sp>
    </p:spTree>
    <p:extLst>
      <p:ext uri="{BB962C8B-B14F-4D97-AF65-F5344CB8AC3E}">
        <p14:creationId xmlns:p14="http://schemas.microsoft.com/office/powerpoint/2010/main" val="229563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0B8FA8-28FF-414D-95A5-005F51DB8712}" type="slidenum">
              <a:rPr lang="en-US" smtClean="0"/>
              <a:t>4</a:t>
            </a:fld>
            <a:endParaRPr lang="en-US"/>
          </a:p>
        </p:txBody>
      </p:sp>
    </p:spTree>
    <p:extLst>
      <p:ext uri="{BB962C8B-B14F-4D97-AF65-F5344CB8AC3E}">
        <p14:creationId xmlns:p14="http://schemas.microsoft.com/office/powerpoint/2010/main" val="28017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regard to group level inequalities, it seems more difficult to judge their fair nature on the basis of brute and option luck. How can one determine whether or not unfair outcomes for a group, such as a stereotype, are the result of brute or option luck? How and when can one ascribe volition or responsibility to random groups? In addition, what to do with inequalities that are unfair for the group, but nonetheless have produced beneficial outcomes for certain individual members within the group (or vice versa)? Should there follow some sort of redistribution or compensation in favor of the group? Finally, the difficulty to demarcate brute from option luck likely limits the possibility that these notions will one day be formalized in an effective, airtight manner.</a:t>
            </a:r>
          </a:p>
          <a:p>
            <a:endParaRPr lang="en-US" dirty="0"/>
          </a:p>
        </p:txBody>
      </p:sp>
      <p:sp>
        <p:nvSpPr>
          <p:cNvPr id="4" name="Slide Number Placeholder 3"/>
          <p:cNvSpPr>
            <a:spLocks noGrp="1"/>
          </p:cNvSpPr>
          <p:nvPr>
            <p:ph type="sldNum" sz="quarter" idx="10"/>
          </p:nvPr>
        </p:nvSpPr>
        <p:spPr/>
        <p:txBody>
          <a:bodyPr/>
          <a:lstStyle/>
          <a:p>
            <a:fld id="{680B8FA8-28FF-414D-95A5-005F51DB8712}" type="slidenum">
              <a:rPr lang="en-US" smtClean="0"/>
              <a:t>5</a:t>
            </a:fld>
            <a:endParaRPr lang="en-US"/>
          </a:p>
        </p:txBody>
      </p:sp>
    </p:spTree>
    <p:extLst>
      <p:ext uri="{BB962C8B-B14F-4D97-AF65-F5344CB8AC3E}">
        <p14:creationId xmlns:p14="http://schemas.microsoft.com/office/powerpoint/2010/main" val="132746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6154FB-B61D-42E9-BD7A-2E216BBDE95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31152-16CD-4C6F-8C7F-E9BFE76BCA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27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154FB-B61D-42E9-BD7A-2E216BBDE95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31152-16CD-4C6F-8C7F-E9BFE76BCA05}" type="slidenum">
              <a:rPr lang="en-US" smtClean="0"/>
              <a:t>‹#›</a:t>
            </a:fld>
            <a:endParaRPr lang="en-US"/>
          </a:p>
        </p:txBody>
      </p:sp>
    </p:spTree>
    <p:extLst>
      <p:ext uri="{BB962C8B-B14F-4D97-AF65-F5344CB8AC3E}">
        <p14:creationId xmlns:p14="http://schemas.microsoft.com/office/powerpoint/2010/main" val="132311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154FB-B61D-42E9-BD7A-2E216BBDE95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31152-16CD-4C6F-8C7F-E9BFE76BCA05}" type="slidenum">
              <a:rPr lang="en-US" smtClean="0"/>
              <a:t>‹#›</a:t>
            </a:fld>
            <a:endParaRPr lang="en-US"/>
          </a:p>
        </p:txBody>
      </p:sp>
    </p:spTree>
    <p:extLst>
      <p:ext uri="{BB962C8B-B14F-4D97-AF65-F5344CB8AC3E}">
        <p14:creationId xmlns:p14="http://schemas.microsoft.com/office/powerpoint/2010/main" val="409887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6154FB-B61D-42E9-BD7A-2E216BBDE95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31152-16CD-4C6F-8C7F-E9BFE76BCA05}" type="slidenum">
              <a:rPr lang="en-US" smtClean="0"/>
              <a:t>‹#›</a:t>
            </a:fld>
            <a:endParaRPr lang="en-US"/>
          </a:p>
        </p:txBody>
      </p:sp>
    </p:spTree>
    <p:extLst>
      <p:ext uri="{BB962C8B-B14F-4D97-AF65-F5344CB8AC3E}">
        <p14:creationId xmlns:p14="http://schemas.microsoft.com/office/powerpoint/2010/main" val="191037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6154FB-B61D-42E9-BD7A-2E216BBDE95C}"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31152-16CD-4C6F-8C7F-E9BFE76BCA0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31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6154FB-B61D-42E9-BD7A-2E216BBDE95C}"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31152-16CD-4C6F-8C7F-E9BFE76BCA05}" type="slidenum">
              <a:rPr lang="en-US" smtClean="0"/>
              <a:t>‹#›</a:t>
            </a:fld>
            <a:endParaRPr lang="en-US"/>
          </a:p>
        </p:txBody>
      </p:sp>
    </p:spTree>
    <p:extLst>
      <p:ext uri="{BB962C8B-B14F-4D97-AF65-F5344CB8AC3E}">
        <p14:creationId xmlns:p14="http://schemas.microsoft.com/office/powerpoint/2010/main" val="368917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6154FB-B61D-42E9-BD7A-2E216BBDE95C}"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31152-16CD-4C6F-8C7F-E9BFE76BCA05}" type="slidenum">
              <a:rPr lang="en-US" smtClean="0"/>
              <a:t>‹#›</a:t>
            </a:fld>
            <a:endParaRPr lang="en-US"/>
          </a:p>
        </p:txBody>
      </p:sp>
    </p:spTree>
    <p:extLst>
      <p:ext uri="{BB962C8B-B14F-4D97-AF65-F5344CB8AC3E}">
        <p14:creationId xmlns:p14="http://schemas.microsoft.com/office/powerpoint/2010/main" val="370731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6154FB-B61D-42E9-BD7A-2E216BBDE95C}"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31152-16CD-4C6F-8C7F-E9BFE76BCA05}" type="slidenum">
              <a:rPr lang="en-US" smtClean="0"/>
              <a:t>‹#›</a:t>
            </a:fld>
            <a:endParaRPr lang="en-US"/>
          </a:p>
        </p:txBody>
      </p:sp>
    </p:spTree>
    <p:extLst>
      <p:ext uri="{BB962C8B-B14F-4D97-AF65-F5344CB8AC3E}">
        <p14:creationId xmlns:p14="http://schemas.microsoft.com/office/powerpoint/2010/main" val="375096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6154FB-B61D-42E9-BD7A-2E216BBDE95C}" type="datetimeFigureOut">
              <a:rPr lang="en-US" smtClean="0"/>
              <a:t>2/25/2019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6731152-16CD-4C6F-8C7F-E9BFE76BCA05}" type="slidenum">
              <a:rPr lang="en-US" smtClean="0"/>
              <a:t>‹#›</a:t>
            </a:fld>
            <a:endParaRPr lang="en-US"/>
          </a:p>
        </p:txBody>
      </p:sp>
    </p:spTree>
    <p:extLst>
      <p:ext uri="{BB962C8B-B14F-4D97-AF65-F5344CB8AC3E}">
        <p14:creationId xmlns:p14="http://schemas.microsoft.com/office/powerpoint/2010/main" val="284740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6154FB-B61D-42E9-BD7A-2E216BBDE95C}" type="datetimeFigureOut">
              <a:rPr lang="en-US" smtClean="0"/>
              <a:t>2/25/2019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731152-16CD-4C6F-8C7F-E9BFE76BCA05}" type="slidenum">
              <a:rPr lang="en-US" smtClean="0"/>
              <a:t>‹#›</a:t>
            </a:fld>
            <a:endParaRPr lang="en-US"/>
          </a:p>
        </p:txBody>
      </p:sp>
    </p:spTree>
    <p:extLst>
      <p:ext uri="{BB962C8B-B14F-4D97-AF65-F5344CB8AC3E}">
        <p14:creationId xmlns:p14="http://schemas.microsoft.com/office/powerpoint/2010/main" val="59109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6154FB-B61D-42E9-BD7A-2E216BBDE95C}"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31152-16CD-4C6F-8C7F-E9BFE76BCA05}" type="slidenum">
              <a:rPr lang="en-US" smtClean="0"/>
              <a:t>‹#›</a:t>
            </a:fld>
            <a:endParaRPr lang="en-US"/>
          </a:p>
        </p:txBody>
      </p:sp>
    </p:spTree>
    <p:extLst>
      <p:ext uri="{BB962C8B-B14F-4D97-AF65-F5344CB8AC3E}">
        <p14:creationId xmlns:p14="http://schemas.microsoft.com/office/powerpoint/2010/main" val="155492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6154FB-B61D-42E9-BD7A-2E216BBDE95C}" type="datetimeFigureOut">
              <a:rPr lang="en-US" smtClean="0"/>
              <a:t>2/25/2019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731152-16CD-4C6F-8C7F-E9BFE76BCA0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2050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pPr algn="ctr"/>
            <a:r>
              <a:rPr lang="en-US" sz="5400" dirty="0"/>
              <a:t>On Formalizing Fairness in Prediction with Machine Learning</a:t>
            </a:r>
          </a:p>
        </p:txBody>
      </p:sp>
      <p:sp>
        <p:nvSpPr>
          <p:cNvPr id="3" name="Subtitle 2"/>
          <p:cNvSpPr>
            <a:spLocks noGrp="1"/>
          </p:cNvSpPr>
          <p:nvPr>
            <p:ph type="subTitle" idx="1"/>
          </p:nvPr>
        </p:nvSpPr>
        <p:spPr>
          <a:xfrm>
            <a:off x="1097280" y="3438786"/>
            <a:ext cx="10058400" cy="1143000"/>
          </a:xfrm>
        </p:spPr>
        <p:txBody>
          <a:bodyPr/>
          <a:lstStyle/>
          <a:p>
            <a:pPr algn="ctr"/>
            <a:r>
              <a:rPr lang="pl-PL" dirty="0"/>
              <a:t>Pratik </a:t>
            </a:r>
            <a:r>
              <a:rPr lang="pl-PL" dirty="0" smtClean="0"/>
              <a:t>Gajane </a:t>
            </a:r>
            <a:r>
              <a:rPr lang="en-US" dirty="0" smtClean="0"/>
              <a:t>and </a:t>
            </a:r>
            <a:r>
              <a:rPr lang="pl-PL" dirty="0" smtClean="0"/>
              <a:t>Mykola Pechenizkiy </a:t>
            </a:r>
            <a:endParaRPr lang="en-US" dirty="0"/>
          </a:p>
        </p:txBody>
      </p:sp>
      <p:sp>
        <p:nvSpPr>
          <p:cNvPr id="4" name="TextBox 3"/>
          <p:cNvSpPr txBox="1"/>
          <p:nvPr/>
        </p:nvSpPr>
        <p:spPr>
          <a:xfrm>
            <a:off x="1097280" y="4458688"/>
            <a:ext cx="5212645" cy="936667"/>
          </a:xfrm>
          <a:prstGeom prst="rect">
            <a:avLst/>
          </a:prstGeom>
          <a:noFill/>
        </p:spPr>
        <p:txBody>
          <a:bodyPr wrap="none" rtlCol="0">
            <a:spAutoFit/>
          </a:bodyPr>
          <a:lstStyle/>
          <a:p>
            <a:pPr defTabSz="914400">
              <a:lnSpc>
                <a:spcPct val="90000"/>
              </a:lnSpc>
              <a:spcBef>
                <a:spcPts val="1200"/>
              </a:spcBef>
              <a:spcAft>
                <a:spcPts val="200"/>
              </a:spcAft>
              <a:buClr>
                <a:schemeClr val="accent1"/>
              </a:buClr>
              <a:buSzPct val="100000"/>
            </a:pPr>
            <a:r>
              <a:rPr lang="en-US" sz="2400" cap="all" spc="200" dirty="0">
                <a:solidFill>
                  <a:schemeClr val="tx2"/>
                </a:solidFill>
                <a:latin typeface="+mj-lt"/>
              </a:rPr>
              <a:t>Critiqued by: Rebecca Adaimi</a:t>
            </a:r>
          </a:p>
          <a:p>
            <a:pPr defTabSz="914400">
              <a:lnSpc>
                <a:spcPct val="90000"/>
              </a:lnSpc>
              <a:spcBef>
                <a:spcPts val="1200"/>
              </a:spcBef>
              <a:spcAft>
                <a:spcPts val="200"/>
              </a:spcAft>
              <a:buClr>
                <a:schemeClr val="accent1"/>
              </a:buClr>
              <a:buSzPct val="100000"/>
            </a:pPr>
            <a:r>
              <a:rPr lang="en-US" sz="2400" cap="all" spc="200" dirty="0">
                <a:solidFill>
                  <a:schemeClr val="tx2"/>
                </a:solidFill>
                <a:latin typeface="+mj-lt"/>
              </a:rPr>
              <a:t>	       </a:t>
            </a:r>
            <a:r>
              <a:rPr lang="en-US" sz="2400" cap="all" spc="200" dirty="0" smtClean="0">
                <a:solidFill>
                  <a:schemeClr val="tx2"/>
                </a:solidFill>
                <a:latin typeface="+mj-lt"/>
              </a:rPr>
              <a:t>	    </a:t>
            </a:r>
            <a:r>
              <a:rPr lang="en-US" sz="2400" cap="all" spc="200" dirty="0" err="1" smtClean="0">
                <a:solidFill>
                  <a:schemeClr val="tx2"/>
                </a:solidFill>
                <a:latin typeface="+mj-lt"/>
              </a:rPr>
              <a:t>Ronshee</a:t>
            </a:r>
            <a:r>
              <a:rPr lang="en-US" sz="2400" cap="all" spc="200" dirty="0" smtClean="0">
                <a:solidFill>
                  <a:schemeClr val="tx2"/>
                </a:solidFill>
                <a:latin typeface="+mj-lt"/>
              </a:rPr>
              <a:t> </a:t>
            </a:r>
            <a:r>
              <a:rPr lang="en-US" sz="2400" cap="all" spc="200" dirty="0">
                <a:solidFill>
                  <a:schemeClr val="tx2"/>
                </a:solidFill>
                <a:latin typeface="+mj-lt"/>
              </a:rPr>
              <a:t>Chawla</a:t>
            </a:r>
          </a:p>
        </p:txBody>
      </p:sp>
    </p:spTree>
    <p:extLst>
      <p:ext uri="{BB962C8B-B14F-4D97-AF65-F5344CB8AC3E}">
        <p14:creationId xmlns:p14="http://schemas.microsoft.com/office/powerpoint/2010/main" val="1914362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 of Resources</a:t>
            </a:r>
            <a:endParaRPr lang="en-US" dirty="0"/>
          </a:p>
        </p:txBody>
      </p:sp>
      <p:sp>
        <p:nvSpPr>
          <p:cNvPr id="3" name="Content Placeholder 2"/>
          <p:cNvSpPr>
            <a:spLocks noGrp="1"/>
          </p:cNvSpPr>
          <p:nvPr>
            <p:ph idx="1"/>
          </p:nvPr>
        </p:nvSpPr>
        <p:spPr/>
        <p:txBody>
          <a:bodyPr/>
          <a:lstStyle/>
          <a:p>
            <a:pPr marL="201168" lvl="1" indent="0">
              <a:buNone/>
            </a:pPr>
            <a:r>
              <a:rPr lang="en-US" dirty="0"/>
              <a:t>Dworkin claims </a:t>
            </a:r>
            <a:r>
              <a:rPr lang="en-US" dirty="0" smtClean="0"/>
              <a:t>that:  “individuals </a:t>
            </a:r>
            <a:r>
              <a:rPr lang="en-US" dirty="0"/>
              <a:t>are treated equally (with regard to the distribution of resources) only if that distribution is “sensitive towards ‘ambition’ or </a:t>
            </a:r>
            <a:r>
              <a:rPr lang="en-US" b="1" dirty="0">
                <a:solidFill>
                  <a:srgbClr val="FF0000"/>
                </a:solidFill>
              </a:rPr>
              <a:t>‘option luck’</a:t>
            </a:r>
            <a:r>
              <a:rPr lang="en-US" dirty="0"/>
              <a:t>, i.e. the traits and choices for which individuals should be held responsible, but where the distribution is insensitive to endowments and </a:t>
            </a:r>
            <a:r>
              <a:rPr lang="en-US" b="1" dirty="0">
                <a:solidFill>
                  <a:srgbClr val="FF0000"/>
                </a:solidFill>
              </a:rPr>
              <a:t>brute luck</a:t>
            </a:r>
            <a:r>
              <a:rPr lang="en-US" dirty="0"/>
              <a:t>, i.e. those things for which the individual should not be held responsible” </a:t>
            </a:r>
            <a:endParaRPr lang="en-US" dirty="0" smtClean="0"/>
          </a:p>
        </p:txBody>
      </p:sp>
      <p:pic>
        <p:nvPicPr>
          <p:cNvPr id="4" name="Picture 3"/>
          <p:cNvPicPr>
            <a:picLocks noChangeAspect="1"/>
          </p:cNvPicPr>
          <p:nvPr/>
        </p:nvPicPr>
        <p:blipFill>
          <a:blip r:embed="rId3"/>
          <a:stretch>
            <a:fillRect/>
          </a:stretch>
        </p:blipFill>
        <p:spPr>
          <a:xfrm>
            <a:off x="3348201" y="3031958"/>
            <a:ext cx="5557853" cy="2945510"/>
          </a:xfrm>
          <a:prstGeom prst="rect">
            <a:avLst/>
          </a:prstGeom>
        </p:spPr>
      </p:pic>
    </p:spTree>
    <p:extLst>
      <p:ext uri="{BB962C8B-B14F-4D97-AF65-F5344CB8AC3E}">
        <p14:creationId xmlns:p14="http://schemas.microsoft.com/office/powerpoint/2010/main" val="3681387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 of Resources</a:t>
            </a:r>
            <a:endParaRPr lang="en-US" dirty="0"/>
          </a:p>
        </p:txBody>
      </p:sp>
      <p:sp>
        <p:nvSpPr>
          <p:cNvPr id="3" name="Content Placeholder 2"/>
          <p:cNvSpPr>
            <a:spLocks noGrp="1"/>
          </p:cNvSpPr>
          <p:nvPr>
            <p:ph idx="1"/>
          </p:nvPr>
        </p:nvSpPr>
        <p:spPr/>
        <p:txBody>
          <a:bodyPr/>
          <a:lstStyle/>
          <a:p>
            <a:pPr marL="201168" lvl="1" indent="0">
              <a:buNone/>
            </a:pPr>
            <a:r>
              <a:rPr lang="en-US" b="1" dirty="0" smtClean="0">
                <a:solidFill>
                  <a:srgbClr val="00B050"/>
                </a:solidFill>
              </a:rPr>
              <a:t>Ambition-sensitive</a:t>
            </a:r>
            <a:r>
              <a:rPr lang="en-US" dirty="0" smtClean="0"/>
              <a:t> </a:t>
            </a:r>
            <a:r>
              <a:rPr lang="en-US" dirty="0"/>
              <a:t>and </a:t>
            </a:r>
            <a:r>
              <a:rPr lang="en-US" b="1" dirty="0">
                <a:solidFill>
                  <a:srgbClr val="0070C0"/>
                </a:solidFill>
              </a:rPr>
              <a:t>endowment-insensitive</a:t>
            </a:r>
            <a:r>
              <a:rPr lang="en-US" dirty="0"/>
              <a:t> attributes may not be independent. (e.g.: having a job where you have no say in the environment but you have a say in how you make the most out of it) </a:t>
            </a:r>
          </a:p>
          <a:p>
            <a:pPr lvl="1"/>
            <a:endParaRPr lang="en-US" dirty="0"/>
          </a:p>
        </p:txBody>
      </p:sp>
      <p:pic>
        <p:nvPicPr>
          <p:cNvPr id="1026" name="Picture 2" descr="Image result for nature nurture vs individual choi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462" y="2773715"/>
            <a:ext cx="3144253" cy="30953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05600" y="3048000"/>
            <a:ext cx="4450080" cy="1569660"/>
          </a:xfrm>
          <a:prstGeom prst="rect">
            <a:avLst/>
          </a:prstGeom>
          <a:noFill/>
        </p:spPr>
        <p:txBody>
          <a:bodyPr wrap="square" rtlCol="0">
            <a:spAutoFit/>
          </a:bodyPr>
          <a:lstStyle/>
          <a:p>
            <a:r>
              <a:rPr lang="en-US" sz="2400" dirty="0" smtClean="0"/>
              <a:t>Personality is affected by:</a:t>
            </a:r>
          </a:p>
          <a:p>
            <a:pPr marL="342900" indent="-342900">
              <a:buFont typeface="Arial" panose="020B0604020202020204" pitchFamily="34" charset="0"/>
              <a:buChar char="•"/>
            </a:pPr>
            <a:r>
              <a:rPr lang="en-US" sz="2400" dirty="0" smtClean="0">
                <a:solidFill>
                  <a:srgbClr val="0070C0"/>
                </a:solidFill>
              </a:rPr>
              <a:t>genes (nature)</a:t>
            </a:r>
          </a:p>
          <a:p>
            <a:pPr marL="342900" indent="-342900">
              <a:buFont typeface="Arial" panose="020B0604020202020204" pitchFamily="34" charset="0"/>
              <a:buChar char="•"/>
            </a:pPr>
            <a:r>
              <a:rPr lang="en-US" sz="2400" dirty="0" smtClean="0">
                <a:solidFill>
                  <a:srgbClr val="00B050"/>
                </a:solidFill>
              </a:rPr>
              <a:t>individual choices</a:t>
            </a:r>
          </a:p>
          <a:p>
            <a:pPr marL="342900" indent="-342900">
              <a:buFont typeface="Arial" panose="020B0604020202020204" pitchFamily="34" charset="0"/>
              <a:buChar char="•"/>
            </a:pPr>
            <a:r>
              <a:rPr lang="en-US" sz="2400" dirty="0" smtClean="0">
                <a:solidFill>
                  <a:srgbClr val="0070C0"/>
                </a:solidFill>
              </a:rPr>
              <a:t>environment (nurture)</a:t>
            </a:r>
            <a:endParaRPr lang="en-US" sz="2400" dirty="0">
              <a:solidFill>
                <a:srgbClr val="0070C0"/>
              </a:solidFill>
            </a:endParaRPr>
          </a:p>
        </p:txBody>
      </p:sp>
    </p:spTree>
    <p:extLst>
      <p:ext uri="{BB962C8B-B14F-4D97-AF65-F5344CB8AC3E}">
        <p14:creationId xmlns:p14="http://schemas.microsoft.com/office/powerpoint/2010/main" val="2874461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 of Capability of Functioning</a:t>
            </a:r>
            <a:endParaRPr lang="en-US" dirty="0"/>
          </a:p>
        </p:txBody>
      </p:sp>
      <p:sp>
        <p:nvSpPr>
          <p:cNvPr id="3" name="Content Placeholder 2"/>
          <p:cNvSpPr>
            <a:spLocks noGrp="1"/>
          </p:cNvSpPr>
          <p:nvPr>
            <p:ph idx="1"/>
          </p:nvPr>
        </p:nvSpPr>
        <p:spPr/>
        <p:txBody>
          <a:bodyPr/>
          <a:lstStyle/>
          <a:p>
            <a:pPr lvl="1"/>
            <a:r>
              <a:rPr lang="en-US" dirty="0"/>
              <a:t>Capabilities of </a:t>
            </a:r>
            <a:r>
              <a:rPr lang="en-US" dirty="0" err="1"/>
              <a:t>functionings</a:t>
            </a:r>
            <a:r>
              <a:rPr lang="en-US" dirty="0"/>
              <a:t> are dependent on protected attributes (</a:t>
            </a:r>
            <a:r>
              <a:rPr lang="en-US" dirty="0" smtClean="0"/>
              <a:t>ex: </a:t>
            </a:r>
            <a:r>
              <a:rPr lang="en-US" dirty="0" smtClean="0"/>
              <a:t>age) </a:t>
            </a:r>
            <a:r>
              <a:rPr lang="en-US" dirty="0"/>
              <a:t>– how do we define the compensation? </a:t>
            </a:r>
          </a:p>
          <a:p>
            <a:endParaRPr lang="en-US" dirty="0"/>
          </a:p>
        </p:txBody>
      </p:sp>
      <p:pic>
        <p:nvPicPr>
          <p:cNvPr id="1026" name="Picture 2" descr="Image result for senior vs you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700" y="2867411"/>
            <a:ext cx="5129559" cy="300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21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Prospective Notions of Fairness</a:t>
            </a:r>
            <a:endParaRPr lang="en-US" dirty="0"/>
          </a:p>
        </p:txBody>
      </p:sp>
      <p:sp>
        <p:nvSpPr>
          <p:cNvPr id="3" name="Content Placeholder 2"/>
          <p:cNvSpPr>
            <a:spLocks noGrp="1"/>
          </p:cNvSpPr>
          <p:nvPr>
            <p:ph idx="1"/>
          </p:nvPr>
        </p:nvSpPr>
        <p:spPr>
          <a:xfrm>
            <a:off x="1097280" y="1845734"/>
            <a:ext cx="10058400" cy="993719"/>
          </a:xfrm>
        </p:spPr>
        <p:txBody>
          <a:bodyPr/>
          <a:lstStyle/>
          <a:p>
            <a:r>
              <a:rPr lang="en-US" dirty="0" smtClean="0"/>
              <a:t>They attempt to cast algorithmic notions of fairness as instances of existing theories of justice. But, their </a:t>
            </a:r>
            <a:r>
              <a:rPr lang="en-US" dirty="0"/>
              <a:t>prospective </a:t>
            </a:r>
            <a:r>
              <a:rPr lang="en-US" dirty="0" smtClean="0"/>
              <a:t>notions </a:t>
            </a:r>
            <a:r>
              <a:rPr lang="en-US" dirty="0"/>
              <a:t>of fairness only deal with </a:t>
            </a:r>
            <a:r>
              <a:rPr lang="en-US" b="1" dirty="0">
                <a:solidFill>
                  <a:srgbClr val="FF0000"/>
                </a:solidFill>
              </a:rPr>
              <a:t>individual </a:t>
            </a:r>
            <a:r>
              <a:rPr lang="en-US" b="1" dirty="0" smtClean="0">
                <a:solidFill>
                  <a:srgbClr val="FF0000"/>
                </a:solidFill>
              </a:rPr>
              <a:t>fairness.</a:t>
            </a:r>
            <a:endParaRPr lang="en-US" dirty="0"/>
          </a:p>
        </p:txBody>
      </p:sp>
      <p:sp>
        <p:nvSpPr>
          <p:cNvPr id="4" name="TextBox 3"/>
          <p:cNvSpPr txBox="1"/>
          <p:nvPr/>
        </p:nvSpPr>
        <p:spPr>
          <a:xfrm>
            <a:off x="3609188" y="3609474"/>
            <a:ext cx="5034583" cy="584775"/>
          </a:xfrm>
          <a:prstGeom prst="rect">
            <a:avLst/>
          </a:prstGeom>
          <a:noFill/>
        </p:spPr>
        <p:txBody>
          <a:bodyPr wrap="none" rtlCol="0">
            <a:spAutoFit/>
          </a:bodyPr>
          <a:lstStyle/>
          <a:p>
            <a:r>
              <a:rPr lang="en-US" sz="3200" b="1" dirty="0" smtClean="0">
                <a:solidFill>
                  <a:srgbClr val="FF0000"/>
                </a:solidFill>
              </a:rPr>
              <a:t>What about Group Fairness?</a:t>
            </a:r>
            <a:endParaRPr lang="en-US" sz="3200" b="1" dirty="0">
              <a:solidFill>
                <a:srgbClr val="FF0000"/>
              </a:solidFill>
            </a:endParaRPr>
          </a:p>
        </p:txBody>
      </p:sp>
    </p:spTree>
    <p:extLst>
      <p:ext uri="{BB962C8B-B14F-4D97-AF65-F5344CB8AC3E}">
        <p14:creationId xmlns:p14="http://schemas.microsoft.com/office/powerpoint/2010/main" val="1433599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369</TotalTime>
  <Words>648</Words>
  <Application>Microsoft Office PowerPoint</Application>
  <PresentationFormat>Widescreen</PresentationFormat>
  <Paragraphs>26</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On Formalizing Fairness in Prediction with Machine Learning</vt:lpstr>
      <vt:lpstr>Equality of Resources</vt:lpstr>
      <vt:lpstr>Equality of Resources</vt:lpstr>
      <vt:lpstr>Equality of Capability of Functioning</vt:lpstr>
      <vt:lpstr>Prospective Notions of Fairness</vt:lpstr>
    </vt:vector>
  </TitlesOfParts>
  <Company>Cockrell School of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Adaimi, Rebecca</dc:creator>
  <cp:lastModifiedBy>Adaimi, Rebecca</cp:lastModifiedBy>
  <cp:revision>27</cp:revision>
  <dcterms:created xsi:type="dcterms:W3CDTF">2019-02-22T21:24:48Z</dcterms:created>
  <dcterms:modified xsi:type="dcterms:W3CDTF">2019-02-25T21:55:39Z</dcterms:modified>
</cp:coreProperties>
</file>