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32DE77-0915-4225-AD4C-8D6B7B1267C9}">
  <a:tblStyle styleId="{6B32DE77-0915-4225-AD4C-8D6B7B1267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ea76f7b9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ea76f7b9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eb03012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eb03012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eb03012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eb03012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eb03012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eb03012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eb03012c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eb03012c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eb03012c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eb03012c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eb03012c3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eb03012c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eb03012c3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eb03012c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eb03012c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eb03012c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f3e37fb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f3e37fb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e504ed1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e504ed1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reading the title, the first question is, what is contrastive explanations? Let’s first consider a common human explanation.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Two reasons argued by the authors…. So in the context of this paper, the contrastive explanation means to not only exploit what is seen as evidence of judgement, but also what is absent that makes the explained object as A rather than B, which is often ignored in previous explanary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authors believe those contrastive facts can give you more informative and inspirational explanations. For example,...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ea76f7b9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ea76f7b9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They call their explanation framework CEM.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a76f7b9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a76f7b9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the paper they mainly compare their work with two current techniques: LRP and LIME. LRP and LIME both …</a:t>
            </a:r>
            <a:r>
              <a:rPr lang="zh-CN"/>
              <a:t> Their explanation is something like this: An input x is classified in class t because existent features are positively relevant in spite of other existent features e,f,g which is negatively relevant.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But PN is totally different from NRF. PN are absent features you don’t see of an example but will help its classification; NRF are existent features you have that actually harm your current prediction. The authors believe PN is more close to a human understanding. Because they’re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Here’s a quick example. Now we have an image which is classfied as 3. For CEM, we can give PP, the blue pixels here, which means the presence of these pixels are mostly driving the classifier to do the judgement; and also PN, the purple pixels, which means the absence of these pixels help distinguish the image from 3 to 5. In contrary, the LRP gives another type of explanation: it doesn’t have any explanation on absence, instead, it basically tells you what present pixels are helping you classifying the image as 3; and also the LRP tells you what are keeping you away from 3. We’ll give a full introduction of the test results in the later sections.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a76f7b9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a76f7b9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zh-CN" sz="1300">
                <a:solidFill>
                  <a:schemeClr val="dk2"/>
                </a:solidFill>
                <a:latin typeface="Calibri"/>
                <a:ea typeface="Calibri"/>
                <a:cs typeface="Calibri"/>
                <a:sym typeface="Calibri"/>
              </a:rPr>
              <a:t>Ok. So let’s take a look at how they’ve achieved their goal. We’ll highlight their method for PN and PP is just simlar.</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Clr>
                <a:srgbClr val="000000"/>
              </a:buClr>
              <a:buSzPts val="1100"/>
              <a:buFont typeface="Arial"/>
              <a:buNone/>
            </a:pPr>
            <a:r>
              <a:rPr lang="zh-CN" sz="1300">
                <a:solidFill>
                  <a:schemeClr val="dk2"/>
                </a:solidFill>
                <a:latin typeface="Calibri"/>
                <a:ea typeface="Calibri"/>
                <a:cs typeface="Calibri"/>
                <a:sym typeface="Calibri"/>
              </a:rPr>
              <a:t>… So we call it the missing space. Like in the digit recognition example, the missing space contains all the black pixels of an image. For different database, the missing space should be carefully specified and you need to define it in a proper mathematical way.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Clr>
                <a:srgbClr val="000000"/>
              </a:buClr>
              <a:buSzPts val="1100"/>
              <a:buFont typeface="Arial"/>
              <a:buNone/>
            </a:pPr>
            <a:r>
              <a:rPr lang="zh-CN" sz="1300">
                <a:solidFill>
                  <a:schemeClr val="dk2"/>
                </a:solidFill>
                <a:latin typeface="Calibri"/>
                <a:ea typeface="Calibri"/>
                <a:cs typeface="Calibri"/>
                <a:sym typeface="Calibri"/>
              </a:rPr>
              <a:t>Aim of finding PN is to locate ..</a:t>
            </a:r>
            <a:endParaRPr sz="1300">
              <a:solidFill>
                <a:schemeClr val="dk2"/>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ea76f7b9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ea76f7b9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the optimization, we want to find an optimal delta in the missing space to minimize this whole thing. The first part is the main loss function. first let’s focus on  first part, this term is the prediction score of the perturbed example for the original class t, and this term is the prediction score of the perturbed example for a new class which has the largest probability. So if we choose the delta well, the perturbed example should be classified as a new label, so this subtraction will give us a negative number and as low as possible. That’s why we want to min this thing. The max just gives a lower bound for the first part for computational stability so nothing fancy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ea76f7b9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ea76f7b9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ea76f7b9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ea76f7b9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rgbClr val="222222"/>
                </a:solidFill>
                <a:highlight>
                  <a:srgbClr val="FFFFFF"/>
                </a:highlight>
              </a:rPr>
              <a:t>The last part is a little bit tricky. it’s called … It is to ensure…Remind that</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zh-CN" sz="1050">
                <a:solidFill>
                  <a:srgbClr val="222222"/>
                </a:solidFill>
                <a:highlight>
                  <a:srgbClr val="FFFFFF"/>
                </a:highlight>
              </a:rPr>
              <a:t>A well-trained autoencoder can compress data of a certain type from  into a short code, and then uncompress that code into something that closely matches the original data. If the dataset is digit images then the reconstruction error of a new digit image should be small because AE can learn the data manifold properly.</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zh-CN" sz="1050">
                <a:solidFill>
                  <a:srgbClr val="222222"/>
                </a:solidFill>
                <a:highlight>
                  <a:srgbClr val="FFFFFF"/>
                </a:highlight>
              </a:rPr>
              <a:t>Suppose for the given dataset, we have a well-trained AE for the example data.</a:t>
            </a:r>
            <a:endParaRPr sz="105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a76f7b9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a76f7b9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66425" y="1213225"/>
            <a:ext cx="7578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3000"/>
              <a:t>Explanations based on the Missing: Towards Contrastive Explanations with Pertinent Negatives</a:t>
            </a:r>
            <a:endParaRPr sz="3000"/>
          </a:p>
        </p:txBody>
      </p:sp>
      <p:sp>
        <p:nvSpPr>
          <p:cNvPr id="129" name="Google Shape;129;p13"/>
          <p:cNvSpPr txBox="1"/>
          <p:nvPr>
            <p:ph idx="1" type="subTitle"/>
          </p:nvPr>
        </p:nvSpPr>
        <p:spPr>
          <a:xfrm>
            <a:off x="1858700" y="28797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Amit Dhurandhar, Pin-Yu Chen, Ronny Luss , Chun-Chen Tu, Paishun Ting , Karthikeyan Shanmugam and Payel Das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Algorithm</a:t>
            </a:r>
            <a:endParaRPr sz="2400"/>
          </a:p>
        </p:txBody>
      </p:sp>
      <p:sp>
        <p:nvSpPr>
          <p:cNvPr id="213" name="Google Shape;213;p22"/>
          <p:cNvSpPr txBox="1"/>
          <p:nvPr>
            <p:ph idx="1" type="body"/>
          </p:nvPr>
        </p:nvSpPr>
        <p:spPr>
          <a:xfrm>
            <a:off x="1028700" y="3814075"/>
            <a:ext cx="7296000" cy="6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zh-CN" sz="1800"/>
              <a:t>Optimization Solver: FISTA</a:t>
            </a:r>
            <a:endParaRPr b="1" sz="1800"/>
          </a:p>
        </p:txBody>
      </p:sp>
      <p:pic>
        <p:nvPicPr>
          <p:cNvPr id="214" name="Google Shape;214;p22"/>
          <p:cNvPicPr preferRelativeResize="0"/>
          <p:nvPr/>
        </p:nvPicPr>
        <p:blipFill>
          <a:blip r:embed="rId3">
            <a:alphaModFix/>
          </a:blip>
          <a:stretch>
            <a:fillRect/>
          </a:stretch>
        </p:blipFill>
        <p:spPr>
          <a:xfrm>
            <a:off x="923025" y="1462638"/>
            <a:ext cx="5753299" cy="221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zh-CN" sz="4800"/>
              <a:t>Experiment</a:t>
            </a:r>
            <a:endParaRPr b="1"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3 Databases</a:t>
            </a:r>
            <a:endParaRPr/>
          </a:p>
        </p:txBody>
      </p:sp>
      <p:sp>
        <p:nvSpPr>
          <p:cNvPr id="225" name="Google Shape;225;p24"/>
          <p:cNvSpPr txBox="1"/>
          <p:nvPr>
            <p:ph idx="1" type="body"/>
          </p:nvPr>
        </p:nvSpPr>
        <p:spPr>
          <a:xfrm>
            <a:off x="819150" y="1762125"/>
            <a:ext cx="7505700" cy="2448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zh-CN" sz="3000"/>
              <a:t>Handwritten Digits: MNIST</a:t>
            </a:r>
            <a:endParaRPr sz="3000"/>
          </a:p>
          <a:p>
            <a:pPr indent="-419100" lvl="0" marL="457200" rtl="0" algn="l">
              <a:spcBef>
                <a:spcPts val="0"/>
              </a:spcBef>
              <a:spcAft>
                <a:spcPts val="0"/>
              </a:spcAft>
              <a:buSzPts val="3000"/>
              <a:buAutoNum type="arabicPeriod"/>
            </a:pPr>
            <a:r>
              <a:rPr lang="zh-CN" sz="3000"/>
              <a:t>Procurement Fraud: a real procurement dataset for risk evaluation</a:t>
            </a:r>
            <a:endParaRPr sz="3000"/>
          </a:p>
          <a:p>
            <a:pPr indent="-419100" lvl="0" marL="457200" rtl="0" algn="l">
              <a:spcBef>
                <a:spcPts val="0"/>
              </a:spcBef>
              <a:spcAft>
                <a:spcPts val="0"/>
              </a:spcAft>
              <a:buSzPts val="3000"/>
              <a:buAutoNum type="arabicPeriod"/>
            </a:pPr>
            <a:r>
              <a:rPr lang="zh-CN" sz="3000"/>
              <a:t>Brain Functional Imaging: Autism Brain Imaging Data Exchange (ABIDE)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MNIST</a:t>
            </a:r>
            <a:endParaRPr/>
          </a:p>
        </p:txBody>
      </p:sp>
      <p:pic>
        <p:nvPicPr>
          <p:cNvPr id="231" name="Google Shape;231;p25"/>
          <p:cNvPicPr preferRelativeResize="0"/>
          <p:nvPr/>
        </p:nvPicPr>
        <p:blipFill>
          <a:blip r:embed="rId3">
            <a:alphaModFix/>
          </a:blip>
          <a:stretch>
            <a:fillRect/>
          </a:stretch>
        </p:blipFill>
        <p:spPr>
          <a:xfrm>
            <a:off x="819150" y="1800200"/>
            <a:ext cx="3876376" cy="2975449"/>
          </a:xfrm>
          <a:prstGeom prst="rect">
            <a:avLst/>
          </a:prstGeom>
          <a:noFill/>
          <a:ln>
            <a:noFill/>
          </a:ln>
        </p:spPr>
      </p:pic>
      <p:pic>
        <p:nvPicPr>
          <p:cNvPr id="232" name="Google Shape;232;p25"/>
          <p:cNvPicPr preferRelativeResize="0"/>
          <p:nvPr/>
        </p:nvPicPr>
        <p:blipFill>
          <a:blip r:embed="rId4">
            <a:alphaModFix/>
          </a:blip>
          <a:stretch>
            <a:fillRect/>
          </a:stretch>
        </p:blipFill>
        <p:spPr>
          <a:xfrm>
            <a:off x="4927465" y="1800200"/>
            <a:ext cx="3753185" cy="2975450"/>
          </a:xfrm>
          <a:prstGeom prst="rect">
            <a:avLst/>
          </a:prstGeom>
          <a:noFill/>
          <a:ln>
            <a:noFill/>
          </a:ln>
        </p:spPr>
      </p:pic>
      <p:sp>
        <p:nvSpPr>
          <p:cNvPr id="233" name="Google Shape;233;p25"/>
          <p:cNvSpPr/>
          <p:nvPr/>
        </p:nvSpPr>
        <p:spPr>
          <a:xfrm>
            <a:off x="6503225" y="925825"/>
            <a:ext cx="2177400" cy="593700"/>
          </a:xfrm>
          <a:prstGeom prst="wedgeRoundRectCallout">
            <a:avLst>
              <a:gd fmla="val -34555" name="adj1"/>
              <a:gd fmla="val 766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1800"/>
              <a:t>PP/PN: cyan/pink</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Procurement Fraud</a:t>
            </a:r>
            <a:endParaRPr/>
          </a:p>
        </p:txBody>
      </p:sp>
      <p:pic>
        <p:nvPicPr>
          <p:cNvPr id="239" name="Google Shape;239;p26"/>
          <p:cNvPicPr preferRelativeResize="0"/>
          <p:nvPr/>
        </p:nvPicPr>
        <p:blipFill>
          <a:blip r:embed="rId3">
            <a:alphaModFix/>
          </a:blip>
          <a:stretch>
            <a:fillRect/>
          </a:stretch>
        </p:blipFill>
        <p:spPr>
          <a:xfrm>
            <a:off x="4479900" y="428600"/>
            <a:ext cx="4152900" cy="1371600"/>
          </a:xfrm>
          <a:prstGeom prst="rect">
            <a:avLst/>
          </a:prstGeom>
          <a:noFill/>
          <a:ln>
            <a:noFill/>
          </a:ln>
        </p:spPr>
      </p:pic>
      <p:pic>
        <p:nvPicPr>
          <p:cNvPr id="240" name="Google Shape;240;p26"/>
          <p:cNvPicPr preferRelativeResize="0"/>
          <p:nvPr/>
        </p:nvPicPr>
        <p:blipFill>
          <a:blip r:embed="rId4">
            <a:alphaModFix/>
          </a:blip>
          <a:stretch>
            <a:fillRect/>
          </a:stretch>
        </p:blipFill>
        <p:spPr>
          <a:xfrm>
            <a:off x="1097725" y="1880075"/>
            <a:ext cx="7227126" cy="2869825"/>
          </a:xfrm>
          <a:prstGeom prst="rect">
            <a:avLst/>
          </a:prstGeom>
          <a:noFill/>
          <a:ln>
            <a:noFill/>
          </a:ln>
        </p:spPr>
      </p:pic>
      <p:graphicFrame>
        <p:nvGraphicFramePr>
          <p:cNvPr id="241" name="Google Shape;241;p26"/>
          <p:cNvGraphicFramePr/>
          <p:nvPr/>
        </p:nvGraphicFramePr>
        <p:xfrm>
          <a:off x="1497975" y="1544825"/>
          <a:ext cx="3000000" cy="3000000"/>
        </p:xfrm>
        <a:graphic>
          <a:graphicData uri="http://schemas.openxmlformats.org/drawingml/2006/table">
            <a:tbl>
              <a:tblPr>
                <a:noFill/>
                <a:tableStyleId>{6B32DE77-0915-4225-AD4C-8D6B7B1267C9}</a:tableStyleId>
              </a:tblPr>
              <a:tblGrid>
                <a:gridCol w="706225"/>
                <a:gridCol w="706225"/>
              </a:tblGrid>
              <a:tr h="312525">
                <a:tc>
                  <a:txBody>
                    <a:bodyPr>
                      <a:noAutofit/>
                    </a:bodyPr>
                    <a:lstStyle/>
                    <a:p>
                      <a:pPr indent="0" lvl="0" marL="0" rtl="0" algn="l">
                        <a:spcBef>
                          <a:spcPts val="0"/>
                        </a:spcBef>
                        <a:spcAft>
                          <a:spcPts val="0"/>
                        </a:spcAft>
                        <a:buNone/>
                      </a:pPr>
                      <a:r>
                        <a:rPr lang="zh-CN" sz="1000"/>
                        <a:t>Label</a:t>
                      </a:r>
                      <a:endParaRPr sz="1000"/>
                    </a:p>
                  </a:txBody>
                  <a:tcPr marT="91425" marB="91425" marR="91425" marL="91425"/>
                </a:tc>
                <a:tc>
                  <a:txBody>
                    <a:bodyPr>
                      <a:noAutofit/>
                    </a:bodyPr>
                    <a:lstStyle/>
                    <a:p>
                      <a:pPr indent="0" lvl="0" marL="0" rtl="0" algn="l">
                        <a:spcBef>
                          <a:spcPts val="0"/>
                        </a:spcBef>
                        <a:spcAft>
                          <a:spcPts val="0"/>
                        </a:spcAft>
                        <a:buNone/>
                      </a:pPr>
                      <a:r>
                        <a:rPr lang="zh-CN" sz="1000"/>
                        <a:t>Feature</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Brain Functional Imaging</a:t>
            </a:r>
            <a:endParaRPr/>
          </a:p>
        </p:txBody>
      </p:sp>
      <p:pic>
        <p:nvPicPr>
          <p:cNvPr id="247" name="Google Shape;247;p27"/>
          <p:cNvPicPr preferRelativeResize="0"/>
          <p:nvPr/>
        </p:nvPicPr>
        <p:blipFill>
          <a:blip r:embed="rId3">
            <a:alphaModFix/>
          </a:blip>
          <a:stretch>
            <a:fillRect/>
          </a:stretch>
        </p:blipFill>
        <p:spPr>
          <a:xfrm>
            <a:off x="152400" y="1616275"/>
            <a:ext cx="8839200" cy="2395911"/>
          </a:xfrm>
          <a:prstGeom prst="rect">
            <a:avLst/>
          </a:prstGeom>
          <a:noFill/>
          <a:ln>
            <a:noFill/>
          </a:ln>
        </p:spPr>
      </p:pic>
      <p:sp>
        <p:nvSpPr>
          <p:cNvPr id="248" name="Google Shape;248;p27"/>
          <p:cNvSpPr txBox="1"/>
          <p:nvPr/>
        </p:nvSpPr>
        <p:spPr>
          <a:xfrm>
            <a:off x="5751500" y="549950"/>
            <a:ext cx="30861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B: Upper-left is PP, Down-right is PN. </a:t>
            </a:r>
            <a:endParaRPr>
              <a:latin typeface="Calibri"/>
              <a:ea typeface="Calibri"/>
              <a:cs typeface="Calibri"/>
              <a:sym typeface="Calibri"/>
            </a:endParaRPr>
          </a:p>
          <a:p>
            <a:pPr indent="0" lvl="0" marL="0" rtl="0" algn="l">
              <a:spcBef>
                <a:spcPts val="0"/>
              </a:spcBef>
              <a:spcAft>
                <a:spcPts val="0"/>
              </a:spcAft>
              <a:buNone/>
            </a:pPr>
            <a:r>
              <a:rPr lang="zh-CN">
                <a:latin typeface="Calibri"/>
                <a:ea typeface="Calibri"/>
                <a:cs typeface="Calibri"/>
                <a:sym typeface="Calibri"/>
              </a:rPr>
              <a:t>C: Left is PP, Right is PN.</a:t>
            </a:r>
            <a:endParaRPr>
              <a:latin typeface="Calibri"/>
              <a:ea typeface="Calibri"/>
              <a:cs typeface="Calibri"/>
              <a:sym typeface="Calibri"/>
            </a:endParaRPr>
          </a:p>
        </p:txBody>
      </p:sp>
      <p:sp>
        <p:nvSpPr>
          <p:cNvPr id="249" name="Google Shape;249;p27"/>
          <p:cNvSpPr txBox="1"/>
          <p:nvPr/>
        </p:nvSpPr>
        <p:spPr>
          <a:xfrm>
            <a:off x="2249950" y="4012175"/>
            <a:ext cx="9099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000">
                <a:latin typeface="Calibri"/>
                <a:ea typeface="Calibri"/>
                <a:cs typeface="Calibri"/>
                <a:sym typeface="Calibri"/>
              </a:rPr>
              <a:t>Feature index</a:t>
            </a:r>
            <a:endParaRPr sz="1000">
              <a:latin typeface="Calibri"/>
              <a:ea typeface="Calibri"/>
              <a:cs typeface="Calibri"/>
              <a:sym typeface="Calibri"/>
            </a:endParaRPr>
          </a:p>
        </p:txBody>
      </p:sp>
      <p:sp>
        <p:nvSpPr>
          <p:cNvPr id="250" name="Google Shape;250;p27"/>
          <p:cNvSpPr txBox="1"/>
          <p:nvPr/>
        </p:nvSpPr>
        <p:spPr>
          <a:xfrm>
            <a:off x="3614975" y="1479750"/>
            <a:ext cx="9099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Feature</a:t>
            </a:r>
            <a:endParaRPr>
              <a:latin typeface="Calibri"/>
              <a:ea typeface="Calibri"/>
              <a:cs typeface="Calibri"/>
              <a:sym typeface="Calibri"/>
            </a:endParaRPr>
          </a:p>
        </p:txBody>
      </p:sp>
      <p:sp>
        <p:nvSpPr>
          <p:cNvPr id="251" name="Google Shape;251;p27"/>
          <p:cNvSpPr txBox="1"/>
          <p:nvPr/>
        </p:nvSpPr>
        <p:spPr>
          <a:xfrm>
            <a:off x="3990825" y="3596500"/>
            <a:ext cx="27714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T: five health subjects</a:t>
            </a:r>
            <a:endParaRPr>
              <a:latin typeface="Calibri"/>
              <a:ea typeface="Calibri"/>
              <a:cs typeface="Calibri"/>
              <a:sym typeface="Calibri"/>
            </a:endParaRPr>
          </a:p>
          <a:p>
            <a:pPr indent="0" lvl="0" marL="0" rtl="0" algn="l">
              <a:spcBef>
                <a:spcPts val="0"/>
              </a:spcBef>
              <a:spcAft>
                <a:spcPts val="0"/>
              </a:spcAft>
              <a:buNone/>
            </a:pPr>
            <a:r>
              <a:rPr lang="zh-CN">
                <a:latin typeface="Calibri"/>
                <a:ea typeface="Calibri"/>
                <a:cs typeface="Calibri"/>
                <a:sym typeface="Calibri"/>
              </a:rPr>
              <a:t>A: five autistic (patient) subjects</a:t>
            </a:r>
            <a:endParaRPr>
              <a:latin typeface="Calibri"/>
              <a:ea typeface="Calibri"/>
              <a:cs typeface="Calibri"/>
              <a:sym typeface="Calibri"/>
            </a:endParaRPr>
          </a:p>
        </p:txBody>
      </p:sp>
      <p:sp>
        <p:nvSpPr>
          <p:cNvPr id="252" name="Google Shape;252;p27"/>
          <p:cNvSpPr txBox="1"/>
          <p:nvPr/>
        </p:nvSpPr>
        <p:spPr>
          <a:xfrm>
            <a:off x="4742575" y="1499525"/>
            <a:ext cx="9099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CEM</a:t>
            </a:r>
            <a:endParaRPr>
              <a:latin typeface="Calibri"/>
              <a:ea typeface="Calibri"/>
              <a:cs typeface="Calibri"/>
              <a:sym typeface="Calibri"/>
            </a:endParaRPr>
          </a:p>
        </p:txBody>
      </p:sp>
      <p:sp>
        <p:nvSpPr>
          <p:cNvPr id="253" name="Google Shape;253;p27"/>
          <p:cNvSpPr txBox="1"/>
          <p:nvPr/>
        </p:nvSpPr>
        <p:spPr>
          <a:xfrm>
            <a:off x="7513650" y="1479750"/>
            <a:ext cx="8112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LRP</a:t>
            </a:r>
            <a:endParaRPr>
              <a:latin typeface="Calibri"/>
              <a:ea typeface="Calibri"/>
              <a:cs typeface="Calibri"/>
              <a:sym typeface="Calibri"/>
            </a:endParaRPr>
          </a:p>
        </p:txBody>
      </p:sp>
      <p:sp>
        <p:nvSpPr>
          <p:cNvPr id="254" name="Google Shape;254;p27"/>
          <p:cNvSpPr txBox="1"/>
          <p:nvPr/>
        </p:nvSpPr>
        <p:spPr>
          <a:xfrm>
            <a:off x="2111475" y="4466925"/>
            <a:ext cx="73434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Features are different connections between different parts of the brain.</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Quantitative Evaluation</a:t>
            </a:r>
            <a:endParaRPr/>
          </a:p>
        </p:txBody>
      </p:sp>
      <p:sp>
        <p:nvSpPr>
          <p:cNvPr id="260" name="Google Shape;260;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Action: Add PPs or PNs into the original input to test whether the predicted results are maintained or switched.</a:t>
            </a:r>
            <a:endParaRPr sz="2400"/>
          </a:p>
          <a:p>
            <a:pPr indent="-381000" lvl="0" marL="457200" rtl="0" algn="l">
              <a:spcBef>
                <a:spcPts val="0"/>
              </a:spcBef>
              <a:spcAft>
                <a:spcPts val="0"/>
              </a:spcAft>
              <a:buSzPts val="2400"/>
              <a:buChar char="●"/>
            </a:pPr>
            <a:r>
              <a:rPr lang="zh-CN" sz="2400"/>
              <a:t>Accuracy: 100% effective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 few questions not clear in paper...</a:t>
            </a:r>
            <a:endParaRPr/>
          </a:p>
        </p:txBody>
      </p:sp>
      <p:sp>
        <p:nvSpPr>
          <p:cNvPr id="266" name="Google Shape;266;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Non-convex? (Local/global min)</a:t>
            </a:r>
            <a:endParaRPr sz="2400"/>
          </a:p>
          <a:p>
            <a:pPr indent="-381000" lvl="0" marL="457200" rtl="0" algn="l">
              <a:spcBef>
                <a:spcPts val="0"/>
              </a:spcBef>
              <a:spcAft>
                <a:spcPts val="0"/>
              </a:spcAft>
              <a:buSzPts val="2400"/>
              <a:buChar char="●"/>
            </a:pPr>
            <a:r>
              <a:rPr lang="zh-CN" sz="2400"/>
              <a:t>How to be sure there is one and only one solution?</a:t>
            </a:r>
            <a:endParaRPr sz="2400"/>
          </a:p>
          <a:p>
            <a:pPr indent="-381000" lvl="0" marL="457200" rtl="0" algn="l">
              <a:spcBef>
                <a:spcPts val="0"/>
              </a:spcBef>
              <a:spcAft>
                <a:spcPts val="0"/>
              </a:spcAft>
              <a:buSzPts val="2400"/>
              <a:buChar char="●"/>
            </a:pPr>
            <a:r>
              <a:rPr lang="zh-CN" sz="2400"/>
              <a:t>General?</a:t>
            </a:r>
            <a:endParaRPr sz="2400"/>
          </a:p>
        </p:txBody>
      </p:sp>
      <p:pic>
        <p:nvPicPr>
          <p:cNvPr id="267" name="Google Shape;267;p29"/>
          <p:cNvPicPr preferRelativeResize="0"/>
          <p:nvPr/>
        </p:nvPicPr>
        <p:blipFill>
          <a:blip r:embed="rId3">
            <a:alphaModFix/>
          </a:blip>
          <a:stretch>
            <a:fillRect/>
          </a:stretch>
        </p:blipFill>
        <p:spPr>
          <a:xfrm>
            <a:off x="5381900" y="3219525"/>
            <a:ext cx="2533650" cy="12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Conclusion</a:t>
            </a:r>
            <a:endParaRPr/>
          </a:p>
        </p:txBody>
      </p:sp>
      <p:sp>
        <p:nvSpPr>
          <p:cNvPr id="273" name="Google Shape;273;p30"/>
          <p:cNvSpPr txBox="1"/>
          <p:nvPr>
            <p:ph idx="1" type="body"/>
          </p:nvPr>
        </p:nvSpPr>
        <p:spPr>
          <a:xfrm>
            <a:off x="819150" y="18383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t>An input </a:t>
            </a:r>
            <a:r>
              <a:rPr i="1" lang="zh-CN" sz="2000"/>
              <a:t>x</a:t>
            </a:r>
            <a:r>
              <a:rPr lang="zh-CN" sz="2000"/>
              <a:t> is classified in class </a:t>
            </a:r>
            <a:r>
              <a:rPr i="1" lang="zh-CN" sz="2000"/>
              <a:t>t</a:t>
            </a:r>
            <a:r>
              <a:rPr lang="zh-CN" sz="2000"/>
              <a:t> because of: </a:t>
            </a:r>
            <a:endParaRPr sz="2000"/>
          </a:p>
          <a:p>
            <a:pPr indent="-355600" lvl="0" marL="457200" rtl="0" algn="l">
              <a:spcBef>
                <a:spcPts val="1600"/>
              </a:spcBef>
              <a:spcAft>
                <a:spcPts val="0"/>
              </a:spcAft>
              <a:buSzPts val="2000"/>
              <a:buAutoNum type="arabicPeriod"/>
            </a:pPr>
            <a:r>
              <a:rPr lang="zh-CN" sz="2000">
                <a:solidFill>
                  <a:srgbClr val="0000FF"/>
                </a:solidFill>
              </a:rPr>
              <a:t>PPs  are present,</a:t>
            </a:r>
            <a:endParaRPr sz="2000">
              <a:solidFill>
                <a:srgbClr val="0000FF"/>
              </a:solidFill>
            </a:endParaRPr>
          </a:p>
          <a:p>
            <a:pPr indent="-355600" lvl="0" marL="457200" rtl="0" algn="l">
              <a:spcBef>
                <a:spcPts val="0"/>
              </a:spcBef>
              <a:spcAft>
                <a:spcPts val="0"/>
              </a:spcAft>
              <a:buSzPts val="2000"/>
              <a:buAutoNum type="arabicPeriod"/>
            </a:pPr>
            <a:r>
              <a:rPr lang="zh-CN" sz="2000">
                <a:solidFill>
                  <a:srgbClr val="FF0000"/>
                </a:solidFill>
              </a:rPr>
              <a:t>PNs are absent</a:t>
            </a:r>
            <a:r>
              <a:rPr lang="zh-CN" sz="2000"/>
              <a:t>.</a:t>
            </a:r>
            <a:endParaRPr sz="2000"/>
          </a:p>
          <a:p>
            <a:pPr indent="0" lvl="0" marL="0" rtl="0" algn="l">
              <a:spcBef>
                <a:spcPts val="1600"/>
              </a:spcBef>
              <a:spcAft>
                <a:spcPts val="0"/>
              </a:spcAft>
              <a:buNone/>
            </a:pPr>
            <a:r>
              <a:rPr lang="zh-CN" sz="2000"/>
              <a:t>Compare with</a:t>
            </a:r>
            <a:r>
              <a:rPr b="1" lang="zh-CN" sz="1800">
                <a:solidFill>
                  <a:srgbClr val="FF9900"/>
                </a:solidFill>
              </a:rPr>
              <a:t> Negatively Relevant Features</a:t>
            </a:r>
            <a:r>
              <a:rPr b="1" lang="zh-CN" sz="1800">
                <a:solidFill>
                  <a:srgbClr val="000000"/>
                </a:solidFill>
              </a:rPr>
              <a:t>, </a:t>
            </a:r>
            <a:r>
              <a:rPr b="1" lang="zh-CN" sz="1800">
                <a:solidFill>
                  <a:srgbClr val="FF0000"/>
                </a:solidFill>
              </a:rPr>
              <a:t>PNs give better explanations</a:t>
            </a:r>
            <a:endParaRPr b="1" sz="1800">
              <a:solidFill>
                <a:srgbClr val="FF0000"/>
              </a:solidFill>
            </a:endParaRPr>
          </a:p>
          <a:p>
            <a:pPr indent="0" lvl="0" marL="0" rtl="0" algn="l">
              <a:spcBef>
                <a:spcPts val="1600"/>
              </a:spcBef>
              <a:spcAft>
                <a:spcPts val="1600"/>
              </a:spcAft>
              <a:buNone/>
            </a:pPr>
            <a:r>
              <a:rPr b="1" lang="zh-CN" sz="1800">
                <a:solidFill>
                  <a:srgbClr val="000000"/>
                </a:solidFill>
              </a:rPr>
              <a:t>CEM: Obtain PPs and PNs by solving optimization problem</a:t>
            </a:r>
            <a:endParaRPr b="1" sz="1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Motivation: Contrastive Explanations?</a:t>
            </a:r>
            <a:endParaRPr sz="2400"/>
          </a:p>
        </p:txBody>
      </p:sp>
      <p:sp>
        <p:nvSpPr>
          <p:cNvPr id="135" name="Google Shape;135;p14"/>
          <p:cNvSpPr txBox="1"/>
          <p:nvPr>
            <p:ph idx="1" type="body"/>
          </p:nvPr>
        </p:nvSpPr>
        <p:spPr>
          <a:xfrm>
            <a:off x="819150" y="1430600"/>
            <a:ext cx="7505700" cy="30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t>“Steve is the </a:t>
            </a:r>
            <a:r>
              <a:rPr lang="zh-CN" sz="2000">
                <a:solidFill>
                  <a:srgbClr val="0000FF"/>
                </a:solidFill>
              </a:rPr>
              <a:t>tall</a:t>
            </a:r>
            <a:r>
              <a:rPr lang="zh-CN" sz="2000"/>
              <a:t> guy </a:t>
            </a:r>
            <a:r>
              <a:rPr lang="zh-CN" sz="2000">
                <a:solidFill>
                  <a:srgbClr val="0000FF"/>
                </a:solidFill>
              </a:rPr>
              <a:t>with long hair</a:t>
            </a:r>
            <a:r>
              <a:rPr lang="zh-CN" sz="2000"/>
              <a:t> who </a:t>
            </a:r>
            <a:r>
              <a:rPr lang="zh-CN" sz="2000">
                <a:solidFill>
                  <a:srgbClr val="FF0000"/>
                </a:solidFill>
              </a:rPr>
              <a:t>does not wear glasses</a:t>
            </a:r>
            <a:r>
              <a:rPr lang="zh-CN" sz="2000"/>
              <a:t>.”</a:t>
            </a:r>
            <a:endParaRPr sz="2000"/>
          </a:p>
          <a:p>
            <a:pPr indent="-342900" lvl="0" marL="457200" rtl="0" algn="l">
              <a:spcBef>
                <a:spcPts val="1600"/>
              </a:spcBef>
              <a:spcAft>
                <a:spcPts val="0"/>
              </a:spcAft>
              <a:buSzPts val="1800"/>
              <a:buChar char="❏"/>
            </a:pPr>
            <a:r>
              <a:rPr b="1" lang="zh-CN" sz="1800"/>
              <a:t>Why is it an effective explanation?</a:t>
            </a:r>
            <a:endParaRPr b="1" sz="1800"/>
          </a:p>
          <a:p>
            <a:pPr indent="-342900" lvl="1" marL="914400" rtl="0" algn="l">
              <a:spcBef>
                <a:spcPts val="0"/>
              </a:spcBef>
              <a:spcAft>
                <a:spcPts val="0"/>
              </a:spcAft>
              <a:buSzPts val="1800"/>
              <a:buChar char="❏"/>
            </a:pPr>
            <a:r>
              <a:rPr lang="zh-CN" sz="1800">
                <a:solidFill>
                  <a:srgbClr val="0000FF"/>
                </a:solidFill>
              </a:rPr>
              <a:t>Highlight what is minimally sufficient</a:t>
            </a:r>
            <a:endParaRPr sz="1800">
              <a:solidFill>
                <a:srgbClr val="0000FF"/>
              </a:solidFill>
            </a:endParaRPr>
          </a:p>
          <a:p>
            <a:pPr indent="-342900" lvl="1" marL="914400" rtl="0" algn="l">
              <a:spcBef>
                <a:spcPts val="0"/>
              </a:spcBef>
              <a:spcAft>
                <a:spcPts val="0"/>
              </a:spcAft>
              <a:buSzPts val="1800"/>
              <a:buChar char="❏"/>
            </a:pPr>
            <a:r>
              <a:rPr lang="zh-CN" sz="1800">
                <a:solidFill>
                  <a:srgbClr val="FF0000"/>
                </a:solidFill>
              </a:rPr>
              <a:t>Identify contrastive features that should be minimally and critically absent</a:t>
            </a:r>
            <a:endParaRPr sz="1800">
              <a:solidFill>
                <a:srgbClr val="FF0000"/>
              </a:solidFill>
            </a:endParaRPr>
          </a:p>
          <a:p>
            <a:pPr indent="-342900" lvl="0" marL="457200" rtl="0" algn="l">
              <a:spcBef>
                <a:spcPts val="0"/>
              </a:spcBef>
              <a:spcAft>
                <a:spcPts val="0"/>
              </a:spcAft>
              <a:buClr>
                <a:srgbClr val="000000"/>
              </a:buClr>
              <a:buSzPts val="1800"/>
              <a:buChar char="❏"/>
            </a:pPr>
            <a:r>
              <a:rPr lang="zh-CN" sz="1800">
                <a:solidFill>
                  <a:srgbClr val="000000"/>
                </a:solidFill>
              </a:rPr>
              <a:t>Contrastive facts can be essential for accurate explaination:</a:t>
            </a:r>
            <a:endParaRPr sz="1800">
              <a:solidFill>
                <a:srgbClr val="000000"/>
              </a:solidFill>
            </a:endParaRPr>
          </a:p>
          <a:p>
            <a:pPr indent="-342900" lvl="1" marL="914400" rtl="0" algn="l">
              <a:spcBef>
                <a:spcPts val="0"/>
              </a:spcBef>
              <a:spcAft>
                <a:spcPts val="0"/>
              </a:spcAft>
              <a:buClr>
                <a:srgbClr val="000000"/>
              </a:buClr>
              <a:buSzPts val="1800"/>
              <a:buChar char="❏"/>
            </a:pPr>
            <a:r>
              <a:rPr lang="zh-CN" sz="1800"/>
              <a:t>Maybe we have a Bob</a:t>
            </a:r>
            <a:r>
              <a:rPr lang="zh-CN" sz="1800"/>
              <a:t> who’s </a:t>
            </a:r>
            <a:r>
              <a:rPr lang="zh-CN" sz="1800">
                <a:solidFill>
                  <a:srgbClr val="0000FF"/>
                </a:solidFill>
              </a:rPr>
              <a:t>tall</a:t>
            </a:r>
            <a:r>
              <a:rPr lang="zh-CN" sz="1800"/>
              <a:t> </a:t>
            </a:r>
            <a:r>
              <a:rPr lang="zh-CN" sz="1800">
                <a:solidFill>
                  <a:srgbClr val="0000FF"/>
                </a:solidFill>
              </a:rPr>
              <a:t>with long hair</a:t>
            </a:r>
            <a:r>
              <a:rPr lang="zh-CN" sz="1800"/>
              <a:t> but </a:t>
            </a:r>
            <a:r>
              <a:rPr lang="zh-CN" sz="1800">
                <a:solidFill>
                  <a:srgbClr val="FF0000"/>
                </a:solidFill>
              </a:rPr>
              <a:t>wear glasses</a:t>
            </a:r>
            <a:r>
              <a:rPr lang="zh-CN" sz="1800"/>
              <a:t>.</a:t>
            </a:r>
            <a:endParaRPr sz="1800">
              <a:solidFill>
                <a:srgbClr val="000000"/>
              </a:solidFill>
            </a:endParaRPr>
          </a:p>
          <a:p>
            <a:pPr indent="0" lvl="0" marL="0" rtl="0" algn="l">
              <a:spcBef>
                <a:spcPts val="1600"/>
              </a:spcBef>
              <a:spcAft>
                <a:spcPts val="1600"/>
              </a:spcAft>
              <a:buNone/>
            </a:pPr>
            <a:r>
              <a:t/>
            </a:r>
            <a:endParaRPr sz="1800"/>
          </a:p>
        </p:txBody>
      </p:sp>
      <p:sp>
        <p:nvSpPr>
          <p:cNvPr id="136" name="Google Shape;136;p14"/>
          <p:cNvSpPr/>
          <p:nvPr/>
        </p:nvSpPr>
        <p:spPr>
          <a:xfrm>
            <a:off x="4360050" y="2591175"/>
            <a:ext cx="4308900" cy="1652100"/>
          </a:xfrm>
          <a:prstGeom prst="wedgeRectCallout">
            <a:avLst>
              <a:gd fmla="val -20833" name="adj1"/>
              <a:gd fmla="val 625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i="1" lang="zh-CN" sz="1800">
                <a:solidFill>
                  <a:schemeClr val="dk2"/>
                </a:solidFill>
                <a:latin typeface="Calibri"/>
                <a:ea typeface="Calibri"/>
                <a:cs typeface="Calibri"/>
                <a:sym typeface="Calibri"/>
              </a:rPr>
              <a:t>So we fix our eyes not on what is seen, but on what is unseen.</a:t>
            </a:r>
            <a:r>
              <a:rPr lang="zh-CN" sz="1800">
                <a:solidFill>
                  <a:schemeClr val="dk2"/>
                </a:solidFill>
                <a:latin typeface="Calibri"/>
                <a:ea typeface="Calibri"/>
                <a:cs typeface="Calibri"/>
                <a:sym typeface="Calibri"/>
              </a:rPr>
              <a:t> </a:t>
            </a:r>
            <a:r>
              <a:rPr i="1" lang="zh-CN" sz="1800">
                <a:solidFill>
                  <a:schemeClr val="dk2"/>
                </a:solidFill>
                <a:latin typeface="Calibri"/>
                <a:ea typeface="Calibri"/>
                <a:cs typeface="Calibri"/>
                <a:sym typeface="Calibri"/>
              </a:rPr>
              <a:t>For what is seen is temporary, but what is unseen is eternal.</a:t>
            </a:r>
            <a:r>
              <a:rPr lang="zh-CN" sz="1800">
                <a:solidFill>
                  <a:schemeClr val="dk2"/>
                </a:solidFill>
                <a:latin typeface="Calibri"/>
                <a:ea typeface="Calibri"/>
                <a:cs typeface="Calibri"/>
                <a:sym typeface="Calibri"/>
              </a:rPr>
              <a:t>        </a:t>
            </a:r>
            <a:endParaRPr sz="1800">
              <a:solidFill>
                <a:schemeClr val="dk2"/>
              </a:solidFill>
              <a:latin typeface="Calibri"/>
              <a:ea typeface="Calibri"/>
              <a:cs typeface="Calibri"/>
              <a:sym typeface="Calibri"/>
            </a:endParaRPr>
          </a:p>
          <a:p>
            <a:pPr indent="0" lvl="0" marL="1828800" rtl="0" algn="r">
              <a:lnSpc>
                <a:spcPct val="115000"/>
              </a:lnSpc>
              <a:spcBef>
                <a:spcPts val="1600"/>
              </a:spcBef>
              <a:spcAft>
                <a:spcPts val="1600"/>
              </a:spcAft>
              <a:buNone/>
            </a:pPr>
            <a:r>
              <a:rPr lang="zh-CN" sz="1800">
                <a:solidFill>
                  <a:schemeClr val="dk2"/>
                </a:solidFill>
                <a:latin typeface="Calibri"/>
                <a:ea typeface="Calibri"/>
                <a:cs typeface="Calibri"/>
                <a:sym typeface="Calibri"/>
              </a:rPr>
              <a:t>-- 2 Corinthians 4:18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Contrastive Explanation Methods (CEM) </a:t>
            </a:r>
            <a:endParaRPr sz="2400"/>
          </a:p>
        </p:txBody>
      </p:sp>
      <p:sp>
        <p:nvSpPr>
          <p:cNvPr id="142" name="Google Shape;142;p15"/>
          <p:cNvSpPr txBox="1"/>
          <p:nvPr>
            <p:ph idx="1" type="body"/>
          </p:nvPr>
        </p:nvSpPr>
        <p:spPr>
          <a:xfrm>
            <a:off x="819150" y="1528725"/>
            <a:ext cx="7505700" cy="291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Under a classifier </a:t>
            </a:r>
            <a:r>
              <a:rPr i="1" lang="zh-CN" sz="1800"/>
              <a:t>C</a:t>
            </a:r>
            <a:r>
              <a:rPr lang="zh-CN" sz="1800"/>
              <a:t>, an example </a:t>
            </a:r>
            <a:r>
              <a:rPr i="1" lang="zh-CN" sz="1800"/>
              <a:t>x</a:t>
            </a:r>
            <a:r>
              <a:rPr lang="zh-CN" sz="1800"/>
              <a:t> </a:t>
            </a:r>
            <a:r>
              <a:rPr lang="zh-CN" sz="1800"/>
              <a:t>is classified as some label </a:t>
            </a:r>
            <a:r>
              <a:rPr i="1" lang="zh-CN" sz="1800"/>
              <a:t>t</a:t>
            </a:r>
            <a:r>
              <a:rPr lang="zh-CN" sz="1800"/>
              <a:t>,</a:t>
            </a:r>
            <a:endParaRPr sz="1800"/>
          </a:p>
          <a:p>
            <a:pPr indent="-342900" lvl="0" marL="457200" rtl="0" algn="l">
              <a:spcBef>
                <a:spcPts val="0"/>
              </a:spcBef>
              <a:spcAft>
                <a:spcPts val="0"/>
              </a:spcAft>
              <a:buSzPts val="1800"/>
              <a:buChar char="❏"/>
            </a:pPr>
            <a:r>
              <a:rPr b="1" lang="zh-CN" sz="1800"/>
              <a:t>CEM</a:t>
            </a:r>
            <a:r>
              <a:rPr lang="zh-CN" sz="1800"/>
              <a:t> generates an </a:t>
            </a:r>
            <a:r>
              <a:rPr b="1" lang="zh-CN" sz="1800"/>
              <a:t>explanation</a:t>
            </a:r>
            <a:r>
              <a:rPr lang="zh-CN" sz="1800"/>
              <a:t> as follows:</a:t>
            </a:r>
            <a:endParaRPr sz="1800"/>
          </a:p>
          <a:p>
            <a:pPr indent="0" lvl="0" marL="540000" rtl="0" algn="l">
              <a:spcBef>
                <a:spcPts val="1600"/>
              </a:spcBef>
              <a:spcAft>
                <a:spcPts val="0"/>
              </a:spcAft>
              <a:buNone/>
            </a:pPr>
            <a:r>
              <a:rPr lang="zh-CN" sz="2000"/>
              <a:t>“An input </a:t>
            </a:r>
            <a:r>
              <a:rPr i="1" lang="zh-CN" sz="2000"/>
              <a:t>x</a:t>
            </a:r>
            <a:r>
              <a:rPr lang="zh-CN" sz="2000"/>
              <a:t> is classified in class </a:t>
            </a:r>
            <a:r>
              <a:rPr i="1" lang="zh-CN" sz="2000"/>
              <a:t>t</a:t>
            </a:r>
            <a:r>
              <a:rPr lang="zh-CN" sz="2000"/>
              <a:t> because </a:t>
            </a:r>
            <a:r>
              <a:rPr lang="zh-CN" sz="2000">
                <a:solidFill>
                  <a:srgbClr val="0000FF"/>
                </a:solidFill>
              </a:rPr>
              <a:t>features                   are present </a:t>
            </a:r>
            <a:r>
              <a:rPr lang="zh-CN" sz="2000"/>
              <a:t>and because </a:t>
            </a:r>
            <a:r>
              <a:rPr lang="zh-CN" sz="2000">
                <a:solidFill>
                  <a:srgbClr val="FF0000"/>
                </a:solidFill>
              </a:rPr>
              <a:t>features                    are absent</a:t>
            </a:r>
            <a:r>
              <a:rPr lang="zh-CN" sz="2000"/>
              <a:t>.”</a:t>
            </a:r>
            <a:endParaRPr sz="2000"/>
          </a:p>
          <a:p>
            <a:pPr indent="-342900" lvl="0" marL="457200" rtl="0" algn="l">
              <a:spcBef>
                <a:spcPts val="1600"/>
              </a:spcBef>
              <a:spcAft>
                <a:spcPts val="0"/>
              </a:spcAft>
              <a:buSzPts val="1800"/>
              <a:buChar char="●"/>
            </a:pPr>
            <a:r>
              <a:rPr lang="zh-CN" sz="1800">
                <a:solidFill>
                  <a:srgbClr val="0000FF"/>
                </a:solidFill>
              </a:rPr>
              <a:t>Pertinent Positive (PP)</a:t>
            </a:r>
            <a:r>
              <a:rPr lang="zh-CN" sz="1800"/>
              <a:t>: Factor whose </a:t>
            </a:r>
            <a:r>
              <a:rPr lang="zh-CN" sz="1800">
                <a:solidFill>
                  <a:srgbClr val="0000FF"/>
                </a:solidFill>
              </a:rPr>
              <a:t>presence</a:t>
            </a:r>
            <a:r>
              <a:rPr lang="zh-CN" sz="1800"/>
              <a:t> is minimally sufficient in justifying the final classification.</a:t>
            </a:r>
            <a:endParaRPr sz="1800"/>
          </a:p>
          <a:p>
            <a:pPr indent="-342900" lvl="0" marL="457200" rtl="0" algn="l">
              <a:spcBef>
                <a:spcPts val="0"/>
              </a:spcBef>
              <a:spcAft>
                <a:spcPts val="0"/>
              </a:spcAft>
              <a:buSzPts val="1800"/>
              <a:buChar char="●"/>
            </a:pPr>
            <a:r>
              <a:rPr lang="zh-CN" sz="1800">
                <a:solidFill>
                  <a:srgbClr val="FF0000"/>
                </a:solidFill>
              </a:rPr>
              <a:t>Pertinent Negative (PN)</a:t>
            </a:r>
            <a:r>
              <a:rPr lang="zh-CN" sz="1800"/>
              <a:t>: Factor whose </a:t>
            </a:r>
            <a:r>
              <a:rPr lang="zh-CN" sz="1800">
                <a:solidFill>
                  <a:srgbClr val="FF0000"/>
                </a:solidFill>
              </a:rPr>
              <a:t>absence</a:t>
            </a:r>
            <a:r>
              <a:rPr lang="zh-CN" sz="1800"/>
              <a:t> is necessary in asserting the final classification</a:t>
            </a:r>
            <a:endParaRPr sz="1800"/>
          </a:p>
        </p:txBody>
      </p:sp>
      <p:pic>
        <p:nvPicPr>
          <p:cNvPr descr="f_i,\dots,f_k" id="143" name="Google Shape;143;p15" title="MathEquation,#000000"/>
          <p:cNvPicPr preferRelativeResize="0"/>
          <p:nvPr/>
        </p:nvPicPr>
        <p:blipFill>
          <a:blip r:embed="rId3">
            <a:alphaModFix/>
          </a:blip>
          <a:stretch>
            <a:fillRect/>
          </a:stretch>
        </p:blipFill>
        <p:spPr>
          <a:xfrm>
            <a:off x="6645025" y="2523850"/>
            <a:ext cx="940740" cy="254000"/>
          </a:xfrm>
          <a:prstGeom prst="rect">
            <a:avLst/>
          </a:prstGeom>
          <a:noFill/>
          <a:ln>
            <a:noFill/>
          </a:ln>
        </p:spPr>
      </p:pic>
      <p:pic>
        <p:nvPicPr>
          <p:cNvPr descr="f_m,\dots,f_p" id="144" name="Google Shape;144;p15" title="MathEquation,#000000"/>
          <p:cNvPicPr preferRelativeResize="0"/>
          <p:nvPr/>
        </p:nvPicPr>
        <p:blipFill>
          <a:blip r:embed="rId4">
            <a:alphaModFix/>
          </a:blip>
          <a:stretch>
            <a:fillRect/>
          </a:stretch>
        </p:blipFill>
        <p:spPr>
          <a:xfrm>
            <a:off x="4552475" y="2856725"/>
            <a:ext cx="972248" cy="25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Comparisons vs Current Approaches</a:t>
            </a:r>
            <a:endParaRPr sz="2400"/>
          </a:p>
        </p:txBody>
      </p:sp>
      <p:sp>
        <p:nvSpPr>
          <p:cNvPr id="150" name="Google Shape;150;p16"/>
          <p:cNvSpPr txBox="1"/>
          <p:nvPr>
            <p:ph idx="1" type="body"/>
          </p:nvPr>
        </p:nvSpPr>
        <p:spPr>
          <a:xfrm>
            <a:off x="819150" y="1515800"/>
            <a:ext cx="3523800" cy="29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800"/>
              <a:t>Previous Works</a:t>
            </a:r>
            <a:r>
              <a:rPr lang="zh-CN" sz="1800"/>
              <a:t>:</a:t>
            </a:r>
            <a:r>
              <a:rPr b="1" lang="zh-CN" sz="1800"/>
              <a:t> LRP, LIME</a:t>
            </a:r>
            <a:endParaRPr b="1" sz="1800"/>
          </a:p>
          <a:p>
            <a:pPr indent="0" lvl="0" marL="0" rtl="0" algn="l">
              <a:spcBef>
                <a:spcPts val="1600"/>
              </a:spcBef>
              <a:spcAft>
                <a:spcPts val="0"/>
              </a:spcAft>
              <a:buNone/>
            </a:pPr>
            <a:r>
              <a:rPr lang="zh-CN" sz="1800"/>
              <a:t>Both highlight </a:t>
            </a:r>
            <a:r>
              <a:rPr lang="zh-CN" sz="1800">
                <a:solidFill>
                  <a:srgbClr val="0000FF"/>
                </a:solidFill>
              </a:rPr>
              <a:t>positively</a:t>
            </a:r>
            <a:r>
              <a:rPr lang="zh-CN" sz="1800">
                <a:solidFill>
                  <a:srgbClr val="00FF00"/>
                </a:solidFill>
              </a:rPr>
              <a:t> </a:t>
            </a:r>
            <a:r>
              <a:rPr lang="zh-CN" sz="1800">
                <a:solidFill>
                  <a:srgbClr val="000000"/>
                </a:solidFill>
              </a:rPr>
              <a:t>or</a:t>
            </a:r>
            <a:r>
              <a:rPr lang="zh-CN" sz="1800">
                <a:solidFill>
                  <a:srgbClr val="00FF00"/>
                </a:solidFill>
              </a:rPr>
              <a:t> </a:t>
            </a:r>
            <a:r>
              <a:rPr lang="zh-CN" sz="1800">
                <a:solidFill>
                  <a:srgbClr val="FF9900"/>
                </a:solidFill>
              </a:rPr>
              <a:t>negatively</a:t>
            </a:r>
            <a:r>
              <a:rPr lang="zh-CN" sz="1800">
                <a:solidFill>
                  <a:srgbClr val="00FF00"/>
                </a:solidFill>
              </a:rPr>
              <a:t> </a:t>
            </a:r>
            <a:r>
              <a:rPr lang="zh-CN" sz="1800">
                <a:solidFill>
                  <a:srgbClr val="000000"/>
                </a:solidFill>
              </a:rPr>
              <a:t>relevant features</a:t>
            </a:r>
            <a:r>
              <a:rPr lang="zh-CN" sz="1800"/>
              <a:t> </a:t>
            </a:r>
            <a:endParaRPr sz="1800"/>
          </a:p>
          <a:p>
            <a:pPr indent="0" lvl="0" marL="0" rtl="0" algn="l">
              <a:spcBef>
                <a:spcPts val="1600"/>
              </a:spcBef>
              <a:spcAft>
                <a:spcPts val="1600"/>
              </a:spcAft>
              <a:buNone/>
            </a:pPr>
            <a:r>
              <a:rPr b="1" lang="zh-CN" sz="1800">
                <a:solidFill>
                  <a:srgbClr val="FF0000"/>
                </a:solidFill>
              </a:rPr>
              <a:t>Pertinent Negatives</a:t>
            </a:r>
            <a:r>
              <a:rPr lang="zh-CN" sz="1800"/>
              <a:t> vs </a:t>
            </a:r>
            <a:r>
              <a:rPr b="1" lang="zh-CN" sz="1800">
                <a:solidFill>
                  <a:srgbClr val="FF9900"/>
                </a:solidFill>
              </a:rPr>
              <a:t>Negatively Relevant Features</a:t>
            </a:r>
            <a:r>
              <a:rPr lang="zh-CN" sz="1800"/>
              <a:t>: “direct evidence supporting the hypothesis” vs “information that devalues the hypothesis”</a:t>
            </a:r>
            <a:r>
              <a:rPr lang="zh-CN" sz="1800"/>
              <a:t>  </a:t>
            </a:r>
            <a:endParaRPr sz="1800"/>
          </a:p>
        </p:txBody>
      </p:sp>
      <p:pic>
        <p:nvPicPr>
          <p:cNvPr id="151" name="Google Shape;151;p16"/>
          <p:cNvPicPr preferRelativeResize="0"/>
          <p:nvPr/>
        </p:nvPicPr>
        <p:blipFill>
          <a:blip r:embed="rId3">
            <a:alphaModFix/>
          </a:blip>
          <a:stretch>
            <a:fillRect/>
          </a:stretch>
        </p:blipFill>
        <p:spPr>
          <a:xfrm>
            <a:off x="4342950" y="1515790"/>
            <a:ext cx="4288324" cy="2316275"/>
          </a:xfrm>
          <a:prstGeom prst="rect">
            <a:avLst/>
          </a:prstGeom>
          <a:noFill/>
          <a:ln>
            <a:noFill/>
          </a:ln>
        </p:spPr>
      </p:pic>
      <p:sp>
        <p:nvSpPr>
          <p:cNvPr id="152" name="Google Shape;152;p16"/>
          <p:cNvSpPr/>
          <p:nvPr/>
        </p:nvSpPr>
        <p:spPr>
          <a:xfrm>
            <a:off x="4836700" y="2299725"/>
            <a:ext cx="3717900" cy="1624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zh-CN" sz="1800"/>
              <a:t>“An input x is classified in class t because existent features a,b,c are positively relevant in spite of other existent features e,f,g which is negatively relevant.”</a:t>
            </a:r>
            <a:endParaRPr i="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Algorithm (Finding </a:t>
            </a:r>
            <a:r>
              <a:rPr lang="zh-CN" sz="2400">
                <a:solidFill>
                  <a:srgbClr val="FF0000"/>
                </a:solidFill>
              </a:rPr>
              <a:t>Pertinent Negatives</a:t>
            </a:r>
            <a:r>
              <a:rPr lang="zh-CN" sz="2400"/>
              <a:t>)</a:t>
            </a:r>
            <a:endParaRPr sz="2400"/>
          </a:p>
        </p:txBody>
      </p:sp>
      <p:sp>
        <p:nvSpPr>
          <p:cNvPr id="158" name="Google Shape;158;p17"/>
          <p:cNvSpPr txBox="1"/>
          <p:nvPr>
            <p:ph idx="1" type="body"/>
          </p:nvPr>
        </p:nvSpPr>
        <p:spPr>
          <a:xfrm>
            <a:off x="819150" y="1379550"/>
            <a:ext cx="7505700" cy="27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Given an input             and its label </a:t>
            </a:r>
            <a:endParaRPr sz="1800"/>
          </a:p>
          <a:p>
            <a:pPr indent="-342900" lvl="0" marL="457200" rtl="0" algn="l">
              <a:spcBef>
                <a:spcPts val="0"/>
              </a:spcBef>
              <a:spcAft>
                <a:spcPts val="0"/>
              </a:spcAft>
              <a:buSzPts val="1800"/>
              <a:buChar char="❏"/>
            </a:pPr>
            <a:r>
              <a:rPr lang="zh-CN" sz="1800"/>
              <a:t>Denote            as the space of missing parts with respect to</a:t>
            </a:r>
            <a:endParaRPr sz="1800"/>
          </a:p>
          <a:p>
            <a:pPr indent="-342900" lvl="0" marL="457200" rtl="0" algn="l">
              <a:spcBef>
                <a:spcPts val="0"/>
              </a:spcBef>
              <a:spcAft>
                <a:spcPts val="0"/>
              </a:spcAft>
              <a:buSzPts val="1800"/>
              <a:buChar char="❏"/>
            </a:pPr>
            <a:r>
              <a:rPr lang="zh-CN" sz="1800"/>
              <a:t>                : prediction scores (logits) of all classes given the classifier</a:t>
            </a:r>
            <a:endParaRPr sz="1800"/>
          </a:p>
          <a:p>
            <a:pPr indent="0" lvl="0" marL="0" rtl="0" algn="l">
              <a:spcBef>
                <a:spcPts val="1600"/>
              </a:spcBef>
              <a:spcAft>
                <a:spcPts val="0"/>
              </a:spcAft>
              <a:buNone/>
            </a:pPr>
            <a:r>
              <a:rPr b="1" lang="zh-CN" sz="2000"/>
              <a:t>Aim: Find </a:t>
            </a:r>
            <a:r>
              <a:rPr b="1" lang="zh-CN" sz="2000">
                <a:solidFill>
                  <a:srgbClr val="FF0000"/>
                </a:solidFill>
              </a:rPr>
              <a:t>“the most critical”</a:t>
            </a:r>
            <a:r>
              <a:rPr b="1" lang="zh-CN" sz="2000"/>
              <a:t> perturbation                 such that                 and</a:t>
            </a:r>
            <a:r>
              <a:rPr b="1" lang="zh-CN" sz="1800"/>
              <a:t>                          </a:t>
            </a:r>
            <a:r>
              <a:rPr b="1" lang="zh-CN" sz="2000"/>
              <a:t>give significantly different predictions.</a:t>
            </a:r>
            <a:endParaRPr b="1" sz="2000"/>
          </a:p>
          <a:p>
            <a:pPr indent="-355600" lvl="0" marL="457200" rtl="0" algn="l">
              <a:spcBef>
                <a:spcPts val="1600"/>
              </a:spcBef>
              <a:spcAft>
                <a:spcPts val="0"/>
              </a:spcAft>
              <a:buSzPts val="2000"/>
              <a:buChar char="➔"/>
            </a:pPr>
            <a:r>
              <a:rPr lang="zh-CN" sz="2000"/>
              <a:t>Mathematically, solve the following optimization:</a:t>
            </a:r>
            <a:endParaRPr sz="2000"/>
          </a:p>
          <a:p>
            <a:pPr indent="0" lvl="0" marL="0" rtl="0" algn="l">
              <a:spcBef>
                <a:spcPts val="1600"/>
              </a:spcBef>
              <a:spcAft>
                <a:spcPts val="1600"/>
              </a:spcAft>
              <a:buNone/>
            </a:pPr>
            <a:r>
              <a:t/>
            </a:r>
            <a:endParaRPr b="1" sz="1800"/>
          </a:p>
        </p:txBody>
      </p:sp>
      <p:pic>
        <p:nvPicPr>
          <p:cNvPr id="159" name="Google Shape;159;p17"/>
          <p:cNvPicPr preferRelativeResize="0"/>
          <p:nvPr/>
        </p:nvPicPr>
        <p:blipFill>
          <a:blip r:embed="rId3">
            <a:alphaModFix/>
          </a:blip>
          <a:stretch>
            <a:fillRect/>
          </a:stretch>
        </p:blipFill>
        <p:spPr>
          <a:xfrm>
            <a:off x="918825" y="3859900"/>
            <a:ext cx="6334125" cy="457200"/>
          </a:xfrm>
          <a:prstGeom prst="rect">
            <a:avLst/>
          </a:prstGeom>
          <a:noFill/>
          <a:ln>
            <a:noFill/>
          </a:ln>
        </p:spPr>
      </p:pic>
      <p:pic>
        <p:nvPicPr>
          <p:cNvPr descr="\mathcal{X} / \mathbf{x_0}" id="160" name="Google Shape;160;p17" title="MathEquation,#000000"/>
          <p:cNvPicPr preferRelativeResize="0"/>
          <p:nvPr/>
        </p:nvPicPr>
        <p:blipFill>
          <a:blip r:embed="rId4">
            <a:alphaModFix/>
          </a:blip>
          <a:stretch>
            <a:fillRect/>
          </a:stretch>
        </p:blipFill>
        <p:spPr>
          <a:xfrm>
            <a:off x="2094875" y="1833838"/>
            <a:ext cx="509274" cy="254000"/>
          </a:xfrm>
          <a:prstGeom prst="rect">
            <a:avLst/>
          </a:prstGeom>
          <a:noFill/>
          <a:ln>
            <a:noFill/>
          </a:ln>
        </p:spPr>
      </p:pic>
      <p:pic>
        <p:nvPicPr>
          <p:cNvPr descr="\mathbf{x_0} \in \mathcal{X} " id="161" name="Google Shape;161;p17" title="MathEquation,#000000"/>
          <p:cNvPicPr preferRelativeResize="0"/>
          <p:nvPr/>
        </p:nvPicPr>
        <p:blipFill>
          <a:blip r:embed="rId5">
            <a:alphaModFix/>
          </a:blip>
          <a:stretch>
            <a:fillRect/>
          </a:stretch>
        </p:blipFill>
        <p:spPr>
          <a:xfrm>
            <a:off x="2772098" y="1553888"/>
            <a:ext cx="572324" cy="186725"/>
          </a:xfrm>
          <a:prstGeom prst="rect">
            <a:avLst/>
          </a:prstGeom>
          <a:noFill/>
          <a:ln>
            <a:noFill/>
          </a:ln>
        </p:spPr>
      </p:pic>
      <p:pic>
        <p:nvPicPr>
          <p:cNvPr descr="\mathbf{x_0}" id="162" name="Google Shape;162;p17" title="MathEquation,#000000"/>
          <p:cNvPicPr preferRelativeResize="0"/>
          <p:nvPr/>
        </p:nvPicPr>
        <p:blipFill>
          <a:blip r:embed="rId6">
            <a:alphaModFix/>
          </a:blip>
          <a:stretch>
            <a:fillRect/>
          </a:stretch>
        </p:blipFill>
        <p:spPr>
          <a:xfrm>
            <a:off x="6842200" y="1867475"/>
            <a:ext cx="264400" cy="186731"/>
          </a:xfrm>
          <a:prstGeom prst="rect">
            <a:avLst/>
          </a:prstGeom>
          <a:noFill/>
          <a:ln>
            <a:noFill/>
          </a:ln>
        </p:spPr>
      </p:pic>
      <p:pic>
        <p:nvPicPr>
          <p:cNvPr descr="\mathbf{Pred(.)}" id="163" name="Google Shape;163;p17" title="MathEquation,#000000"/>
          <p:cNvPicPr preferRelativeResize="0"/>
          <p:nvPr/>
        </p:nvPicPr>
        <p:blipFill>
          <a:blip r:embed="rId7">
            <a:alphaModFix/>
          </a:blip>
          <a:stretch>
            <a:fillRect/>
          </a:stretch>
        </p:blipFill>
        <p:spPr>
          <a:xfrm>
            <a:off x="1376725" y="2121500"/>
            <a:ext cx="800000" cy="254000"/>
          </a:xfrm>
          <a:prstGeom prst="rect">
            <a:avLst/>
          </a:prstGeom>
          <a:noFill/>
          <a:ln>
            <a:noFill/>
          </a:ln>
        </p:spPr>
      </p:pic>
      <p:pic>
        <p:nvPicPr>
          <p:cNvPr descr="t_0" id="164" name="Google Shape;164;p17" title="MathEquation,#000000"/>
          <p:cNvPicPr preferRelativeResize="0"/>
          <p:nvPr/>
        </p:nvPicPr>
        <p:blipFill>
          <a:blip r:embed="rId8">
            <a:alphaModFix/>
          </a:blip>
          <a:stretch>
            <a:fillRect/>
          </a:stretch>
        </p:blipFill>
        <p:spPr>
          <a:xfrm>
            <a:off x="4578625" y="1553900"/>
            <a:ext cx="157412" cy="186725"/>
          </a:xfrm>
          <a:prstGeom prst="rect">
            <a:avLst/>
          </a:prstGeom>
          <a:noFill/>
          <a:ln>
            <a:noFill/>
          </a:ln>
        </p:spPr>
      </p:pic>
      <p:pic>
        <p:nvPicPr>
          <p:cNvPr descr="\boldsymbol{\delta} \in \mathcal{X} / \mathbf{x_0}" id="165" name="Google Shape;165;p17" title="MathEquation,#000000"/>
          <p:cNvPicPr preferRelativeResize="0"/>
          <p:nvPr/>
        </p:nvPicPr>
        <p:blipFill>
          <a:blip r:embed="rId9">
            <a:alphaModFix/>
          </a:blip>
          <a:stretch>
            <a:fillRect/>
          </a:stretch>
        </p:blipFill>
        <p:spPr>
          <a:xfrm>
            <a:off x="5358825" y="2634950"/>
            <a:ext cx="875850" cy="254000"/>
          </a:xfrm>
          <a:prstGeom prst="rect">
            <a:avLst/>
          </a:prstGeom>
          <a:noFill/>
          <a:ln>
            <a:noFill/>
          </a:ln>
        </p:spPr>
      </p:pic>
      <p:pic>
        <p:nvPicPr>
          <p:cNvPr descr="\mathbf{Pred}(\mathbf{x}_0)" id="166" name="Google Shape;166;p17" title="MathEquation,#000000"/>
          <p:cNvPicPr preferRelativeResize="0"/>
          <p:nvPr/>
        </p:nvPicPr>
        <p:blipFill>
          <a:blip r:embed="rId10">
            <a:alphaModFix/>
          </a:blip>
          <a:stretch>
            <a:fillRect/>
          </a:stretch>
        </p:blipFill>
        <p:spPr>
          <a:xfrm>
            <a:off x="7315550" y="2673563"/>
            <a:ext cx="875850" cy="247428"/>
          </a:xfrm>
          <a:prstGeom prst="rect">
            <a:avLst/>
          </a:prstGeom>
          <a:noFill/>
          <a:ln>
            <a:noFill/>
          </a:ln>
        </p:spPr>
      </p:pic>
      <p:pic>
        <p:nvPicPr>
          <p:cNvPr descr="\mathbf{Pred}(\mathbf{x}_0 + \boldsymbol{\delta} )" id="167" name="Google Shape;167;p17" title="MathEquation,#000000"/>
          <p:cNvPicPr preferRelativeResize="0"/>
          <p:nvPr/>
        </p:nvPicPr>
        <p:blipFill>
          <a:blip r:embed="rId11">
            <a:alphaModFix/>
          </a:blip>
          <a:stretch>
            <a:fillRect/>
          </a:stretch>
        </p:blipFill>
        <p:spPr>
          <a:xfrm>
            <a:off x="1376725" y="3017675"/>
            <a:ext cx="1262112" cy="25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idx="1" type="body"/>
          </p:nvPr>
        </p:nvSpPr>
        <p:spPr>
          <a:xfrm>
            <a:off x="819150" y="1544650"/>
            <a:ext cx="7505700" cy="28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000"/>
              <a:t>Optimization Objective</a:t>
            </a:r>
            <a:r>
              <a:rPr b="1" lang="zh-CN" sz="1800"/>
              <a:t>:</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rPr b="1" lang="zh-CN" sz="1800"/>
              <a:t>	</a:t>
            </a:r>
            <a:r>
              <a:rPr b="1" lang="zh-CN" sz="1800">
                <a:solidFill>
                  <a:srgbClr val="FF9900"/>
                </a:solidFill>
              </a:rPr>
              <a:t>Main Loss Function:</a:t>
            </a:r>
            <a:endParaRPr b="1" sz="1800">
              <a:solidFill>
                <a:srgbClr val="FF9900"/>
              </a:solidFill>
            </a:endParaRPr>
          </a:p>
        </p:txBody>
      </p:sp>
      <p:pic>
        <p:nvPicPr>
          <p:cNvPr id="173" name="Google Shape;173;p18"/>
          <p:cNvPicPr preferRelativeResize="0"/>
          <p:nvPr/>
        </p:nvPicPr>
        <p:blipFill>
          <a:blip r:embed="rId3">
            <a:alphaModFix/>
          </a:blip>
          <a:stretch>
            <a:fillRect/>
          </a:stretch>
        </p:blipFill>
        <p:spPr>
          <a:xfrm>
            <a:off x="1227925" y="2990250"/>
            <a:ext cx="6143625" cy="485775"/>
          </a:xfrm>
          <a:prstGeom prst="rect">
            <a:avLst/>
          </a:prstGeom>
          <a:noFill/>
          <a:ln>
            <a:noFill/>
          </a:ln>
        </p:spPr>
      </p:pic>
      <p:sp>
        <p:nvSpPr>
          <p:cNvPr id="174" name="Google Shape;174;p18"/>
          <p:cNvSpPr txBox="1"/>
          <p:nvPr>
            <p:ph type="title"/>
          </p:nvPr>
        </p:nvSpPr>
        <p:spPr>
          <a:xfrm>
            <a:off x="819150" y="845600"/>
            <a:ext cx="75057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Algorithm (Finding </a:t>
            </a:r>
            <a:r>
              <a:rPr lang="zh-CN" sz="2400">
                <a:solidFill>
                  <a:srgbClr val="FF0000"/>
                </a:solidFill>
              </a:rPr>
              <a:t>Pertinent Negatives</a:t>
            </a:r>
            <a:r>
              <a:rPr lang="zh-CN" sz="2400"/>
              <a:t>)</a:t>
            </a:r>
            <a:endParaRPr sz="2400"/>
          </a:p>
        </p:txBody>
      </p:sp>
      <p:pic>
        <p:nvPicPr>
          <p:cNvPr id="175" name="Google Shape;175;p18"/>
          <p:cNvPicPr preferRelativeResize="0"/>
          <p:nvPr/>
        </p:nvPicPr>
        <p:blipFill>
          <a:blip r:embed="rId4">
            <a:alphaModFix/>
          </a:blip>
          <a:stretch>
            <a:fillRect/>
          </a:stretch>
        </p:blipFill>
        <p:spPr>
          <a:xfrm>
            <a:off x="1014075" y="2028625"/>
            <a:ext cx="6334125" cy="457200"/>
          </a:xfrm>
          <a:prstGeom prst="rect">
            <a:avLst/>
          </a:prstGeom>
          <a:noFill/>
          <a:ln>
            <a:noFill/>
          </a:ln>
        </p:spPr>
      </p:pic>
      <p:sp>
        <p:nvSpPr>
          <p:cNvPr id="176" name="Google Shape;176;p18"/>
          <p:cNvSpPr/>
          <p:nvPr/>
        </p:nvSpPr>
        <p:spPr>
          <a:xfrm>
            <a:off x="1751650" y="1991125"/>
            <a:ext cx="1274100" cy="4572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18"/>
          <p:cNvCxnSpPr>
            <a:stCxn id="176" idx="2"/>
          </p:cNvCxnSpPr>
          <p:nvPr/>
        </p:nvCxnSpPr>
        <p:spPr>
          <a:xfrm flipH="1">
            <a:off x="2293000" y="2448325"/>
            <a:ext cx="95700" cy="2748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9"/>
          <p:cNvSpPr txBox="1"/>
          <p:nvPr>
            <p:ph idx="1" type="body"/>
          </p:nvPr>
        </p:nvSpPr>
        <p:spPr>
          <a:xfrm>
            <a:off x="819150" y="1544650"/>
            <a:ext cx="7505700" cy="28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000"/>
              <a:t>Optimization Objective</a:t>
            </a:r>
            <a:r>
              <a:rPr b="1" lang="zh-CN" sz="1800"/>
              <a:t>:</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800"/>
          </a:p>
          <a:p>
            <a:pPr indent="457200" lvl="0" marL="0" rtl="0" algn="l">
              <a:spcBef>
                <a:spcPts val="1600"/>
              </a:spcBef>
              <a:spcAft>
                <a:spcPts val="1600"/>
              </a:spcAft>
              <a:buNone/>
            </a:pPr>
            <a:r>
              <a:rPr b="1" lang="zh-CN" sz="1800">
                <a:solidFill>
                  <a:srgbClr val="FF9900"/>
                </a:solidFill>
              </a:rPr>
              <a:t>Regularizer</a:t>
            </a:r>
            <a:r>
              <a:rPr b="1" lang="zh-CN" sz="1800">
                <a:solidFill>
                  <a:srgbClr val="FF9900"/>
                </a:solidFill>
              </a:rPr>
              <a:t>: Feature Selection (“Minimally Critical Features”)</a:t>
            </a:r>
            <a:endParaRPr b="1" sz="1800">
              <a:solidFill>
                <a:srgbClr val="FF9900"/>
              </a:solidFill>
            </a:endParaRPr>
          </a:p>
        </p:txBody>
      </p:sp>
      <p:sp>
        <p:nvSpPr>
          <p:cNvPr id="183" name="Google Shape;183;p19"/>
          <p:cNvSpPr txBox="1"/>
          <p:nvPr>
            <p:ph type="title"/>
          </p:nvPr>
        </p:nvSpPr>
        <p:spPr>
          <a:xfrm>
            <a:off x="819150" y="845600"/>
            <a:ext cx="75057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Algorithm (Finding </a:t>
            </a:r>
            <a:r>
              <a:rPr lang="zh-CN" sz="2400">
                <a:solidFill>
                  <a:srgbClr val="FF0000"/>
                </a:solidFill>
              </a:rPr>
              <a:t>Pertinent Negatives</a:t>
            </a:r>
            <a:r>
              <a:rPr lang="zh-CN" sz="2400"/>
              <a:t>)</a:t>
            </a:r>
            <a:endParaRPr sz="2400"/>
          </a:p>
        </p:txBody>
      </p:sp>
      <p:pic>
        <p:nvPicPr>
          <p:cNvPr id="184" name="Google Shape;184;p19"/>
          <p:cNvPicPr preferRelativeResize="0"/>
          <p:nvPr/>
        </p:nvPicPr>
        <p:blipFill>
          <a:blip r:embed="rId3">
            <a:alphaModFix/>
          </a:blip>
          <a:stretch>
            <a:fillRect/>
          </a:stretch>
        </p:blipFill>
        <p:spPr>
          <a:xfrm>
            <a:off x="1014075" y="2028625"/>
            <a:ext cx="6334125" cy="457200"/>
          </a:xfrm>
          <a:prstGeom prst="rect">
            <a:avLst/>
          </a:prstGeom>
          <a:noFill/>
          <a:ln>
            <a:noFill/>
          </a:ln>
        </p:spPr>
      </p:pic>
      <p:sp>
        <p:nvSpPr>
          <p:cNvPr id="185" name="Google Shape;185;p19"/>
          <p:cNvSpPr/>
          <p:nvPr/>
        </p:nvSpPr>
        <p:spPr>
          <a:xfrm>
            <a:off x="3123250" y="1991125"/>
            <a:ext cx="1274100" cy="4572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9"/>
          <p:cNvCxnSpPr>
            <a:stCxn id="185" idx="2"/>
          </p:cNvCxnSpPr>
          <p:nvPr/>
        </p:nvCxnSpPr>
        <p:spPr>
          <a:xfrm flipH="1">
            <a:off x="3662500" y="2448325"/>
            <a:ext cx="97800" cy="4977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0"/>
          <p:cNvSpPr txBox="1"/>
          <p:nvPr>
            <p:ph idx="1" type="body"/>
          </p:nvPr>
        </p:nvSpPr>
        <p:spPr>
          <a:xfrm>
            <a:off x="819150" y="1544650"/>
            <a:ext cx="7505700" cy="28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000"/>
              <a:t>Optimization Objective</a:t>
            </a:r>
            <a:r>
              <a:rPr b="1" lang="zh-CN" sz="1800"/>
              <a:t>:</a:t>
            </a:r>
            <a:endParaRPr b="1" sz="1800"/>
          </a:p>
          <a:p>
            <a:pPr indent="0" lvl="0" marL="0" rtl="0" algn="l">
              <a:spcBef>
                <a:spcPts val="1600"/>
              </a:spcBef>
              <a:spcAft>
                <a:spcPts val="0"/>
              </a:spcAft>
              <a:buNone/>
            </a:pPr>
            <a:r>
              <a:t/>
            </a:r>
            <a:endParaRPr b="1" sz="1800"/>
          </a:p>
          <a:p>
            <a:pPr indent="457200" lvl="0" marL="1371600" rtl="0" algn="l">
              <a:spcBef>
                <a:spcPts val="1600"/>
              </a:spcBef>
              <a:spcAft>
                <a:spcPts val="1600"/>
              </a:spcAft>
              <a:buNone/>
            </a:pPr>
            <a:r>
              <a:rPr b="1" lang="zh-CN" sz="1800">
                <a:solidFill>
                  <a:srgbClr val="FF9900"/>
                </a:solidFill>
              </a:rPr>
              <a:t>Reconstruction Error Evaluated by Auto-Encoder (AE)</a:t>
            </a:r>
            <a:endParaRPr b="1" sz="1800">
              <a:solidFill>
                <a:srgbClr val="FF9900"/>
              </a:solidFill>
            </a:endParaRPr>
          </a:p>
        </p:txBody>
      </p:sp>
      <p:sp>
        <p:nvSpPr>
          <p:cNvPr id="192" name="Google Shape;192;p20"/>
          <p:cNvSpPr txBox="1"/>
          <p:nvPr>
            <p:ph type="title"/>
          </p:nvPr>
        </p:nvSpPr>
        <p:spPr>
          <a:xfrm>
            <a:off x="819150" y="845600"/>
            <a:ext cx="75057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Algorithm (Finding </a:t>
            </a:r>
            <a:r>
              <a:rPr lang="zh-CN" sz="2400">
                <a:solidFill>
                  <a:srgbClr val="FF0000"/>
                </a:solidFill>
              </a:rPr>
              <a:t>Pertinent Negatives</a:t>
            </a:r>
            <a:r>
              <a:rPr lang="zh-CN" sz="2400"/>
              <a:t>)</a:t>
            </a:r>
            <a:endParaRPr sz="2400"/>
          </a:p>
        </p:txBody>
      </p:sp>
      <p:pic>
        <p:nvPicPr>
          <p:cNvPr id="193" name="Google Shape;193;p20"/>
          <p:cNvPicPr preferRelativeResize="0"/>
          <p:nvPr/>
        </p:nvPicPr>
        <p:blipFill>
          <a:blip r:embed="rId3">
            <a:alphaModFix/>
          </a:blip>
          <a:stretch>
            <a:fillRect/>
          </a:stretch>
        </p:blipFill>
        <p:spPr>
          <a:xfrm>
            <a:off x="1014075" y="2028625"/>
            <a:ext cx="6334125" cy="457200"/>
          </a:xfrm>
          <a:prstGeom prst="rect">
            <a:avLst/>
          </a:prstGeom>
          <a:noFill/>
          <a:ln>
            <a:noFill/>
          </a:ln>
        </p:spPr>
      </p:pic>
      <p:sp>
        <p:nvSpPr>
          <p:cNvPr id="194" name="Google Shape;194;p20"/>
          <p:cNvSpPr/>
          <p:nvPr/>
        </p:nvSpPr>
        <p:spPr>
          <a:xfrm>
            <a:off x="4476800" y="2028625"/>
            <a:ext cx="2338800" cy="4572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0"/>
          <p:cNvCxnSpPr>
            <a:stCxn id="194" idx="2"/>
          </p:cNvCxnSpPr>
          <p:nvPr/>
        </p:nvCxnSpPr>
        <p:spPr>
          <a:xfrm flipH="1">
            <a:off x="5398400" y="2485825"/>
            <a:ext cx="247800" cy="269100"/>
          </a:xfrm>
          <a:prstGeom prst="straightConnector1">
            <a:avLst/>
          </a:prstGeom>
          <a:noFill/>
          <a:ln cap="flat" cmpd="sng" w="9525">
            <a:solidFill>
              <a:srgbClr val="FF9900"/>
            </a:solidFill>
            <a:prstDash val="solid"/>
            <a:round/>
            <a:headEnd len="med" w="med" type="none"/>
            <a:tailEnd len="med" w="med" type="triangle"/>
          </a:ln>
        </p:spPr>
      </p:cxnSp>
      <p:pic>
        <p:nvPicPr>
          <p:cNvPr id="196" name="Google Shape;196;p20"/>
          <p:cNvPicPr preferRelativeResize="0"/>
          <p:nvPr/>
        </p:nvPicPr>
        <p:blipFill>
          <a:blip r:embed="rId4">
            <a:alphaModFix/>
          </a:blip>
          <a:stretch>
            <a:fillRect/>
          </a:stretch>
        </p:blipFill>
        <p:spPr>
          <a:xfrm>
            <a:off x="1205173" y="2989048"/>
            <a:ext cx="2338800" cy="1748053"/>
          </a:xfrm>
          <a:prstGeom prst="rect">
            <a:avLst/>
          </a:prstGeom>
          <a:noFill/>
          <a:ln>
            <a:noFill/>
          </a:ln>
        </p:spPr>
      </p:pic>
      <p:sp>
        <p:nvSpPr>
          <p:cNvPr id="197" name="Google Shape;197;p20"/>
          <p:cNvSpPr txBox="1"/>
          <p:nvPr/>
        </p:nvSpPr>
        <p:spPr>
          <a:xfrm>
            <a:off x="3981050" y="3228125"/>
            <a:ext cx="3598800" cy="1269900"/>
          </a:xfrm>
          <a:prstGeom prst="rect">
            <a:avLst/>
          </a:prstGeom>
          <a:noFill/>
          <a:ln cap="flat" cmpd="sng" w="9525">
            <a:solidFill>
              <a:srgbClr val="FF9900"/>
            </a:solidFill>
            <a:prstDash val="dashDot"/>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Calibri"/>
                <a:ea typeface="Calibri"/>
                <a:cs typeface="Calibri"/>
                <a:sym typeface="Calibri"/>
              </a:rPr>
              <a:t>Auto-Encoder Error: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lang="zh-CN" sz="1800">
                <a:latin typeface="Calibri"/>
                <a:ea typeface="Calibri"/>
                <a:cs typeface="Calibri"/>
                <a:sym typeface="Calibri"/>
              </a:rPr>
              <a:t>To ensure the perturbed input is still close to the original data manifold.</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1"/>
          <p:cNvSpPr txBox="1"/>
          <p:nvPr>
            <p:ph idx="1" type="body"/>
          </p:nvPr>
        </p:nvSpPr>
        <p:spPr>
          <a:xfrm>
            <a:off x="819150" y="1544650"/>
            <a:ext cx="7505700" cy="28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000"/>
              <a:t>Optimization Objective</a:t>
            </a:r>
            <a:r>
              <a:rPr b="1" lang="zh-CN" sz="1800"/>
              <a:t>:</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rPr b="1" lang="zh-CN" sz="1800"/>
              <a:t>	</a:t>
            </a:r>
            <a:r>
              <a:rPr b="1" lang="zh-CN" sz="1800">
                <a:solidFill>
                  <a:srgbClr val="FF9900"/>
                </a:solidFill>
              </a:rPr>
              <a:t>Main Loss Function:</a:t>
            </a:r>
            <a:endParaRPr b="1" sz="1800">
              <a:solidFill>
                <a:srgbClr val="FF9900"/>
              </a:solidFill>
            </a:endParaRPr>
          </a:p>
        </p:txBody>
      </p:sp>
      <p:sp>
        <p:nvSpPr>
          <p:cNvPr id="203" name="Google Shape;203;p21"/>
          <p:cNvSpPr txBox="1"/>
          <p:nvPr>
            <p:ph type="title"/>
          </p:nvPr>
        </p:nvSpPr>
        <p:spPr>
          <a:xfrm>
            <a:off x="819150" y="845600"/>
            <a:ext cx="75057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Algorithm (Finding </a:t>
            </a:r>
            <a:r>
              <a:rPr lang="zh-CN" sz="2400">
                <a:solidFill>
                  <a:srgbClr val="0000FF"/>
                </a:solidFill>
              </a:rPr>
              <a:t>Pertinent Positives</a:t>
            </a:r>
            <a:r>
              <a:rPr lang="zh-CN" sz="2400"/>
              <a:t>)</a:t>
            </a:r>
            <a:endParaRPr sz="2400"/>
          </a:p>
        </p:txBody>
      </p:sp>
      <p:pic>
        <p:nvPicPr>
          <p:cNvPr id="204" name="Google Shape;204;p21"/>
          <p:cNvPicPr preferRelativeResize="0"/>
          <p:nvPr/>
        </p:nvPicPr>
        <p:blipFill>
          <a:blip r:embed="rId3">
            <a:alphaModFix/>
          </a:blip>
          <a:stretch>
            <a:fillRect/>
          </a:stretch>
        </p:blipFill>
        <p:spPr>
          <a:xfrm>
            <a:off x="1067600" y="2048250"/>
            <a:ext cx="5734050" cy="466725"/>
          </a:xfrm>
          <a:prstGeom prst="rect">
            <a:avLst/>
          </a:prstGeom>
          <a:noFill/>
          <a:ln>
            <a:noFill/>
          </a:ln>
        </p:spPr>
      </p:pic>
      <p:sp>
        <p:nvSpPr>
          <p:cNvPr id="205" name="Google Shape;205;p21"/>
          <p:cNvSpPr/>
          <p:nvPr/>
        </p:nvSpPr>
        <p:spPr>
          <a:xfrm>
            <a:off x="1751650" y="1991125"/>
            <a:ext cx="1274100" cy="4572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21"/>
          <p:cNvCxnSpPr>
            <a:stCxn id="205" idx="2"/>
          </p:cNvCxnSpPr>
          <p:nvPr/>
        </p:nvCxnSpPr>
        <p:spPr>
          <a:xfrm flipH="1">
            <a:off x="2293000" y="2448325"/>
            <a:ext cx="95700" cy="274800"/>
          </a:xfrm>
          <a:prstGeom prst="straightConnector1">
            <a:avLst/>
          </a:prstGeom>
          <a:noFill/>
          <a:ln cap="flat" cmpd="sng" w="9525">
            <a:solidFill>
              <a:srgbClr val="FF9900"/>
            </a:solidFill>
            <a:prstDash val="solid"/>
            <a:round/>
            <a:headEnd len="med" w="med" type="none"/>
            <a:tailEnd len="med" w="med" type="triangle"/>
          </a:ln>
        </p:spPr>
      </p:cxnSp>
      <p:pic>
        <p:nvPicPr>
          <p:cNvPr id="207" name="Google Shape;207;p21"/>
          <p:cNvPicPr preferRelativeResize="0"/>
          <p:nvPr/>
        </p:nvPicPr>
        <p:blipFill>
          <a:blip r:embed="rId4">
            <a:alphaModFix/>
          </a:blip>
          <a:stretch>
            <a:fillRect/>
          </a:stretch>
        </p:blipFill>
        <p:spPr>
          <a:xfrm>
            <a:off x="1217850" y="2990225"/>
            <a:ext cx="5547862" cy="54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