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1" r:id="rId12"/>
    <p:sldId id="270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2"/>
    <p:restoredTop sz="94630"/>
  </p:normalViewPr>
  <p:slideViewPr>
    <p:cSldViewPr snapToGrid="0" snapToObjects="1">
      <p:cViewPr varScale="1">
        <p:scale>
          <a:sx n="109" d="100"/>
          <a:sy n="109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0B3D-6198-4BB6-AD25-ED62BAA6DA8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C883E9-5C52-4500-9653-58D01BBD0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Generality: The method can be used to enforce DEMOGRAPHIC PARITY, EQUALITY OF ODDS, or EQUALITY OF OPPORTUNITY </a:t>
          </a:r>
        </a:p>
      </dgm:t>
    </dgm:pt>
    <dgm:pt modelId="{EBE867E7-6EFA-4551-A613-A30AE26371CE}" type="parTrans" cxnId="{F87B754F-0EFF-4293-B86D-1A10C1CDD3D4}">
      <dgm:prSet/>
      <dgm:spPr/>
      <dgm:t>
        <a:bodyPr/>
        <a:lstStyle/>
        <a:p>
          <a:endParaRPr lang="en-US"/>
        </a:p>
      </dgm:t>
    </dgm:pt>
    <dgm:pt modelId="{778842E9-B3EA-4FD9-BCF5-83E5D2110A71}" type="sibTrans" cxnId="{F87B754F-0EFF-4293-B86D-1A10C1CDD3D4}">
      <dgm:prSet/>
      <dgm:spPr/>
      <dgm:t>
        <a:bodyPr/>
        <a:lstStyle/>
        <a:p>
          <a:endParaRPr lang="en-US"/>
        </a:p>
      </dgm:t>
    </dgm:pt>
    <dgm:pt modelId="{ECB5BD18-F3E9-4D8F-BA28-9B5E8C6284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Model-agnostic : Can be applied to simpler or complex predictive model</a:t>
          </a:r>
        </a:p>
      </dgm:t>
    </dgm:pt>
    <dgm:pt modelId="{D734932D-CA80-4BFE-94EC-D3D5F787765F}" type="parTrans" cxnId="{D99E4226-545D-42B3-B961-21B9A7F9F55C}">
      <dgm:prSet/>
      <dgm:spPr/>
      <dgm:t>
        <a:bodyPr/>
        <a:lstStyle/>
        <a:p>
          <a:endParaRPr lang="en-US"/>
        </a:p>
      </dgm:t>
    </dgm:pt>
    <dgm:pt modelId="{A93A886B-0364-4D00-BB39-AE180FF8F53B}" type="sibTrans" cxnId="{D99E4226-545D-42B3-B961-21B9A7F9F55C}">
      <dgm:prSet/>
      <dgm:spPr/>
      <dgm:t>
        <a:bodyPr/>
        <a:lstStyle/>
        <a:p>
          <a:endParaRPr lang="en-US"/>
        </a:p>
      </dgm:t>
    </dgm:pt>
    <dgm:pt modelId="{EA0E9F3E-7CCA-444B-9302-80BF489932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Optimality: if the predictor converges, it must converge to a model that satisfies the desired fairness definition.  </a:t>
          </a:r>
        </a:p>
      </dgm:t>
    </dgm:pt>
    <dgm:pt modelId="{83E38AFE-B023-467E-8AA7-DD2BF530D32D}" type="parTrans" cxnId="{17080733-C3A5-4DA8-B5EC-03EA827654A0}">
      <dgm:prSet/>
      <dgm:spPr/>
      <dgm:t>
        <a:bodyPr/>
        <a:lstStyle/>
        <a:p>
          <a:endParaRPr lang="en-US"/>
        </a:p>
      </dgm:t>
    </dgm:pt>
    <dgm:pt modelId="{33A97B14-7E93-4040-AD1E-56B273BDC9DC}" type="sibTrans" cxnId="{17080733-C3A5-4DA8-B5EC-03EA827654A0}">
      <dgm:prSet/>
      <dgm:spPr/>
      <dgm:t>
        <a:bodyPr/>
        <a:lstStyle/>
        <a:p>
          <a:endParaRPr lang="en-US"/>
        </a:p>
      </dgm:t>
    </dgm:pt>
    <dgm:pt modelId="{E4F4DF13-A160-4A1C-9152-E30723051C05}" type="pres">
      <dgm:prSet presAssocID="{80450B3D-6198-4BB6-AD25-ED62BAA6DA82}" presName="root" presStyleCnt="0">
        <dgm:presLayoutVars>
          <dgm:dir/>
          <dgm:resizeHandles val="exact"/>
        </dgm:presLayoutVars>
      </dgm:prSet>
      <dgm:spPr/>
    </dgm:pt>
    <dgm:pt modelId="{1FC7C525-D32C-46E3-9D73-BB07C9EF203E}" type="pres">
      <dgm:prSet presAssocID="{FEC883E9-5C52-4500-9653-58D01BBD0518}" presName="compNode" presStyleCnt="0"/>
      <dgm:spPr/>
    </dgm:pt>
    <dgm:pt modelId="{3A4A54D6-A32C-4F39-904F-14B8DF0439AB}" type="pres">
      <dgm:prSet presAssocID="{FEC883E9-5C52-4500-9653-58D01BBD0518}" presName="bgRect" presStyleLbl="bgShp" presStyleIdx="0" presStyleCnt="3"/>
      <dgm:spPr/>
    </dgm:pt>
    <dgm:pt modelId="{7AA9E93C-5826-4E72-AF86-A8F0476217AA}" type="pres">
      <dgm:prSet presAssocID="{FEC883E9-5C52-4500-9653-58D01BBD05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D348D37-79F3-47C9-9575-6B8A91CC8253}" type="pres">
      <dgm:prSet presAssocID="{FEC883E9-5C52-4500-9653-58D01BBD0518}" presName="spaceRect" presStyleCnt="0"/>
      <dgm:spPr/>
    </dgm:pt>
    <dgm:pt modelId="{0F5D352A-D7F1-42BA-944F-D03AB5709E04}" type="pres">
      <dgm:prSet presAssocID="{FEC883E9-5C52-4500-9653-58D01BBD0518}" presName="parTx" presStyleLbl="revTx" presStyleIdx="0" presStyleCnt="3">
        <dgm:presLayoutVars>
          <dgm:chMax val="0"/>
          <dgm:chPref val="0"/>
        </dgm:presLayoutVars>
      </dgm:prSet>
      <dgm:spPr/>
    </dgm:pt>
    <dgm:pt modelId="{01F5BAD7-EED1-4478-B115-B3B741C79E77}" type="pres">
      <dgm:prSet presAssocID="{778842E9-B3EA-4FD9-BCF5-83E5D2110A71}" presName="sibTrans" presStyleCnt="0"/>
      <dgm:spPr/>
    </dgm:pt>
    <dgm:pt modelId="{49231E9C-A50C-471E-A906-EF5D8BEE1453}" type="pres">
      <dgm:prSet presAssocID="{ECB5BD18-F3E9-4D8F-BA28-9B5E8C6284BC}" presName="compNode" presStyleCnt="0"/>
      <dgm:spPr/>
    </dgm:pt>
    <dgm:pt modelId="{D92006FC-6D8A-4C95-89D3-10A48A426D58}" type="pres">
      <dgm:prSet presAssocID="{ECB5BD18-F3E9-4D8F-BA28-9B5E8C6284BC}" presName="bgRect" presStyleLbl="bgShp" presStyleIdx="1" presStyleCnt="3"/>
      <dgm:spPr/>
    </dgm:pt>
    <dgm:pt modelId="{66375FFC-92CD-4D42-B8EA-F6ED678A29E7}" type="pres">
      <dgm:prSet presAssocID="{ECB5BD18-F3E9-4D8F-BA28-9B5E8C6284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D3F4F4-6C3C-431D-94FF-517CF38040D1}" type="pres">
      <dgm:prSet presAssocID="{ECB5BD18-F3E9-4D8F-BA28-9B5E8C6284BC}" presName="spaceRect" presStyleCnt="0"/>
      <dgm:spPr/>
    </dgm:pt>
    <dgm:pt modelId="{E695FF00-D635-4964-9D33-3DA3F7D58099}" type="pres">
      <dgm:prSet presAssocID="{ECB5BD18-F3E9-4D8F-BA28-9B5E8C6284BC}" presName="parTx" presStyleLbl="revTx" presStyleIdx="1" presStyleCnt="3">
        <dgm:presLayoutVars>
          <dgm:chMax val="0"/>
          <dgm:chPref val="0"/>
        </dgm:presLayoutVars>
      </dgm:prSet>
      <dgm:spPr/>
    </dgm:pt>
    <dgm:pt modelId="{3DAEC8E5-38A8-4753-9D1B-3C110AED7741}" type="pres">
      <dgm:prSet presAssocID="{A93A886B-0364-4D00-BB39-AE180FF8F53B}" presName="sibTrans" presStyleCnt="0"/>
      <dgm:spPr/>
    </dgm:pt>
    <dgm:pt modelId="{AC70F2AA-B827-45E0-931A-7AE94E8EAF06}" type="pres">
      <dgm:prSet presAssocID="{EA0E9F3E-7CCA-444B-9302-80BF48993205}" presName="compNode" presStyleCnt="0"/>
      <dgm:spPr/>
    </dgm:pt>
    <dgm:pt modelId="{129316BD-9C8F-4D83-B010-FB2BB98C2506}" type="pres">
      <dgm:prSet presAssocID="{EA0E9F3E-7CCA-444B-9302-80BF48993205}" presName="bgRect" presStyleLbl="bgShp" presStyleIdx="2" presStyleCnt="3"/>
      <dgm:spPr/>
    </dgm:pt>
    <dgm:pt modelId="{4CB06CCE-3DD1-4736-ACD0-9C8307641611}" type="pres">
      <dgm:prSet presAssocID="{EA0E9F3E-7CCA-444B-9302-80BF489932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0261FA-CA2D-4C97-96E0-990A8A1E0C00}" type="pres">
      <dgm:prSet presAssocID="{EA0E9F3E-7CCA-444B-9302-80BF48993205}" presName="spaceRect" presStyleCnt="0"/>
      <dgm:spPr/>
    </dgm:pt>
    <dgm:pt modelId="{662A1217-B571-4ADE-AC98-DA9488EF8983}" type="pres">
      <dgm:prSet presAssocID="{EA0E9F3E-7CCA-444B-9302-80BF489932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9E4226-545D-42B3-B961-21B9A7F9F55C}" srcId="{80450B3D-6198-4BB6-AD25-ED62BAA6DA82}" destId="{ECB5BD18-F3E9-4D8F-BA28-9B5E8C6284BC}" srcOrd="1" destOrd="0" parTransId="{D734932D-CA80-4BFE-94EC-D3D5F787765F}" sibTransId="{A93A886B-0364-4D00-BB39-AE180FF8F53B}"/>
    <dgm:cxn modelId="{1F9B5329-79A5-40B8-BB0B-7169CDF123BC}" type="presOf" srcId="{80450B3D-6198-4BB6-AD25-ED62BAA6DA82}" destId="{E4F4DF13-A160-4A1C-9152-E30723051C05}" srcOrd="0" destOrd="0" presId="urn:microsoft.com/office/officeart/2018/2/layout/IconVerticalSolidList"/>
    <dgm:cxn modelId="{17080733-C3A5-4DA8-B5EC-03EA827654A0}" srcId="{80450B3D-6198-4BB6-AD25-ED62BAA6DA82}" destId="{EA0E9F3E-7CCA-444B-9302-80BF48993205}" srcOrd="2" destOrd="0" parTransId="{83E38AFE-B023-467E-8AA7-DD2BF530D32D}" sibTransId="{33A97B14-7E93-4040-AD1E-56B273BDC9DC}"/>
    <dgm:cxn modelId="{53496047-3357-4BC3-9B34-6BC09FD194B3}" type="presOf" srcId="{ECB5BD18-F3E9-4D8F-BA28-9B5E8C6284BC}" destId="{E695FF00-D635-4964-9D33-3DA3F7D58099}" srcOrd="0" destOrd="0" presId="urn:microsoft.com/office/officeart/2018/2/layout/IconVerticalSolidList"/>
    <dgm:cxn modelId="{F87B754F-0EFF-4293-B86D-1A10C1CDD3D4}" srcId="{80450B3D-6198-4BB6-AD25-ED62BAA6DA82}" destId="{FEC883E9-5C52-4500-9653-58D01BBD0518}" srcOrd="0" destOrd="0" parTransId="{EBE867E7-6EFA-4551-A613-A30AE26371CE}" sibTransId="{778842E9-B3EA-4FD9-BCF5-83E5D2110A71}"/>
    <dgm:cxn modelId="{977FD96A-5853-446D-9C11-3BBCF9BB863E}" type="presOf" srcId="{FEC883E9-5C52-4500-9653-58D01BBD0518}" destId="{0F5D352A-D7F1-42BA-944F-D03AB5709E04}" srcOrd="0" destOrd="0" presId="urn:microsoft.com/office/officeart/2018/2/layout/IconVerticalSolidList"/>
    <dgm:cxn modelId="{F13199B1-8C1A-40FA-8941-8015E0335D73}" type="presOf" srcId="{EA0E9F3E-7CCA-444B-9302-80BF48993205}" destId="{662A1217-B571-4ADE-AC98-DA9488EF8983}" srcOrd="0" destOrd="0" presId="urn:microsoft.com/office/officeart/2018/2/layout/IconVerticalSolidList"/>
    <dgm:cxn modelId="{7F626D0B-ED7A-4604-82DA-C86D53FA3073}" type="presParOf" srcId="{E4F4DF13-A160-4A1C-9152-E30723051C05}" destId="{1FC7C525-D32C-46E3-9D73-BB07C9EF203E}" srcOrd="0" destOrd="0" presId="urn:microsoft.com/office/officeart/2018/2/layout/IconVerticalSolidList"/>
    <dgm:cxn modelId="{A2AF0154-4D97-4DA6-88B9-E5496203452F}" type="presParOf" srcId="{1FC7C525-D32C-46E3-9D73-BB07C9EF203E}" destId="{3A4A54D6-A32C-4F39-904F-14B8DF0439AB}" srcOrd="0" destOrd="0" presId="urn:microsoft.com/office/officeart/2018/2/layout/IconVerticalSolidList"/>
    <dgm:cxn modelId="{D4927084-C4A8-46B6-9913-856643D69FC9}" type="presParOf" srcId="{1FC7C525-D32C-46E3-9D73-BB07C9EF203E}" destId="{7AA9E93C-5826-4E72-AF86-A8F0476217AA}" srcOrd="1" destOrd="0" presId="urn:microsoft.com/office/officeart/2018/2/layout/IconVerticalSolidList"/>
    <dgm:cxn modelId="{1FF3B39E-05E9-4C44-B306-EE1C792B4970}" type="presParOf" srcId="{1FC7C525-D32C-46E3-9D73-BB07C9EF203E}" destId="{BD348D37-79F3-47C9-9575-6B8A91CC8253}" srcOrd="2" destOrd="0" presId="urn:microsoft.com/office/officeart/2018/2/layout/IconVerticalSolidList"/>
    <dgm:cxn modelId="{692DADE1-D59C-4824-BE29-C70736B7E130}" type="presParOf" srcId="{1FC7C525-D32C-46E3-9D73-BB07C9EF203E}" destId="{0F5D352A-D7F1-42BA-944F-D03AB5709E04}" srcOrd="3" destOrd="0" presId="urn:microsoft.com/office/officeart/2018/2/layout/IconVerticalSolidList"/>
    <dgm:cxn modelId="{4CAE838B-9858-4979-895C-D73B3AB0195E}" type="presParOf" srcId="{E4F4DF13-A160-4A1C-9152-E30723051C05}" destId="{01F5BAD7-EED1-4478-B115-B3B741C79E77}" srcOrd="1" destOrd="0" presId="urn:microsoft.com/office/officeart/2018/2/layout/IconVerticalSolidList"/>
    <dgm:cxn modelId="{FC4B3786-343B-453D-9A06-8832B71B64E5}" type="presParOf" srcId="{E4F4DF13-A160-4A1C-9152-E30723051C05}" destId="{49231E9C-A50C-471E-A906-EF5D8BEE1453}" srcOrd="2" destOrd="0" presId="urn:microsoft.com/office/officeart/2018/2/layout/IconVerticalSolidList"/>
    <dgm:cxn modelId="{62D62D83-6A55-4EE3-8B07-590D31AD7406}" type="presParOf" srcId="{49231E9C-A50C-471E-A906-EF5D8BEE1453}" destId="{D92006FC-6D8A-4C95-89D3-10A48A426D58}" srcOrd="0" destOrd="0" presId="urn:microsoft.com/office/officeart/2018/2/layout/IconVerticalSolidList"/>
    <dgm:cxn modelId="{59BBAF7C-3F87-4F0E-820E-7EDCCDCD2304}" type="presParOf" srcId="{49231E9C-A50C-471E-A906-EF5D8BEE1453}" destId="{66375FFC-92CD-4D42-B8EA-F6ED678A29E7}" srcOrd="1" destOrd="0" presId="urn:microsoft.com/office/officeart/2018/2/layout/IconVerticalSolidList"/>
    <dgm:cxn modelId="{4DEA3C50-75FE-4DF8-8237-A28D3ABB1C3E}" type="presParOf" srcId="{49231E9C-A50C-471E-A906-EF5D8BEE1453}" destId="{C2D3F4F4-6C3C-431D-94FF-517CF38040D1}" srcOrd="2" destOrd="0" presId="urn:microsoft.com/office/officeart/2018/2/layout/IconVerticalSolidList"/>
    <dgm:cxn modelId="{09E9BD1B-BA4E-4605-A784-C27B9D162AD5}" type="presParOf" srcId="{49231E9C-A50C-471E-A906-EF5D8BEE1453}" destId="{E695FF00-D635-4964-9D33-3DA3F7D58099}" srcOrd="3" destOrd="0" presId="urn:microsoft.com/office/officeart/2018/2/layout/IconVerticalSolidList"/>
    <dgm:cxn modelId="{9E91C683-C6DD-4D3E-ABB3-0DF28D8C87C8}" type="presParOf" srcId="{E4F4DF13-A160-4A1C-9152-E30723051C05}" destId="{3DAEC8E5-38A8-4753-9D1B-3C110AED7741}" srcOrd="3" destOrd="0" presId="urn:microsoft.com/office/officeart/2018/2/layout/IconVerticalSolidList"/>
    <dgm:cxn modelId="{7A41D51B-2A65-4677-B535-A9C561AE6AC7}" type="presParOf" srcId="{E4F4DF13-A160-4A1C-9152-E30723051C05}" destId="{AC70F2AA-B827-45E0-931A-7AE94E8EAF06}" srcOrd="4" destOrd="0" presId="urn:microsoft.com/office/officeart/2018/2/layout/IconVerticalSolidList"/>
    <dgm:cxn modelId="{70B52FE3-38B6-42AE-AB0C-7C4C10E8A607}" type="presParOf" srcId="{AC70F2AA-B827-45E0-931A-7AE94E8EAF06}" destId="{129316BD-9C8F-4D83-B010-FB2BB98C2506}" srcOrd="0" destOrd="0" presId="urn:microsoft.com/office/officeart/2018/2/layout/IconVerticalSolidList"/>
    <dgm:cxn modelId="{76838BA7-FBE9-4DDD-BFEF-D3D0C7739574}" type="presParOf" srcId="{AC70F2AA-B827-45E0-931A-7AE94E8EAF06}" destId="{4CB06CCE-3DD1-4736-ACD0-9C8307641611}" srcOrd="1" destOrd="0" presId="urn:microsoft.com/office/officeart/2018/2/layout/IconVerticalSolidList"/>
    <dgm:cxn modelId="{41B1B6C2-33E1-415B-8197-07777DD3EC5B}" type="presParOf" srcId="{AC70F2AA-B827-45E0-931A-7AE94E8EAF06}" destId="{A10261FA-CA2D-4C97-96E0-990A8A1E0C00}" srcOrd="2" destOrd="0" presId="urn:microsoft.com/office/officeart/2018/2/layout/IconVerticalSolidList"/>
    <dgm:cxn modelId="{7BD47ECE-B46B-4978-BCEC-534C24F9BC84}" type="presParOf" srcId="{AC70F2AA-B827-45E0-931A-7AE94E8EAF06}" destId="{662A1217-B571-4ADE-AC98-DA9488EF89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4FCAA-B6E6-4F74-BF33-27FC8C81B2C1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3F0A2E-A3A6-477A-8582-3AB7AA03DCFD}">
      <dgm:prSet/>
      <dgm:spPr/>
      <dgm:t>
        <a:bodyPr/>
        <a:lstStyle/>
        <a:p>
          <a:r>
            <a:rPr lang="en-US"/>
            <a:t>Toy Scenario</a:t>
          </a:r>
        </a:p>
      </dgm:t>
    </dgm:pt>
    <dgm:pt modelId="{04AFB5D0-AC10-4A9E-BA5E-25AC362A7714}" type="parTrans" cxnId="{D035AF30-304D-41A1-AC84-FD4E4AD5569F}">
      <dgm:prSet/>
      <dgm:spPr/>
      <dgm:t>
        <a:bodyPr/>
        <a:lstStyle/>
        <a:p>
          <a:endParaRPr lang="en-US"/>
        </a:p>
      </dgm:t>
    </dgm:pt>
    <dgm:pt modelId="{88912C03-E883-4EA2-B118-F857BCED3286}" type="sibTrans" cxnId="{D035AF30-304D-41A1-AC84-FD4E4AD5569F}">
      <dgm:prSet/>
      <dgm:spPr/>
      <dgm:t>
        <a:bodyPr/>
        <a:lstStyle/>
        <a:p>
          <a:endParaRPr lang="en-US"/>
        </a:p>
      </dgm:t>
    </dgm:pt>
    <dgm:pt modelId="{020AFD3A-6415-4212-9F10-B1B74588D88C}">
      <dgm:prSet/>
      <dgm:spPr/>
      <dgm:t>
        <a:bodyPr/>
        <a:lstStyle/>
        <a:p>
          <a:r>
            <a:rPr lang="en-US"/>
            <a:t>Word Embeddings</a:t>
          </a:r>
        </a:p>
      </dgm:t>
    </dgm:pt>
    <dgm:pt modelId="{75A640B0-0D19-4DE5-9D57-D8F17710A145}" type="parTrans" cxnId="{922B6DE4-7562-4461-A080-380FA606E8D1}">
      <dgm:prSet/>
      <dgm:spPr/>
      <dgm:t>
        <a:bodyPr/>
        <a:lstStyle/>
        <a:p>
          <a:endParaRPr lang="en-US"/>
        </a:p>
      </dgm:t>
    </dgm:pt>
    <dgm:pt modelId="{4AFE67A9-56C1-4E21-9C11-6AA06316EA8B}" type="sibTrans" cxnId="{922B6DE4-7562-4461-A080-380FA606E8D1}">
      <dgm:prSet/>
      <dgm:spPr/>
      <dgm:t>
        <a:bodyPr/>
        <a:lstStyle/>
        <a:p>
          <a:endParaRPr lang="en-US"/>
        </a:p>
      </dgm:t>
    </dgm:pt>
    <dgm:pt modelId="{32525645-E80F-403A-8328-77C293CF6A1B}">
      <dgm:prSet/>
      <dgm:spPr/>
      <dgm:t>
        <a:bodyPr/>
        <a:lstStyle/>
        <a:p>
          <a:r>
            <a:rPr lang="en-US"/>
            <a:t>UCI Adult Dataset</a:t>
          </a:r>
        </a:p>
      </dgm:t>
    </dgm:pt>
    <dgm:pt modelId="{A79721E5-1BAF-4516-A956-0AF8035CB853}" type="parTrans" cxnId="{3EA3E053-423D-4DB4-97A8-8296B7AB3659}">
      <dgm:prSet/>
      <dgm:spPr/>
      <dgm:t>
        <a:bodyPr/>
        <a:lstStyle/>
        <a:p>
          <a:endParaRPr lang="en-US"/>
        </a:p>
      </dgm:t>
    </dgm:pt>
    <dgm:pt modelId="{BEAF7DAE-FA15-4C7E-B780-D15573BED8B4}" type="sibTrans" cxnId="{3EA3E053-423D-4DB4-97A8-8296B7AB3659}">
      <dgm:prSet/>
      <dgm:spPr/>
      <dgm:t>
        <a:bodyPr/>
        <a:lstStyle/>
        <a:p>
          <a:endParaRPr lang="en-US"/>
        </a:p>
      </dgm:t>
    </dgm:pt>
    <dgm:pt modelId="{F8691EAD-62BF-B847-BB0C-2D97DBEB1443}" type="pres">
      <dgm:prSet presAssocID="{2B34FCAA-B6E6-4F74-BF33-27FC8C81B2C1}" presName="Name0" presStyleCnt="0">
        <dgm:presLayoutVars>
          <dgm:dir/>
          <dgm:animLvl val="lvl"/>
          <dgm:resizeHandles val="exact"/>
        </dgm:presLayoutVars>
      </dgm:prSet>
      <dgm:spPr/>
    </dgm:pt>
    <dgm:pt modelId="{5A9DFCDC-4EBC-9340-9885-CE899295FD8F}" type="pres">
      <dgm:prSet presAssocID="{133F0A2E-A3A6-477A-8582-3AB7AA03DCF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82C84A8-EAD1-DC47-9EBD-DCD7E5C4FBE0}" type="pres">
      <dgm:prSet presAssocID="{88912C03-E883-4EA2-B118-F857BCED3286}" presName="parTxOnlySpace" presStyleCnt="0"/>
      <dgm:spPr/>
    </dgm:pt>
    <dgm:pt modelId="{A0F519CF-B9AD-D44A-AA07-6BA72B7FEAB9}" type="pres">
      <dgm:prSet presAssocID="{020AFD3A-6415-4212-9F10-B1B74588D88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5247CDA-B44E-2547-8874-AC096889810E}" type="pres">
      <dgm:prSet presAssocID="{4AFE67A9-56C1-4E21-9C11-6AA06316EA8B}" presName="parTxOnlySpace" presStyleCnt="0"/>
      <dgm:spPr/>
    </dgm:pt>
    <dgm:pt modelId="{423CE692-AB0D-3C46-9331-AE024C0BA98E}" type="pres">
      <dgm:prSet presAssocID="{32525645-E80F-403A-8328-77C293CF6A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105130F-6D90-104C-8D60-DA6B3152A385}" type="presOf" srcId="{32525645-E80F-403A-8328-77C293CF6A1B}" destId="{423CE692-AB0D-3C46-9331-AE024C0BA98E}" srcOrd="0" destOrd="0" presId="urn:microsoft.com/office/officeart/2005/8/layout/chevron1"/>
    <dgm:cxn modelId="{D035AF30-304D-41A1-AC84-FD4E4AD5569F}" srcId="{2B34FCAA-B6E6-4F74-BF33-27FC8C81B2C1}" destId="{133F0A2E-A3A6-477A-8582-3AB7AA03DCFD}" srcOrd="0" destOrd="0" parTransId="{04AFB5D0-AC10-4A9E-BA5E-25AC362A7714}" sibTransId="{88912C03-E883-4EA2-B118-F857BCED3286}"/>
    <dgm:cxn modelId="{A0F86A53-3DD4-A342-9847-2701564B66A7}" type="presOf" srcId="{020AFD3A-6415-4212-9F10-B1B74588D88C}" destId="{A0F519CF-B9AD-D44A-AA07-6BA72B7FEAB9}" srcOrd="0" destOrd="0" presId="urn:microsoft.com/office/officeart/2005/8/layout/chevron1"/>
    <dgm:cxn modelId="{3EA3E053-423D-4DB4-97A8-8296B7AB3659}" srcId="{2B34FCAA-B6E6-4F74-BF33-27FC8C81B2C1}" destId="{32525645-E80F-403A-8328-77C293CF6A1B}" srcOrd="2" destOrd="0" parTransId="{A79721E5-1BAF-4516-A956-0AF8035CB853}" sibTransId="{BEAF7DAE-FA15-4C7E-B780-D15573BED8B4}"/>
    <dgm:cxn modelId="{A8CE1A9E-AD0A-BA4F-9945-0CDFC7405FF5}" type="presOf" srcId="{2B34FCAA-B6E6-4F74-BF33-27FC8C81B2C1}" destId="{F8691EAD-62BF-B847-BB0C-2D97DBEB1443}" srcOrd="0" destOrd="0" presId="urn:microsoft.com/office/officeart/2005/8/layout/chevron1"/>
    <dgm:cxn modelId="{ABEBB9B6-F763-AD40-A992-F76EA202D9C9}" type="presOf" srcId="{133F0A2E-A3A6-477A-8582-3AB7AA03DCFD}" destId="{5A9DFCDC-4EBC-9340-9885-CE899295FD8F}" srcOrd="0" destOrd="0" presId="urn:microsoft.com/office/officeart/2005/8/layout/chevron1"/>
    <dgm:cxn modelId="{922B6DE4-7562-4461-A080-380FA606E8D1}" srcId="{2B34FCAA-B6E6-4F74-BF33-27FC8C81B2C1}" destId="{020AFD3A-6415-4212-9F10-B1B74588D88C}" srcOrd="1" destOrd="0" parTransId="{75A640B0-0D19-4DE5-9D57-D8F17710A145}" sibTransId="{4AFE67A9-56C1-4E21-9C11-6AA06316EA8B}"/>
    <dgm:cxn modelId="{4A3DA1C0-FC9D-5A47-97E6-14CF24F5AC6F}" type="presParOf" srcId="{F8691EAD-62BF-B847-BB0C-2D97DBEB1443}" destId="{5A9DFCDC-4EBC-9340-9885-CE899295FD8F}" srcOrd="0" destOrd="0" presId="urn:microsoft.com/office/officeart/2005/8/layout/chevron1"/>
    <dgm:cxn modelId="{4DE61664-F676-464A-901D-2A57985F3E89}" type="presParOf" srcId="{F8691EAD-62BF-B847-BB0C-2D97DBEB1443}" destId="{882C84A8-EAD1-DC47-9EBD-DCD7E5C4FBE0}" srcOrd="1" destOrd="0" presId="urn:microsoft.com/office/officeart/2005/8/layout/chevron1"/>
    <dgm:cxn modelId="{D953F7C6-6ADE-BB42-B399-D2120D079B19}" type="presParOf" srcId="{F8691EAD-62BF-B847-BB0C-2D97DBEB1443}" destId="{A0F519CF-B9AD-D44A-AA07-6BA72B7FEAB9}" srcOrd="2" destOrd="0" presId="urn:microsoft.com/office/officeart/2005/8/layout/chevron1"/>
    <dgm:cxn modelId="{30D5389E-F01F-E94E-8BF0-DB46CEB64513}" type="presParOf" srcId="{F8691EAD-62BF-B847-BB0C-2D97DBEB1443}" destId="{05247CDA-B44E-2547-8874-AC096889810E}" srcOrd="3" destOrd="0" presId="urn:microsoft.com/office/officeart/2005/8/layout/chevron1"/>
    <dgm:cxn modelId="{0A18C896-F8DF-AA48-AD20-B1E5D008A3CB}" type="presParOf" srcId="{F8691EAD-62BF-B847-BB0C-2D97DBEB1443}" destId="{423CE692-AB0D-3C46-9331-AE024C0BA98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A54D6-A32C-4F39-904F-14B8DF0439AB}">
      <dsp:nvSpPr>
        <dsp:cNvPr id="0" name=""/>
        <dsp:cNvSpPr/>
      </dsp:nvSpPr>
      <dsp:spPr>
        <a:xfrm>
          <a:off x="0" y="350"/>
          <a:ext cx="9601196" cy="821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A9E93C-5826-4E72-AF86-A8F0476217AA}">
      <dsp:nvSpPr>
        <dsp:cNvPr id="0" name=""/>
        <dsp:cNvSpPr/>
      </dsp:nvSpPr>
      <dsp:spPr>
        <a:xfrm>
          <a:off x="248411" y="185119"/>
          <a:ext cx="451657" cy="451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5D352A-D7F1-42BA-944F-D03AB5709E04}">
      <dsp:nvSpPr>
        <dsp:cNvPr id="0" name=""/>
        <dsp:cNvSpPr/>
      </dsp:nvSpPr>
      <dsp:spPr>
        <a:xfrm>
          <a:off x="948479" y="350"/>
          <a:ext cx="8652717" cy="82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10" tIns="86910" rIns="86910" bIns="8691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Generality: The method can be used to enforce DEMOGRAPHIC PARITY, EQUALITY OF ODDS, or EQUALITY OF OPPORTUNITY </a:t>
          </a:r>
        </a:p>
      </dsp:txBody>
      <dsp:txXfrm>
        <a:off x="948479" y="350"/>
        <a:ext cx="8652717" cy="821194"/>
      </dsp:txXfrm>
    </dsp:sp>
    <dsp:sp modelId="{D92006FC-6D8A-4C95-89D3-10A48A426D58}">
      <dsp:nvSpPr>
        <dsp:cNvPr id="0" name=""/>
        <dsp:cNvSpPr/>
      </dsp:nvSpPr>
      <dsp:spPr>
        <a:xfrm>
          <a:off x="0" y="1026844"/>
          <a:ext cx="9601196" cy="821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375FFC-92CD-4D42-B8EA-F6ED678A29E7}">
      <dsp:nvSpPr>
        <dsp:cNvPr id="0" name=""/>
        <dsp:cNvSpPr/>
      </dsp:nvSpPr>
      <dsp:spPr>
        <a:xfrm>
          <a:off x="248411" y="1211612"/>
          <a:ext cx="451657" cy="451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95FF00-D635-4964-9D33-3DA3F7D58099}">
      <dsp:nvSpPr>
        <dsp:cNvPr id="0" name=""/>
        <dsp:cNvSpPr/>
      </dsp:nvSpPr>
      <dsp:spPr>
        <a:xfrm>
          <a:off x="948479" y="1026844"/>
          <a:ext cx="8652717" cy="82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10" tIns="86910" rIns="86910" bIns="8691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Model-agnostic : Can be applied to simpler or complex predictive model</a:t>
          </a:r>
        </a:p>
      </dsp:txBody>
      <dsp:txXfrm>
        <a:off x="948479" y="1026844"/>
        <a:ext cx="8652717" cy="821194"/>
      </dsp:txXfrm>
    </dsp:sp>
    <dsp:sp modelId="{129316BD-9C8F-4D83-B010-FB2BB98C2506}">
      <dsp:nvSpPr>
        <dsp:cNvPr id="0" name=""/>
        <dsp:cNvSpPr/>
      </dsp:nvSpPr>
      <dsp:spPr>
        <a:xfrm>
          <a:off x="0" y="2053337"/>
          <a:ext cx="9601196" cy="8211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B06CCE-3DD1-4736-ACD0-9C8307641611}">
      <dsp:nvSpPr>
        <dsp:cNvPr id="0" name=""/>
        <dsp:cNvSpPr/>
      </dsp:nvSpPr>
      <dsp:spPr>
        <a:xfrm>
          <a:off x="248411" y="2238106"/>
          <a:ext cx="451657" cy="451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A1217-B571-4ADE-AC98-DA9488EF8983}">
      <dsp:nvSpPr>
        <dsp:cNvPr id="0" name=""/>
        <dsp:cNvSpPr/>
      </dsp:nvSpPr>
      <dsp:spPr>
        <a:xfrm>
          <a:off x="948479" y="2053337"/>
          <a:ext cx="8652717" cy="82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10" tIns="86910" rIns="86910" bIns="8691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Optimality: if the predictor converges, it must converge to a model that satisfies the desired fairness definition.  </a:t>
          </a:r>
        </a:p>
      </dsp:txBody>
      <dsp:txXfrm>
        <a:off x="948479" y="2053337"/>
        <a:ext cx="8652717" cy="821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DFCDC-4EBC-9340-9885-CE899295FD8F}">
      <dsp:nvSpPr>
        <dsp:cNvPr id="0" name=""/>
        <dsp:cNvSpPr/>
      </dsp:nvSpPr>
      <dsp:spPr>
        <a:xfrm>
          <a:off x="2771" y="786483"/>
          <a:ext cx="3376397" cy="135055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Toy Scenario</a:t>
          </a:r>
        </a:p>
      </dsp:txBody>
      <dsp:txXfrm>
        <a:off x="678051" y="786483"/>
        <a:ext cx="2025838" cy="1350559"/>
      </dsp:txXfrm>
    </dsp:sp>
    <dsp:sp modelId="{A0F519CF-B9AD-D44A-AA07-6BA72B7FEAB9}">
      <dsp:nvSpPr>
        <dsp:cNvPr id="0" name=""/>
        <dsp:cNvSpPr/>
      </dsp:nvSpPr>
      <dsp:spPr>
        <a:xfrm>
          <a:off x="3041529" y="786483"/>
          <a:ext cx="3376397" cy="1350559"/>
        </a:xfrm>
        <a:prstGeom prst="chevron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Word Embeddings</a:t>
          </a:r>
        </a:p>
      </dsp:txBody>
      <dsp:txXfrm>
        <a:off x="3716809" y="786483"/>
        <a:ext cx="2025838" cy="1350559"/>
      </dsp:txXfrm>
    </dsp:sp>
    <dsp:sp modelId="{423CE692-AB0D-3C46-9331-AE024C0BA98E}">
      <dsp:nvSpPr>
        <dsp:cNvPr id="0" name=""/>
        <dsp:cNvSpPr/>
      </dsp:nvSpPr>
      <dsp:spPr>
        <a:xfrm>
          <a:off x="6080287" y="786483"/>
          <a:ext cx="3376397" cy="1350559"/>
        </a:xfrm>
        <a:prstGeom prst="chevron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UCI Adult Dataset</a:t>
          </a:r>
        </a:p>
      </dsp:txBody>
      <dsp:txXfrm>
        <a:off x="6755567" y="786483"/>
        <a:ext cx="2025838" cy="1350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0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6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2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4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5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65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2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9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E118FC-7CEF-384A-8E9F-9438C0FD3AB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F5C128-4126-F14B-B600-A8F176A3D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  <p:sldLayoutId id="2147484474" r:id="rId12"/>
    <p:sldLayoutId id="2147484475" r:id="rId13"/>
    <p:sldLayoutId id="2147484476" r:id="rId14"/>
    <p:sldLayoutId id="2147484477" r:id="rId15"/>
    <p:sldLayoutId id="2147484478" r:id="rId16"/>
    <p:sldLayoutId id="21474844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615" y="1547446"/>
            <a:ext cx="7526216" cy="2590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Mitigating Unwanted Biases with Adversarial Learning </a:t>
            </a:r>
            <a:br>
              <a:rPr lang="en-US" sz="4900" dirty="0"/>
            </a:br>
            <a:r>
              <a:rPr lang="en-US" sz="3100" dirty="0"/>
              <a:t>Brain Hu Zhang, Blake Lemoine, Margaret Mitchell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4586" y="3540369"/>
            <a:ext cx="6823482" cy="143803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Yan Han</a:t>
            </a:r>
          </a:p>
          <a:p>
            <a:endParaRPr lang="en-US" dirty="0"/>
          </a:p>
          <a:p>
            <a:r>
              <a:rPr lang="en-US" dirty="0"/>
              <a:t>Gautam Krishna</a:t>
            </a:r>
          </a:p>
        </p:txBody>
      </p:sp>
    </p:spTree>
    <p:extLst>
      <p:ext uri="{BB962C8B-B14F-4D97-AF65-F5344CB8AC3E}">
        <p14:creationId xmlns:p14="http://schemas.microsoft.com/office/powerpoint/2010/main" val="17091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1" name="Straight Connector 18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0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26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Theoretical Guarantees</a:t>
            </a: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A02899-DA5F-0A4A-A480-F5E86EA77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502" y="2120647"/>
            <a:ext cx="4243375" cy="1071452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DAF17DC-D0E5-284A-A03B-BD8B2C7DC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0744" y="1530749"/>
            <a:ext cx="4227694" cy="225124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6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F66F7A-AF44-4E11-B2EC-A924D6A9E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D66BB3-0CD6-48A8-B1A0-6A5BF8A5D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BC0A58-3341-4865-A030-0C3228E00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D7D759-E0E0-4C78-859C-31CAD13F5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6499A5-C17B-42AD-BE78-6AD703B64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0985CD-ACF2-4CC0-830D-38308DF52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AF0A3C-7A96-4446-B362-292D2410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620126"/>
            <a:ext cx="9601196" cy="12295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Experiments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D444B2-833C-4C91-BE85-69671BB3E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65838"/>
              </p:ext>
            </p:extLst>
          </p:nvPr>
        </p:nvGraphicFramePr>
        <p:xfrm>
          <a:off x="1369515" y="1352145"/>
          <a:ext cx="9459457" cy="292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9790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Toy Scenario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3320219"/>
                <a:ext cx="9601196" cy="28695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End goal: Train a model that predicts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while being unbiased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 : </a:t>
                </a:r>
                <a14:m>
                  <m:oMath xmlns:m="http://schemas.openxmlformats.org/officeDocument/2006/math">
                    <m:r>
                      <a:rPr lang="mr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(0.7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+0.7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mr-IN" dirty="0"/>
              </a:p>
              <a:p>
                <a:r>
                  <a:rPr lang="en-US" dirty="0"/>
                  <a:t>Train a model that achieves DEMOGRAPHIC PARITY for </a:t>
                </a:r>
                <a:r>
                  <a:rPr lang="en-US" dirty="0" err="1"/>
                  <a:t>debiasing</a:t>
                </a:r>
                <a:endParaRPr lang="en-US" dirty="0"/>
              </a:p>
              <a:p>
                <a:r>
                  <a:rPr lang="en-US" dirty="0"/>
                  <a:t>Removing r from training set doesn’t help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mr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(0.6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 − 0.6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mr-IN" i="1" dirty="0">
                        <a:latin typeface="Cambria Math" panose="02040503050406030204" pitchFamily="18" charset="0"/>
                      </a:rPr>
                      <m:t> + 0.6) </m:t>
                    </m:r>
                  </m:oMath>
                </a14:m>
                <a:r>
                  <a:rPr lang="en-US" dirty="0"/>
                  <a:t>Model learns to use negative weight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(0, 2)</m:t>
                    </m:r>
                  </m:oMath>
                </a14:m>
                <a:endParaRPr lang="mr-IN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3320219"/>
                <a:ext cx="9601196" cy="2869566"/>
              </a:xfrm>
              <a:blipFill>
                <a:blip r:embed="rId2"/>
                <a:stretch>
                  <a:fillRect l="-793" t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9AC058-D950-4E44-82A2-16D58A4C38FA}"/>
                  </a:ext>
                </a:extLst>
              </p:cNvPr>
              <p:cNvSpPr txBox="1"/>
              <p:nvPr/>
            </p:nvSpPr>
            <p:spPr>
              <a:xfrm>
                <a:off x="1295402" y="2450124"/>
                <a:ext cx="9601196" cy="83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Training Sample: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&gt;0]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9AC058-D950-4E44-82A2-16D58A4C3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450124"/>
                <a:ext cx="9601196" cy="832279"/>
              </a:xfrm>
              <a:prstGeom prst="rect">
                <a:avLst/>
              </a:prstGeom>
              <a:blipFill>
                <a:blip r:embed="rId3"/>
                <a:stretch>
                  <a:fillRect l="-92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31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8" y="2487292"/>
            <a:ext cx="4741710" cy="321404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63741" y="4219037"/>
                <a:ext cx="4921241" cy="2035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latin typeface="+mj-lt"/>
                  </a:rPr>
                  <a:t>Predict </a:t>
                </a:r>
                <a:r>
                  <a:rPr lang="en-US" i="0" dirty="0">
                    <a:latin typeface="+mj-lt"/>
                  </a:rPr>
                  <a:t>Model:</a:t>
                </a:r>
                <a:r>
                  <a:rPr lang="en-US" b="0" i="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mr-I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mr-I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mr-IN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mr-IN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sk-SK" dirty="0" err="1"/>
                  <a:t>Adversarial</a:t>
                </a:r>
                <a:r>
                  <a:rPr lang="sk-SK" dirty="0"/>
                  <a:t>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Without </a:t>
                </a:r>
                <a:r>
                  <a:rPr lang="en-US" dirty="0" err="1"/>
                  <a:t>debaising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0.08, ||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 = 0.82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:r>
                  <a:rPr lang="en-US" dirty="0" err="1"/>
                  <a:t>debaising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0.55, ||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 = 0.96 </m:t>
                    </m:r>
                  </m:oMath>
                </a14:m>
                <a:endParaRPr lang="en-US" dirty="0"/>
              </a:p>
              <a:p>
                <a:endParaRPr lang="mr-IN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1" y="4219037"/>
                <a:ext cx="4921241" cy="2035173"/>
              </a:xfrm>
              <a:prstGeom prst="rect">
                <a:avLst/>
              </a:prstGeom>
              <a:blipFill>
                <a:blip r:embed="rId3"/>
                <a:stretch>
                  <a:fillRect l="-77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9F79905F-8A27-5445-B63B-932F75AB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9DF273-8050-D94B-AEDE-68C6E2084A5F}"/>
                  </a:ext>
                </a:extLst>
              </p:cNvPr>
              <p:cNvSpPr txBox="1"/>
              <p:nvPr/>
            </p:nvSpPr>
            <p:spPr>
              <a:xfrm>
                <a:off x="961291" y="2473571"/>
                <a:ext cx="5334001" cy="178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Analogy task: i.e. fill in the blank: </a:t>
                </a:r>
                <a:r>
                  <a:rPr lang="en-US" b="1" dirty="0"/>
                  <a:t>man: woman :: he : ?</a:t>
                </a:r>
              </a:p>
              <a:p>
                <a:r>
                  <a:rPr lang="en-US" dirty="0"/>
                  <a:t>Goal: Train a model that can still solve analogies well, but is less prone to these gender biases.</a:t>
                </a:r>
              </a:p>
              <a:p>
                <a:r>
                  <a:rPr lang="en-US" dirty="0"/>
                  <a:t>Protected variable: “gender direction”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Dataset: </a:t>
                </a:r>
                <a14:m>
                  <m:oMath xmlns:m="http://schemas.openxmlformats.org/officeDocument/2006/math">
                    <m:r>
                      <a:rPr lang="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" i="1" dirty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" i="1" dirty="0">
                        <a:latin typeface="Cambria Math" panose="02040503050406030204" pitchFamily="18" charset="0"/>
                      </a:rPr>
                      <m:t>2 , </m:t>
                    </m:r>
                    <m:r>
                      <a:rPr lang="p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" i="1" dirty="0">
                        <a:latin typeface="Cambria Math" panose="02040503050406030204" pitchFamily="18" charset="0"/>
                      </a:rPr>
                      <m:t>3 ) 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pt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vector of the forth word,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p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9DF273-8050-D94B-AEDE-68C6E208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1" y="2473571"/>
                <a:ext cx="5334001" cy="1781834"/>
              </a:xfrm>
              <a:prstGeom prst="rect">
                <a:avLst/>
              </a:prstGeom>
              <a:blipFill>
                <a:blip r:embed="rId4"/>
                <a:stretch>
                  <a:fillRect l="-950" t="-1418" r="-713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37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UCI Adult Dataset</a:t>
            </a:r>
          </a:p>
        </p:txBody>
      </p:sp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280D64-1310-E14E-824A-44A5DB9DA8B3}"/>
                  </a:ext>
                </a:extLst>
              </p:cNvPr>
              <p:cNvSpPr txBox="1"/>
              <p:nvPr/>
            </p:nvSpPr>
            <p:spPr>
              <a:xfrm>
                <a:off x="1295401" y="2493774"/>
                <a:ext cx="3660057" cy="338209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</a:pPr>
                <a:r>
                  <a:rPr lang="en-US" sz="1600" dirty="0">
                    <a:solidFill>
                      <a:srgbClr val="262626"/>
                    </a:solidFill>
                  </a:rPr>
                  <a:t>  Task : Enforce EQUALITY OF ODDS on a model for the task of predicting the income of a person – in particular, predicting whether the income is &gt; $50k – given various attributes about the person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</a:pPr>
                <a:r>
                  <a:rPr lang="en-US" sz="1600" dirty="0">
                    <a:solidFill>
                      <a:srgbClr val="262626"/>
                    </a:solidFill>
                  </a:rPr>
                  <a:t>  Inputs: Give the adversary access to the true label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dirty="0">
                  <a:solidFill>
                    <a:srgbClr val="262626"/>
                  </a:solidFill>
                </a:endParaRP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</a:pPr>
                <a:r>
                  <a:rPr lang="en-US" sz="1600" dirty="0">
                    <a:solidFill>
                      <a:srgbClr val="262626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>
                    <a:solidFill>
                      <a:srgbClr val="262626"/>
                    </a:solidFill>
                  </a:rPr>
                  <a:t> A binary-valued variable for the two sexes annotated, Male and Female. 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</a:pPr>
                <a:r>
                  <a:rPr lang="en-US" sz="1600" dirty="0">
                    <a:solidFill>
                      <a:srgbClr val="262626"/>
                    </a:solidFill>
                  </a:rPr>
                  <a:t>  Goal: Prevent the predictor’s 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262626"/>
                    </a:solidFill>
                  </a:rPr>
                  <a:t> giving additional information about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600" dirty="0">
                  <a:solidFill>
                    <a:srgbClr val="26262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280D64-1310-E14E-824A-44A5DB9D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1" y="2493774"/>
                <a:ext cx="3660057" cy="3382094"/>
              </a:xfrm>
              <a:prstGeom prst="rect">
                <a:avLst/>
              </a:prstGeom>
              <a:blipFill>
                <a:blip r:embed="rId5"/>
                <a:stretch>
                  <a:fillRect l="-1038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03D957CB-ADA5-EA49-BC66-403628BCD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588" y="982131"/>
            <a:ext cx="478362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658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AE3107B-714A-461C-AC2A-394A70CF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3F6FE8-AF7E-4703-AB78-FD9AFD2A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6E95CD8-B3B8-425C-8484-D08634E4B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95F701-DCB7-480C-817B-538CD262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7BFDE70-806B-4B63-9B0E-CC97A2E3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4FC4EAC-1FD8-4625-8AFF-04A043613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84" y="1041401"/>
            <a:ext cx="4511664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UCI Adult Dataset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6D75B7-CF09-4927-A857-F37750026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2636" y="3509772"/>
            <a:ext cx="3566160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E0A986F-4D9A-4E32-8DBD-A2B117A2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770" y="1092200"/>
            <a:ext cx="5003356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2F2F98D1-BD42-5A46-AACD-85AEFAA51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151" y="1253744"/>
            <a:ext cx="4371747" cy="213122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7ADEB0-443A-944B-86B9-B911484A9B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311" y="3522131"/>
            <a:ext cx="4637984" cy="18667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A4815A8-099B-764D-825B-95BD2924DCB6}"/>
              </a:ext>
            </a:extLst>
          </p:cNvPr>
          <p:cNvSpPr txBox="1"/>
          <p:nvPr/>
        </p:nvSpPr>
        <p:spPr>
          <a:xfrm>
            <a:off x="1397397" y="4131731"/>
            <a:ext cx="449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 Model: Logistic Regression</a:t>
            </a:r>
          </a:p>
          <a:p>
            <a:r>
              <a:rPr lang="en-US" dirty="0"/>
              <a:t>Adversary model: Logistic regression-like model</a:t>
            </a:r>
          </a:p>
          <a:p>
            <a:r>
              <a:rPr lang="en-US" dirty="0"/>
              <a:t>Accuracy: 86.0% vs 84.5%</a:t>
            </a:r>
          </a:p>
        </p:txBody>
      </p:sp>
    </p:spTree>
    <p:extLst>
      <p:ext uri="{BB962C8B-B14F-4D97-AF65-F5344CB8AC3E}">
        <p14:creationId xmlns:p14="http://schemas.microsoft.com/office/powerpoint/2010/main" val="188767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Future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Contribution</a:t>
            </a:r>
          </a:p>
          <a:p>
            <a:pPr>
              <a:lnSpc>
                <a:spcPct val="90000"/>
              </a:lnSpc>
            </a:pPr>
            <a:r>
              <a:rPr lang="en-US" sz="1500"/>
              <a:t>Authors demonstrated a general and powerful method for training unbiased machine learning models </a:t>
            </a:r>
          </a:p>
          <a:p>
            <a:pPr>
              <a:lnSpc>
                <a:spcPct val="90000"/>
              </a:lnSpc>
            </a:pPr>
            <a:r>
              <a:rPr lang="en-US" sz="1500"/>
              <a:t>Provides theoretical guarantees for their method</a:t>
            </a:r>
          </a:p>
          <a:p>
            <a:pPr>
              <a:lnSpc>
                <a:spcPct val="90000"/>
              </a:lnSpc>
            </a:pPr>
            <a:r>
              <a:rPr lang="en-US" sz="1500"/>
              <a:t>Applies the method in practice to two very different scenarios: one standard supervise learning task and the task of debiasing word embeddings while still maintaining ability to perform a certain task(analogies)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Extension</a:t>
            </a:r>
          </a:p>
          <a:p>
            <a:pPr>
              <a:lnSpc>
                <a:spcPct val="90000"/>
              </a:lnSpc>
            </a:pPr>
            <a:r>
              <a:rPr lang="en-US" sz="1500"/>
              <a:t>Are word embeddings they trained useful in more complex tasks?</a:t>
            </a:r>
          </a:p>
          <a:p>
            <a:pPr>
              <a:lnSpc>
                <a:spcPct val="90000"/>
              </a:lnSpc>
            </a:pPr>
            <a:r>
              <a:rPr lang="en-US" sz="1500"/>
              <a:t>What ways can be used to stabilize training and ensure convergence?</a:t>
            </a:r>
          </a:p>
          <a:p>
            <a:pPr>
              <a:lnSpc>
                <a:spcPct val="90000"/>
              </a:lnSpc>
            </a:pPr>
            <a:r>
              <a:rPr lang="en-US" sz="1500"/>
              <a:t>Can we combine multiple adversaries to create high accuracy image recognition systems?</a:t>
            </a:r>
          </a:p>
          <a:p>
            <a:pPr>
              <a:lnSpc>
                <a:spcPct val="90000"/>
              </a:lnSpc>
            </a:pPr>
            <a:r>
              <a:rPr lang="en-US" sz="1500"/>
              <a:t>Do more complex predictors require more complex adversaries? 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0896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Word Embedding :- word ( one hot vector) with respect to a dictionary into a more generalized floating vector representation</a:t>
            </a:r>
          </a:p>
          <a:p>
            <a:endParaRPr lang="en-US" dirty="0"/>
          </a:p>
          <a:p>
            <a:r>
              <a:rPr lang="en-US" dirty="0"/>
              <a:t>Word2Vec : CBOW or Skip gram based</a:t>
            </a:r>
          </a:p>
          <a:p>
            <a:endParaRPr lang="en-US" dirty="0"/>
          </a:p>
          <a:p>
            <a:r>
              <a:rPr lang="en-US" dirty="0"/>
              <a:t>Hidden weights from LSTM or feed forward network </a:t>
            </a:r>
          </a:p>
          <a:p>
            <a:endParaRPr lang="en-US" dirty="0"/>
          </a:p>
          <a:p>
            <a:r>
              <a:rPr lang="en-US" dirty="0"/>
              <a:t>Ideally we want the embedding's to be bias free</a:t>
            </a:r>
          </a:p>
        </p:txBody>
      </p:sp>
    </p:spTree>
    <p:extLst>
      <p:ext uri="{BB962C8B-B14F-4D97-AF65-F5344CB8AC3E}">
        <p14:creationId xmlns:p14="http://schemas.microsoft.com/office/powerpoint/2010/main" val="14983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Mitigating bias :- Removing bias from embedding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input data ( text or census data)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=  prediction like for analogy completion or Income bracket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=  protected variable ( gender or zip code)</a:t>
                </a:r>
              </a:p>
              <a:p>
                <a:r>
                  <a:rPr lang="en-US" dirty="0"/>
                  <a:t>Predictor and Adversary networks  (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should be ideally unrelated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/>
                      </a:rPr>
                      <m:t>−−&gt; </m:t>
                    </m:r>
                  </m:oMath>
                </a14:m>
                <a:r>
                  <a:rPr lang="en-US" dirty="0">
                    <a:sym typeface="Wingdings"/>
                  </a:rPr>
                  <a:t>should remain unbiased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Training objective :- Maximize the ability of predictor (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ym typeface="Wingdings"/>
                  </a:rPr>
                  <a:t> ) while minimize the ability of the adversary (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ym typeface="Wingdings"/>
                  </a:rPr>
                  <a:t> 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dirty="0">
                    <a:sym typeface="Wingdings"/>
                  </a:rPr>
                  <a:t> ). Predictor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) </m:t>
                    </m:r>
                  </m:oMath>
                </a14:m>
                <a:endParaRPr lang="en-US" dirty="0">
                  <a:sym typeface="Wingdings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8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Measurement of fairness: Demographic parity, Equality of odds and Equality of opportunity</a:t>
                </a:r>
              </a:p>
              <a:p>
                <a:r>
                  <a:rPr lang="en-US" dirty="0"/>
                  <a:t>Demographic parity : if predictor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are independent </a:t>
                </a:r>
              </a:p>
              <a:p>
                <a:r>
                  <a:rPr lang="en-US" dirty="0"/>
                  <a:t>Equality of odds:  if predictor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Equality of opportunity: For discrete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predictor satisfies equality of opportunity if predictor and Z are conditionally independent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4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To incorporate any of the previous mentioned key concepts into the loss function or use them as constraints to mitigate the unwanted bias by adversarial learning</a:t>
                </a:r>
              </a:p>
              <a:p>
                <a:r>
                  <a:rPr lang="en-US" dirty="0"/>
                  <a:t>Predictor weights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Adversary weights: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Demographic parity: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)−−&gt;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)−−&gt; 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/>
                          </a:rPr>
                          <m:t>𝑌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)</m:t>
                    </m:r>
                  </m:oMath>
                </a14:m>
                <a:endParaRPr lang="en-US" dirty="0">
                  <a:sym typeface="Wingdings"/>
                </a:endParaRPr>
              </a:p>
              <a:p>
                <a:r>
                  <a:rPr lang="en-US" dirty="0">
                    <a:sym typeface="Wingdings"/>
                  </a:rPr>
                  <a:t>Equality of odds: by giving adversary access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/>
                      </a:rPr>
                      <m:t>𝑌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 t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0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125" y="993855"/>
            <a:ext cx="9601196" cy="13038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Adversarial </a:t>
            </a:r>
            <a:r>
              <a:rPr lang="en-US" dirty="0" err="1"/>
              <a:t>Debiasing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84" y="2499381"/>
            <a:ext cx="5571066" cy="1433811"/>
          </a:xfrm>
        </p:spPr>
      </p:pic>
      <p:sp>
        <p:nvSpPr>
          <p:cNvPr id="6" name="TextBox 5"/>
          <p:cNvSpPr txBox="1"/>
          <p:nvPr/>
        </p:nvSpPr>
        <p:spPr>
          <a:xfrm>
            <a:off x="3852908" y="3980195"/>
            <a:ext cx="557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Adversary networks behaves like discriminator network in typical GAN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9867" y="2638307"/>
            <a:ext cx="171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Adversary loss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9328150" y="2838340"/>
            <a:ext cx="51589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3866" y="2689164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 loss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5408905" y="2884059"/>
            <a:ext cx="490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3" y="4588933"/>
            <a:ext cx="4635500" cy="55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0467" y="4568026"/>
                <a:ext cx="1540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 Rule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67" y="4568026"/>
                <a:ext cx="1540933" cy="646331"/>
              </a:xfrm>
              <a:prstGeom prst="rect">
                <a:avLst/>
              </a:prstGeom>
              <a:blipFill>
                <a:blip r:embed="rId4"/>
                <a:stretch>
                  <a:fillRect l="-3279" t="-588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893733" y="4868333"/>
            <a:ext cx="711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77867" y="5547247"/>
            <a:ext cx="106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Tries to increase adversary loss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9709150" y="5214357"/>
            <a:ext cx="0" cy="33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1366" y="5552702"/>
            <a:ext cx="128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prevent predictor from helping adversary</a:t>
            </a:r>
          </a:p>
        </p:txBody>
      </p:sp>
      <p:cxnSp>
        <p:nvCxnSpPr>
          <p:cNvPr id="21" name="Straight Arrow Connector 20"/>
          <p:cNvCxnSpPr>
            <a:cxnSpLocks/>
            <a:stCxn id="19" idx="0"/>
          </p:cNvCxnSpPr>
          <p:nvPr/>
        </p:nvCxnSpPr>
        <p:spPr>
          <a:xfrm flipV="1">
            <a:off x="7803971" y="5214357"/>
            <a:ext cx="0" cy="33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9874" y="2514842"/>
            <a:ext cx="2641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Adversary has access to predicted label</a:t>
            </a:r>
          </a:p>
          <a:p>
            <a:r>
              <a:rPr lang="en-US" dirty="0"/>
              <a:t>2. Adversary gets both true and predicted label</a:t>
            </a:r>
          </a:p>
          <a:p>
            <a:r>
              <a:rPr lang="en-US" dirty="0"/>
              <a:t>3. Restricting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11945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Properties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3A55A3-6E11-4417-ABA2-0C6DE2523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055192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2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19" y="4220547"/>
            <a:ext cx="9989677" cy="1725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Theoretical</a:t>
            </a:r>
            <a:r>
              <a:rPr lang="en-US" sz="3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Guarantees</a:t>
            </a:r>
            <a:r>
              <a:rPr lang="en-US" sz="3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3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kern="1200" cap="none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69650A-2FA8-9944-8AF6-C1FE9C40E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282" y="1257341"/>
            <a:ext cx="3693814" cy="2798064"/>
          </a:xfrm>
          <a:prstGeom prst="rect">
            <a:avLst/>
          </a:prstGeom>
        </p:spPr>
      </p:pic>
      <p:pic>
        <p:nvPicPr>
          <p:cNvPr id="16" name="Picture 15" descr="A close up of a newspaper&#10;&#10;Description automatically generated">
            <a:extLst>
              <a:ext uri="{FF2B5EF4-FFF2-40B4-BE49-F238E27FC236}">
                <a16:creationId xmlns:a16="http://schemas.microsoft.com/office/drawing/2014/main" id="{3E290374-19E3-644B-86E5-C63B896A84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3664" y="1257341"/>
            <a:ext cx="3541854" cy="2798064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4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Theoretical Guarantees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F6F402D-0BA5-6C43-A0E1-F8E54C77F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502" y="1515966"/>
            <a:ext cx="4243375" cy="2280813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6340EF4-CACB-E04D-B14F-7316738398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7684" y="1257341"/>
            <a:ext cx="3693814" cy="2798064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34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836</Words>
  <Application>Microsoft Macintosh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Garamond</vt:lpstr>
      <vt:lpstr>Organic</vt:lpstr>
      <vt:lpstr>Mitigating Unwanted Biases with Adversarial Learning  Brain Hu Zhang, Blake Lemoine, Margaret Mitchell </vt:lpstr>
      <vt:lpstr>Background knowledge</vt:lpstr>
      <vt:lpstr>Mitigating bias :- Removing bias from embedding </vt:lpstr>
      <vt:lpstr>Key concepts</vt:lpstr>
      <vt:lpstr>Goal</vt:lpstr>
      <vt:lpstr>Adversarial Debiasing  </vt:lpstr>
      <vt:lpstr>Properties </vt:lpstr>
      <vt:lpstr>Theoretical Guarantees  </vt:lpstr>
      <vt:lpstr>Theoretical Guarantees</vt:lpstr>
      <vt:lpstr>Theoretical Guarantees</vt:lpstr>
      <vt:lpstr>Experiments</vt:lpstr>
      <vt:lpstr>Toy Scenario</vt:lpstr>
      <vt:lpstr>Word Embedding</vt:lpstr>
      <vt:lpstr>UCI Adult Dataset</vt:lpstr>
      <vt:lpstr>UCI Adult Dataset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Unwanted Biases with Adversarial Learning  Brain Hu Zhang, Blake Lemonie, Margaret Mitchell </dc:title>
  <dc:creator>Han, Yan</dc:creator>
  <cp:lastModifiedBy>Han, Yan</cp:lastModifiedBy>
  <cp:revision>4</cp:revision>
  <dcterms:created xsi:type="dcterms:W3CDTF">2019-02-27T20:05:45Z</dcterms:created>
  <dcterms:modified xsi:type="dcterms:W3CDTF">2019-02-27T20:44:19Z</dcterms:modified>
</cp:coreProperties>
</file>