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30"/>
  </p:normalViewPr>
  <p:slideViewPr>
    <p:cSldViewPr snapToGrid="0" snapToObjects="1">
      <p:cViewPr varScale="1">
        <p:scale>
          <a:sx n="109" d="100"/>
          <a:sy n="109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4A12-66BD-F94C-AB53-D81552E2BF8C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C699-EE41-7745-ABE1-EB3783F1F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4A12-66BD-F94C-AB53-D81552E2BF8C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C699-EE41-7745-ABE1-EB3783F1F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1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4A12-66BD-F94C-AB53-D81552E2BF8C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C699-EE41-7745-ABE1-EB3783F1F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7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4A12-66BD-F94C-AB53-D81552E2BF8C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C699-EE41-7745-ABE1-EB3783F1F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1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4A12-66BD-F94C-AB53-D81552E2BF8C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C699-EE41-7745-ABE1-EB3783F1F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7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4A12-66BD-F94C-AB53-D81552E2BF8C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C699-EE41-7745-ABE1-EB3783F1F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1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4A12-66BD-F94C-AB53-D81552E2BF8C}" type="datetimeFigureOut">
              <a:rPr lang="en-US" smtClean="0"/>
              <a:t>1/29/19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C699-EE41-7745-ABE1-EB3783F1F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2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4A12-66BD-F94C-AB53-D81552E2BF8C}" type="datetimeFigureOut">
              <a:rPr lang="en-US" smtClean="0"/>
              <a:t>1/29/19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C699-EE41-7745-ABE1-EB3783F1F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9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4A12-66BD-F94C-AB53-D81552E2BF8C}" type="datetimeFigureOut">
              <a:rPr lang="en-US" smtClean="0"/>
              <a:t>1/29/19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C699-EE41-7745-ABE1-EB3783F1F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5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4A12-66BD-F94C-AB53-D81552E2BF8C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C699-EE41-7745-ABE1-EB3783F1F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0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4A12-66BD-F94C-AB53-D81552E2BF8C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C699-EE41-7745-ABE1-EB3783F1F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9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B4A12-66BD-F94C-AB53-D81552E2BF8C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BC699-EE41-7745-ABE1-EB3783F1F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Discussion on : Learning Qualitatively Diverse and Interpretable Rules for Classification </a:t>
            </a:r>
            <a:br>
              <a:rPr lang="en-US" sz="2700" dirty="0"/>
            </a:br>
            <a:r>
              <a:rPr lang="en-US" sz="2700" dirty="0"/>
              <a:t>(Andrew </a:t>
            </a:r>
            <a:r>
              <a:rPr lang="en-US" sz="2700" dirty="0" err="1"/>
              <a:t>Slavin</a:t>
            </a:r>
            <a:r>
              <a:rPr lang="en-US" sz="2700" dirty="0"/>
              <a:t> Ross, Weiwei Pan, Finale Doshi-Velez)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Yan Han, Gautam Krishna</a:t>
            </a:r>
          </a:p>
        </p:txBody>
      </p:sp>
    </p:spTree>
    <p:extLst>
      <p:ext uri="{BB962C8B-B14F-4D97-AF65-F5344CB8AC3E}">
        <p14:creationId xmlns:p14="http://schemas.microsoft.com/office/powerpoint/2010/main" val="1918700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33A4-951C-F244-9C46-456068D1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Human-in-the-Loop Interpretability Prior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E62022-43F5-2242-BBD1-EB9CBBF5EB25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515600" cy="4432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Identify some proxy that (presumably) makes a model interpretable and then optimize that proxy. The optimization way is to solve for a MAP solution of the form: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is a family of models,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is the data,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800" dirty="0"/>
                  <a:t> is the likelihood,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is a prior on the model.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Assuming that we can quantify the subjective notion of human interpretability with some functional form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Placing an interpretability bias on a class of models through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allows us to search for interpretable models in more expressive function classes.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E62022-43F5-2242-BBD1-EB9CBBF5E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515600" cy="4432175"/>
              </a:xfrm>
              <a:prstGeom prst="rect">
                <a:avLst/>
              </a:prstGeom>
              <a:blipFill>
                <a:blip r:embed="rId2"/>
                <a:stretch>
                  <a:fillRect l="-965" t="-1143" r="-603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78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4644887" y="1484243"/>
            <a:ext cx="2604052" cy="8216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351722" y="3657602"/>
            <a:ext cx="1895060" cy="11131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63548" y="3557520"/>
            <a:ext cx="2173356" cy="112049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800" dirty="0"/>
              <a:t>Classifier 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898296" y="3557519"/>
            <a:ext cx="2001078" cy="11204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 3</a:t>
            </a:r>
          </a:p>
        </p:txBody>
      </p:sp>
      <p:cxnSp>
        <p:nvCxnSpPr>
          <p:cNvPr id="9" name="Straight Arrow Connector 8"/>
          <p:cNvCxnSpPr>
            <a:stCxn id="4" idx="1"/>
            <a:endCxn id="5" idx="0"/>
          </p:cNvCxnSpPr>
          <p:nvPr/>
        </p:nvCxnSpPr>
        <p:spPr>
          <a:xfrm flipH="1">
            <a:off x="2299252" y="1895061"/>
            <a:ext cx="2345635" cy="1762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>
            <a:off x="5946913" y="2305878"/>
            <a:ext cx="3313" cy="125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7" idx="0"/>
          </p:cNvCxnSpPr>
          <p:nvPr/>
        </p:nvCxnSpPr>
        <p:spPr>
          <a:xfrm>
            <a:off x="7248939" y="1895061"/>
            <a:ext cx="1649896" cy="166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43270" y="4770783"/>
            <a:ext cx="1311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Comparable accuracy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90931" y="4770784"/>
            <a:ext cx="1311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Comparable accuracy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25071" y="4678018"/>
            <a:ext cx="1311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Comparable accuracy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36" y="225287"/>
            <a:ext cx="3114260" cy="287572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0"/>
          <a:stretch/>
        </p:blipFill>
        <p:spPr>
          <a:xfrm>
            <a:off x="2901950" y="5434016"/>
            <a:ext cx="6388100" cy="364501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2955234" y="5870041"/>
            <a:ext cx="5943601" cy="9541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-  Cross entropy or negative log likelihood</a:t>
            </a:r>
          </a:p>
        </p:txBody>
      </p:sp>
    </p:spTree>
    <p:extLst>
      <p:ext uri="{BB962C8B-B14F-4D97-AF65-F5344CB8AC3E}">
        <p14:creationId xmlns:p14="http://schemas.microsoft.com/office/powerpoint/2010/main" val="117266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Continued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67409" y="1825625"/>
            <a:ext cx="2610678" cy="135489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Traditional ML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578086" y="2014331"/>
            <a:ext cx="1126435" cy="755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04522" y="1825626"/>
            <a:ext cx="6347791" cy="17922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155096" y="2107096"/>
            <a:ext cx="1232452" cy="927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 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063409" y="2107096"/>
            <a:ext cx="1232452" cy="927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 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057861" y="2107096"/>
            <a:ext cx="1232452" cy="927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 3</a:t>
            </a:r>
          </a:p>
        </p:txBody>
      </p:sp>
      <p:sp>
        <p:nvSpPr>
          <p:cNvPr id="10" name="Cross 9"/>
          <p:cNvSpPr/>
          <p:nvPr/>
        </p:nvSpPr>
        <p:spPr>
          <a:xfrm>
            <a:off x="6546574" y="2345636"/>
            <a:ext cx="397565" cy="424068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/>
          <p:cNvSpPr/>
          <p:nvPr/>
        </p:nvSpPr>
        <p:spPr>
          <a:xfrm>
            <a:off x="8478078" y="2372140"/>
            <a:ext cx="397565" cy="424068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63409" y="3180522"/>
            <a:ext cx="1643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More complex model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3458817" y="2666860"/>
            <a:ext cx="940906" cy="1878635"/>
          </a:xfrm>
          <a:prstGeom prst="downArrow">
            <a:avLst>
              <a:gd name="adj1" fmla="val 50000"/>
              <a:gd name="adj2" fmla="val 82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Authors show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72748" y="4545495"/>
            <a:ext cx="3326296" cy="1020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Simpler and more interpretable </a:t>
            </a:r>
          </a:p>
          <a:p>
            <a:pPr algn="ctr"/>
            <a:r>
              <a:rPr lang="en-US" dirty="0"/>
              <a:t>Classifier is better</a:t>
            </a:r>
          </a:p>
        </p:txBody>
      </p:sp>
    </p:spTree>
    <p:extLst>
      <p:ext uri="{BB962C8B-B14F-4D97-AF65-F5344CB8AC3E}">
        <p14:creationId xmlns:p14="http://schemas.microsoft.com/office/powerpoint/2010/main" val="104008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Major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 a formal definition of maximal diverse classifier set</a:t>
            </a:r>
          </a:p>
          <a:p>
            <a:endParaRPr lang="en-US" dirty="0"/>
          </a:p>
          <a:p>
            <a:r>
              <a:rPr lang="en-US" dirty="0"/>
              <a:t>Propose a new method to train group of maximal diverse classifiers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7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643420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dirty="0"/>
                  <a:t>Maximal Diverse Classifier Set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br>
                  <a:rPr lang="mr-IN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643420"/>
                <a:ext cx="10515600" cy="1325563"/>
              </a:xfrm>
              <a:blipFill>
                <a:blip r:embed="rId2"/>
                <a:stretch>
                  <a:fillRect t="-2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Local independence : Outputs of every pair of functions in F are independent for infinitesimally small isotropic Gaussian perturbations of the input at every point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Ω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endParaRPr lang="en-US" b="0" i="1" dirty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𝛿</m:t>
                    </m:r>
                    <m:r>
                      <a:rPr lang="en-US" b="0" i="1" smtClean="0">
                        <a:latin typeface="Cambria Math" charset="0"/>
                      </a:rPr>
                      <m:t>~</m:t>
                    </m:r>
                    <m:r>
                      <a:rPr lang="en-US" b="0" i="1" smtClean="0">
                        <a:latin typeface="Cambria Math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𝜎</m:t>
                    </m:r>
                    <m:r>
                      <a:rPr lang="en-US" b="0" i="1" smtClean="0">
                        <a:latin typeface="Cambria Math" charset="0"/>
                      </a:rPr>
                      <m:t>→0</m:t>
                    </m:r>
                    <m:r>
                      <a:rPr lang="en-US" b="0" i="0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Ω</m:t>
                    </m:r>
                    <m:r>
                      <a:rPr lang="en-US" b="0" i="1" smtClean="0">
                        <a:latin typeface="Cambria Math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endParaRPr lang="mr-IN" dirty="0"/>
              </a:p>
              <a:p>
                <a:r>
                  <a:rPr lang="en-US" dirty="0"/>
                  <a:t>Complete set: F is </a:t>
                </a:r>
                <a:r>
                  <a:rPr lang="en-US" i="1" dirty="0"/>
                  <a:t>complete </a:t>
                </a:r>
                <a:r>
                  <a:rPr lang="en-US" dirty="0"/>
                  <a:t>if there does not exist a classification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dirty="0"/>
                  <a:t> , with accuracy greater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1−</m:t>
                    </m:r>
                    <m:r>
                      <a:rPr lang="en-US" b="0" i="1" smtClean="0">
                        <a:latin typeface="Cambria Math" charset="0"/>
                      </a:rPr>
                      <m:t>𝜖</m:t>
                    </m:r>
                    <m:r>
                      <a:rPr lang="en-US" b="0" i="1" smtClean="0">
                        <a:latin typeface="Cambria Math" charset="0"/>
                      </a:rPr>
                      <m:t> (</m:t>
                    </m:r>
                    <m:r>
                      <a:rPr lang="en-US" b="0" i="1" smtClean="0">
                        <a:latin typeface="Cambria Math" charset="0"/>
                      </a:rPr>
                      <m:t>𝜖</m:t>
                    </m:r>
                    <m:r>
                      <a:rPr lang="en-US" b="0" i="1" smtClean="0">
                        <a:latin typeface="Cambria Math" charset="0"/>
                      </a:rPr>
                      <m:t>&gt;0)</m:t>
                    </m:r>
                  </m:oMath>
                </a14:m>
                <a:r>
                  <a:rPr lang="en-US" dirty="0"/>
                  <a:t> on the training data, that is locally independent from the functions already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. </a:t>
                </a:r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38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Local Independence Training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91" y="1690688"/>
            <a:ext cx="6917635" cy="25066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84782" y="4197313"/>
                <a:ext cx="7222435" cy="1619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charset="0"/>
                          </a:rPr>
                          <m:t>cos</m:t>
                        </m:r>
                      </m:e>
                      <m:sup>
                        <m:r>
                          <a:rPr lang="en-US" sz="2400" b="0" i="0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0" smtClean="0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</a:rPr>
                      <m:t>v</m:t>
                    </m:r>
                    <m:r>
                      <a:rPr lang="en-US" sz="2400" b="0" i="0" smtClean="0">
                        <a:latin typeface="Cambria Math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</a:rPr>
                      <m:t>w</m:t>
                    </m:r>
                    <m:r>
                      <a:rPr lang="en-US" sz="2400" b="0" i="0" smtClean="0">
                        <a:latin typeface="Cambria Math" charset="0"/>
                      </a:rPr>
                      <m:t>)</m:t>
                    </m:r>
                    <m:r>
                      <a:rPr lang="mr-IN" sz="240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</m:d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2400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𝜖</m:t>
                        </m:r>
                      </m:den>
                    </m:f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charset="0"/>
                      </a:rPr>
                      <m:t>ϵ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−6</m:t>
                        </m:r>
                      </m:sup>
                    </m:sSup>
                  </m:oMath>
                </a14:m>
                <a:endParaRPr lang="en-US" sz="2400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782" y="4197313"/>
                <a:ext cx="7222435" cy="1619226"/>
              </a:xfrm>
              <a:prstGeom prst="rect">
                <a:avLst/>
              </a:prstGeom>
              <a:blipFill>
                <a:blip r:embed="rId3"/>
                <a:stretch>
                  <a:fillRect l="-1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88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Experimental Results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82" y="1550504"/>
            <a:ext cx="5409095" cy="370352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676" y="1827272"/>
            <a:ext cx="5102089" cy="34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6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99" y="1543821"/>
            <a:ext cx="4151150" cy="39566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754" y="1737579"/>
            <a:ext cx="5325351" cy="362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7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52F85-677D-5F48-99AC-C384051D1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B8A42-26AE-6F41-A2B0-0B715DCAF95F}"/>
              </a:ext>
            </a:extLst>
          </p:cNvPr>
          <p:cNvSpPr txBox="1"/>
          <p:nvPr/>
        </p:nvSpPr>
        <p:spPr>
          <a:xfrm>
            <a:off x="984738" y="1781908"/>
            <a:ext cx="101990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Faced with a data set that supports multiple decision rules.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Standard ML learn complex combinations of those decision rules.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Proposed a heuristic way to separate them out via locally independent training.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experiments results show that the proposed training technique can recover these locally independent functions with ‘simple’  functional forms.</a:t>
            </a:r>
          </a:p>
        </p:txBody>
      </p:sp>
    </p:spTree>
    <p:extLst>
      <p:ext uri="{BB962C8B-B14F-4D97-AF65-F5344CB8AC3E}">
        <p14:creationId xmlns:p14="http://schemas.microsoft.com/office/powerpoint/2010/main" val="393208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372</Words>
  <Application>Microsoft Macintosh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Discussion on : Learning Qualitatively Diverse and Interpretable Rules for Classification  (Andrew Slavin Ross, Weiwei Pan, Finale Doshi-Velez) </vt:lpstr>
      <vt:lpstr>Problem statement</vt:lpstr>
      <vt:lpstr>Continued</vt:lpstr>
      <vt:lpstr>Major contributions</vt:lpstr>
      <vt:lpstr>Maximal Diverse Classifier Set  F={f_1,…,f_n} </vt:lpstr>
      <vt:lpstr> Local Independence Training   </vt:lpstr>
      <vt:lpstr>Experimental Results</vt:lpstr>
      <vt:lpstr>Continued</vt:lpstr>
      <vt:lpstr>Conclusion</vt:lpstr>
      <vt:lpstr>Human-in-the-Loop Interpretability Prior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on : Learning Qualitatively Diverse and Interpretable Rules for Classification  </dc:title>
  <dc:creator>Gautam Krishna</dc:creator>
  <cp:lastModifiedBy>Han, Yan</cp:lastModifiedBy>
  <cp:revision>25</cp:revision>
  <dcterms:created xsi:type="dcterms:W3CDTF">2019-01-27T19:04:27Z</dcterms:created>
  <dcterms:modified xsi:type="dcterms:W3CDTF">2019-01-29T06:53:12Z</dcterms:modified>
</cp:coreProperties>
</file>