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f9b5c731c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This is paper use 3 datasets and their tool to answer these three questions. The first one is...</a:t>
            </a:r>
            <a:endParaRPr/>
          </a:p>
          <a:p>
            <a:pPr indent="0" lvl="0" marL="0" rtl="0" algn="l">
              <a:spcBef>
                <a:spcPts val="0"/>
              </a:spcBef>
              <a:spcAft>
                <a:spcPts val="0"/>
              </a:spcAft>
              <a:buNone/>
            </a:pPr>
            <a:r>
              <a:t/>
            </a:r>
            <a:endParaRPr/>
          </a:p>
        </p:txBody>
      </p:sp>
      <p:sp>
        <p:nvSpPr>
          <p:cNvPr id="217" name="Google Shape;217;g4f9b5c731c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f9b5c731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f9b5c731c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model they built is a Logistic Regression model with l1 penalty. It is trained on a credit dataset from UCI and the l1 value is tuned. In this experiment, they mainly focuses on the effect of l1 tuning on the cost and coverage of recourse. The auditing result is shown in these four figures as you can see. On the top left is the mean test error and on the bottom left is the coverage. Notice the scale of y-axis, </a:t>
            </a:r>
            <a:endParaRPr/>
          </a:p>
          <a:p>
            <a:pPr indent="0" lvl="0" marL="0" rtl="0" algn="l">
              <a:spcBef>
                <a:spcPts val="0"/>
              </a:spcBef>
              <a:spcAft>
                <a:spcPts val="0"/>
              </a:spcAft>
              <a:buNone/>
            </a:pPr>
            <a:r>
              <a:rPr lang="en-US"/>
              <a:t>On the bottom right is the cost of course, maybe is not very clear, but the median cost doubled from 0.2 to 0.39 as the l1 value increases. </a:t>
            </a:r>
            <a:endParaRPr/>
          </a:p>
          <a:p>
            <a:pPr indent="0" lvl="0" marL="0" rtl="0" algn="l">
              <a:spcBef>
                <a:spcPts val="0"/>
              </a:spcBef>
              <a:spcAft>
                <a:spcPts val="0"/>
              </a:spcAft>
              <a:buNone/>
            </a:pPr>
            <a:r>
              <a:rPr lang="en-US"/>
              <a:t>There may be classifiers that attain similar performance but provide easier recourse.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f9b5c73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f9b5c731c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second model they discussed in the paper is a l2-penalized Logistic Regression trained on a personal financial dataset from Kaggle. In this experiment, they trained the model on biased training data to compare with the baseline classifier. They undersampled the individuals with Age &lt; 35 by 90%. As a result the median cost of recourse for young adults in baseline classifier is 0.11 while its 0.79 in the biased classifier. </a:t>
            </a:r>
            <a:endParaRPr/>
          </a:p>
          <a:p>
            <a:pPr indent="0" lvl="0" marL="0" rtl="0" algn="l">
              <a:spcBef>
                <a:spcPts val="0"/>
              </a:spcBef>
              <a:spcAft>
                <a:spcPts val="0"/>
              </a:spcAft>
              <a:buNone/>
            </a:pPr>
            <a:r>
              <a:rPr lang="en-US"/>
              <a:t> The purpose of this experiment is not to suggest that out-of-sample will increase the cost. Insteading it’s just showing that it can greatly affect the cost of recourse. Since there is no theoretical guarantees on how recourse can change due to distributional difference in training data. The effect can only then be measured using an audit tool like this one.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f9b5c731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f9b5c731c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one example, as you can the changes are significant.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f9b5c731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f9b5c731c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third model is also a l2-penalized Logistic Regression trained on a german credit dataset from UCI. The result shows that there could be disparities in cost of course in target population. In this case, the cost of course for female is relatively higher then the cost of male.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f9b5c731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f9b5c731c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f9b5c731c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some extensions for this paper. First and the most obvious one is that how can it be applied to non-linear classifier. The second one is that this tool can be used to audit models to make the cost of recourse of ancillary features higher to prevent such manipulation. The third one is that this tool can be used to audit each individual in the target sample in order to measure the flexibility. And the last one is that it can be used to guide future model training.</a:t>
            </a:r>
            <a:endParaRPr/>
          </a:p>
        </p:txBody>
      </p:sp>
      <p:sp>
        <p:nvSpPr>
          <p:cNvPr id="269" name="Google Shape;269;g4f9b5c731c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Arial"/>
              <a:buAutoNum type="arabicPeriod"/>
            </a:pPr>
            <a:r>
              <a:rPr lang="en-US"/>
              <a:t>we can reduce the expected cost of recourse by reducing cmax (the maximum cost for recourse) or RA(f ) (the internal risk of the classifier)</a:t>
            </a:r>
            <a:endParaRPr/>
          </a:p>
          <a:p>
            <a:pPr indent="-228600" lvl="0" marL="228600" rtl="0" algn="l">
              <a:spcBef>
                <a:spcPts val="0"/>
              </a:spcBef>
              <a:spcAft>
                <a:spcPts val="0"/>
              </a:spcAft>
              <a:buClr>
                <a:schemeClr val="dk1"/>
              </a:buClr>
              <a:buSzPts val="1200"/>
              <a:buFont typeface="Arial"/>
              <a:buAutoNum type="arabicPeriod"/>
            </a:pPr>
            <a:r>
              <a:rPr lang="en-US"/>
              <a:t>one can (maliciously) reduce the bound on the expected cost of recourse by increasing the false omission rate π</a:t>
            </a:r>
            <a:endParaRPr/>
          </a:p>
        </p:txBody>
      </p:sp>
      <p:sp>
        <p:nvSpPr>
          <p:cNvPr id="187" name="Google Shape;18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Arial"/>
              <a:buAutoNum type="arabicPeriod"/>
            </a:pPr>
            <a:r>
              <a:rPr lang="en-US"/>
              <a:t>Customization. Users can easily customize the set of feasible actions by adding logical constraints to (2). Many constraints can be expressed using the uj indicators (i.e., without the need to introduce new variables). To limit actions to change ≤ r features, we can add the constraint Íd j=1 (1 −uj ) ≤ r. To ensure actions change only one feature in a subset of features S ⊆ J, we can add the constraint Íd j ∈S (1−uj ) ≤ 1.</a:t>
            </a:r>
            <a:endParaRPr/>
          </a:p>
          <a:p>
            <a:pPr indent="-228600" lvl="0" marL="228600" rtl="0" algn="l">
              <a:spcBef>
                <a:spcPts val="0"/>
              </a:spcBef>
              <a:spcAft>
                <a:spcPts val="0"/>
              </a:spcAft>
              <a:buClr>
                <a:schemeClr val="dk1"/>
              </a:buClr>
              <a:buSzPts val="1200"/>
              <a:buFont typeface="Arial"/>
              <a:buAutoNum type="arabicPeriod"/>
            </a:pPr>
            <a:r>
              <a:rPr lang="en-US"/>
              <a:t>Discretization</a:t>
            </a:r>
            <a:endParaRPr/>
          </a:p>
          <a:p>
            <a:pPr indent="-228600" lvl="0" marL="228600" rtl="0" algn="l">
              <a:spcBef>
                <a:spcPts val="0"/>
              </a:spcBef>
              <a:spcAft>
                <a:spcPts val="0"/>
              </a:spcAft>
              <a:buClr>
                <a:schemeClr val="dk1"/>
              </a:buClr>
              <a:buSzPts val="1200"/>
              <a:buFont typeface="Arial"/>
              <a:buAutoNum type="arabicPeriod"/>
            </a:pPr>
            <a:r>
              <a:rPr lang="en-US"/>
              <a:t>The benefit of the cost function is that it produces a meaningful optimal cost. If the optimal cost is 0.25, for example, then any feasible action must change a feature by at least 25 percentiles. That is, no action can flip the prediction without changing a feature by less than 25 percentiles.</a:t>
            </a:r>
            <a:endParaRPr/>
          </a:p>
          <a:p>
            <a:pPr indent="-152400" lvl="0" marL="228600" rtl="0" algn="l">
              <a:spcBef>
                <a:spcPts val="0"/>
              </a:spcBef>
              <a:spcAft>
                <a:spcPts val="0"/>
              </a:spcAft>
              <a:buClr>
                <a:schemeClr val="dk1"/>
              </a:buClr>
              <a:buSzPts val="1200"/>
              <a:buFont typeface="Arial"/>
              <a:buNone/>
            </a:pPr>
            <a:r>
              <a:t/>
            </a:r>
            <a:endParaRPr/>
          </a:p>
        </p:txBody>
      </p:sp>
      <p:sp>
        <p:nvSpPr>
          <p:cNvPr id="195" name="Google Shape;19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 1 minimal-cost actions with distinct combinations of features. Each iteration solves the IP to obtain the optimal action a ∗ , then adds a constraint to the IP to eliminate actions that use the same subset of features as a ∗ . The procedure repeats these steps until it has recovered T actions, or it has certified that the IP is infeasible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Cost function: In particular, it ensures that cost of aj increases exponentially as Qj (xj ) → 1. This aims to capture the notion that changes become harder when starting off from a higher percentile value</a:t>
            </a:r>
            <a:endParaRPr/>
          </a:p>
        </p:txBody>
      </p:sp>
      <p:sp>
        <p:nvSpPr>
          <p:cNvPr id="208" name="Google Shape;2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90" name="Google Shape;90;p14"/>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1" name="Google Shape;91;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2" name="Shape 92"/>
        <p:cNvGrpSpPr/>
        <p:nvPr/>
      </p:nvGrpSpPr>
      <p:grpSpPr>
        <a:xfrm>
          <a:off x="0" y="0"/>
          <a:ext cx="0" cy="0"/>
          <a:chOff x="0" y="0"/>
          <a:chExt cx="0" cy="0"/>
        </a:xfrm>
      </p:grpSpPr>
      <p:sp>
        <p:nvSpPr>
          <p:cNvPr id="93" name="Google Shape;93;p15"/>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4" name="Google Shape;94;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7" name="Google Shape;97;p16"/>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98" name="Google Shape;98;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7"/>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1" name="Google Shape;101;p17"/>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2" name="Google Shape;102;p17"/>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3" name="Google Shape;103;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8"/>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6" name="Google Shape;106;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sp>
        <p:nvSpPr>
          <p:cNvPr id="108" name="Google Shape;108;p19"/>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9" name="Google Shape;109;p19"/>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10" name="Google Shape;110;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1" name="Shape 111"/>
        <p:cNvGrpSpPr/>
        <p:nvPr/>
      </p:nvGrpSpPr>
      <p:grpSpPr>
        <a:xfrm>
          <a:off x="0" y="0"/>
          <a:ext cx="0" cy="0"/>
          <a:chOff x="0" y="0"/>
          <a:chExt cx="0" cy="0"/>
        </a:xfrm>
      </p:grpSpPr>
      <p:sp>
        <p:nvSpPr>
          <p:cNvPr id="112" name="Google Shape;112;p20"/>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13" name="Google Shape;113;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21"/>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17" name="Google Shape;117;p21"/>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21"/>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9" name="Google Shape;119;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0" name="Shape 120"/>
        <p:cNvGrpSpPr/>
        <p:nvPr/>
      </p:nvGrpSpPr>
      <p:grpSpPr>
        <a:xfrm>
          <a:off x="0" y="0"/>
          <a:ext cx="0" cy="0"/>
          <a:chOff x="0" y="0"/>
          <a:chExt cx="0" cy="0"/>
        </a:xfrm>
      </p:grpSpPr>
      <p:sp>
        <p:nvSpPr>
          <p:cNvPr id="121" name="Google Shape;121;p22"/>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SzPts val="2400"/>
              <a:buNone/>
              <a:defRPr/>
            </a:lvl1pPr>
          </a:lstStyle>
          <a:p/>
        </p:txBody>
      </p:sp>
      <p:sp>
        <p:nvSpPr>
          <p:cNvPr id="122" name="Google Shape;122;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3" name="Shape 123"/>
        <p:cNvGrpSpPr/>
        <p:nvPr/>
      </p:nvGrpSpPr>
      <p:grpSpPr>
        <a:xfrm>
          <a:off x="0" y="0"/>
          <a:ext cx="0" cy="0"/>
          <a:chOff x="0" y="0"/>
          <a:chExt cx="0" cy="0"/>
        </a:xfrm>
      </p:grpSpPr>
      <p:sp>
        <p:nvSpPr>
          <p:cNvPr id="124" name="Google Shape;124;p23"/>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25" name="Google Shape;125;p23"/>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26" name="Google Shape;126;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86" name="Google Shape;86;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87" name="Google Shape;87;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 name="Shape 133"/>
        <p:cNvGrpSpPr/>
        <p:nvPr/>
      </p:nvGrpSpPr>
      <p:grpSpPr>
        <a:xfrm>
          <a:off x="0" y="0"/>
          <a:ext cx="0" cy="0"/>
          <a:chOff x="0" y="0"/>
          <a:chExt cx="0" cy="0"/>
        </a:xfrm>
      </p:grpSpPr>
      <p:sp>
        <p:nvSpPr>
          <p:cNvPr id="134" name="Google Shape;134;p25"/>
          <p:cNvSpPr/>
          <p:nvPr/>
        </p:nvSpPr>
        <p:spPr>
          <a:xfrm>
            <a:off x="0" y="0"/>
            <a:ext cx="12192000" cy="557022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35" name="Google Shape;135;p25"/>
          <p:cNvPicPr preferRelativeResize="0"/>
          <p:nvPr/>
        </p:nvPicPr>
        <p:blipFill rotWithShape="1">
          <a:blip r:embed="rId3">
            <a:alphaModFix/>
          </a:blip>
          <a:srcRect b="9820" l="0" r="0" t="45715"/>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36" name="Google Shape;136;p25"/>
          <p:cNvSpPr txBox="1"/>
          <p:nvPr>
            <p:ph type="ctrTitle"/>
          </p:nvPr>
        </p:nvSpPr>
        <p:spPr>
          <a:xfrm>
            <a:off x="804484" y="1191796"/>
            <a:ext cx="10021446" cy="29763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5100"/>
              <a:buFont typeface="Calibri"/>
              <a:buNone/>
            </a:pPr>
            <a:r>
              <a:rPr lang="en-US" sz="5100">
                <a:solidFill>
                  <a:srgbClr val="FFFFFF"/>
                </a:solidFill>
              </a:rPr>
              <a:t>Actionable Recourse in Linear Classification</a:t>
            </a:r>
            <a:br>
              <a:rPr lang="en-US" sz="5100">
                <a:solidFill>
                  <a:srgbClr val="FFFFFF"/>
                </a:solidFill>
              </a:rPr>
            </a:br>
            <a:r>
              <a:rPr lang="en-US" sz="2800">
                <a:solidFill>
                  <a:srgbClr val="FFFFFF"/>
                </a:solidFill>
              </a:rPr>
              <a:t>Berk Usten, Alexander Spangher, Yang Liu</a:t>
            </a:r>
            <a:endParaRPr/>
          </a:p>
        </p:txBody>
      </p:sp>
      <p:sp>
        <p:nvSpPr>
          <p:cNvPr id="137" name="Google Shape;137;p25"/>
          <p:cNvSpPr txBox="1"/>
          <p:nvPr>
            <p:ph idx="1" type="subTitle"/>
          </p:nvPr>
        </p:nvSpPr>
        <p:spPr>
          <a:xfrm>
            <a:off x="804788" y="5318990"/>
            <a:ext cx="9416898" cy="72367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sz="1800">
              <a:solidFill>
                <a:srgbClr val="000000"/>
              </a:solidFill>
            </a:endParaRPr>
          </a:p>
          <a:p>
            <a:pPr indent="0" lvl="0" marL="0" rtl="0" algn="l">
              <a:lnSpc>
                <a:spcPct val="90000"/>
              </a:lnSpc>
              <a:spcBef>
                <a:spcPts val="1000"/>
              </a:spcBef>
              <a:spcAft>
                <a:spcPts val="0"/>
              </a:spcAft>
              <a:buClr>
                <a:srgbClr val="000000"/>
              </a:buClr>
              <a:buSzPts val="1800"/>
              <a:buNone/>
            </a:pPr>
            <a:r>
              <a:rPr lang="en-US" sz="1800">
                <a:solidFill>
                  <a:srgbClr val="000000"/>
                </a:solidFill>
              </a:rPr>
              <a:t>Presented by: Shubham Sharma, Jie Hua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34"/>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0" name="Google Shape;220;p34"/>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21" name="Google Shape;221;p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2" name="Google Shape;222;p34"/>
          <p:cNvSpPr txBox="1"/>
          <p:nvPr>
            <p:ph type="title"/>
          </p:nvPr>
        </p:nvSpPr>
        <p:spPr>
          <a:xfrm>
            <a:off x="640079" y="2053641"/>
            <a:ext cx="36693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Evaluation</a:t>
            </a:r>
            <a:endParaRPr/>
          </a:p>
        </p:txBody>
      </p:sp>
      <p:sp>
        <p:nvSpPr>
          <p:cNvPr id="223" name="Google Shape;223;p34"/>
          <p:cNvSpPr txBox="1"/>
          <p:nvPr>
            <p:ph idx="1" type="body"/>
          </p:nvPr>
        </p:nvSpPr>
        <p:spPr>
          <a:xfrm>
            <a:off x="5547975" y="1553125"/>
            <a:ext cx="7612800" cy="4469700"/>
          </a:xfrm>
          <a:prstGeom prst="rect">
            <a:avLst/>
          </a:prstGeom>
        </p:spPr>
        <p:txBody>
          <a:bodyPr anchorCtr="0" anchor="t" bIns="45700" lIns="91425" spcFirstLastPara="1" rIns="91425" wrap="square" tIns="45700">
            <a:noAutofit/>
          </a:bodyPr>
          <a:lstStyle/>
          <a:p>
            <a:pPr indent="-457200" lvl="0" marL="609600" rtl="0" algn="l">
              <a:lnSpc>
                <a:spcPct val="115000"/>
              </a:lnSpc>
              <a:spcBef>
                <a:spcPts val="1000"/>
              </a:spcBef>
              <a:spcAft>
                <a:spcPts val="0"/>
              </a:spcAft>
              <a:buSzPts val="2400"/>
              <a:buChar char="•"/>
            </a:pPr>
            <a:r>
              <a:rPr b="1" lang="en-US" sz="2400"/>
              <a:t>Default of credit card</a:t>
            </a:r>
            <a:r>
              <a:rPr lang="en-US" sz="2400"/>
              <a:t> (UCI)	</a:t>
            </a:r>
            <a:endParaRPr sz="2400"/>
          </a:p>
          <a:p>
            <a:pPr indent="0" lvl="0" marL="228600" rtl="0" algn="l">
              <a:lnSpc>
                <a:spcPct val="115000"/>
              </a:lnSpc>
              <a:spcBef>
                <a:spcPts val="1000"/>
              </a:spcBef>
              <a:spcAft>
                <a:spcPts val="0"/>
              </a:spcAft>
              <a:buNone/>
            </a:pPr>
            <a:r>
              <a:rPr lang="en-US" sz="2400"/>
              <a:t>Will parameter tuning affect recourse?</a:t>
            </a:r>
            <a:endParaRPr sz="2400"/>
          </a:p>
          <a:p>
            <a:pPr indent="-457200" lvl="0" marL="609600" rtl="0" algn="l">
              <a:lnSpc>
                <a:spcPct val="115000"/>
              </a:lnSpc>
              <a:spcBef>
                <a:spcPts val="1000"/>
              </a:spcBef>
              <a:spcAft>
                <a:spcPts val="0"/>
              </a:spcAft>
              <a:buSzPts val="2400"/>
              <a:buChar char="•"/>
            </a:pPr>
            <a:r>
              <a:rPr b="1" lang="en-US" sz="2400"/>
              <a:t>Financial distress data</a:t>
            </a:r>
            <a:r>
              <a:rPr lang="en-US" sz="2400"/>
              <a:t> (Kaggle)</a:t>
            </a:r>
            <a:endParaRPr sz="2400"/>
          </a:p>
          <a:p>
            <a:pPr indent="0" lvl="0" marL="228600" rtl="0" algn="l">
              <a:lnSpc>
                <a:spcPct val="115000"/>
              </a:lnSpc>
              <a:spcBef>
                <a:spcPts val="1000"/>
              </a:spcBef>
              <a:spcAft>
                <a:spcPts val="0"/>
              </a:spcAft>
              <a:buNone/>
            </a:pPr>
            <a:r>
              <a:rPr lang="en-US" sz="2400"/>
              <a:t>Will out-of-sample affect recourse?</a:t>
            </a:r>
            <a:endParaRPr sz="2400"/>
          </a:p>
          <a:p>
            <a:pPr indent="-457200" lvl="0" marL="609600" rtl="0" algn="l">
              <a:lnSpc>
                <a:spcPct val="115000"/>
              </a:lnSpc>
              <a:spcBef>
                <a:spcPts val="1000"/>
              </a:spcBef>
              <a:spcAft>
                <a:spcPts val="0"/>
              </a:spcAft>
              <a:buSzPts val="2400"/>
              <a:buChar char="•"/>
            </a:pPr>
            <a:r>
              <a:rPr b="1" lang="en-US" sz="2400"/>
              <a:t>German credit data</a:t>
            </a:r>
            <a:r>
              <a:rPr lang="en-US" sz="2400"/>
              <a:t> (UCI)</a:t>
            </a:r>
            <a:endParaRPr sz="2400"/>
          </a:p>
          <a:p>
            <a:pPr indent="0" lvl="0" marL="228600" rtl="0" algn="l">
              <a:lnSpc>
                <a:spcPct val="115000"/>
              </a:lnSpc>
              <a:spcBef>
                <a:spcPts val="1000"/>
              </a:spcBef>
              <a:spcAft>
                <a:spcPts val="0"/>
              </a:spcAft>
              <a:buNone/>
            </a:pPr>
            <a:r>
              <a:rPr lang="en-US" sz="2400"/>
              <a:t>Are there disparities in the cost of recourse?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Default of Credit Card</a:t>
            </a:r>
            <a:endParaRPr/>
          </a:p>
        </p:txBody>
      </p:sp>
      <p:grpSp>
        <p:nvGrpSpPr>
          <p:cNvPr id="229" name="Google Shape;229;p35"/>
          <p:cNvGrpSpPr/>
          <p:nvPr/>
        </p:nvGrpSpPr>
        <p:grpSpPr>
          <a:xfrm>
            <a:off x="5347409" y="571389"/>
            <a:ext cx="6620003" cy="5918253"/>
            <a:chOff x="3736225" y="334650"/>
            <a:chExt cx="4965126" cy="4438800"/>
          </a:xfrm>
        </p:grpSpPr>
        <p:pic>
          <p:nvPicPr>
            <p:cNvPr id="230" name="Google Shape;230;p35"/>
            <p:cNvPicPr preferRelativeResize="0"/>
            <p:nvPr/>
          </p:nvPicPr>
          <p:blipFill>
            <a:blip r:embed="rId3">
              <a:alphaModFix/>
            </a:blip>
            <a:stretch>
              <a:fillRect/>
            </a:stretch>
          </p:blipFill>
          <p:spPr>
            <a:xfrm>
              <a:off x="3736225" y="334650"/>
              <a:ext cx="4965126" cy="2219400"/>
            </a:xfrm>
            <a:prstGeom prst="rect">
              <a:avLst/>
            </a:prstGeom>
            <a:noFill/>
            <a:ln>
              <a:noFill/>
            </a:ln>
          </p:spPr>
        </p:pic>
        <p:pic>
          <p:nvPicPr>
            <p:cNvPr id="231" name="Google Shape;231;p35"/>
            <p:cNvPicPr preferRelativeResize="0"/>
            <p:nvPr/>
          </p:nvPicPr>
          <p:blipFill>
            <a:blip r:embed="rId4">
              <a:alphaModFix/>
            </a:blip>
            <a:stretch>
              <a:fillRect/>
            </a:stretch>
          </p:blipFill>
          <p:spPr>
            <a:xfrm>
              <a:off x="3768038" y="2554051"/>
              <a:ext cx="4901503" cy="2219400"/>
            </a:xfrm>
            <a:prstGeom prst="rect">
              <a:avLst/>
            </a:prstGeom>
            <a:noFill/>
            <a:ln>
              <a:noFill/>
            </a:ln>
          </p:spPr>
        </p:pic>
      </p:grpSp>
      <p:sp>
        <p:nvSpPr>
          <p:cNvPr id="232" name="Google Shape;232;p35"/>
          <p:cNvSpPr txBox="1"/>
          <p:nvPr>
            <p:ph idx="1" type="body"/>
          </p:nvPr>
        </p:nvSpPr>
        <p:spPr>
          <a:xfrm>
            <a:off x="415600" y="1536633"/>
            <a:ext cx="4830300" cy="482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solidFill>
                  <a:srgbClr val="000000"/>
                </a:solidFill>
              </a:rPr>
              <a:t>Model:</a:t>
            </a:r>
            <a:endParaRPr sz="3200">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Logistic Regression</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L1 penalty value tuning.</a:t>
            </a:r>
            <a:endParaRPr>
              <a:solidFill>
                <a:srgbClr val="000000"/>
              </a:solidFill>
            </a:endParaRPr>
          </a:p>
          <a:p>
            <a:pPr indent="0" lvl="0" marL="0" rtl="0" algn="l">
              <a:spcBef>
                <a:spcPts val="2100"/>
              </a:spcBef>
              <a:spcAft>
                <a:spcPts val="0"/>
              </a:spcAft>
              <a:buNone/>
            </a:pPr>
            <a:r>
              <a:rPr lang="en-US" sz="3200">
                <a:solidFill>
                  <a:srgbClr val="000000"/>
                </a:solidFill>
              </a:rPr>
              <a:t>Result</a:t>
            </a:r>
            <a:r>
              <a:rPr lang="en-US">
                <a:solidFill>
                  <a:srgbClr val="000000"/>
                </a:solidFill>
              </a:rPr>
              <a:t>:</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Help parameter tuning</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Help practitioner to choose features</a:t>
            </a:r>
            <a:endParaRPr>
              <a:solidFill>
                <a:srgbClr val="000000"/>
              </a:solidFill>
            </a:endParaRPr>
          </a:p>
        </p:txBody>
      </p:sp>
      <p:grpSp>
        <p:nvGrpSpPr>
          <p:cNvPr id="233" name="Google Shape;233;p35"/>
          <p:cNvGrpSpPr/>
          <p:nvPr/>
        </p:nvGrpSpPr>
        <p:grpSpPr>
          <a:xfrm>
            <a:off x="7615725" y="1682400"/>
            <a:ext cx="770775" cy="3852700"/>
            <a:chOff x="7615725" y="1682400"/>
            <a:chExt cx="770775" cy="3852700"/>
          </a:xfrm>
        </p:grpSpPr>
        <p:sp>
          <p:nvSpPr>
            <p:cNvPr id="234" name="Google Shape;234;p35"/>
            <p:cNvSpPr/>
            <p:nvPr/>
          </p:nvSpPr>
          <p:spPr>
            <a:xfrm>
              <a:off x="7615725" y="1682400"/>
              <a:ext cx="770700" cy="642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p:nvPr/>
          </p:nvSpPr>
          <p:spPr>
            <a:xfrm>
              <a:off x="7731300" y="3608800"/>
              <a:ext cx="655200" cy="1926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35"/>
            <p:cNvCxnSpPr>
              <a:stCxn id="234" idx="2"/>
              <a:endCxn id="235" idx="0"/>
            </p:cNvCxnSpPr>
            <p:nvPr/>
          </p:nvCxnSpPr>
          <p:spPr>
            <a:xfrm>
              <a:off x="8001075" y="2324400"/>
              <a:ext cx="57900" cy="1284300"/>
            </a:xfrm>
            <a:prstGeom prst="straightConnector1">
              <a:avLst/>
            </a:prstGeom>
            <a:noFill/>
            <a:ln cap="flat" cmpd="sng" w="19050">
              <a:solidFill>
                <a:srgbClr val="FF0000"/>
              </a:solidFill>
              <a:prstDash val="solid"/>
              <a:round/>
              <a:headEnd len="med" w="med" type="triangl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Financial Distress</a:t>
            </a:r>
            <a:endParaRPr/>
          </a:p>
        </p:txBody>
      </p:sp>
      <p:sp>
        <p:nvSpPr>
          <p:cNvPr id="242" name="Google Shape;242;p36"/>
          <p:cNvSpPr txBox="1"/>
          <p:nvPr>
            <p:ph idx="1" type="body"/>
          </p:nvPr>
        </p:nvSpPr>
        <p:spPr>
          <a:xfrm>
            <a:off x="415600" y="1536633"/>
            <a:ext cx="3918300" cy="4898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solidFill>
                  <a:srgbClr val="000000"/>
                </a:solidFill>
              </a:rPr>
              <a:t>Model</a:t>
            </a:r>
            <a:r>
              <a:rPr lang="en-US">
                <a:solidFill>
                  <a:srgbClr val="000000"/>
                </a:solidFill>
              </a:rPr>
              <a:t>:</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L2-penalized LR</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Biased training data</a:t>
            </a:r>
            <a:endParaRPr>
              <a:solidFill>
                <a:srgbClr val="000000"/>
              </a:solidFill>
            </a:endParaRPr>
          </a:p>
          <a:p>
            <a:pPr indent="0" lvl="0" marL="0" rtl="0" algn="l">
              <a:spcBef>
                <a:spcPts val="2100"/>
              </a:spcBef>
              <a:spcAft>
                <a:spcPts val="0"/>
              </a:spcAft>
              <a:buNone/>
            </a:pPr>
            <a:r>
              <a:rPr lang="en-US" sz="3200">
                <a:solidFill>
                  <a:srgbClr val="000000"/>
                </a:solidFill>
              </a:rPr>
              <a:t>Results</a:t>
            </a:r>
            <a:r>
              <a:rPr lang="en-US">
                <a:solidFill>
                  <a:srgbClr val="000000"/>
                </a:solidFill>
              </a:rPr>
              <a:t>:</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0.11 vs 0.79</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Biased deployment affects recourse cost.</a:t>
            </a:r>
            <a:endParaRPr>
              <a:solidFill>
                <a:srgbClr val="000000"/>
              </a:solidFill>
            </a:endParaRPr>
          </a:p>
        </p:txBody>
      </p:sp>
      <p:pic>
        <p:nvPicPr>
          <p:cNvPr id="243" name="Google Shape;243;p36"/>
          <p:cNvPicPr preferRelativeResize="0"/>
          <p:nvPr/>
        </p:nvPicPr>
        <p:blipFill>
          <a:blip r:embed="rId3">
            <a:alphaModFix/>
          </a:blip>
          <a:stretch>
            <a:fillRect/>
          </a:stretch>
        </p:blipFill>
        <p:spPr>
          <a:xfrm>
            <a:off x="4643267" y="453800"/>
            <a:ext cx="7133132" cy="6118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Financial Distress</a:t>
            </a:r>
            <a:endParaRPr/>
          </a:p>
        </p:txBody>
      </p:sp>
      <p:pic>
        <p:nvPicPr>
          <p:cNvPr id="249" name="Google Shape;249;p37"/>
          <p:cNvPicPr preferRelativeResize="0"/>
          <p:nvPr/>
        </p:nvPicPr>
        <p:blipFill>
          <a:blip r:embed="rId3">
            <a:alphaModFix/>
          </a:blip>
          <a:stretch>
            <a:fillRect/>
          </a:stretch>
        </p:blipFill>
        <p:spPr>
          <a:xfrm>
            <a:off x="1438238" y="1356876"/>
            <a:ext cx="9315525" cy="5214975"/>
          </a:xfrm>
          <a:prstGeom prst="rect">
            <a:avLst/>
          </a:prstGeom>
          <a:noFill/>
          <a:ln>
            <a:noFill/>
          </a:ln>
        </p:spPr>
      </p:pic>
      <p:grpSp>
        <p:nvGrpSpPr>
          <p:cNvPr id="250" name="Google Shape;250;p37"/>
          <p:cNvGrpSpPr/>
          <p:nvPr/>
        </p:nvGrpSpPr>
        <p:grpSpPr>
          <a:xfrm>
            <a:off x="6799500" y="3070750"/>
            <a:ext cx="3275400" cy="2915700"/>
            <a:chOff x="6799500" y="3070750"/>
            <a:chExt cx="3275400" cy="2915700"/>
          </a:xfrm>
        </p:grpSpPr>
        <p:sp>
          <p:nvSpPr>
            <p:cNvPr id="251" name="Google Shape;251;p37"/>
            <p:cNvSpPr/>
            <p:nvPr/>
          </p:nvSpPr>
          <p:spPr>
            <a:xfrm>
              <a:off x="6799500" y="3070750"/>
              <a:ext cx="3275400" cy="248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6799500" y="5737750"/>
              <a:ext cx="3275400" cy="248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7"/>
            <p:cNvCxnSpPr>
              <a:stCxn id="251" idx="2"/>
              <a:endCxn id="252" idx="0"/>
            </p:cNvCxnSpPr>
            <p:nvPr/>
          </p:nvCxnSpPr>
          <p:spPr>
            <a:xfrm>
              <a:off x="8437200" y="3319450"/>
              <a:ext cx="0" cy="2418300"/>
            </a:xfrm>
            <a:prstGeom prst="straightConnector1">
              <a:avLst/>
            </a:prstGeom>
            <a:noFill/>
            <a:ln cap="flat" cmpd="sng" w="19050">
              <a:solidFill>
                <a:srgbClr val="FF0000"/>
              </a:solidFill>
              <a:prstDash val="solid"/>
              <a:round/>
              <a:headEnd len="med" w="med" type="triangle"/>
              <a:tailEnd len="med" w="med" type="triangl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German Credit Dataset</a:t>
            </a:r>
            <a:endParaRPr/>
          </a:p>
        </p:txBody>
      </p:sp>
      <p:pic>
        <p:nvPicPr>
          <p:cNvPr id="259" name="Google Shape;259;p38"/>
          <p:cNvPicPr preferRelativeResize="0"/>
          <p:nvPr/>
        </p:nvPicPr>
        <p:blipFill>
          <a:blip r:embed="rId3">
            <a:alphaModFix/>
          </a:blip>
          <a:stretch>
            <a:fillRect/>
          </a:stretch>
        </p:blipFill>
        <p:spPr>
          <a:xfrm>
            <a:off x="6057525" y="1140675"/>
            <a:ext cx="5795299" cy="5183925"/>
          </a:xfrm>
          <a:prstGeom prst="rect">
            <a:avLst/>
          </a:prstGeom>
          <a:noFill/>
          <a:ln>
            <a:noFill/>
          </a:ln>
        </p:spPr>
      </p:pic>
      <p:sp>
        <p:nvSpPr>
          <p:cNvPr id="260" name="Google Shape;260;p38"/>
          <p:cNvSpPr txBox="1"/>
          <p:nvPr>
            <p:ph idx="1" type="body"/>
          </p:nvPr>
        </p:nvSpPr>
        <p:spPr>
          <a:xfrm>
            <a:off x="415600" y="1536625"/>
            <a:ext cx="4606200" cy="4898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solidFill>
                  <a:srgbClr val="000000"/>
                </a:solidFill>
              </a:rPr>
              <a:t>Model</a:t>
            </a:r>
            <a:r>
              <a:rPr lang="en-US">
                <a:solidFill>
                  <a:srgbClr val="000000"/>
                </a:solidFill>
              </a:rPr>
              <a:t>:</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L2-penalized LR</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Approval threshold 80%</a:t>
            </a:r>
            <a:endParaRPr>
              <a:solidFill>
                <a:srgbClr val="000000"/>
              </a:solidFill>
            </a:endParaRPr>
          </a:p>
          <a:p>
            <a:pPr indent="0" lvl="0" marL="0" rtl="0" algn="l">
              <a:spcBef>
                <a:spcPts val="2100"/>
              </a:spcBef>
              <a:spcAft>
                <a:spcPts val="0"/>
              </a:spcAft>
              <a:buNone/>
            </a:pPr>
            <a:r>
              <a:rPr lang="en-US" sz="3200">
                <a:solidFill>
                  <a:srgbClr val="000000"/>
                </a:solidFill>
              </a:rPr>
              <a:t>Results</a:t>
            </a:r>
            <a:r>
              <a:rPr lang="en-US">
                <a:solidFill>
                  <a:srgbClr val="000000"/>
                </a:solidFill>
              </a:rPr>
              <a:t>:</a:t>
            </a:r>
            <a:endParaRPr>
              <a:solidFill>
                <a:srgbClr val="000000"/>
              </a:solidFill>
            </a:endParaRPr>
          </a:p>
          <a:p>
            <a:pPr indent="-457200" lvl="0" marL="609600" rtl="0" algn="l">
              <a:spcBef>
                <a:spcPts val="0"/>
              </a:spcBef>
              <a:spcAft>
                <a:spcPts val="0"/>
              </a:spcAft>
              <a:buClr>
                <a:srgbClr val="000000"/>
              </a:buClr>
              <a:buSzPts val="2400"/>
              <a:buChar char="●"/>
            </a:pPr>
            <a:r>
              <a:rPr lang="en-US">
                <a:solidFill>
                  <a:srgbClr val="000000"/>
                </a:solidFill>
              </a:rPr>
              <a:t>Disparities between males and females.</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German Credit Dataset</a:t>
            </a:r>
            <a:endParaRPr/>
          </a:p>
        </p:txBody>
      </p:sp>
      <p:pic>
        <p:nvPicPr>
          <p:cNvPr id="266" name="Google Shape;266;p39"/>
          <p:cNvPicPr preferRelativeResize="0"/>
          <p:nvPr/>
        </p:nvPicPr>
        <p:blipFill>
          <a:blip r:embed="rId3">
            <a:alphaModFix/>
          </a:blip>
          <a:stretch>
            <a:fillRect/>
          </a:stretch>
        </p:blipFill>
        <p:spPr>
          <a:xfrm>
            <a:off x="2173725" y="1286774"/>
            <a:ext cx="7844549" cy="524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 name="Shape 270"/>
        <p:cNvGrpSpPr/>
        <p:nvPr/>
      </p:nvGrpSpPr>
      <p:grpSpPr>
        <a:xfrm>
          <a:off x="0" y="0"/>
          <a:ext cx="0" cy="0"/>
          <a:chOff x="0" y="0"/>
          <a:chExt cx="0" cy="0"/>
        </a:xfrm>
      </p:grpSpPr>
      <p:sp>
        <p:nvSpPr>
          <p:cNvPr id="271" name="Google Shape;271;p40"/>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2" name="Google Shape;272;p40"/>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73" name="Google Shape;273;p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4" name="Google Shape;274;p40"/>
          <p:cNvSpPr txBox="1"/>
          <p:nvPr>
            <p:ph type="title"/>
          </p:nvPr>
        </p:nvSpPr>
        <p:spPr>
          <a:xfrm>
            <a:off x="640079" y="2053641"/>
            <a:ext cx="36693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Conclusion and Future work</a:t>
            </a:r>
            <a:endParaRPr/>
          </a:p>
        </p:txBody>
      </p:sp>
      <p:sp>
        <p:nvSpPr>
          <p:cNvPr id="275" name="Google Shape;275;p40"/>
          <p:cNvSpPr txBox="1"/>
          <p:nvPr/>
        </p:nvSpPr>
        <p:spPr>
          <a:xfrm>
            <a:off x="5929175" y="1096725"/>
            <a:ext cx="6189900" cy="54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400"/>
              <a:t>Research Contribution:</a:t>
            </a:r>
            <a:endParaRPr b="1" sz="2400"/>
          </a:p>
          <a:p>
            <a:pPr indent="0" lvl="0" marL="0" rtl="0" algn="l">
              <a:lnSpc>
                <a:spcPct val="115000"/>
              </a:lnSpc>
              <a:spcBef>
                <a:spcPts val="0"/>
              </a:spcBef>
              <a:spcAft>
                <a:spcPts val="0"/>
              </a:spcAft>
              <a:buNone/>
            </a:pPr>
            <a:r>
              <a:rPr lang="en-US" sz="2400"/>
              <a:t>Novel tool on measuring the feasibility and cost of recourse for linear classifiers.</a:t>
            </a:r>
            <a:endParaRPr sz="2400"/>
          </a:p>
          <a:p>
            <a:pPr indent="0" lvl="0" marL="0" rtl="0" algn="l">
              <a:lnSpc>
                <a:spcPct val="115000"/>
              </a:lnSpc>
              <a:spcBef>
                <a:spcPts val="1600"/>
              </a:spcBef>
              <a:spcAft>
                <a:spcPts val="0"/>
              </a:spcAft>
              <a:buNone/>
            </a:pPr>
            <a:r>
              <a:t/>
            </a:r>
            <a:endParaRPr sz="2400"/>
          </a:p>
          <a:p>
            <a:pPr indent="0" lvl="0" marL="0" rtl="0" algn="l">
              <a:lnSpc>
                <a:spcPct val="115000"/>
              </a:lnSpc>
              <a:spcBef>
                <a:spcPts val="1600"/>
              </a:spcBef>
              <a:spcAft>
                <a:spcPts val="0"/>
              </a:spcAft>
              <a:buNone/>
            </a:pPr>
            <a:r>
              <a:rPr b="1" lang="en-US" sz="2400">
                <a:solidFill>
                  <a:schemeClr val="dk1"/>
                </a:solidFill>
              </a:rPr>
              <a:t>E</a:t>
            </a:r>
            <a:r>
              <a:rPr b="1" lang="en-US" sz="2400">
                <a:solidFill>
                  <a:schemeClr val="dk1"/>
                </a:solidFill>
              </a:rPr>
              <a:t>xtensions</a:t>
            </a:r>
            <a:r>
              <a:rPr b="1" lang="en-US" sz="2400">
                <a:solidFill>
                  <a:schemeClr val="dk1"/>
                </a:solidFill>
              </a:rPr>
              <a:t>:</a:t>
            </a:r>
            <a:endParaRPr sz="2400"/>
          </a:p>
          <a:p>
            <a:pPr indent="-381000" lvl="0" marL="457200" rtl="0" algn="l">
              <a:lnSpc>
                <a:spcPct val="115000"/>
              </a:lnSpc>
              <a:spcBef>
                <a:spcPts val="0"/>
              </a:spcBef>
              <a:spcAft>
                <a:spcPts val="0"/>
              </a:spcAft>
              <a:buClr>
                <a:srgbClr val="000000"/>
              </a:buClr>
              <a:buSzPts val="2400"/>
              <a:buChar char="●"/>
            </a:pPr>
            <a:r>
              <a:rPr lang="en-US" sz="2400"/>
              <a:t>Non-Linear Classifiers</a:t>
            </a:r>
            <a:endParaRPr sz="2400"/>
          </a:p>
          <a:p>
            <a:pPr indent="-381000" lvl="0" marL="457200" rtl="0" algn="l">
              <a:lnSpc>
                <a:spcPct val="115000"/>
              </a:lnSpc>
              <a:spcBef>
                <a:spcPts val="0"/>
              </a:spcBef>
              <a:spcAft>
                <a:spcPts val="0"/>
              </a:spcAft>
              <a:buClr>
                <a:srgbClr val="000000"/>
              </a:buClr>
              <a:buSzPts val="2400"/>
              <a:buChar char="●"/>
            </a:pPr>
            <a:r>
              <a:rPr lang="en-US" sz="2400"/>
              <a:t>Preventing potential manipulation of ancillary features</a:t>
            </a:r>
            <a:endParaRPr sz="2400"/>
          </a:p>
          <a:p>
            <a:pPr indent="-381000" lvl="0" marL="457200" rtl="0" algn="l">
              <a:lnSpc>
                <a:spcPct val="115000"/>
              </a:lnSpc>
              <a:spcBef>
                <a:spcPts val="0"/>
              </a:spcBef>
              <a:spcAft>
                <a:spcPts val="0"/>
              </a:spcAft>
              <a:buClr>
                <a:srgbClr val="000000"/>
              </a:buClr>
              <a:buSzPts val="2400"/>
              <a:buChar char="●"/>
            </a:pPr>
            <a:r>
              <a:rPr lang="en-US" sz="2400"/>
              <a:t>Measuring Flexibility</a:t>
            </a:r>
            <a:endParaRPr sz="2400"/>
          </a:p>
          <a:p>
            <a:pPr indent="-381000" lvl="0" marL="457200" rtl="0" algn="l">
              <a:lnSpc>
                <a:spcPct val="115000"/>
              </a:lnSpc>
              <a:spcBef>
                <a:spcPts val="0"/>
              </a:spcBef>
              <a:spcAft>
                <a:spcPts val="0"/>
              </a:spcAft>
              <a:buClr>
                <a:srgbClr val="000000"/>
              </a:buClr>
              <a:buSzPts val="2400"/>
              <a:buChar char="●"/>
            </a:pPr>
            <a:r>
              <a:rPr lang="en-US" sz="2400"/>
              <a:t>Potential in guiding model training.</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sp>
        <p:nvSpPr>
          <p:cNvPr id="143" name="Google Shape;143;p2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2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45" name="Google Shape;145;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6" name="Google Shape;146;p2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GOAL</a:t>
            </a:r>
            <a:endParaRPr/>
          </a:p>
        </p:txBody>
      </p:sp>
      <p:sp>
        <p:nvSpPr>
          <p:cNvPr id="147" name="Google Shape;147;p2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rPr>
              <a:t>Recourse: the ability of a person to obtain a desired outcome from a fixed prediction model </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Answer questions such as:</a:t>
            </a:r>
            <a:br>
              <a:rPr lang="en-US" sz="2000">
                <a:solidFill>
                  <a:srgbClr val="000000"/>
                </a:solidFill>
              </a:rPr>
            </a:br>
            <a:r>
              <a:rPr i="1" lang="en-US" sz="2000">
                <a:solidFill>
                  <a:srgbClr val="000000"/>
                </a:solidFill>
              </a:rPr>
              <a:t>Does a model provide recourse to all individuals who are subject to its predictions? </a:t>
            </a:r>
            <a:br>
              <a:rPr i="1" lang="en-US" sz="2000">
                <a:solidFill>
                  <a:srgbClr val="000000"/>
                </a:solidFill>
              </a:rPr>
            </a:br>
            <a:br>
              <a:rPr i="1" lang="en-US" sz="2000">
                <a:solidFill>
                  <a:srgbClr val="000000"/>
                </a:solidFill>
              </a:rPr>
            </a:br>
            <a:r>
              <a:rPr i="1" lang="en-US" sz="2000">
                <a:solidFill>
                  <a:srgbClr val="000000"/>
                </a:solidFill>
              </a:rPr>
              <a:t>Are there systematic disparities in recourse across subgroups of individuals in the target population? </a:t>
            </a:r>
            <a:br>
              <a:rPr i="1" lang="en-US" sz="2000">
                <a:solidFill>
                  <a:srgbClr val="000000"/>
                </a:solidFill>
              </a:rPr>
            </a:br>
            <a:br>
              <a:rPr i="1" lang="en-US" sz="2000">
                <a:solidFill>
                  <a:srgbClr val="000000"/>
                </a:solidFill>
              </a:rPr>
            </a:br>
            <a:r>
              <a:rPr i="1" lang="en-US" sz="2000">
                <a:solidFill>
                  <a:srgbClr val="000000"/>
                </a:solidFill>
              </a:rPr>
              <a:t>What changes can a person make to attain a desired prediction from the model? </a:t>
            </a:r>
            <a:br>
              <a:rPr i="1" lang="en-US" sz="2000">
                <a:solidFill>
                  <a:srgbClr val="000000"/>
                </a:solidFill>
              </a:rPr>
            </a:br>
            <a:br>
              <a:rPr i="1" lang="en-US" sz="2000">
                <a:solidFill>
                  <a:srgbClr val="000000"/>
                </a:solidFill>
              </a:rPr>
            </a:br>
            <a:r>
              <a:rPr i="1" lang="en-US" sz="2000">
                <a:solidFill>
                  <a:srgbClr val="000000"/>
                </a:solidFill>
              </a:rPr>
              <a:t>How much easier would these changes be if a person could change immutable attributes, such as race or gender?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1" name="Shape 151"/>
        <p:cNvGrpSpPr/>
        <p:nvPr/>
      </p:nvGrpSpPr>
      <p:grpSpPr>
        <a:xfrm>
          <a:off x="0" y="0"/>
          <a:ext cx="0" cy="0"/>
          <a:chOff x="0" y="0"/>
          <a:chExt cx="0" cy="0"/>
        </a:xfrm>
      </p:grpSpPr>
      <p:sp>
        <p:nvSpPr>
          <p:cNvPr id="152" name="Google Shape;152;p27"/>
          <p:cNvSpPr/>
          <p:nvPr/>
        </p:nvSpPr>
        <p:spPr>
          <a:xfrm>
            <a:off x="378068" y="343486"/>
            <a:ext cx="11438793" cy="1844256"/>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3" name="Google Shape;153;p27"/>
          <p:cNvSpPr txBox="1"/>
          <p:nvPr>
            <p:ph type="title"/>
          </p:nvPr>
        </p:nvSpPr>
        <p:spPr>
          <a:xfrm>
            <a:off x="526073" y="466578"/>
            <a:ext cx="11139854" cy="93044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5400"/>
              <a:buFont typeface="Calibri"/>
              <a:buNone/>
            </a:pPr>
            <a:r>
              <a:rPr lang="en-US" sz="5400">
                <a:solidFill>
                  <a:srgbClr val="FFFFFF"/>
                </a:solidFill>
                <a:latin typeface="Calibri"/>
                <a:ea typeface="Calibri"/>
                <a:cs typeface="Calibri"/>
                <a:sym typeface="Calibri"/>
              </a:rPr>
              <a:t>Example</a:t>
            </a:r>
            <a:endParaRPr/>
          </a:p>
        </p:txBody>
      </p:sp>
      <p:sp>
        <p:nvSpPr>
          <p:cNvPr id="154" name="Google Shape;154;p27"/>
          <p:cNvSpPr txBox="1"/>
          <p:nvPr>
            <p:ph idx="1" type="body"/>
          </p:nvPr>
        </p:nvSpPr>
        <p:spPr>
          <a:xfrm>
            <a:off x="1524000" y="1525638"/>
            <a:ext cx="9144000" cy="42000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CC66F"/>
              </a:buClr>
              <a:buSzPts val="2000"/>
              <a:buNone/>
            </a:pPr>
            <a:r>
              <a:rPr lang="en-US" sz="2000">
                <a:solidFill>
                  <a:srgbClr val="FCC66F"/>
                </a:solidFill>
                <a:latin typeface="Arial"/>
                <a:ea typeface="Arial"/>
                <a:cs typeface="Arial"/>
                <a:sym typeface="Arial"/>
              </a:rPr>
              <a:t>Similar to the generation of counterfactuals, with specific guarantees</a:t>
            </a:r>
            <a:endParaRPr/>
          </a:p>
        </p:txBody>
      </p:sp>
      <p:cxnSp>
        <p:nvCxnSpPr>
          <p:cNvPr id="155" name="Google Shape;155;p27"/>
          <p:cNvCxnSpPr/>
          <p:nvPr/>
        </p:nvCxnSpPr>
        <p:spPr>
          <a:xfrm>
            <a:off x="2209800" y="1448631"/>
            <a:ext cx="7772400" cy="0"/>
          </a:xfrm>
          <a:prstGeom prst="straightConnector1">
            <a:avLst/>
          </a:prstGeom>
          <a:noFill/>
          <a:ln cap="flat" cmpd="sng" w="22225">
            <a:solidFill>
              <a:srgbClr val="D9D9D9"/>
            </a:solidFill>
            <a:prstDash val="solid"/>
            <a:miter lim="800000"/>
            <a:headEnd len="sm" w="sm" type="none"/>
            <a:tailEnd len="sm" w="sm" type="none"/>
          </a:ln>
        </p:spPr>
      </p:cxnSp>
      <p:pic>
        <p:nvPicPr>
          <p:cNvPr id="156" name="Google Shape;156;p27"/>
          <p:cNvPicPr preferRelativeResize="0"/>
          <p:nvPr/>
        </p:nvPicPr>
        <p:blipFill rotWithShape="1">
          <a:blip r:embed="rId3">
            <a:alphaModFix/>
          </a:blip>
          <a:srcRect b="0" l="0" r="0" t="0"/>
          <a:stretch/>
        </p:blipFill>
        <p:spPr>
          <a:xfrm>
            <a:off x="1337520" y="2509911"/>
            <a:ext cx="9461861" cy="3997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28"/>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3" name="Google Shape;163;p28"/>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64" name="Google Shape;164;p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Google Shape;165;p28"/>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Tools developed</a:t>
            </a:r>
            <a:endParaRPr/>
          </a:p>
        </p:txBody>
      </p:sp>
      <p:sp>
        <p:nvSpPr>
          <p:cNvPr id="166" name="Google Shape;166;p28"/>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A procedure to measure the feasibility and cost of recourse of a classifier for individuals in a target population</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When the optimization problem is infeasible, this means that there is no actionable change for a person to attain the desired outcome </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A method to generate a list of actionable changes that an individual can make to flip the prediction of the classifier. The list is called a flipset</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The method can be used to analyze the fairness of the model towards certain groups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Problem formulation</a:t>
            </a:r>
            <a:endParaRPr/>
          </a:p>
        </p:txBody>
      </p:sp>
      <p:sp>
        <p:nvSpPr>
          <p:cNvPr id="172" name="Google Shape;17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Given an individual whose predicted outcome is </a:t>
            </a:r>
            <a:r>
              <a:rPr i="1" lang="en-US"/>
              <a:t>f(</a:t>
            </a:r>
            <a:r>
              <a:rPr b="1" i="1" lang="en-US"/>
              <a:t>x</a:t>
            </a:r>
            <a:r>
              <a:rPr i="1" lang="en-US"/>
              <a:t>) = −1</a:t>
            </a:r>
            <a:r>
              <a:rPr lang="en-US"/>
              <a:t>, the aim is to determine if there exists an action a such that </a:t>
            </a:r>
            <a:r>
              <a:rPr i="1" lang="en-US"/>
              <a:t>f(</a:t>
            </a:r>
            <a:r>
              <a:rPr b="1" i="1" lang="en-US"/>
              <a:t>x + a</a:t>
            </a:r>
            <a:r>
              <a:rPr i="1" lang="en-US"/>
              <a:t>) = 1</a:t>
            </a:r>
            <a:endParaRPr/>
          </a:p>
          <a:p>
            <a:pPr indent="0" lvl="0" marL="0" rtl="0" algn="ctr">
              <a:lnSpc>
                <a:spcPct val="90000"/>
              </a:lnSpc>
              <a:spcBef>
                <a:spcPts val="1000"/>
              </a:spcBef>
              <a:spcAft>
                <a:spcPts val="0"/>
              </a:spcAft>
              <a:buClr>
                <a:schemeClr val="dk1"/>
              </a:buClr>
              <a:buSzPts val="2800"/>
              <a:buNone/>
            </a:pPr>
            <a:r>
              <a:t/>
            </a:r>
            <a:endParaRPr i="1"/>
          </a:p>
          <a:p>
            <a:pPr indent="0" lvl="0" marL="0" rtl="0" algn="ctr">
              <a:lnSpc>
                <a:spcPct val="90000"/>
              </a:lnSpc>
              <a:spcBef>
                <a:spcPts val="1000"/>
              </a:spcBef>
              <a:spcAft>
                <a:spcPts val="0"/>
              </a:spcAft>
              <a:buClr>
                <a:schemeClr val="dk1"/>
              </a:buClr>
              <a:buSzPts val="2800"/>
              <a:buNone/>
            </a:pPr>
            <a:r>
              <a:t/>
            </a:r>
            <a:endParaRPr i="1"/>
          </a:p>
          <a:p>
            <a:pPr indent="-228600" lvl="0" marL="228600" rtl="0" algn="l">
              <a:lnSpc>
                <a:spcPct val="90000"/>
              </a:lnSpc>
              <a:spcBef>
                <a:spcPts val="1000"/>
              </a:spcBef>
              <a:spcAft>
                <a:spcPts val="0"/>
              </a:spcAft>
              <a:buClr>
                <a:schemeClr val="dk1"/>
              </a:buClr>
              <a:buSzPts val="2800"/>
              <a:buChar char="•"/>
            </a:pPr>
            <a:r>
              <a:rPr lang="en-US"/>
              <a:t>A(</a:t>
            </a:r>
            <a:r>
              <a:rPr b="1" lang="en-US"/>
              <a:t>x</a:t>
            </a:r>
            <a:r>
              <a:rPr lang="en-US"/>
              <a:t>) is a set of feasible actions that can be constrained to so that x+a is feasible (if a feature is immutable, A</a:t>
            </a:r>
            <a:r>
              <a:rPr baseline="-25000" lang="en-US"/>
              <a:t>j</a:t>
            </a:r>
            <a:r>
              <a:rPr lang="en-US"/>
              <a:t>(</a:t>
            </a:r>
            <a:r>
              <a:rPr b="1" lang="en-US"/>
              <a:t>x</a:t>
            </a:r>
            <a:r>
              <a:rPr lang="en-US"/>
              <a:t>) = 0)</a:t>
            </a:r>
            <a:endParaRPr/>
          </a:p>
          <a:p>
            <a:pPr indent="-228600" lvl="0" marL="228600" rtl="0" algn="l">
              <a:lnSpc>
                <a:spcPct val="90000"/>
              </a:lnSpc>
              <a:spcBef>
                <a:spcPts val="1000"/>
              </a:spcBef>
              <a:spcAft>
                <a:spcPts val="0"/>
              </a:spcAft>
              <a:buClr>
                <a:schemeClr val="dk1"/>
              </a:buClr>
              <a:buSzPts val="2800"/>
              <a:buChar char="•"/>
            </a:pPr>
            <a:r>
              <a:rPr i="1" lang="en-US"/>
              <a:t>Notations: </a:t>
            </a:r>
            <a:endParaRPr/>
          </a:p>
          <a:p>
            <a:pPr indent="0" lvl="0" marL="0" rtl="0" algn="l">
              <a:lnSpc>
                <a:spcPct val="90000"/>
              </a:lnSpc>
              <a:spcBef>
                <a:spcPts val="1000"/>
              </a:spcBef>
              <a:spcAft>
                <a:spcPts val="0"/>
              </a:spcAft>
              <a:buClr>
                <a:schemeClr val="dk1"/>
              </a:buClr>
              <a:buSzPts val="2800"/>
              <a:buNone/>
            </a:pPr>
            <a:r>
              <a:t/>
            </a:r>
            <a:endParaRPr i="1"/>
          </a:p>
        </p:txBody>
      </p:sp>
      <p:pic>
        <p:nvPicPr>
          <p:cNvPr id="173" name="Google Shape;173;p29"/>
          <p:cNvPicPr preferRelativeResize="0"/>
          <p:nvPr/>
        </p:nvPicPr>
        <p:blipFill rotWithShape="1">
          <a:blip r:embed="rId3">
            <a:alphaModFix/>
          </a:blip>
          <a:srcRect b="0" l="0" r="0" t="0"/>
          <a:stretch/>
        </p:blipFill>
        <p:spPr>
          <a:xfrm>
            <a:off x="4879384" y="2620736"/>
            <a:ext cx="2276475" cy="1181100"/>
          </a:xfrm>
          <a:prstGeom prst="rect">
            <a:avLst/>
          </a:prstGeom>
          <a:noFill/>
          <a:ln>
            <a:noFill/>
          </a:ln>
        </p:spPr>
      </p:pic>
      <p:pic>
        <p:nvPicPr>
          <p:cNvPr id="174" name="Google Shape;174;p29"/>
          <p:cNvPicPr preferRelativeResize="0"/>
          <p:nvPr/>
        </p:nvPicPr>
        <p:blipFill rotWithShape="1">
          <a:blip r:embed="rId4">
            <a:alphaModFix/>
          </a:blip>
          <a:srcRect b="0" l="0" r="0" t="0"/>
          <a:stretch/>
        </p:blipFill>
        <p:spPr>
          <a:xfrm>
            <a:off x="3090862" y="5224463"/>
            <a:ext cx="6010275" cy="95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8" name="Shape 178"/>
        <p:cNvGrpSpPr/>
        <p:nvPr/>
      </p:nvGrpSpPr>
      <p:grpSpPr>
        <a:xfrm>
          <a:off x="0" y="0"/>
          <a:ext cx="0" cy="0"/>
          <a:chOff x="0" y="0"/>
          <a:chExt cx="0" cy="0"/>
        </a:xfrm>
      </p:grpSpPr>
      <p:sp>
        <p:nvSpPr>
          <p:cNvPr id="179" name="Google Shape;179;p30"/>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0" name="Google Shape;180;p30"/>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1" name="Google Shape;181;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2" name="Google Shape;182;p30"/>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Feasibility guarantees</a:t>
            </a:r>
            <a:endParaRPr/>
          </a:p>
        </p:txBody>
      </p:sp>
      <p:sp>
        <p:nvSpPr>
          <p:cNvPr id="183" name="Google Shape;183;p30"/>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514350" lvl="0" marL="514350" rtl="0" algn="l">
              <a:lnSpc>
                <a:spcPct val="90000"/>
              </a:lnSpc>
              <a:spcBef>
                <a:spcPts val="0"/>
              </a:spcBef>
              <a:spcAft>
                <a:spcPts val="0"/>
              </a:spcAft>
              <a:buClr>
                <a:srgbClr val="000000"/>
              </a:buClr>
              <a:buSzPts val="2200"/>
              <a:buAutoNum type="arabicPeriod"/>
            </a:pPr>
            <a:r>
              <a:rPr lang="en-US" sz="2200">
                <a:solidFill>
                  <a:srgbClr val="000000"/>
                </a:solidFill>
              </a:rPr>
              <a:t>A linear classifier provides recourse to all individuals with features x∈H</a:t>
            </a:r>
            <a:r>
              <a:rPr baseline="30000" lang="en-US" sz="2200">
                <a:solidFill>
                  <a:srgbClr val="000000"/>
                </a:solidFill>
              </a:rPr>
              <a:t>-</a:t>
            </a:r>
            <a:r>
              <a:rPr lang="en-US" sz="2200">
                <a:solidFill>
                  <a:srgbClr val="000000"/>
                </a:solidFill>
              </a:rPr>
              <a:t> if it only uses actionable features, and does not trivially predict a single class</a:t>
            </a:r>
            <a:endParaRPr/>
          </a:p>
          <a:p>
            <a:pPr indent="-514350" lvl="0" marL="514350" rtl="0" algn="l">
              <a:lnSpc>
                <a:spcPct val="90000"/>
              </a:lnSpc>
              <a:spcBef>
                <a:spcPts val="1000"/>
              </a:spcBef>
              <a:spcAft>
                <a:spcPts val="0"/>
              </a:spcAft>
              <a:buClr>
                <a:srgbClr val="000000"/>
              </a:buClr>
              <a:buSzPts val="2200"/>
              <a:buAutoNum type="arabicPeriod"/>
            </a:pPr>
            <a:r>
              <a:rPr lang="en-US" sz="2200">
                <a:solidFill>
                  <a:srgbClr val="000000"/>
                </a:solidFill>
              </a:rPr>
              <a:t>If the feature values belong to a bounded space, then a linear classifier with at least one actionable feature provides recourse to all individuals in any target population</a:t>
            </a:r>
            <a:endParaRPr/>
          </a:p>
          <a:p>
            <a:pPr indent="-514350" lvl="0" marL="514350" rtl="0" algn="l">
              <a:lnSpc>
                <a:spcPct val="90000"/>
              </a:lnSpc>
              <a:spcBef>
                <a:spcPts val="1000"/>
              </a:spcBef>
              <a:spcAft>
                <a:spcPts val="0"/>
              </a:spcAft>
              <a:buClr>
                <a:srgbClr val="000000"/>
              </a:buClr>
              <a:buSzPts val="2200"/>
              <a:buAutoNum type="arabicPeriod"/>
            </a:pPr>
            <a:r>
              <a:rPr lang="en-US" sz="2200">
                <a:solidFill>
                  <a:srgbClr val="000000"/>
                </a:solidFill>
              </a:rPr>
              <a:t>If the feature values belong to a bounded space, then a linear classifier with at least one immutable feature may not provide recourse to some individuals in a target population.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Cost Guarantees</a:t>
            </a:r>
            <a:endParaRPr/>
          </a:p>
        </p:txBody>
      </p:sp>
      <p:sp>
        <p:nvSpPr>
          <p:cNvPr id="190" name="Google Shape;190;p31"/>
          <p:cNvSpPr txBox="1"/>
          <p:nvPr>
            <p:ph idx="1" type="body"/>
          </p:nvPr>
        </p:nvSpPr>
        <p:spPr>
          <a:xfrm>
            <a:off x="838200" y="142557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expected cost of recourse of a linear classifier over a target population obeys: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91" name="Google Shape;191;p31"/>
          <p:cNvPicPr preferRelativeResize="0"/>
          <p:nvPr/>
        </p:nvPicPr>
        <p:blipFill rotWithShape="1">
          <a:blip r:embed="rId3">
            <a:alphaModFix/>
          </a:blip>
          <a:srcRect b="0" l="0" r="0" t="0"/>
          <a:stretch/>
        </p:blipFill>
        <p:spPr>
          <a:xfrm>
            <a:off x="2834730" y="2287587"/>
            <a:ext cx="6522539"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838200" y="184150"/>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IP formulation and auditing recourse</a:t>
            </a:r>
            <a:endParaRPr/>
          </a:p>
        </p:txBody>
      </p:sp>
      <p:pic>
        <p:nvPicPr>
          <p:cNvPr id="198" name="Google Shape;198;p32"/>
          <p:cNvPicPr preferRelativeResize="0"/>
          <p:nvPr>
            <p:ph idx="1" type="body"/>
          </p:nvPr>
        </p:nvPicPr>
        <p:blipFill rotWithShape="1">
          <a:blip r:embed="rId3">
            <a:alphaModFix/>
          </a:blip>
          <a:srcRect b="0" l="0" r="0" t="0"/>
          <a:stretch/>
        </p:blipFill>
        <p:spPr>
          <a:xfrm>
            <a:off x="1438275" y="1509713"/>
            <a:ext cx="5467350" cy="4238625"/>
          </a:xfrm>
          <a:prstGeom prst="rect">
            <a:avLst/>
          </a:prstGeom>
          <a:noFill/>
          <a:ln>
            <a:noFill/>
          </a:ln>
        </p:spPr>
      </p:pic>
      <p:pic>
        <p:nvPicPr>
          <p:cNvPr id="199" name="Google Shape;199;p32"/>
          <p:cNvPicPr preferRelativeResize="0"/>
          <p:nvPr/>
        </p:nvPicPr>
        <p:blipFill rotWithShape="1">
          <a:blip r:embed="rId4">
            <a:alphaModFix/>
          </a:blip>
          <a:srcRect b="0" l="0" r="0" t="0"/>
          <a:stretch/>
        </p:blipFill>
        <p:spPr>
          <a:xfrm>
            <a:off x="1419225" y="6016625"/>
            <a:ext cx="4676775" cy="657225"/>
          </a:xfrm>
          <a:prstGeom prst="rect">
            <a:avLst/>
          </a:prstGeom>
          <a:noFill/>
          <a:ln>
            <a:noFill/>
          </a:ln>
        </p:spPr>
      </p:pic>
      <p:sp>
        <p:nvSpPr>
          <p:cNvPr id="200" name="Google Shape;200;p32"/>
          <p:cNvSpPr txBox="1"/>
          <p:nvPr/>
        </p:nvSpPr>
        <p:spPr>
          <a:xfrm>
            <a:off x="6469653" y="2023430"/>
            <a:ext cx="35909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Cost of a feasible action</a:t>
            </a:r>
            <a:endParaRPr/>
          </a:p>
        </p:txBody>
      </p:sp>
      <p:sp>
        <p:nvSpPr>
          <p:cNvPr id="201" name="Google Shape;201;p32"/>
          <p:cNvSpPr txBox="1"/>
          <p:nvPr/>
        </p:nvSpPr>
        <p:spPr>
          <a:xfrm>
            <a:off x="6487341" y="2849418"/>
            <a:ext cx="38766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Flip the prediction of the linear clasifier</a:t>
            </a:r>
            <a:endParaRPr sz="1800">
              <a:solidFill>
                <a:schemeClr val="dk1"/>
              </a:solidFill>
              <a:latin typeface="Arial"/>
              <a:ea typeface="Arial"/>
              <a:cs typeface="Arial"/>
              <a:sym typeface="Arial"/>
            </a:endParaRPr>
          </a:p>
        </p:txBody>
      </p:sp>
      <p:sp>
        <p:nvSpPr>
          <p:cNvPr id="202" name="Google Shape;202;p32"/>
          <p:cNvSpPr txBox="1"/>
          <p:nvPr/>
        </p:nvSpPr>
        <p:spPr>
          <a:xfrm>
            <a:off x="6487341" y="3982240"/>
            <a:ext cx="42386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Restrict features to lie in a bounded space</a:t>
            </a:r>
            <a:endParaRPr/>
          </a:p>
        </p:txBody>
      </p:sp>
      <p:sp>
        <p:nvSpPr>
          <p:cNvPr id="203" name="Google Shape;203;p32"/>
          <p:cNvSpPr txBox="1"/>
          <p:nvPr/>
        </p:nvSpPr>
        <p:spPr>
          <a:xfrm>
            <a:off x="6515100" y="5348287"/>
            <a:ext cx="3581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J</a:t>
            </a:r>
            <a:r>
              <a:rPr baseline="-25000" i="1" lang="en-US" sz="1800">
                <a:solidFill>
                  <a:schemeClr val="dk1"/>
                </a:solidFill>
                <a:latin typeface="Arial"/>
                <a:ea typeface="Arial"/>
                <a:cs typeface="Arial"/>
                <a:sym typeface="Arial"/>
              </a:rPr>
              <a:t>A </a:t>
            </a:r>
            <a:r>
              <a:rPr lang="en-US" sz="1800">
                <a:solidFill>
                  <a:schemeClr val="dk1"/>
                </a:solidFill>
                <a:latin typeface="Arial"/>
                <a:ea typeface="Arial"/>
                <a:cs typeface="Arial"/>
                <a:sym typeface="Arial"/>
              </a:rPr>
              <a:t>is the set of changeable features</a:t>
            </a:r>
            <a:endParaRPr/>
          </a:p>
        </p:txBody>
      </p:sp>
      <p:sp>
        <p:nvSpPr>
          <p:cNvPr id="204" name="Google Shape;204;p32"/>
          <p:cNvSpPr txBox="1"/>
          <p:nvPr/>
        </p:nvSpPr>
        <p:spPr>
          <a:xfrm>
            <a:off x="6521904" y="6060609"/>
            <a:ext cx="391885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Cost function to audit recourse: maximum percentile shift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Building flipsets</a:t>
            </a:r>
            <a:endParaRPr/>
          </a:p>
        </p:txBody>
      </p:sp>
      <p:pic>
        <p:nvPicPr>
          <p:cNvPr id="211" name="Google Shape;211;p33"/>
          <p:cNvPicPr preferRelativeResize="0"/>
          <p:nvPr>
            <p:ph idx="1" type="body"/>
          </p:nvPr>
        </p:nvPicPr>
        <p:blipFill rotWithShape="1">
          <a:blip r:embed="rId3">
            <a:alphaModFix/>
          </a:blip>
          <a:srcRect b="0" l="0" r="0" t="0"/>
          <a:stretch/>
        </p:blipFill>
        <p:spPr>
          <a:xfrm>
            <a:off x="554448" y="1787525"/>
            <a:ext cx="6282503" cy="4351338"/>
          </a:xfrm>
          <a:prstGeom prst="rect">
            <a:avLst/>
          </a:prstGeom>
          <a:noFill/>
          <a:ln>
            <a:noFill/>
          </a:ln>
        </p:spPr>
      </p:pic>
      <p:pic>
        <p:nvPicPr>
          <p:cNvPr id="212" name="Google Shape;212;p33"/>
          <p:cNvPicPr preferRelativeResize="0"/>
          <p:nvPr/>
        </p:nvPicPr>
        <p:blipFill rotWithShape="1">
          <a:blip r:embed="rId4">
            <a:alphaModFix/>
          </a:blip>
          <a:srcRect b="0" l="0" r="0" t="0"/>
          <a:stretch/>
        </p:blipFill>
        <p:spPr>
          <a:xfrm>
            <a:off x="6836951" y="3128926"/>
            <a:ext cx="4895850" cy="952500"/>
          </a:xfrm>
          <a:prstGeom prst="rect">
            <a:avLst/>
          </a:prstGeom>
          <a:noFill/>
          <a:ln>
            <a:noFill/>
          </a:ln>
        </p:spPr>
      </p:pic>
      <p:sp>
        <p:nvSpPr>
          <p:cNvPr id="213" name="Google Shape;213;p33"/>
          <p:cNvSpPr txBox="1"/>
          <p:nvPr/>
        </p:nvSpPr>
        <p:spPr>
          <a:xfrm>
            <a:off x="7663544" y="2347397"/>
            <a:ext cx="47810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Cost function: Total log-percentile shift</a:t>
            </a:r>
            <a:endParaRPr/>
          </a:p>
        </p:txBody>
      </p:sp>
      <p:sp>
        <p:nvSpPr>
          <p:cNvPr id="214" name="Google Shape;214;p33"/>
          <p:cNvSpPr txBox="1"/>
          <p:nvPr/>
        </p:nvSpPr>
        <p:spPr>
          <a:xfrm>
            <a:off x="7236823" y="4493623"/>
            <a:ext cx="4495978"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Produces flipsets where items reflect “easy" changes with respect to the target population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Example: changing income from percentiles 90 → 95 is harder than 50 → 55</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