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68" r:id="rId6"/>
    <p:sldId id="269" r:id="rId7"/>
    <p:sldId id="270" r:id="rId8"/>
  </p:sldIdLst>
  <p:sldSz cx="9144000" cy="5143500" type="screen16x9"/>
  <p:notesSz cx="6858000" cy="9313863"/>
  <p:embeddedFontLst>
    <p:embeddedFont>
      <p:font typeface="Arial Black" panose="020B0A040201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5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17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56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36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48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628650" y="3562350"/>
            <a:ext cx="561975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8"/>
          <p:cNvSpPr txBox="1"/>
          <p:nvPr/>
        </p:nvSpPr>
        <p:spPr>
          <a:xfrm>
            <a:off x="505624" y="4293869"/>
            <a:ext cx="7886700" cy="67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Critique presented by</a:t>
            </a:r>
            <a:endParaRPr sz="12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Marius Arvinte, Mai Lee Chang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FEBRUARY </a:t>
            </a: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, 2019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502920" y="1200150"/>
            <a:ext cx="787416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CRITIQUE:  Mitigating Unwanted Biases with Adversarial Learning</a:t>
            </a:r>
            <a:endParaRPr dirty="0"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/>
        </p:nvSpPr>
        <p:spPr>
          <a:xfrm>
            <a:off x="548640" y="3623309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</a:rPr>
              <a:t>Zhang, B., Lemoine, B., &amp; Mitchell, M.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8B2C9-83C4-400F-96EF-D580BD3E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41" y="3094783"/>
            <a:ext cx="4907417" cy="1661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A34AD-7A21-4881-BCD8-C55352042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342" y="1505828"/>
            <a:ext cx="4968189" cy="14045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683DB0-257E-463F-A367-066036C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2" y="637309"/>
            <a:ext cx="8472055" cy="532108"/>
          </a:xfrm>
        </p:spPr>
        <p:txBody>
          <a:bodyPr/>
          <a:lstStyle/>
          <a:p>
            <a:r>
              <a:rPr lang="en-US" sz="2400" dirty="0"/>
              <a:t>Relation to prior work</a:t>
            </a:r>
          </a:p>
        </p:txBody>
      </p:sp>
    </p:spTree>
    <p:extLst>
      <p:ext uri="{BB962C8B-B14F-4D97-AF65-F5344CB8AC3E}">
        <p14:creationId xmlns:p14="http://schemas.microsoft.com/office/powerpoint/2010/main" val="24415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685D5-AEF8-4499-9133-B350B950E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44" y="1762125"/>
            <a:ext cx="5810250" cy="16192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683DB0-257E-463F-A367-066036C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2" y="637309"/>
            <a:ext cx="8472055" cy="532108"/>
          </a:xfrm>
        </p:spPr>
        <p:txBody>
          <a:bodyPr/>
          <a:lstStyle/>
          <a:p>
            <a:r>
              <a:rPr lang="en-US" sz="2400" dirty="0"/>
              <a:t>Relation to prior work</a:t>
            </a:r>
          </a:p>
        </p:txBody>
      </p:sp>
    </p:spTree>
    <p:extLst>
      <p:ext uri="{BB962C8B-B14F-4D97-AF65-F5344CB8AC3E}">
        <p14:creationId xmlns:p14="http://schemas.microsoft.com/office/powerpoint/2010/main" val="333855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5972" y="1169418"/>
            <a:ext cx="8472055" cy="829956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The prior work also introduces metrics for numerically evaluating fairness: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35971" y="3237450"/>
            <a:ext cx="8472055" cy="179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+mj-lt"/>
              </a:rPr>
              <a:t>Current work </a:t>
            </a:r>
            <a:r>
              <a:rPr lang="en-US" sz="1800" b="1" dirty="0">
                <a:latin typeface="+mj-lt"/>
              </a:rPr>
              <a:t>does not evaluate these or the conditional probabilities</a:t>
            </a:r>
            <a:r>
              <a:rPr lang="en-US" sz="1800" dirty="0">
                <a:latin typeface="+mj-lt"/>
              </a:rPr>
              <a:t>.</a:t>
            </a:r>
          </a:p>
          <a:p>
            <a:pPr marL="114300" indent="0">
              <a:buNone/>
            </a:pP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For the UCI dataset, we calculate:</a:t>
            </a:r>
          </a:p>
          <a:p>
            <a:pPr lvl="1"/>
            <a:r>
              <a:rPr lang="en-US" sz="1600" b="1" dirty="0">
                <a:latin typeface="+mj-lt"/>
              </a:rPr>
              <a:t>Parity gap ≈ 0.1 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600" b="1" dirty="0">
                <a:latin typeface="+mj-lt"/>
                <a:sym typeface="Wingdings" panose="05000000000000000000" pitchFamily="2" charset="2"/>
              </a:rPr>
              <a:t>Not that great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, base model has parity gap </a:t>
            </a:r>
            <a:r>
              <a:rPr lang="en-US" sz="1600" b="1" dirty="0">
                <a:latin typeface="+mj-lt"/>
                <a:sym typeface="Wingdings" panose="05000000000000000000" pitchFamily="2" charset="2"/>
              </a:rPr>
              <a:t>0.19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!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Prior work achieves a </a:t>
            </a:r>
            <a:r>
              <a:rPr lang="en-US" sz="1600" b="1" dirty="0">
                <a:latin typeface="+mj-lt"/>
              </a:rPr>
              <a:t>parity gap of 0.002 </a:t>
            </a:r>
            <a:r>
              <a:rPr lang="en-US" sz="1600" dirty="0">
                <a:latin typeface="+mj-lt"/>
              </a:rPr>
              <a:t>by balancing data w.r.t. </a:t>
            </a:r>
            <a:r>
              <a:rPr lang="en-US" sz="1600" i="1" dirty="0">
                <a:latin typeface="+mj-lt"/>
              </a:rPr>
              <a:t>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68" y="2102242"/>
            <a:ext cx="2658482" cy="395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6" y="2502996"/>
            <a:ext cx="3193726" cy="733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75" y="2367129"/>
            <a:ext cx="3193726" cy="50256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95788" y="2618412"/>
            <a:ext cx="97871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7C683DB0-257E-463F-A367-066036C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2" y="637309"/>
            <a:ext cx="8472055" cy="532108"/>
          </a:xfrm>
        </p:spPr>
        <p:txBody>
          <a:bodyPr/>
          <a:lstStyle/>
          <a:p>
            <a:r>
              <a:rPr lang="en-US" sz="2400" dirty="0"/>
              <a:t>No fairness metrics defined/used</a:t>
            </a:r>
          </a:p>
        </p:txBody>
      </p:sp>
    </p:spTree>
    <p:extLst>
      <p:ext uri="{BB962C8B-B14F-4D97-AF65-F5344CB8AC3E}">
        <p14:creationId xmlns:p14="http://schemas.microsoft.com/office/powerpoint/2010/main" val="220944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3DB0-257E-463F-A367-066036C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2" y="637309"/>
            <a:ext cx="8472055" cy="532108"/>
          </a:xfrm>
        </p:spPr>
        <p:txBody>
          <a:bodyPr/>
          <a:lstStyle/>
          <a:p>
            <a:r>
              <a:rPr lang="en-US" sz="2400" dirty="0"/>
              <a:t>A toy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5972" y="1169417"/>
                <a:ext cx="8472055" cy="3516883"/>
              </a:xfrm>
            </p:spPr>
            <p:txBody>
              <a:bodyPr/>
              <a:lstStyle/>
              <a:p>
                <a:r>
                  <a:rPr lang="en-US" sz="2000" dirty="0"/>
                  <a:t>Generate synthetic data: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2000" dirty="0"/>
                  <a:t>Infer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via logistic regression. Authors give the following two solutions: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𝑏𝑖𝑎𝑠𝑒𝑑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(0.7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𝑢𝑛𝑏𝑖𝑎𝑠𝑒𝑑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(0.6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+0.6)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5972" y="1169417"/>
                <a:ext cx="8472055" cy="35168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5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3DB0-257E-463F-A367-066036C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2" y="637309"/>
            <a:ext cx="8472055" cy="532108"/>
          </a:xfrm>
        </p:spPr>
        <p:txBody>
          <a:bodyPr/>
          <a:lstStyle/>
          <a:p>
            <a:r>
              <a:rPr lang="en-US" sz="2400" dirty="0"/>
              <a:t>A toy scenario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5972" y="1169417"/>
            <a:ext cx="8472055" cy="3021583"/>
          </a:xfrm>
        </p:spPr>
        <p:txBody>
          <a:bodyPr/>
          <a:lstStyle/>
          <a:p>
            <a:r>
              <a:rPr lang="en-US" sz="2000" dirty="0"/>
              <a:t>Simulated their performance</a:t>
            </a:r>
          </a:p>
          <a:p>
            <a:r>
              <a:rPr lang="en-US" sz="2000" dirty="0"/>
              <a:t>Classification performance is bad in itself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73% biased, 69% unbiased.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Still, simulating over 1,000,000 examples leads to very good increases in the two metrics from [Beutel ‘17]:</a:t>
            </a:r>
          </a:p>
          <a:p>
            <a:pPr marL="11430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b="1" dirty="0">
                <a:sym typeface="Wingdings" panose="05000000000000000000" pitchFamily="2" charset="2"/>
              </a:rPr>
              <a:t>Parity gap</a:t>
            </a:r>
            <a:r>
              <a:rPr lang="en-US" sz="2000" dirty="0">
                <a:sym typeface="Wingdings" panose="05000000000000000000" pitchFamily="2" charset="2"/>
              </a:rPr>
              <a:t>: 0.42 vs </a:t>
            </a:r>
            <a:r>
              <a:rPr lang="en-US" sz="2000" b="1" dirty="0">
                <a:sym typeface="Wingdings" panose="05000000000000000000" pitchFamily="2" charset="2"/>
              </a:rPr>
              <a:t>0.001</a:t>
            </a:r>
          </a:p>
          <a:p>
            <a:pPr lvl="1"/>
            <a:r>
              <a:rPr lang="en-US" sz="2000" b="1" dirty="0">
                <a:sym typeface="Wingdings" panose="05000000000000000000" pitchFamily="2" charset="2"/>
              </a:rPr>
              <a:t>Equality gap</a:t>
            </a:r>
            <a:r>
              <a:rPr lang="en-US" sz="2000" dirty="0">
                <a:sym typeface="Wingdings" panose="05000000000000000000" pitchFamily="2" charset="2"/>
              </a:rPr>
              <a:t>: 0.29 vs </a:t>
            </a:r>
            <a:r>
              <a:rPr lang="en-US" sz="2000" b="1" dirty="0">
                <a:sym typeface="Wingdings" panose="05000000000000000000" pitchFamily="2" charset="2"/>
              </a:rPr>
              <a:t>0.05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657725" y="3276600"/>
            <a:ext cx="276225" cy="838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99351" y="3157091"/>
            <a:ext cx="3343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good improvement!</a:t>
            </a:r>
          </a:p>
          <a:p>
            <a:endParaRPr lang="en-US" sz="1600" dirty="0"/>
          </a:p>
          <a:p>
            <a:r>
              <a:rPr lang="en-US" sz="1600" b="1" dirty="0"/>
              <a:t>Unfortunately, quantification is missing from paper!</a:t>
            </a:r>
          </a:p>
        </p:txBody>
      </p:sp>
    </p:spTree>
    <p:extLst>
      <p:ext uri="{BB962C8B-B14F-4D97-AF65-F5344CB8AC3E}">
        <p14:creationId xmlns:p14="http://schemas.microsoft.com/office/powerpoint/2010/main" val="301807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3DB0-257E-463F-A367-066036C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2" y="637309"/>
            <a:ext cx="8472055" cy="532108"/>
          </a:xfrm>
        </p:spPr>
        <p:txBody>
          <a:bodyPr/>
          <a:lstStyle/>
          <a:p>
            <a:r>
              <a:rPr lang="en-US" sz="2400" dirty="0"/>
              <a:t>Training and stability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5972" y="1169418"/>
            <a:ext cx="8472055" cy="1583308"/>
          </a:xfrm>
        </p:spPr>
        <p:txBody>
          <a:bodyPr/>
          <a:lstStyle/>
          <a:p>
            <a:r>
              <a:rPr lang="en-US" sz="2000" dirty="0"/>
              <a:t>Training adversarial models is notoriously unstable [Arjovski ‘17], especially with hyper-parameter tuning added.</a:t>
            </a:r>
          </a:p>
          <a:p>
            <a:endParaRPr lang="en-US" sz="2000" dirty="0"/>
          </a:p>
          <a:p>
            <a:r>
              <a:rPr lang="en-US" sz="2000" dirty="0"/>
              <a:t>Extra projection term added: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32" y="2752726"/>
            <a:ext cx="5141733" cy="528698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335972" y="3281424"/>
            <a:ext cx="8472055" cy="158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/>
              <a:t>Costs </a:t>
            </a:r>
            <a:r>
              <a:rPr lang="en-US" sz="2000" b="1" dirty="0"/>
              <a:t>1 inner product + 2-norm</a:t>
            </a:r>
            <a:r>
              <a:rPr lang="en-US" sz="2000" dirty="0"/>
              <a:t> computation per mini-batch.</a:t>
            </a:r>
          </a:p>
          <a:p>
            <a:r>
              <a:rPr lang="en-US" sz="2000" dirty="0"/>
              <a:t>No other comments on it?</a:t>
            </a:r>
          </a:p>
          <a:p>
            <a:pPr lvl="1"/>
            <a:r>
              <a:rPr lang="en-US" sz="1600" dirty="0"/>
              <a:t>Not essential part of proofs.</a:t>
            </a:r>
          </a:p>
          <a:p>
            <a:pPr lvl="1"/>
            <a:r>
              <a:rPr lang="en-US" sz="1600" dirty="0"/>
              <a:t>Effect of it missing is not quantified.</a:t>
            </a:r>
          </a:p>
          <a:p>
            <a:pPr lvl="1"/>
            <a:r>
              <a:rPr lang="en-US" sz="1600" dirty="0"/>
              <a:t>Does it help stability? No references to prior work.</a:t>
            </a:r>
          </a:p>
        </p:txBody>
      </p:sp>
    </p:spTree>
    <p:extLst>
      <p:ext uri="{BB962C8B-B14F-4D97-AF65-F5344CB8AC3E}">
        <p14:creationId xmlns:p14="http://schemas.microsoft.com/office/powerpoint/2010/main" val="3209937548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329</Words>
  <Application>Microsoft Office PowerPoint</Application>
  <PresentationFormat>On-screen Show (16:9)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16-9 White Backgroud</vt:lpstr>
      <vt:lpstr>PowerPoint Presentation</vt:lpstr>
      <vt:lpstr>Relation to prior work</vt:lpstr>
      <vt:lpstr>Relation to prior work</vt:lpstr>
      <vt:lpstr>No fairness metrics defined/used</vt:lpstr>
      <vt:lpstr>A toy scenario</vt:lpstr>
      <vt:lpstr>A toy scenario</vt:lpstr>
      <vt:lpstr>Training and 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 Lee Chang</cp:lastModifiedBy>
  <cp:revision>76</cp:revision>
  <dcterms:modified xsi:type="dcterms:W3CDTF">2019-02-28T19:13:15Z</dcterms:modified>
</cp:coreProperties>
</file>