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68" r:id="rId14"/>
    <p:sldId id="271" r:id="rId15"/>
    <p:sldId id="270" r:id="rId16"/>
    <p:sldId id="272" r:id="rId17"/>
    <p:sldId id="274" r:id="rId18"/>
    <p:sldId id="275" r:id="rId19"/>
    <p:sldId id="276" r:id="rId20"/>
    <p:sldId id="277" r:id="rId21"/>
    <p:sldId id="278"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47DA6-AB63-4177-B861-4B10201C4FC7}" type="datetimeFigureOut">
              <a:rPr lang="en-US" smtClean="0"/>
              <a:t>5/13/2016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2E211-475C-4E0D-92DB-2F7F19C791D2}" type="slidenum">
              <a:rPr lang="en-US" smtClean="0"/>
              <a:t>‹#›</a:t>
            </a:fld>
            <a:endParaRPr lang="en-US"/>
          </a:p>
        </p:txBody>
      </p:sp>
    </p:spTree>
    <p:extLst>
      <p:ext uri="{BB962C8B-B14F-4D97-AF65-F5344CB8AC3E}">
        <p14:creationId xmlns:p14="http://schemas.microsoft.com/office/powerpoint/2010/main" val="173482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32E211-475C-4E0D-92DB-2F7F19C791D2}" type="slidenum">
              <a:rPr lang="en-US" smtClean="0"/>
              <a:t>6</a:t>
            </a:fld>
            <a:endParaRPr lang="en-US"/>
          </a:p>
        </p:txBody>
      </p:sp>
    </p:spTree>
    <p:extLst>
      <p:ext uri="{BB962C8B-B14F-4D97-AF65-F5344CB8AC3E}">
        <p14:creationId xmlns:p14="http://schemas.microsoft.com/office/powerpoint/2010/main" val="291454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32E211-475C-4E0D-92DB-2F7F19C791D2}" type="slidenum">
              <a:rPr lang="en-US" smtClean="0"/>
              <a:t>12</a:t>
            </a:fld>
            <a:endParaRPr lang="en-US"/>
          </a:p>
        </p:txBody>
      </p:sp>
    </p:spTree>
    <p:extLst>
      <p:ext uri="{BB962C8B-B14F-4D97-AF65-F5344CB8AC3E}">
        <p14:creationId xmlns:p14="http://schemas.microsoft.com/office/powerpoint/2010/main" val="157956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885D5D8-4237-4155-80EE-43C2F4135D14}" type="datetime1">
              <a:rPr lang="en-US" smtClean="0"/>
              <a:t>5/13/2016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3BCF44-FF9F-40FB-BA01-27479E3DCE15}" type="datetime1">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3C2F3-901D-40B9-A828-A8A18AAF4FCC}" type="datetime1">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73C3CDB-B310-4F3F-9B9B-69C1C8A88616}" type="datetime1">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4"/>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071A12-53D2-4A91-A2D6-8954DFE7AE4C}" type="datetime1">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E89CDFC-5009-4CE9-8B5E-22E3C39E8992}" type="datetime1">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2"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5034841-6967-4AB9-A7C7-F71EE05937C8}" type="datetime1">
              <a:rPr lang="en-US" smtClean="0"/>
              <a:t>5/13/2016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259ADF-EED6-4B0A-A733-D5B1A9385900}" type="datetime1">
              <a:rPr lang="en-US" smtClean="0"/>
              <a:t>5/13/2016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4E9EDC-080E-4EA3-AC5F-D4CBC0462E7C}" type="datetime1">
              <a:rPr lang="en-US" smtClean="0"/>
              <a:t>5/13/2016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9"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9"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9"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36280-43D3-4730-BE76-54D94E6F1981}" type="datetime1">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1"/>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01770A-E17C-443F-971F-0ECEC34BAC97}" type="datetime1">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9" y="6356352"/>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9C62680-EF84-46A7-9500-AA0CAACF28FE}" type="datetime1">
              <a:rPr lang="en-US" smtClean="0"/>
              <a:t>5/13/2016</a:t>
            </a:fld>
            <a:endParaRPr lang="en-US"/>
          </a:p>
        </p:txBody>
      </p:sp>
      <p:sp>
        <p:nvSpPr>
          <p:cNvPr id="5" name="Footer Placeholder 4"/>
          <p:cNvSpPr>
            <a:spLocks noGrp="1"/>
          </p:cNvSpPr>
          <p:nvPr>
            <p:ph type="ftr" sz="quarter" idx="3"/>
          </p:nvPr>
        </p:nvSpPr>
        <p:spPr>
          <a:xfrm>
            <a:off x="659167" y="6356352"/>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0" y="6356352"/>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0"/>
            <a:ext cx="8305800" cy="762000"/>
          </a:xfrm>
        </p:spPr>
        <p:txBody>
          <a:bodyPr anchor="t"/>
          <a:lstStyle/>
          <a:p>
            <a:r>
              <a:rPr lang="en-US" sz="3500" b="1">
                <a:effectLst/>
                <a:latin typeface="Times New Roman" pitchFamily="18" charset="0"/>
                <a:cs typeface="Times New Roman" pitchFamily="18" charset="0"/>
              </a:rPr>
              <a:t>BÁO CÁO ĐỒ ÁN KỸ THUẬT ĐIỆN</a:t>
            </a:r>
            <a:r>
              <a:rPr lang="en-US" sz="3200" b="1">
                <a:effectLst/>
                <a:latin typeface="Times New Roman" pitchFamily="18" charset="0"/>
                <a:cs typeface="Times New Roman" pitchFamily="18" charset="0"/>
              </a:rPr>
              <a:t/>
            </a:r>
            <a:br>
              <a:rPr lang="en-US" sz="3200" b="1">
                <a:effectLst/>
                <a:latin typeface="Times New Roman" pitchFamily="18" charset="0"/>
                <a:cs typeface="Times New Roman" pitchFamily="18" charset="0"/>
              </a:rPr>
            </a:br>
            <a:endParaRPr lang="en-US" sz="3200">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28600"/>
            <a:ext cx="1676400" cy="1676400"/>
          </a:xfrm>
          <a:prstGeom prst="rect">
            <a:avLst/>
          </a:prstGeom>
        </p:spPr>
      </p:pic>
      <p:sp>
        <p:nvSpPr>
          <p:cNvPr id="6" name="Title 1"/>
          <p:cNvSpPr txBox="1">
            <a:spLocks/>
          </p:cNvSpPr>
          <p:nvPr/>
        </p:nvSpPr>
        <p:spPr>
          <a:xfrm>
            <a:off x="1600200" y="228600"/>
            <a:ext cx="7772400" cy="114300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spcBef>
                <a:spcPts val="100"/>
              </a:spcBef>
              <a:spcAft>
                <a:spcPts val="100"/>
              </a:spcAft>
            </a:pPr>
            <a:r>
              <a:rPr lang="en-US" sz="3000" b="1" smtClean="0">
                <a:effectLst/>
                <a:latin typeface="Times New Roman" pitchFamily="18" charset="0"/>
                <a:cs typeface="Times New Roman" pitchFamily="18" charset="0"/>
              </a:rPr>
              <a:t>KHOA ĐIỆN – ĐIỆN TỬ – VIỄN THÔNG</a:t>
            </a:r>
            <a:br>
              <a:rPr lang="en-US" sz="3000" b="1" smtClean="0">
                <a:effectLst/>
                <a:latin typeface="Times New Roman" pitchFamily="18" charset="0"/>
                <a:cs typeface="Times New Roman" pitchFamily="18" charset="0"/>
              </a:rPr>
            </a:br>
            <a:r>
              <a:rPr lang="en-US" sz="3000" b="1" smtClean="0">
                <a:effectLst/>
                <a:latin typeface="Times New Roman" pitchFamily="18" charset="0"/>
                <a:cs typeface="Times New Roman" pitchFamily="18" charset="0"/>
              </a:rPr>
              <a:t>BỘ MÔN ĐIỆN – ĐIỆN TỬ</a:t>
            </a:r>
            <a:br>
              <a:rPr lang="en-US" sz="3000" b="1" smtClean="0">
                <a:effectLst/>
                <a:latin typeface="Times New Roman" pitchFamily="18" charset="0"/>
                <a:cs typeface="Times New Roman" pitchFamily="18" charset="0"/>
              </a:rPr>
            </a:br>
            <a:endParaRPr lang="en-US" sz="3000" b="1">
              <a:effectLst/>
              <a:latin typeface="Times New Roman" pitchFamily="18" charset="0"/>
              <a:cs typeface="Times New Roman" pitchFamily="18" charset="0"/>
            </a:endParaRPr>
          </a:p>
        </p:txBody>
      </p:sp>
      <p:sp>
        <p:nvSpPr>
          <p:cNvPr id="7" name="Title 1"/>
          <p:cNvSpPr txBox="1">
            <a:spLocks/>
          </p:cNvSpPr>
          <p:nvPr/>
        </p:nvSpPr>
        <p:spPr>
          <a:xfrm>
            <a:off x="720213" y="2558845"/>
            <a:ext cx="8305800" cy="53340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indent="176213" algn="l"/>
            <a:r>
              <a:rPr lang="en-US" sz="3200" b="1" i="1" smtClean="0">
                <a:effectLst/>
                <a:latin typeface="Times New Roman" pitchFamily="18" charset="0"/>
                <a:cs typeface="Times New Roman" pitchFamily="18" charset="0"/>
              </a:rPr>
              <a:t>Tên đề tài</a:t>
            </a:r>
            <a:r>
              <a:rPr lang="en-US" sz="3200" b="1" smtClean="0">
                <a:effectLst/>
                <a:latin typeface="Times New Roman" pitchFamily="18" charset="0"/>
                <a:cs typeface="Times New Roman" pitchFamily="18" charset="0"/>
              </a:rPr>
              <a:t/>
            </a:r>
            <a:br>
              <a:rPr lang="en-US" sz="3200" b="1" smtClean="0">
                <a:effectLst/>
                <a:latin typeface="Times New Roman" pitchFamily="18" charset="0"/>
                <a:cs typeface="Times New Roman" pitchFamily="18" charset="0"/>
              </a:rPr>
            </a:br>
            <a:endParaRPr lang="en-US" sz="3200">
              <a:effectLst/>
            </a:endParaRPr>
          </a:p>
        </p:txBody>
      </p:sp>
      <p:sp>
        <p:nvSpPr>
          <p:cNvPr id="8" name="Title 1"/>
          <p:cNvSpPr txBox="1">
            <a:spLocks/>
          </p:cNvSpPr>
          <p:nvPr/>
        </p:nvSpPr>
        <p:spPr>
          <a:xfrm>
            <a:off x="-1" y="3209003"/>
            <a:ext cx="9220201" cy="182019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spcBef>
                <a:spcPts val="100"/>
              </a:spcBef>
              <a:spcAft>
                <a:spcPts val="100"/>
              </a:spcAft>
            </a:pPr>
            <a:r>
              <a:rPr lang="en-US" sz="3500" b="1">
                <a:effectLst/>
                <a:latin typeface="Times New Roman" pitchFamily="18" charset="0"/>
                <a:cs typeface="Times New Roman" pitchFamily="18" charset="0"/>
              </a:rPr>
              <a:t>ỨNG DỤNG PLC S7 – 1200</a:t>
            </a:r>
            <a:br>
              <a:rPr lang="en-US" sz="3500" b="1">
                <a:effectLst/>
                <a:latin typeface="Times New Roman" pitchFamily="18" charset="0"/>
                <a:cs typeface="Times New Roman" pitchFamily="18" charset="0"/>
              </a:rPr>
            </a:br>
            <a:r>
              <a:rPr lang="en-US" sz="3500" b="1">
                <a:effectLst/>
                <a:latin typeface="Times New Roman" pitchFamily="18" charset="0"/>
                <a:cs typeface="Times New Roman" pitchFamily="18" charset="0"/>
              </a:rPr>
              <a:t>ĐIỀU KHIỂN TRÌNH TỰ LÀM VIỆC CỦA MỘT NHÓM ĐỘNG CƠ</a:t>
            </a:r>
            <a:br>
              <a:rPr lang="en-US" sz="3500" b="1">
                <a:effectLst/>
                <a:latin typeface="Times New Roman" pitchFamily="18" charset="0"/>
                <a:cs typeface="Times New Roman" pitchFamily="18" charset="0"/>
              </a:rPr>
            </a:br>
            <a:endParaRPr lang="en-US" sz="3500" b="1">
              <a:effectLst/>
              <a:latin typeface="Times New Roman" pitchFamily="18" charset="0"/>
              <a:cs typeface="Times New Roman" pitchFamily="18" charset="0"/>
            </a:endParaRPr>
          </a:p>
        </p:txBody>
      </p:sp>
      <p:cxnSp>
        <p:nvCxnSpPr>
          <p:cNvPr id="10" name="Straight Connector 9"/>
          <p:cNvCxnSpPr/>
          <p:nvPr/>
        </p:nvCxnSpPr>
        <p:spPr>
          <a:xfrm>
            <a:off x="3886200" y="1371600"/>
            <a:ext cx="3276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9046" y="5029200"/>
            <a:ext cx="4311446" cy="533400"/>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spcBef>
                <a:spcPts val="100"/>
              </a:spcBef>
              <a:spcAft>
                <a:spcPts val="100"/>
              </a:spcAft>
            </a:pPr>
            <a:r>
              <a:rPr lang="en-US" sz="2800" b="1" smtClean="0">
                <a:effectLst/>
                <a:latin typeface="Times New Roman" pitchFamily="18" charset="0"/>
                <a:cs typeface="Times New Roman" pitchFamily="18" charset="0"/>
              </a:rPr>
              <a:t>GVHD:</a:t>
            </a:r>
            <a:endParaRPr lang="en-US" sz="2800" b="1">
              <a:effectLst/>
              <a:latin typeface="Times New Roman" pitchFamily="18" charset="0"/>
              <a:cs typeface="Times New Roman" pitchFamily="18" charset="0"/>
            </a:endParaRPr>
          </a:p>
        </p:txBody>
      </p:sp>
      <p:sp>
        <p:nvSpPr>
          <p:cNvPr id="12" name="Title 1"/>
          <p:cNvSpPr txBox="1">
            <a:spLocks/>
          </p:cNvSpPr>
          <p:nvPr/>
        </p:nvSpPr>
        <p:spPr>
          <a:xfrm>
            <a:off x="3587238" y="4991102"/>
            <a:ext cx="5070988" cy="580103"/>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spcBef>
                <a:spcPts val="100"/>
              </a:spcBef>
              <a:spcAft>
                <a:spcPts val="100"/>
              </a:spcAft>
            </a:pPr>
            <a:r>
              <a:rPr lang="en-US" sz="2800" b="1" smtClean="0">
                <a:effectLst/>
                <a:latin typeface="Times New Roman" pitchFamily="18" charset="0"/>
                <a:cs typeface="Times New Roman" pitchFamily="18" charset="0"/>
              </a:rPr>
              <a:t>SVTH:</a:t>
            </a:r>
            <a:endParaRPr lang="en-US" sz="2800" b="1">
              <a:effectLst/>
              <a:latin typeface="Times New Roman" pitchFamily="18" charset="0"/>
              <a:cs typeface="Times New Roman" pitchFamily="18" charset="0"/>
            </a:endParaRPr>
          </a:p>
        </p:txBody>
      </p:sp>
      <p:sp>
        <p:nvSpPr>
          <p:cNvPr id="14" name="Title 1"/>
          <p:cNvSpPr txBox="1">
            <a:spLocks/>
          </p:cNvSpPr>
          <p:nvPr/>
        </p:nvSpPr>
        <p:spPr>
          <a:xfrm>
            <a:off x="4012175" y="5410203"/>
            <a:ext cx="5131826" cy="1066799"/>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marL="514350" indent="-514350" algn="just">
              <a:spcBef>
                <a:spcPts val="100"/>
              </a:spcBef>
              <a:spcAft>
                <a:spcPts val="100"/>
              </a:spcAft>
              <a:buAutoNum type="arabicPeriod"/>
            </a:pPr>
            <a:r>
              <a:rPr lang="en-US" sz="2800" b="1" smtClean="0">
                <a:effectLst/>
                <a:latin typeface="Times New Roman" pitchFamily="18" charset="0"/>
                <a:cs typeface="Times New Roman" pitchFamily="18" charset="0"/>
              </a:rPr>
              <a:t>Nguyễn Văn Đình </a:t>
            </a:r>
            <a:r>
              <a:rPr lang="en-US" sz="2800" b="1">
                <a:effectLst/>
                <a:latin typeface="Times New Roman" pitchFamily="18" charset="0"/>
                <a:cs typeface="Times New Roman" pitchFamily="18" charset="0"/>
              </a:rPr>
              <a:t>–</a:t>
            </a:r>
            <a:r>
              <a:rPr lang="en-US" sz="2800" b="1" smtClean="0">
                <a:effectLst/>
                <a:latin typeface="Times New Roman" pitchFamily="18" charset="0"/>
                <a:cs typeface="Times New Roman" pitchFamily="18" charset="0"/>
              </a:rPr>
              <a:t> 1350353</a:t>
            </a:r>
          </a:p>
          <a:p>
            <a:pPr marL="514350" indent="-514350" algn="just">
              <a:spcBef>
                <a:spcPts val="100"/>
              </a:spcBef>
              <a:spcAft>
                <a:spcPts val="100"/>
              </a:spcAft>
              <a:buAutoNum type="arabicPeriod"/>
            </a:pPr>
            <a:r>
              <a:rPr lang="en-US" sz="2800" b="1" smtClean="0">
                <a:effectLst/>
                <a:latin typeface="Times New Roman" pitchFamily="18" charset="0"/>
                <a:cs typeface="Times New Roman" pitchFamily="18" charset="0"/>
              </a:rPr>
              <a:t>Thi Minh Nhựt </a:t>
            </a:r>
            <a:r>
              <a:rPr lang="en-US" sz="2800" b="1">
                <a:effectLst/>
                <a:latin typeface="Times New Roman" pitchFamily="18" charset="0"/>
                <a:cs typeface="Times New Roman" pitchFamily="18" charset="0"/>
              </a:rPr>
              <a:t>–</a:t>
            </a:r>
            <a:r>
              <a:rPr lang="en-US" sz="2800" b="1" smtClean="0">
                <a:effectLst/>
                <a:latin typeface="Times New Roman" pitchFamily="18" charset="0"/>
                <a:cs typeface="Times New Roman" pitchFamily="18" charset="0"/>
              </a:rPr>
              <a:t> 1350366</a:t>
            </a:r>
            <a:endParaRPr lang="en-US" sz="2800" b="1">
              <a:effectLst/>
              <a:latin typeface="Times New Roman" pitchFamily="18" charset="0"/>
              <a:cs typeface="Times New Roman" pitchFamily="18" charset="0"/>
            </a:endParaRPr>
          </a:p>
        </p:txBody>
      </p:sp>
      <p:sp>
        <p:nvSpPr>
          <p:cNvPr id="15" name="Title 1"/>
          <p:cNvSpPr txBox="1">
            <a:spLocks/>
          </p:cNvSpPr>
          <p:nvPr/>
        </p:nvSpPr>
        <p:spPr>
          <a:xfrm>
            <a:off x="171450" y="5652324"/>
            <a:ext cx="3655142" cy="609600"/>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spcBef>
                <a:spcPts val="100"/>
              </a:spcBef>
              <a:spcAft>
                <a:spcPts val="100"/>
              </a:spcAft>
            </a:pPr>
            <a:r>
              <a:rPr lang="en-US" sz="2800" b="1" smtClean="0">
                <a:effectLst/>
                <a:latin typeface="Times New Roman" pitchFamily="18" charset="0"/>
                <a:cs typeface="Times New Roman" pitchFamily="18" charset="0"/>
              </a:rPr>
              <a:t>Võ Minh Thiện</a:t>
            </a:r>
            <a:endParaRPr lang="en-US" sz="3500" b="1">
              <a:effectLst/>
              <a:latin typeface="Times New Roman" pitchFamily="18" charset="0"/>
              <a:cs typeface="Times New Roman" pitchFamily="18" charset="0"/>
            </a:endParaRPr>
          </a:p>
        </p:txBody>
      </p:sp>
      <p:sp>
        <p:nvSpPr>
          <p:cNvPr id="16" name="Title 1"/>
          <p:cNvSpPr txBox="1">
            <a:spLocks/>
          </p:cNvSpPr>
          <p:nvPr/>
        </p:nvSpPr>
        <p:spPr>
          <a:xfrm>
            <a:off x="2163096" y="6248400"/>
            <a:ext cx="4311446" cy="609600"/>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spcBef>
                <a:spcPts val="100"/>
              </a:spcBef>
              <a:spcAft>
                <a:spcPts val="100"/>
              </a:spcAft>
            </a:pPr>
            <a:r>
              <a:rPr lang="en-US" sz="2400" b="1" smtClean="0">
                <a:effectLst/>
                <a:latin typeface="Times New Roman" pitchFamily="18" charset="0"/>
                <a:cs typeface="Times New Roman" pitchFamily="18" charset="0"/>
              </a:rPr>
              <a:t>Năm 2016</a:t>
            </a:r>
            <a:endParaRPr lang="en-US" sz="3500" b="1">
              <a:effectLst/>
              <a:latin typeface="Times New Roman" pitchFamily="18" charset="0"/>
              <a:cs typeface="Times New Roman" pitchFamily="18" charset="0"/>
            </a:endParaRPr>
          </a:p>
        </p:txBody>
      </p:sp>
    </p:spTree>
    <p:extLst>
      <p:ext uri="{BB962C8B-B14F-4D97-AF65-F5344CB8AC3E}">
        <p14:creationId xmlns:p14="http://schemas.microsoft.com/office/powerpoint/2010/main" val="3425184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Bộ điều khiển PLC S7 – 1200 (tt)</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304800" y="1447800"/>
            <a:ext cx="8610600" cy="1524000"/>
          </a:xfrm>
        </p:spPr>
        <p:txBody>
          <a:bodyPr>
            <a:noAutofit/>
          </a:body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Lập trình cho S7 – 1200 (tt)</a:t>
            </a:r>
          </a:p>
          <a:p>
            <a:pPr algn="just">
              <a:buFont typeface="Wingdings" pitchFamily="2" charset="2"/>
              <a:buChar char="v"/>
            </a:pPr>
            <a:r>
              <a:rPr lang="en-US" sz="3000" smtClean="0">
                <a:solidFill>
                  <a:schemeClr val="tx1"/>
                </a:solidFill>
                <a:latin typeface="Times New Roman" pitchFamily="18" charset="0"/>
                <a:cs typeface="Times New Roman" pitchFamily="18" charset="0"/>
              </a:rPr>
              <a:t> Tập lệnh được sử dụng trong chương trình:</a:t>
            </a:r>
          </a:p>
        </p:txBody>
      </p:sp>
      <p:sp>
        <p:nvSpPr>
          <p:cNvPr id="7" name="Content Placeholder 5"/>
          <p:cNvSpPr txBox="1">
            <a:spLocks/>
          </p:cNvSpPr>
          <p:nvPr/>
        </p:nvSpPr>
        <p:spPr>
          <a:xfrm>
            <a:off x="381000" y="2971800"/>
            <a:ext cx="8610600" cy="1600200"/>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Courier New" pitchFamily="49" charset="0"/>
              <a:buChar char="o"/>
            </a:pPr>
            <a:r>
              <a:rPr lang="en-US" sz="3000" b="1" i="1" smtClean="0">
                <a:solidFill>
                  <a:schemeClr val="tx1"/>
                </a:solidFill>
                <a:latin typeface="Times New Roman" pitchFamily="18" charset="0"/>
                <a:cs typeface="Times New Roman" pitchFamily="18" charset="0"/>
              </a:rPr>
              <a:t>Nhóm lệnh về bit: </a:t>
            </a:r>
            <a:r>
              <a:rPr lang="en-US" sz="3000" smtClean="0">
                <a:solidFill>
                  <a:schemeClr val="tx1"/>
                </a:solidFill>
                <a:latin typeface="Times New Roman" pitchFamily="18" charset="0"/>
                <a:cs typeface="Times New Roman" pitchFamily="18" charset="0"/>
              </a:rPr>
              <a:t>lệnh về tiếp điểm; lệnh AND, OR;  lệnh ngõ ra.</a:t>
            </a:r>
          </a:p>
          <a:p>
            <a:pPr algn="just">
              <a:buFont typeface="Courier New" pitchFamily="49" charset="0"/>
              <a:buChar char="o"/>
            </a:pPr>
            <a:r>
              <a:rPr lang="en-US" sz="3000" b="1" i="1" smtClean="0">
                <a:solidFill>
                  <a:schemeClr val="tx1"/>
                </a:solidFill>
                <a:latin typeface="Times New Roman" pitchFamily="18" charset="0"/>
                <a:cs typeface="Times New Roman" pitchFamily="18" charset="0"/>
              </a:rPr>
              <a:t>Nhóm lệnh định thời: </a:t>
            </a:r>
            <a:r>
              <a:rPr lang="en-US" sz="3000" smtClean="0">
                <a:solidFill>
                  <a:schemeClr val="tx1"/>
                </a:solidFill>
                <a:latin typeface="Times New Roman" pitchFamily="18" charset="0"/>
                <a:cs typeface="Times New Roman" pitchFamily="18" charset="0"/>
              </a:rPr>
              <a:t>sử dụng bộ timer TON.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40049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2. Các thiết bị chấp hành</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304800" y="1447800"/>
            <a:ext cx="2514600" cy="609600"/>
          </a:xfrm>
        </p:spPr>
        <p:txBody>
          <a:bodyPr>
            <a:noAutofit/>
          </a:body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Relay kiếng:</a:t>
            </a:r>
          </a:p>
          <a:p>
            <a:pPr algn="just">
              <a:buFont typeface="Wingdings" pitchFamily="2" charset="2"/>
              <a:buChar char="Ø"/>
            </a:pPr>
            <a:endParaRPr lang="en-US" sz="3000" smtClean="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16" y="1947332"/>
            <a:ext cx="3155702" cy="2887133"/>
          </a:xfrm>
          <a:prstGeom prst="rect">
            <a:avLst/>
          </a:prstGeom>
        </p:spPr>
      </p:pic>
      <p:sp>
        <p:nvSpPr>
          <p:cNvPr id="5" name="Content Placeholder 5"/>
          <p:cNvSpPr txBox="1">
            <a:spLocks/>
          </p:cNvSpPr>
          <p:nvPr/>
        </p:nvSpPr>
        <p:spPr>
          <a:xfrm>
            <a:off x="2971800" y="1447800"/>
            <a:ext cx="312420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Contactor 3 pha</a:t>
            </a:r>
          </a:p>
          <a:p>
            <a:pPr algn="just">
              <a:buFont typeface="Wingdings" pitchFamily="2" charset="2"/>
              <a:buChar char="Ø"/>
            </a:pPr>
            <a:endParaRPr lang="en-US" sz="3000" smtClean="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711" y="1947333"/>
            <a:ext cx="2926291" cy="2926291"/>
          </a:xfrm>
          <a:prstGeom prst="rect">
            <a:avLst/>
          </a:prstGeom>
        </p:spPr>
      </p:pic>
      <p:sp>
        <p:nvSpPr>
          <p:cNvPr id="7" name="Content Placeholder 5"/>
          <p:cNvSpPr txBox="1">
            <a:spLocks/>
          </p:cNvSpPr>
          <p:nvPr/>
        </p:nvSpPr>
        <p:spPr>
          <a:xfrm>
            <a:off x="6477000" y="1447800"/>
            <a:ext cx="251460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Relay nhiệt</a:t>
            </a:r>
          </a:p>
          <a:p>
            <a:pPr algn="just">
              <a:buFont typeface="Wingdings" pitchFamily="2" charset="2"/>
              <a:buChar char="Ø"/>
            </a:pPr>
            <a:endParaRPr lang="en-US" sz="3000" smtClean="0">
              <a:solidFill>
                <a:schemeClr val="tx1"/>
              </a:solidFill>
              <a:latin typeface="Times New Roman" pitchFamily="18" charset="0"/>
              <a:cs typeface="Times New Roman"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276" y="2082800"/>
            <a:ext cx="2828925" cy="2676526"/>
          </a:xfrm>
          <a:prstGeom prst="rect">
            <a:avLst/>
          </a:prstGeom>
        </p:spPr>
      </p:pic>
      <p:sp>
        <p:nvSpPr>
          <p:cNvPr id="10" name="Content Placeholder 5"/>
          <p:cNvSpPr txBox="1">
            <a:spLocks/>
          </p:cNvSpPr>
          <p:nvPr/>
        </p:nvSpPr>
        <p:spPr>
          <a:xfrm>
            <a:off x="460227" y="5638800"/>
            <a:ext cx="2932593"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Động cơ 3 pha:</a:t>
            </a:r>
          </a:p>
          <a:p>
            <a:pPr algn="just">
              <a:buFont typeface="Wingdings" pitchFamily="2" charset="2"/>
              <a:buChar char="Ø"/>
            </a:pPr>
            <a:endParaRPr lang="en-US" sz="3000" smtClean="0">
              <a:solidFill>
                <a:schemeClr val="tx1"/>
              </a:solidFill>
              <a:latin typeface="Times New Roman" pitchFamily="18" charset="0"/>
              <a:cs typeface="Times New Roman" pitchFamily="18"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1915" y="4759325"/>
            <a:ext cx="2672359" cy="2075150"/>
          </a:xfrm>
          <a:prstGeom prst="rect">
            <a:avLst/>
          </a:prstGeom>
        </p:spPr>
      </p:pic>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4494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a:effectLst/>
                <a:latin typeface="Times New Roman" pitchFamily="18" charset="0"/>
                <a:cs typeface="Times New Roman" pitchFamily="18" charset="0"/>
              </a:rPr>
              <a:t>3</a:t>
            </a:r>
            <a:r>
              <a:rPr lang="en-US" sz="3500" b="1" smtClean="0">
                <a:effectLst/>
                <a:latin typeface="Times New Roman" pitchFamily="18" charset="0"/>
                <a:cs typeface="Times New Roman" pitchFamily="18" charset="0"/>
              </a:rPr>
              <a:t>. Chương trình điều khiển</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152400" y="2667000"/>
            <a:ext cx="8915400" cy="3733800"/>
          </a:xfrm>
        </p:spPr>
        <p:txBody>
          <a:bodyPr numCol="2">
            <a:noAutofit/>
          </a:bodyPr>
          <a:lstStyle/>
          <a:p>
            <a:pPr algn="just">
              <a:buFont typeface="Wingdings" pitchFamily="2" charset="2"/>
              <a:buChar char="Ø"/>
            </a:pPr>
            <a:r>
              <a:rPr lang="en-US" sz="2650" b="1" smtClean="0">
                <a:solidFill>
                  <a:schemeClr val="tx1"/>
                </a:solidFill>
                <a:latin typeface="Times New Roman" pitchFamily="18" charset="0"/>
                <a:cs typeface="Times New Roman" pitchFamily="18" charset="0"/>
              </a:rPr>
              <a:t>Mạng thứ nhất:</a:t>
            </a:r>
          </a:p>
          <a:p>
            <a:pPr algn="just"/>
            <a:r>
              <a:rPr lang="en-US" sz="2650" smtClean="0">
                <a:solidFill>
                  <a:schemeClr val="tx1"/>
                </a:solidFill>
                <a:latin typeface="Times New Roman" pitchFamily="18" charset="0"/>
                <a:cs typeface="Times New Roman" pitchFamily="18" charset="0"/>
              </a:rPr>
              <a:t>ĐC1 khởi động;</a:t>
            </a:r>
          </a:p>
          <a:p>
            <a:pPr algn="just"/>
            <a:r>
              <a:rPr lang="en-US" sz="2650" smtClean="0">
                <a:solidFill>
                  <a:schemeClr val="tx1"/>
                </a:solidFill>
                <a:latin typeface="Times New Roman" pitchFamily="18" charset="0"/>
                <a:cs typeface="Times New Roman" pitchFamily="18" charset="0"/>
              </a:rPr>
              <a:t>Sau 10s, ĐC2 khởi động;</a:t>
            </a:r>
          </a:p>
          <a:p>
            <a:pPr algn="just"/>
            <a:r>
              <a:rPr lang="en-US" sz="2650" smtClean="0">
                <a:solidFill>
                  <a:schemeClr val="tx1"/>
                </a:solidFill>
                <a:latin typeface="Times New Roman" pitchFamily="18" charset="0"/>
                <a:cs typeface="Times New Roman" pitchFamily="18" charset="0"/>
              </a:rPr>
              <a:t>Sau 10s, ĐC3 </a:t>
            </a:r>
            <a:r>
              <a:rPr lang="en-US" sz="2650">
                <a:solidFill>
                  <a:schemeClr val="tx1"/>
                </a:solidFill>
                <a:latin typeface="Times New Roman" pitchFamily="18" charset="0"/>
                <a:cs typeface="Times New Roman" pitchFamily="18" charset="0"/>
              </a:rPr>
              <a:t>khởi động</a:t>
            </a:r>
            <a:r>
              <a:rPr lang="en-US" sz="2650" smtClean="0">
                <a:solidFill>
                  <a:schemeClr val="tx1"/>
                </a:solidFill>
                <a:latin typeface="Times New Roman" pitchFamily="18" charset="0"/>
                <a:cs typeface="Times New Roman" pitchFamily="18" charset="0"/>
              </a:rPr>
              <a:t>;</a:t>
            </a:r>
          </a:p>
          <a:p>
            <a:pPr algn="just"/>
            <a:r>
              <a:rPr lang="en-US" sz="2650">
                <a:solidFill>
                  <a:schemeClr val="tx1"/>
                </a:solidFill>
                <a:latin typeface="Times New Roman" pitchFamily="18" charset="0"/>
                <a:cs typeface="Times New Roman" pitchFamily="18" charset="0"/>
              </a:rPr>
              <a:t>Sau 10s, </a:t>
            </a:r>
            <a:r>
              <a:rPr lang="en-US" sz="2650" smtClean="0">
                <a:solidFill>
                  <a:schemeClr val="tx1"/>
                </a:solidFill>
                <a:latin typeface="Times New Roman" pitchFamily="18" charset="0"/>
                <a:cs typeface="Times New Roman" pitchFamily="18" charset="0"/>
              </a:rPr>
              <a:t>ĐC4 </a:t>
            </a:r>
            <a:r>
              <a:rPr lang="en-US" sz="2650">
                <a:solidFill>
                  <a:schemeClr val="tx1"/>
                </a:solidFill>
                <a:latin typeface="Times New Roman" pitchFamily="18" charset="0"/>
                <a:cs typeface="Times New Roman" pitchFamily="18" charset="0"/>
              </a:rPr>
              <a:t>khởi động</a:t>
            </a:r>
            <a:r>
              <a:rPr lang="en-US" sz="2650" smtClean="0">
                <a:solidFill>
                  <a:schemeClr val="tx1"/>
                </a:solidFill>
                <a:latin typeface="Times New Roman" pitchFamily="18" charset="0"/>
                <a:cs typeface="Times New Roman" pitchFamily="18" charset="0"/>
              </a:rPr>
              <a:t>;</a:t>
            </a:r>
          </a:p>
          <a:p>
            <a:pPr algn="just"/>
            <a:r>
              <a:rPr lang="en-US" sz="2650" smtClean="0">
                <a:solidFill>
                  <a:schemeClr val="tx1"/>
                </a:solidFill>
                <a:latin typeface="Times New Roman" pitchFamily="18" charset="0"/>
                <a:cs typeface="Times New Roman" pitchFamily="18" charset="0"/>
              </a:rPr>
              <a:t>Sau 10s, dừng cả 4 động cơ  và chuyển sang mạng thứ hai;</a:t>
            </a:r>
          </a:p>
          <a:p>
            <a:pPr algn="just">
              <a:buFont typeface="Wingdings" pitchFamily="2" charset="2"/>
              <a:buChar char="Ø"/>
            </a:pPr>
            <a:r>
              <a:rPr lang="en-US" sz="2650" b="1" smtClean="0">
                <a:solidFill>
                  <a:schemeClr val="tx1"/>
                </a:solidFill>
                <a:latin typeface="Times New Roman" pitchFamily="18" charset="0"/>
                <a:cs typeface="Times New Roman" pitchFamily="18" charset="0"/>
              </a:rPr>
              <a:t>Mạng thứ hai:</a:t>
            </a:r>
          </a:p>
          <a:p>
            <a:pPr algn="just"/>
            <a:r>
              <a:rPr lang="en-US" sz="2650">
                <a:solidFill>
                  <a:schemeClr val="tx1"/>
                </a:solidFill>
                <a:latin typeface="Times New Roman" pitchFamily="18" charset="0"/>
                <a:cs typeface="Times New Roman" pitchFamily="18" charset="0"/>
              </a:rPr>
              <a:t>ĐC1 khởi </a:t>
            </a:r>
            <a:r>
              <a:rPr lang="en-US" sz="2650" smtClean="0">
                <a:solidFill>
                  <a:schemeClr val="tx1"/>
                </a:solidFill>
                <a:latin typeface="Times New Roman" pitchFamily="18" charset="0"/>
                <a:cs typeface="Times New Roman" pitchFamily="18" charset="0"/>
              </a:rPr>
              <a:t>động 10s rồi dừng;</a:t>
            </a:r>
            <a:endParaRPr lang="en-US" sz="2650">
              <a:solidFill>
                <a:schemeClr val="tx1"/>
              </a:solidFill>
              <a:latin typeface="Times New Roman" pitchFamily="18" charset="0"/>
              <a:cs typeface="Times New Roman" pitchFamily="18" charset="0"/>
            </a:endParaRPr>
          </a:p>
          <a:p>
            <a:pPr algn="just"/>
            <a:r>
              <a:rPr lang="en-US" sz="2650" smtClean="0">
                <a:solidFill>
                  <a:schemeClr val="tx1"/>
                </a:solidFill>
                <a:latin typeface="Times New Roman" pitchFamily="18" charset="0"/>
                <a:cs typeface="Times New Roman" pitchFamily="18" charset="0"/>
              </a:rPr>
              <a:t>ĐC2 </a:t>
            </a:r>
            <a:r>
              <a:rPr lang="en-US" sz="2650">
                <a:solidFill>
                  <a:schemeClr val="tx1"/>
                </a:solidFill>
                <a:latin typeface="Times New Roman" pitchFamily="18" charset="0"/>
                <a:cs typeface="Times New Roman" pitchFamily="18" charset="0"/>
              </a:rPr>
              <a:t>khởi động 10s rồi dừng;</a:t>
            </a:r>
          </a:p>
          <a:p>
            <a:pPr algn="just"/>
            <a:r>
              <a:rPr lang="en-US" sz="2650" smtClean="0">
                <a:solidFill>
                  <a:schemeClr val="tx1"/>
                </a:solidFill>
                <a:latin typeface="Times New Roman" pitchFamily="18" charset="0"/>
                <a:cs typeface="Times New Roman" pitchFamily="18" charset="0"/>
              </a:rPr>
              <a:t>ĐC3 </a:t>
            </a:r>
            <a:r>
              <a:rPr lang="en-US" sz="2650">
                <a:solidFill>
                  <a:schemeClr val="tx1"/>
                </a:solidFill>
                <a:latin typeface="Times New Roman" pitchFamily="18" charset="0"/>
                <a:cs typeface="Times New Roman" pitchFamily="18" charset="0"/>
              </a:rPr>
              <a:t>khởi động 10s rồi dừng;</a:t>
            </a:r>
          </a:p>
          <a:p>
            <a:pPr algn="just"/>
            <a:r>
              <a:rPr lang="en-US" sz="2650" smtClean="0">
                <a:solidFill>
                  <a:schemeClr val="tx1"/>
                </a:solidFill>
                <a:latin typeface="Times New Roman" pitchFamily="18" charset="0"/>
                <a:cs typeface="Times New Roman" pitchFamily="18" charset="0"/>
              </a:rPr>
              <a:t>ĐC4 </a:t>
            </a:r>
            <a:r>
              <a:rPr lang="en-US" sz="2650">
                <a:solidFill>
                  <a:schemeClr val="tx1"/>
                </a:solidFill>
                <a:latin typeface="Times New Roman" pitchFamily="18" charset="0"/>
                <a:cs typeface="Times New Roman" pitchFamily="18" charset="0"/>
              </a:rPr>
              <a:t>khởi động 10s rồi dừng;</a:t>
            </a:r>
          </a:p>
          <a:p>
            <a:pPr algn="just">
              <a:buFont typeface="Wingdings" pitchFamily="2" charset="2"/>
              <a:buChar char="Ø"/>
            </a:pPr>
            <a:r>
              <a:rPr lang="en-US" sz="2650" b="1" smtClean="0">
                <a:solidFill>
                  <a:schemeClr val="tx1"/>
                </a:solidFill>
                <a:latin typeface="Times New Roman" pitchFamily="18" charset="0"/>
                <a:cs typeface="Times New Roman" pitchFamily="18" charset="0"/>
              </a:rPr>
              <a:t>Lặp lại 2 quá trình trên.</a:t>
            </a:r>
          </a:p>
        </p:txBody>
      </p:sp>
      <p:sp>
        <p:nvSpPr>
          <p:cNvPr id="7" name="Content Placeholder 5"/>
          <p:cNvSpPr txBox="1">
            <a:spLocks/>
          </p:cNvSpPr>
          <p:nvPr/>
        </p:nvSpPr>
        <p:spPr>
          <a:xfrm>
            <a:off x="685800" y="1600200"/>
            <a:ext cx="8382000" cy="1066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Wingdings" pitchFamily="2" charset="2"/>
              <a:buChar char="v"/>
            </a:pPr>
            <a:r>
              <a:rPr lang="en-US" sz="3000" b="1" i="1" smtClean="0">
                <a:solidFill>
                  <a:schemeClr val="tx1"/>
                </a:solidFill>
                <a:latin typeface="Times New Roman" pitchFamily="18" charset="0"/>
                <a:cs typeface="Times New Roman" pitchFamily="18" charset="0"/>
              </a:rPr>
              <a:t>Yêu cầu: </a:t>
            </a:r>
            <a:r>
              <a:rPr lang="en-US" sz="3000" smtClean="0">
                <a:solidFill>
                  <a:schemeClr val="tx1"/>
                </a:solidFill>
                <a:latin typeface="Times New Roman" pitchFamily="18" charset="0"/>
                <a:cs typeface="Times New Roman" pitchFamily="18" charset="0"/>
              </a:rPr>
              <a:t>Điều khiển trình tự làm việc của một nhóm gồm 4 động cơ (ĐC) 3 pha theo yêu cầu:</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7337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fade">
                                      <p:cBhvr>
                                        <p:cTn id="4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a:effectLst/>
                <a:latin typeface="Times New Roman" pitchFamily="18" charset="0"/>
                <a:cs typeface="Times New Roman" pitchFamily="18" charset="0"/>
              </a:rPr>
              <a:t>3</a:t>
            </a:r>
            <a:r>
              <a:rPr lang="en-US" sz="3500" b="1" smtClean="0">
                <a:effectLst/>
                <a:latin typeface="Times New Roman" pitchFamily="18" charset="0"/>
                <a:cs typeface="Times New Roman" pitchFamily="18" charset="0"/>
              </a:rPr>
              <a:t>. Chương trình điều khiển (tt)</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381000" y="1447800"/>
            <a:ext cx="8534400" cy="685800"/>
          </a:xfrm>
        </p:spPr>
        <p:txBody>
          <a:bodyPr>
            <a:noAutofit/>
          </a:bodyPr>
          <a:lstStyle/>
          <a:p>
            <a:pPr algn="just">
              <a:buFont typeface="Wingdings" pitchFamily="2" charset="2"/>
              <a:buChar char="v"/>
            </a:pPr>
            <a:r>
              <a:rPr lang="en-US" sz="3000" b="1" smtClean="0">
                <a:solidFill>
                  <a:schemeClr val="tx1"/>
                </a:solidFill>
                <a:latin typeface="Times New Roman" pitchFamily="18" charset="0"/>
                <a:cs typeface="Times New Roman" pitchFamily="18" charset="0"/>
              </a:rPr>
              <a:t>Mạch động lực</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70100"/>
            <a:ext cx="7467600" cy="4648200"/>
          </a:xfrm>
          <a:prstGeom prst="rect">
            <a:avLst/>
          </a:prstGeom>
          <a:noFill/>
          <a:ln>
            <a:noFill/>
          </a:ln>
        </p:spPr>
      </p:pic>
      <p:sp>
        <p:nvSpPr>
          <p:cNvPr id="9" name="Slide Number Placeholder 8"/>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081907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a:effectLst/>
                <a:latin typeface="Times New Roman" pitchFamily="18" charset="0"/>
                <a:cs typeface="Times New Roman" pitchFamily="18" charset="0"/>
              </a:rPr>
              <a:t>3</a:t>
            </a:r>
            <a:r>
              <a:rPr lang="en-US" sz="3500" b="1" smtClean="0">
                <a:effectLst/>
                <a:latin typeface="Times New Roman" pitchFamily="18" charset="0"/>
                <a:cs typeface="Times New Roman" pitchFamily="18" charset="0"/>
              </a:rPr>
              <a:t>. Chương trình điều khiển (tt)</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381000" y="1447800"/>
            <a:ext cx="8534400" cy="685800"/>
          </a:xfrm>
        </p:spPr>
        <p:txBody>
          <a:bodyPr>
            <a:noAutofit/>
          </a:bodyPr>
          <a:lstStyle/>
          <a:p>
            <a:pPr algn="just">
              <a:buFont typeface="Wingdings" pitchFamily="2" charset="2"/>
              <a:buChar char="v"/>
            </a:pPr>
            <a:r>
              <a:rPr lang="en-US" sz="3000" b="1" smtClean="0">
                <a:solidFill>
                  <a:schemeClr val="tx1"/>
                </a:solidFill>
                <a:latin typeface="Times New Roman" pitchFamily="18" charset="0"/>
                <a:cs typeface="Times New Roman" pitchFamily="18" charset="0"/>
              </a:rPr>
              <a:t>Mạch điều khiển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7010400" cy="4800600"/>
          </a:xfrm>
          <a:prstGeom prst="rect">
            <a:avLst/>
          </a:prstGeom>
          <a:noFill/>
          <a:ln>
            <a:noFill/>
          </a:ln>
        </p:spPr>
      </p:pic>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445000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a:effectLst/>
                <a:latin typeface="Times New Roman" pitchFamily="18" charset="0"/>
                <a:cs typeface="Times New Roman" pitchFamily="18" charset="0"/>
              </a:rPr>
              <a:t>3</a:t>
            </a:r>
            <a:r>
              <a:rPr lang="en-US" sz="3500" b="1" smtClean="0">
                <a:effectLst/>
                <a:latin typeface="Times New Roman" pitchFamily="18" charset="0"/>
                <a:cs typeface="Times New Roman" pitchFamily="18" charset="0"/>
              </a:rPr>
              <a:t>. Chương trình điều khiển</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4876800" y="1447800"/>
            <a:ext cx="4114800" cy="1524000"/>
          </a:xfrm>
        </p:spPr>
        <p:txBody>
          <a:bodyPr>
            <a:noAutofit/>
          </a:bodyPr>
          <a:lstStyle/>
          <a:p>
            <a:pPr algn="ctr">
              <a:buFont typeface="Wingdings" pitchFamily="2" charset="2"/>
              <a:buChar char="v"/>
            </a:pPr>
            <a:r>
              <a:rPr lang="en-US" sz="3000" b="1" smtClean="0">
                <a:solidFill>
                  <a:schemeClr val="tx1"/>
                </a:solidFill>
                <a:latin typeface="Times New Roman" pitchFamily="18" charset="0"/>
                <a:cs typeface="Times New Roman" pitchFamily="18" charset="0"/>
              </a:rPr>
              <a:t>Ngôn ngữ LAD</a:t>
            </a:r>
          </a:p>
          <a:p>
            <a:pPr algn="just">
              <a:buFont typeface="Wingdings" pitchFamily="2" charset="2"/>
              <a:buChar char="Ø"/>
            </a:pPr>
            <a:r>
              <a:rPr lang="en-US" sz="3000" b="1" i="1" smtClean="0">
                <a:solidFill>
                  <a:schemeClr val="tx1"/>
                </a:solidFill>
                <a:latin typeface="Times New Roman" pitchFamily="18" charset="0"/>
                <a:cs typeface="Times New Roman" pitchFamily="18" charset="0"/>
              </a:rPr>
              <a:t>Network 1: </a:t>
            </a:r>
            <a:r>
              <a:rPr lang="en-US" sz="3000" smtClean="0">
                <a:solidFill>
                  <a:schemeClr val="tx1"/>
                </a:solidFill>
                <a:latin typeface="Times New Roman" pitchFamily="18" charset="0"/>
                <a:cs typeface="Times New Roman" pitchFamily="18" charset="0"/>
              </a:rPr>
              <a:t>Khởi động tăng dần số động cơ:</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876800" cy="5105400"/>
          </a:xfrm>
          <a:prstGeom prst="rect">
            <a:avLst/>
          </a:prstGeom>
          <a:noFill/>
          <a:ln>
            <a:noFill/>
          </a:ln>
        </p:spPr>
      </p:pic>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942531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a:effectLst/>
                <a:latin typeface="Times New Roman" pitchFamily="18" charset="0"/>
                <a:cs typeface="Times New Roman" pitchFamily="18" charset="0"/>
              </a:rPr>
              <a:t>3</a:t>
            </a:r>
            <a:r>
              <a:rPr lang="en-US" sz="3500" b="1" smtClean="0">
                <a:effectLst/>
                <a:latin typeface="Times New Roman" pitchFamily="18" charset="0"/>
                <a:cs typeface="Times New Roman" pitchFamily="18" charset="0"/>
              </a:rPr>
              <a:t>. Chương trình điều khiển</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4876800" y="1447800"/>
            <a:ext cx="4114800" cy="1524000"/>
          </a:xfrm>
        </p:spPr>
        <p:txBody>
          <a:bodyPr>
            <a:noAutofit/>
          </a:bodyPr>
          <a:lstStyle/>
          <a:p>
            <a:pPr algn="ctr">
              <a:buFont typeface="Wingdings" pitchFamily="2" charset="2"/>
              <a:buChar char="v"/>
            </a:pPr>
            <a:r>
              <a:rPr lang="en-US" sz="3000" b="1" smtClean="0">
                <a:solidFill>
                  <a:schemeClr val="tx1"/>
                </a:solidFill>
                <a:latin typeface="Times New Roman" pitchFamily="18" charset="0"/>
                <a:cs typeface="Times New Roman" pitchFamily="18" charset="0"/>
              </a:rPr>
              <a:t>Ngôn ngữ LAD (tt)</a:t>
            </a:r>
          </a:p>
          <a:p>
            <a:pPr algn="just">
              <a:buFont typeface="Wingdings" pitchFamily="2" charset="2"/>
              <a:buChar char="Ø"/>
            </a:pPr>
            <a:r>
              <a:rPr lang="en-US" sz="3000" b="1" i="1" smtClean="0">
                <a:solidFill>
                  <a:schemeClr val="tx1"/>
                </a:solidFill>
                <a:latin typeface="Times New Roman" pitchFamily="18" charset="0"/>
                <a:cs typeface="Times New Roman" pitchFamily="18" charset="0"/>
              </a:rPr>
              <a:t>Network 2: </a:t>
            </a:r>
            <a:r>
              <a:rPr lang="en-US" sz="3000" smtClean="0">
                <a:solidFill>
                  <a:schemeClr val="tx1"/>
                </a:solidFill>
                <a:latin typeface="Times New Roman" pitchFamily="18" charset="0"/>
                <a:cs typeface="Times New Roman" pitchFamily="18" charset="0"/>
              </a:rPr>
              <a:t>Khởi động luân phiên các động cơ</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98501" y="1600200"/>
            <a:ext cx="4114800" cy="4953000"/>
          </a:xfrm>
          <a:prstGeom prst="rect">
            <a:avLst/>
          </a:prstGeom>
          <a:noFill/>
          <a:ln>
            <a:noFill/>
          </a:ln>
        </p:spPr>
      </p:pic>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42335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III. Vận hành mô hình và kết quả thu được </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Kết quả thu được</a:t>
            </a:r>
            <a:endParaRPr lang="en-US" sz="3500" b="1">
              <a:effectLst/>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981200"/>
            <a:ext cx="7179733" cy="4038600"/>
          </a:xfrm>
        </p:spPr>
      </p:pic>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3718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III. Vận hành mô hình và kết quả thu được </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Kết quả thu được (tt)</a:t>
            </a:r>
            <a:endParaRPr lang="en-US" sz="3500" b="1">
              <a:effectLst/>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 y="1676400"/>
            <a:ext cx="8458200" cy="4757738"/>
          </a:xfrm>
          <a:prstGeom prst="rect">
            <a:avLst/>
          </a:prstGeom>
        </p:spPr>
      </p:pic>
      <p:sp>
        <p:nvSpPr>
          <p:cNvPr id="11" name="Slide Number Placeholder 10"/>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286175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III. Vận hành mô hình và kết quả thu được </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Kết quả thu được (tt)</a:t>
            </a:r>
            <a:endParaRPr lang="en-US" sz="3500" b="1">
              <a:effectLst/>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43" y="1643744"/>
            <a:ext cx="8382000" cy="4714876"/>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21437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4000" b="1" smtClean="0">
                <a:effectLst/>
                <a:latin typeface="Times New Roman" pitchFamily="18" charset="0"/>
                <a:cs typeface="Times New Roman" pitchFamily="18" charset="0"/>
              </a:rPr>
              <a:t>NỘI DUNG BÁO CÁO</a:t>
            </a:r>
            <a:endParaRPr lang="en-US" sz="4000" b="1">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chor="t">
            <a:normAutofit/>
          </a:bodyPr>
          <a:lstStyle/>
          <a:p>
            <a:pPr marL="571500" indent="-228600" algn="just">
              <a:buFont typeface="+mj-lt"/>
              <a:buAutoNum type="romanUcPeriod"/>
            </a:pPr>
            <a:r>
              <a:rPr lang="en-US" sz="3000" b="1" smtClean="0">
                <a:solidFill>
                  <a:schemeClr val="tx2"/>
                </a:solidFill>
                <a:latin typeface="Times New Roman" pitchFamily="18" charset="0"/>
                <a:cs typeface="Times New Roman" pitchFamily="18" charset="0"/>
              </a:rPr>
              <a:t> </a:t>
            </a:r>
            <a:r>
              <a:rPr lang="en-US" sz="3200" b="1" smtClean="0">
                <a:solidFill>
                  <a:schemeClr val="tx2"/>
                </a:solidFill>
                <a:latin typeface="Times New Roman" pitchFamily="18" charset="0"/>
                <a:cs typeface="Times New Roman" pitchFamily="18" charset="0"/>
              </a:rPr>
              <a:t>Khái quát về đối tượng nghiên cứu</a:t>
            </a:r>
          </a:p>
          <a:p>
            <a:pPr marL="571500" indent="-228600" algn="just">
              <a:buFont typeface="+mj-lt"/>
              <a:buAutoNum type="romanUcPeriod"/>
            </a:pPr>
            <a:r>
              <a:rPr lang="en-US" sz="3200" b="1" smtClean="0">
                <a:solidFill>
                  <a:schemeClr val="tx2"/>
                </a:solidFill>
                <a:latin typeface="Times New Roman" pitchFamily="18" charset="0"/>
                <a:cs typeface="Times New Roman" pitchFamily="18" charset="0"/>
              </a:rPr>
              <a:t> Mô hình điều khiển</a:t>
            </a:r>
          </a:p>
          <a:p>
            <a:pPr marL="571500" indent="-228600" algn="just">
              <a:buFont typeface="+mj-lt"/>
              <a:buAutoNum type="romanUcPeriod"/>
            </a:pPr>
            <a:r>
              <a:rPr lang="en-US" sz="3200" b="1" smtClean="0">
                <a:solidFill>
                  <a:schemeClr val="tx2"/>
                </a:solidFill>
                <a:latin typeface="Times New Roman" pitchFamily="18" charset="0"/>
                <a:cs typeface="Times New Roman" pitchFamily="18" charset="0"/>
              </a:rPr>
              <a:t> Vận hành mô hình và kết quả thu được</a:t>
            </a:r>
          </a:p>
          <a:p>
            <a:pPr marL="571500" indent="-228600" algn="just">
              <a:buFont typeface="+mj-lt"/>
              <a:buAutoNum type="romanUcPeriod"/>
            </a:pPr>
            <a:r>
              <a:rPr lang="en-US" sz="3200" b="1" smtClean="0">
                <a:solidFill>
                  <a:schemeClr val="tx2"/>
                </a:solidFill>
                <a:latin typeface="Times New Roman" pitchFamily="18" charset="0"/>
                <a:cs typeface="Times New Roman" pitchFamily="18" charset="0"/>
              </a:rPr>
              <a:t> Kết luận và kiến nghị</a:t>
            </a:r>
            <a:endParaRPr lang="en-US" sz="3200" b="1">
              <a:solidFill>
                <a:schemeClr val="tx2"/>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826561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III. Vận hành mô hình và kết quả thu được </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Kết quả thu được (tt)</a:t>
            </a:r>
            <a:endParaRPr lang="en-US" sz="3500" b="1">
              <a:effectLst/>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52600"/>
            <a:ext cx="7924800" cy="44577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918897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III. Vận hành mô hình và kết quả thu được </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Kết quả thu được (tt)</a:t>
            </a:r>
            <a:endParaRPr lang="en-US" sz="3500" b="1">
              <a:effectLst/>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16744"/>
            <a:ext cx="2914650" cy="5181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24000"/>
            <a:ext cx="2914650" cy="51816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6107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III. Vận hành mô hình và kết quả thu được</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2. Vận hành mô hình</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685800" y="1676400"/>
            <a:ext cx="8382000" cy="1143000"/>
          </a:xfrm>
        </p:spPr>
        <p:txBody>
          <a:bodyPr>
            <a:noAutofit/>
          </a:bodyPr>
          <a:lstStyle/>
          <a:p>
            <a:pPr marL="0" indent="0" algn="just">
              <a:buNone/>
            </a:pPr>
            <a:r>
              <a:rPr lang="en-US" sz="3000" smtClean="0">
                <a:solidFill>
                  <a:schemeClr val="tx1"/>
                </a:solidFill>
                <a:latin typeface="Times New Roman" pitchFamily="18" charset="0"/>
                <a:cs typeface="Times New Roman" pitchFamily="18" charset="0"/>
              </a:rPr>
              <a:t>Mời thầy và các bạn cùng theo dõi quá trình vận hành mô hình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877803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IV. Kết luận và Kiến nghị</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Kết luận</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685800" y="1676400"/>
            <a:ext cx="8382000" cy="4800600"/>
          </a:xfrm>
        </p:spPr>
        <p:txBody>
          <a:bodyPr>
            <a:noAutofit/>
          </a:bodyPr>
          <a:lstStyle/>
          <a:p>
            <a:pPr algn="just">
              <a:buFont typeface="Wingdings" pitchFamily="2" charset="2"/>
              <a:buChar char="v"/>
            </a:pPr>
            <a:r>
              <a:rPr lang="en-US" sz="3000" smtClean="0">
                <a:solidFill>
                  <a:schemeClr val="tx1"/>
                </a:solidFill>
                <a:latin typeface="Times New Roman" pitchFamily="18" charset="0"/>
                <a:cs typeface="Times New Roman" pitchFamily="18" charset="0"/>
              </a:rPr>
              <a:t>Qua lần thực hiện đồ án Kỹ thuật điện, nhóm chúng em có cơ hội được tiếp xúc, thực hành thực tế với bộ điều khiển PLC – một vấn đề còn mới mẽ với sinh viên ngành điện năm 3 như chúng em.</a:t>
            </a:r>
          </a:p>
          <a:p>
            <a:pPr algn="just">
              <a:buFont typeface="Wingdings" pitchFamily="2" charset="2"/>
              <a:buChar char="v"/>
            </a:pPr>
            <a:r>
              <a:rPr lang="en-US" sz="3000" smtClean="0">
                <a:solidFill>
                  <a:schemeClr val="tx1"/>
                </a:solidFill>
                <a:latin typeface="Times New Roman" pitchFamily="18" charset="0"/>
                <a:cs typeface="Times New Roman" pitchFamily="18" charset="0"/>
              </a:rPr>
              <a:t>Tuy nhóm em đã học được một kiến thức mới, nhưng vẫn còn hạn chế trong việc thực hiện đề tài: chỉ khai thác được mức độ cơ bản, chưa sử dụng được các lệnh nâng cao: vòng lặp PID, lệnh đếm xung tốc độ cao, xử lý tín hiệu analog.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7499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IV. Kết luận và Kiến nghị</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Kết luận (tt)</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685800" y="1676400"/>
            <a:ext cx="8382000" cy="4038600"/>
          </a:xfrm>
        </p:spPr>
        <p:txBody>
          <a:bodyPr>
            <a:noAutofit/>
          </a:bodyPr>
          <a:lstStyle/>
          <a:p>
            <a:pPr algn="just">
              <a:buFont typeface="Wingdings" pitchFamily="2" charset="2"/>
              <a:buChar char="v"/>
            </a:pPr>
            <a:r>
              <a:rPr lang="en-US" sz="3000">
                <a:solidFill>
                  <a:schemeClr val="tx1"/>
                </a:solidFill>
                <a:latin typeface="Times New Roman" pitchFamily="18" charset="0"/>
                <a:cs typeface="Times New Roman" pitchFamily="18" charset="0"/>
              </a:rPr>
              <a:t> </a:t>
            </a:r>
            <a:r>
              <a:rPr lang="en-US" sz="3000" smtClean="0">
                <a:solidFill>
                  <a:schemeClr val="tx1"/>
                </a:solidFill>
                <a:latin typeface="Times New Roman" pitchFamily="18" charset="0"/>
                <a:cs typeface="Times New Roman" pitchFamily="18" charset="0"/>
              </a:rPr>
              <a:t>Về mô hình của nhóm chưa mang tính thẩm mỹ, do chúng em không có điều kiện, cần mượn mô hình thực tập phòng thực tập Điện công nghiệp nên vấn đề làm gọn mô hình còn hạn chế, kính mong các thầy thông cảm cho nhóm em.</a:t>
            </a:r>
          </a:p>
          <a:p>
            <a:pPr algn="just">
              <a:buFont typeface="Wingdings" pitchFamily="2" charset="2"/>
              <a:buChar char="v"/>
            </a:pPr>
            <a:r>
              <a:rPr lang="en-US" sz="3000" smtClean="0">
                <a:solidFill>
                  <a:schemeClr val="tx1"/>
                </a:solidFill>
                <a:latin typeface="Times New Roman" pitchFamily="18" charset="0"/>
                <a:cs typeface="Times New Roman" pitchFamily="18" charset="0"/>
              </a:rPr>
              <a:t> Nhóm chúng em vẫn còn nhiều hạn chế, nhờ thầy và các bạn cho ý kiến để nhóm em hoàn thiện bài báo cáo.</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650789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600200"/>
          </a:xfrm>
        </p:spPr>
        <p:txBody>
          <a:bodyPr anchor="ctr"/>
          <a:lstStyle/>
          <a:p>
            <a:pPr algn="l"/>
            <a:r>
              <a:rPr lang="en-US" sz="3500" b="1" smtClean="0">
                <a:effectLst/>
                <a:latin typeface="Times New Roman" pitchFamily="18" charset="0"/>
                <a:cs typeface="Times New Roman" pitchFamily="18" charset="0"/>
              </a:rPr>
              <a:t>IV. Kết luận và Kiến nghị</a:t>
            </a:r>
            <a:br>
              <a:rPr lang="en-US" sz="35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2. Kiến nghị</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685800" y="1676400"/>
            <a:ext cx="8382000" cy="3429000"/>
          </a:xfrm>
        </p:spPr>
        <p:txBody>
          <a:bodyPr>
            <a:noAutofit/>
          </a:bodyPr>
          <a:lstStyle/>
          <a:p>
            <a:pPr marL="0" indent="406400" algn="just">
              <a:buNone/>
            </a:pPr>
            <a:r>
              <a:rPr lang="en-US" sz="3000" smtClean="0">
                <a:solidFill>
                  <a:schemeClr val="tx1"/>
                </a:solidFill>
                <a:latin typeface="Times New Roman" pitchFamily="18" charset="0"/>
                <a:cs typeface="Times New Roman" pitchFamily="18" charset="0"/>
              </a:rPr>
              <a:t>Theo em, vấn đề điều khiển tự động trong công nghiệp rất hay và cần thiết đối với sinh viên ngành điện trong thời buổi hiện nay, em xin được kiến nghị là Khoa có thể mở tín chỉ ngoại khóa đào tạo về lĩnh vực này, để các bạn yêu thích có điều kiện được thực hành trực tiếp sẽ tốt hơn là thực hành bằng các phần mềm mô phỏng trên máy tính.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252105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458200" cy="1600200"/>
          </a:xfrm>
        </p:spPr>
        <p:txBody>
          <a:bodyPr anchor="ctr"/>
          <a:lstStyle/>
          <a:p>
            <a:r>
              <a:rPr lang="en-US" sz="4000" b="1" i="1" smtClean="0">
                <a:effectLst>
                  <a:outerShdw blurRad="38100" dist="38100" dir="2700000" algn="tl">
                    <a:srgbClr val="000000">
                      <a:alpha val="43137"/>
                    </a:srgbClr>
                  </a:outerShdw>
                </a:effectLst>
                <a:latin typeface="Times New Roman" pitchFamily="18" charset="0"/>
                <a:cs typeface="Times New Roman" pitchFamily="18" charset="0"/>
              </a:rPr>
              <a:t>Cảm ơn thầy và các bạn đã theo dõi!</a:t>
            </a:r>
            <a:endParaRPr lang="en-US" sz="4000" b="1" i="1">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197555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i="1" smtClean="0">
                <a:effectLst/>
                <a:latin typeface="Times New Roman" pitchFamily="18" charset="0"/>
                <a:cs typeface="Times New Roman" pitchFamily="18" charset="0"/>
              </a:rPr>
              <a:t>Lý do chọn đề tài</a:t>
            </a:r>
            <a:endParaRPr lang="en-US" b="1" i="1">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3200" smtClean="0">
                <a:solidFill>
                  <a:schemeClr val="tx1"/>
                </a:solidFill>
                <a:latin typeface="Times New Roman" pitchFamily="18" charset="0"/>
                <a:cs typeface="Times New Roman" pitchFamily="18" charset="0"/>
              </a:rPr>
              <a:t>Đam mê lĩnh vực điều khiển tự động trong công nghiệp.</a:t>
            </a:r>
          </a:p>
          <a:p>
            <a:pPr algn="just"/>
            <a:r>
              <a:rPr lang="en-US" sz="3200" smtClean="0">
                <a:solidFill>
                  <a:schemeClr val="tx1"/>
                </a:solidFill>
                <a:latin typeface="Times New Roman" pitchFamily="18" charset="0"/>
                <a:cs typeface="Times New Roman" pitchFamily="18" charset="0"/>
              </a:rPr>
              <a:t>Yêu thích lập trình.</a:t>
            </a:r>
          </a:p>
          <a:p>
            <a:pPr algn="just"/>
            <a:r>
              <a:rPr lang="en-US" sz="3200" smtClean="0">
                <a:solidFill>
                  <a:schemeClr val="tx1"/>
                </a:solidFill>
                <a:latin typeface="Times New Roman" pitchFamily="18" charset="0"/>
                <a:cs typeface="Times New Roman" pitchFamily="18" charset="0"/>
              </a:rPr>
              <a:t>Trang bị kiến thức về lập trình PLC là cần thiết đối với sinh viên ngành điện.</a:t>
            </a:r>
            <a:endParaRPr lang="en-US" sz="320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506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458201" cy="1600200"/>
          </a:xfrm>
        </p:spPr>
        <p:txBody>
          <a:bodyPr anchor="ctr"/>
          <a:lstStyle/>
          <a:p>
            <a:pPr marL="628650" indent="-628650">
              <a:buFont typeface="+mj-lt"/>
              <a:buAutoNum type="romanUcPeriod"/>
              <a:tabLst>
                <a:tab pos="628650" algn="l"/>
              </a:tabLst>
            </a:pPr>
            <a:r>
              <a:rPr lang="en-US" sz="4000" b="1" smtClean="0">
                <a:effectLst/>
                <a:latin typeface="Times New Roman" pitchFamily="18" charset="0"/>
                <a:cs typeface="Times New Roman" pitchFamily="18" charset="0"/>
              </a:rPr>
              <a:t>Khái quát về đối tượng nghiên cứu</a:t>
            </a:r>
            <a:endParaRPr lang="en-US" sz="4000" b="1">
              <a:effectLst/>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229600" cy="1981200"/>
          </a:xfrm>
        </p:spPr>
        <p:txBody>
          <a:bodyPr>
            <a:normAutofit/>
          </a:bodyPr>
          <a:lstStyle/>
          <a:p>
            <a:pPr algn="just"/>
            <a:r>
              <a:rPr lang="en-US" sz="3000" smtClean="0">
                <a:solidFill>
                  <a:schemeClr val="tx1"/>
                </a:solidFill>
                <a:latin typeface="Times New Roman" pitchFamily="18" charset="0"/>
                <a:cs typeface="Times New Roman" pitchFamily="18" charset="0"/>
              </a:rPr>
              <a:t>Trong các nhà máy, các dây truyền sản xuất được thực hiện chủ yếu là các động cơ kết hợp với các biến tần, bộ điều khiển cùng các khí cụ điện để thực hiện các dây truyền sản xuất.</a:t>
            </a:r>
          </a:p>
        </p:txBody>
      </p:sp>
      <p:sp>
        <p:nvSpPr>
          <p:cNvPr id="4" name="Content Placeholder 2"/>
          <p:cNvSpPr txBox="1">
            <a:spLocks/>
          </p:cNvSpPr>
          <p:nvPr/>
        </p:nvSpPr>
        <p:spPr>
          <a:xfrm>
            <a:off x="3133725" y="3124200"/>
            <a:ext cx="5676900" cy="3048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r>
              <a:rPr lang="en-US" sz="3000" smtClean="0">
                <a:solidFill>
                  <a:schemeClr val="tx1"/>
                </a:solidFill>
                <a:latin typeface="Times New Roman" pitchFamily="18" charset="0"/>
                <a:cs typeface="Times New Roman" pitchFamily="18" charset="0"/>
              </a:rPr>
              <a:t>Trong đề tài, nhóm em nghiên cứu về cách </a:t>
            </a:r>
            <a:r>
              <a:rPr lang="en-US" sz="3000">
                <a:solidFill>
                  <a:schemeClr val="tx1"/>
                </a:solidFill>
                <a:latin typeface="Times New Roman" pitchFamily="18" charset="0"/>
                <a:cs typeface="Times New Roman" pitchFamily="18" charset="0"/>
              </a:rPr>
              <a:t>lập trình </a:t>
            </a:r>
            <a:r>
              <a:rPr lang="en-US" sz="3000" smtClean="0">
                <a:solidFill>
                  <a:schemeClr val="tx1"/>
                </a:solidFill>
                <a:latin typeface="Times New Roman" pitchFamily="18" charset="0"/>
                <a:cs typeface="Times New Roman" pitchFamily="18" charset="0"/>
              </a:rPr>
              <a:t> cho bộ điều khiển </a:t>
            </a:r>
            <a:r>
              <a:rPr lang="en-US" sz="3000" i="1" smtClean="0">
                <a:solidFill>
                  <a:schemeClr val="tx1"/>
                </a:solidFill>
                <a:latin typeface="Times New Roman" pitchFamily="18" charset="0"/>
                <a:cs typeface="Times New Roman" pitchFamily="18" charset="0"/>
              </a:rPr>
              <a:t>PLC S7 – 1200 </a:t>
            </a:r>
            <a:r>
              <a:rPr lang="en-US" sz="3000" smtClean="0">
                <a:solidFill>
                  <a:schemeClr val="tx1"/>
                </a:solidFill>
                <a:latin typeface="Times New Roman" pitchFamily="18" charset="0"/>
                <a:cs typeface="Times New Roman" pitchFamily="18" charset="0"/>
              </a:rPr>
              <a:t>qua đó ứng dụng vào viết chương trình </a:t>
            </a:r>
            <a:r>
              <a:rPr lang="en-US" sz="3000" i="1" smtClean="0">
                <a:solidFill>
                  <a:schemeClr val="tx1"/>
                </a:solidFill>
                <a:latin typeface="Times New Roman" pitchFamily="18" charset="0"/>
                <a:cs typeface="Times New Roman" pitchFamily="18" charset="0"/>
              </a:rPr>
              <a:t>điều khiển trình tự làm việc của một nhóm động cơ.</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3143250"/>
            <a:ext cx="2280352" cy="17707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913998"/>
            <a:ext cx="2057400" cy="1840832"/>
          </a:xfrm>
          <a:prstGeom prst="rect">
            <a:avLst/>
          </a:prstGeom>
        </p:spPr>
      </p:pic>
      <p:sp>
        <p:nvSpPr>
          <p:cNvPr id="11" name="Slide Number Placeholder 10"/>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33513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just"/>
            <a:r>
              <a:rPr lang="en-US" sz="4000" b="1" smtClean="0">
                <a:effectLst/>
                <a:latin typeface="Times New Roman" pitchFamily="18" charset="0"/>
                <a:cs typeface="Times New Roman" pitchFamily="18" charset="0"/>
              </a:rPr>
              <a:t>II. Mô hình điều khiển</a:t>
            </a:r>
            <a:endParaRPr lang="en-US" sz="4000" b="1">
              <a:effectLst/>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610600" cy="5029200"/>
          </a:xfrm>
        </p:spPr>
        <p:txBody>
          <a:bodyPr/>
          <a:lstStyle/>
          <a:p>
            <a:pPr>
              <a:buFont typeface="Wingdings" pitchFamily="2" charset="2"/>
              <a:buChar char="v"/>
            </a:pPr>
            <a:r>
              <a:rPr lang="en-US" sz="3000" smtClean="0">
                <a:solidFill>
                  <a:schemeClr val="tx1"/>
                </a:solidFill>
                <a:latin typeface="Times New Roman" pitchFamily="18" charset="0"/>
                <a:cs typeface="Times New Roman" pitchFamily="18" charset="0"/>
              </a:rPr>
              <a:t>Mô hình điều khiển của nhóm gồm các thiết bị:</a:t>
            </a:r>
          </a:p>
          <a:p>
            <a:pPr marL="0" indent="0">
              <a:buNone/>
            </a:pPr>
            <a:endParaRPr lang="en-US" sz="3000" smtClean="0">
              <a:solidFill>
                <a:schemeClr val="tx1"/>
              </a:solidFill>
              <a:latin typeface="Times New Roman" pitchFamily="18" charset="0"/>
              <a:cs typeface="Times New Roman" pitchFamily="18" charset="0"/>
            </a:endParaRPr>
          </a:p>
          <a:p>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30375873"/>
              </p:ext>
            </p:extLst>
          </p:nvPr>
        </p:nvGraphicFramePr>
        <p:xfrm>
          <a:off x="838200" y="2209800"/>
          <a:ext cx="7696200" cy="3810000"/>
        </p:xfrm>
        <a:graphic>
          <a:graphicData uri="http://schemas.openxmlformats.org/drawingml/2006/table">
            <a:tbl>
              <a:tblPr firstRow="1" bandRow="1">
                <a:tableStyleId>{5C22544A-7EE6-4342-B048-85BDC9FD1C3A}</a:tableStyleId>
              </a:tblPr>
              <a:tblGrid>
                <a:gridCol w="1066800"/>
                <a:gridCol w="4876800"/>
                <a:gridCol w="1752600"/>
              </a:tblGrid>
              <a:tr h="1066800">
                <a:tc>
                  <a:txBody>
                    <a:bodyPr/>
                    <a:lstStyle/>
                    <a:p>
                      <a:pPr algn="ctr"/>
                      <a:r>
                        <a:rPr lang="en-US" sz="3000" b="1" smtClean="0">
                          <a:solidFill>
                            <a:schemeClr val="bg1"/>
                          </a:solidFill>
                          <a:latin typeface="Times New Roman" pitchFamily="18" charset="0"/>
                          <a:cs typeface="Times New Roman" pitchFamily="18" charset="0"/>
                        </a:rPr>
                        <a:t>STT</a:t>
                      </a:r>
                      <a:endParaRPr lang="en-US" sz="3000" b="1">
                        <a:solidFill>
                          <a:schemeClr val="bg1"/>
                        </a:solidFill>
                        <a:latin typeface="Times New Roman" pitchFamily="18" charset="0"/>
                        <a:cs typeface="Times New Roman" pitchFamily="18" charset="0"/>
                      </a:endParaRPr>
                    </a:p>
                  </a:txBody>
                  <a:tcPr anchor="ctr"/>
                </a:tc>
                <a:tc>
                  <a:txBody>
                    <a:bodyPr/>
                    <a:lstStyle/>
                    <a:p>
                      <a:pPr algn="ctr"/>
                      <a:r>
                        <a:rPr lang="en-US" sz="3000" b="1" smtClean="0">
                          <a:solidFill>
                            <a:schemeClr val="bg1"/>
                          </a:solidFill>
                          <a:latin typeface="Times New Roman" pitchFamily="18" charset="0"/>
                          <a:cs typeface="Times New Roman" pitchFamily="18" charset="0"/>
                        </a:rPr>
                        <a:t>Tên</a:t>
                      </a:r>
                      <a:r>
                        <a:rPr lang="en-US" sz="3000" b="1" baseline="0" smtClean="0">
                          <a:solidFill>
                            <a:schemeClr val="bg1"/>
                          </a:solidFill>
                          <a:latin typeface="Times New Roman" pitchFamily="18" charset="0"/>
                          <a:cs typeface="Times New Roman" pitchFamily="18" charset="0"/>
                        </a:rPr>
                        <a:t> thiết bị</a:t>
                      </a:r>
                      <a:endParaRPr lang="en-US" sz="3000" b="1">
                        <a:solidFill>
                          <a:schemeClr val="bg1"/>
                        </a:solidFill>
                        <a:latin typeface="Times New Roman" pitchFamily="18" charset="0"/>
                        <a:cs typeface="Times New Roman" pitchFamily="18" charset="0"/>
                      </a:endParaRPr>
                    </a:p>
                  </a:txBody>
                  <a:tcPr anchor="ctr"/>
                </a:tc>
                <a:tc>
                  <a:txBody>
                    <a:bodyPr/>
                    <a:lstStyle/>
                    <a:p>
                      <a:pPr algn="ctr"/>
                      <a:r>
                        <a:rPr lang="en-US" sz="3000" smtClean="0">
                          <a:solidFill>
                            <a:schemeClr val="bg1"/>
                          </a:solidFill>
                          <a:latin typeface="Times New Roman" pitchFamily="18" charset="0"/>
                          <a:cs typeface="Times New Roman" pitchFamily="18" charset="0"/>
                        </a:rPr>
                        <a:t>Số</a:t>
                      </a:r>
                      <a:r>
                        <a:rPr lang="en-US" sz="3000" baseline="0" smtClean="0">
                          <a:solidFill>
                            <a:schemeClr val="bg1"/>
                          </a:solidFill>
                          <a:latin typeface="Times New Roman" pitchFamily="18" charset="0"/>
                          <a:cs typeface="Times New Roman" pitchFamily="18" charset="0"/>
                        </a:rPr>
                        <a:t> lượng</a:t>
                      </a:r>
                      <a:endParaRPr lang="en-US" sz="3000">
                        <a:solidFill>
                          <a:schemeClr val="bg1"/>
                        </a:solidFill>
                        <a:latin typeface="Times New Roman" pitchFamily="18" charset="0"/>
                        <a:cs typeface="Times New Roman" pitchFamily="18" charset="0"/>
                      </a:endParaRPr>
                    </a:p>
                  </a:txBody>
                  <a:tcPr anchor="ctr"/>
                </a:tc>
              </a:tr>
              <a:tr h="548640">
                <a:tc>
                  <a:txBody>
                    <a:bodyPr/>
                    <a:lstStyle/>
                    <a:p>
                      <a:pPr algn="ctr"/>
                      <a:r>
                        <a:rPr lang="en-US" sz="3000" smtClean="0">
                          <a:solidFill>
                            <a:schemeClr val="tx1"/>
                          </a:solidFill>
                          <a:latin typeface="Times New Roman" pitchFamily="18" charset="0"/>
                          <a:cs typeface="Times New Roman" pitchFamily="18" charset="0"/>
                        </a:rPr>
                        <a:t>1</a:t>
                      </a:r>
                      <a:endParaRPr lang="en-US" sz="3000">
                        <a:solidFill>
                          <a:schemeClr val="tx1"/>
                        </a:solidFill>
                        <a:latin typeface="Times New Roman" pitchFamily="18" charset="0"/>
                        <a:cs typeface="Times New Roman" pitchFamily="18" charset="0"/>
                      </a:endParaRPr>
                    </a:p>
                  </a:txBody>
                  <a:tcPr/>
                </a:tc>
                <a:tc>
                  <a:txBody>
                    <a:bodyPr/>
                    <a:lstStyle/>
                    <a:p>
                      <a:r>
                        <a:rPr lang="en-US" sz="3000" smtClean="0">
                          <a:solidFill>
                            <a:schemeClr val="tx1"/>
                          </a:solidFill>
                          <a:latin typeface="Times New Roman" pitchFamily="18" charset="0"/>
                          <a:cs typeface="Times New Roman" pitchFamily="18" charset="0"/>
                        </a:rPr>
                        <a:t>Bộ</a:t>
                      </a:r>
                      <a:r>
                        <a:rPr lang="en-US" sz="3000" baseline="0" smtClean="0">
                          <a:solidFill>
                            <a:schemeClr val="tx1"/>
                          </a:solidFill>
                          <a:latin typeface="Times New Roman" pitchFamily="18" charset="0"/>
                          <a:cs typeface="Times New Roman" pitchFamily="18" charset="0"/>
                        </a:rPr>
                        <a:t> điều khiển PLC S7 – 1200</a:t>
                      </a:r>
                      <a:endParaRPr lang="en-US" sz="3000">
                        <a:solidFill>
                          <a:schemeClr val="tx1"/>
                        </a:solidFill>
                        <a:latin typeface="Times New Roman" pitchFamily="18" charset="0"/>
                        <a:cs typeface="Times New Roman" pitchFamily="18" charset="0"/>
                      </a:endParaRPr>
                    </a:p>
                  </a:txBody>
                  <a:tcPr/>
                </a:tc>
                <a:tc>
                  <a:txBody>
                    <a:bodyPr/>
                    <a:lstStyle/>
                    <a:p>
                      <a:pPr algn="ctr"/>
                      <a:r>
                        <a:rPr lang="en-US" sz="3000" smtClean="0">
                          <a:solidFill>
                            <a:schemeClr val="tx1"/>
                          </a:solidFill>
                          <a:latin typeface="Times New Roman" pitchFamily="18" charset="0"/>
                          <a:cs typeface="Times New Roman" pitchFamily="18" charset="0"/>
                        </a:rPr>
                        <a:t>1</a:t>
                      </a:r>
                      <a:endParaRPr lang="en-US" sz="3000">
                        <a:solidFill>
                          <a:schemeClr val="tx1"/>
                        </a:solidFill>
                        <a:latin typeface="Times New Roman" pitchFamily="18" charset="0"/>
                        <a:cs typeface="Times New Roman" pitchFamily="18" charset="0"/>
                      </a:endParaRPr>
                    </a:p>
                  </a:txBody>
                  <a:tcPr/>
                </a:tc>
              </a:tr>
              <a:tr h="548640">
                <a:tc>
                  <a:txBody>
                    <a:bodyPr/>
                    <a:lstStyle/>
                    <a:p>
                      <a:pPr algn="ctr"/>
                      <a:r>
                        <a:rPr lang="en-US" sz="3000" smtClean="0">
                          <a:solidFill>
                            <a:schemeClr val="tx1"/>
                          </a:solidFill>
                          <a:latin typeface="Times New Roman" pitchFamily="18" charset="0"/>
                          <a:cs typeface="Times New Roman" pitchFamily="18" charset="0"/>
                        </a:rPr>
                        <a:t>2</a:t>
                      </a:r>
                      <a:endParaRPr lang="en-US" sz="3000">
                        <a:solidFill>
                          <a:schemeClr val="tx1"/>
                        </a:solidFill>
                        <a:latin typeface="Times New Roman" pitchFamily="18" charset="0"/>
                        <a:cs typeface="Times New Roman" pitchFamily="18" charset="0"/>
                      </a:endParaRPr>
                    </a:p>
                  </a:txBody>
                  <a:tcPr/>
                </a:tc>
                <a:tc>
                  <a:txBody>
                    <a:bodyPr/>
                    <a:lstStyle/>
                    <a:p>
                      <a:r>
                        <a:rPr lang="en-US" sz="3000" smtClean="0">
                          <a:solidFill>
                            <a:schemeClr val="tx1"/>
                          </a:solidFill>
                          <a:latin typeface="Times New Roman" pitchFamily="18" charset="0"/>
                          <a:cs typeface="Times New Roman" pitchFamily="18" charset="0"/>
                        </a:rPr>
                        <a:t>Động</a:t>
                      </a:r>
                      <a:r>
                        <a:rPr lang="en-US" sz="3000" baseline="0" smtClean="0">
                          <a:solidFill>
                            <a:schemeClr val="tx1"/>
                          </a:solidFill>
                          <a:latin typeface="Times New Roman" pitchFamily="18" charset="0"/>
                          <a:cs typeface="Times New Roman" pitchFamily="18" charset="0"/>
                        </a:rPr>
                        <a:t> cơ 3 pha</a:t>
                      </a:r>
                      <a:endParaRPr lang="en-US" sz="3000">
                        <a:solidFill>
                          <a:schemeClr val="tx1"/>
                        </a:solidFill>
                        <a:latin typeface="Times New Roman" pitchFamily="18" charset="0"/>
                        <a:cs typeface="Times New Roman" pitchFamily="18" charset="0"/>
                      </a:endParaRPr>
                    </a:p>
                  </a:txBody>
                  <a:tcPr/>
                </a:tc>
                <a:tc>
                  <a:txBody>
                    <a:bodyPr/>
                    <a:lstStyle/>
                    <a:p>
                      <a:pPr algn="ctr"/>
                      <a:r>
                        <a:rPr lang="en-US" sz="3000" smtClean="0">
                          <a:solidFill>
                            <a:schemeClr val="tx1"/>
                          </a:solidFill>
                          <a:latin typeface="Times New Roman" pitchFamily="18" charset="0"/>
                          <a:cs typeface="Times New Roman" pitchFamily="18" charset="0"/>
                        </a:rPr>
                        <a:t>4</a:t>
                      </a:r>
                      <a:endParaRPr lang="en-US" sz="3000">
                        <a:solidFill>
                          <a:schemeClr val="tx1"/>
                        </a:solidFill>
                        <a:latin typeface="Times New Roman" pitchFamily="18" charset="0"/>
                        <a:cs typeface="Times New Roman" pitchFamily="18" charset="0"/>
                      </a:endParaRPr>
                    </a:p>
                  </a:txBody>
                  <a:tcPr/>
                </a:tc>
              </a:tr>
              <a:tr h="548640">
                <a:tc>
                  <a:txBody>
                    <a:bodyPr/>
                    <a:lstStyle/>
                    <a:p>
                      <a:pPr algn="ctr"/>
                      <a:r>
                        <a:rPr lang="en-US" sz="3000" smtClean="0">
                          <a:solidFill>
                            <a:schemeClr val="tx1"/>
                          </a:solidFill>
                          <a:latin typeface="Times New Roman" pitchFamily="18" charset="0"/>
                          <a:cs typeface="Times New Roman" pitchFamily="18" charset="0"/>
                        </a:rPr>
                        <a:t>3</a:t>
                      </a:r>
                      <a:endParaRPr lang="en-US" sz="3000">
                        <a:solidFill>
                          <a:schemeClr val="tx1"/>
                        </a:solidFill>
                        <a:latin typeface="Times New Roman" pitchFamily="18" charset="0"/>
                        <a:cs typeface="Times New Roman" pitchFamily="18" charset="0"/>
                      </a:endParaRPr>
                    </a:p>
                  </a:txBody>
                  <a:tcPr/>
                </a:tc>
                <a:tc>
                  <a:txBody>
                    <a:bodyPr/>
                    <a:lstStyle/>
                    <a:p>
                      <a:r>
                        <a:rPr lang="en-US" sz="3000" smtClean="0">
                          <a:solidFill>
                            <a:schemeClr val="tx1"/>
                          </a:solidFill>
                          <a:latin typeface="Times New Roman" pitchFamily="18" charset="0"/>
                          <a:cs typeface="Times New Roman" pitchFamily="18" charset="0"/>
                        </a:rPr>
                        <a:t>Khối</a:t>
                      </a:r>
                      <a:r>
                        <a:rPr lang="en-US" sz="3000" baseline="0" smtClean="0">
                          <a:solidFill>
                            <a:schemeClr val="tx1"/>
                          </a:solidFill>
                          <a:latin typeface="Times New Roman" pitchFamily="18" charset="0"/>
                          <a:cs typeface="Times New Roman" pitchFamily="18" charset="0"/>
                        </a:rPr>
                        <a:t> khởi động từ</a:t>
                      </a:r>
                      <a:endParaRPr lang="en-US" sz="3000">
                        <a:solidFill>
                          <a:schemeClr val="tx1"/>
                        </a:solidFill>
                        <a:latin typeface="Times New Roman" pitchFamily="18" charset="0"/>
                        <a:cs typeface="Times New Roman" pitchFamily="18" charset="0"/>
                      </a:endParaRPr>
                    </a:p>
                  </a:txBody>
                  <a:tcPr/>
                </a:tc>
                <a:tc>
                  <a:txBody>
                    <a:bodyPr/>
                    <a:lstStyle/>
                    <a:p>
                      <a:pPr algn="ctr"/>
                      <a:r>
                        <a:rPr lang="en-US" sz="3000" smtClean="0">
                          <a:solidFill>
                            <a:schemeClr val="tx1"/>
                          </a:solidFill>
                          <a:latin typeface="Times New Roman" pitchFamily="18" charset="0"/>
                          <a:cs typeface="Times New Roman" pitchFamily="18" charset="0"/>
                        </a:rPr>
                        <a:t>4</a:t>
                      </a:r>
                      <a:endParaRPr lang="en-US" sz="3000">
                        <a:solidFill>
                          <a:schemeClr val="tx1"/>
                        </a:solidFill>
                        <a:latin typeface="Times New Roman" pitchFamily="18" charset="0"/>
                        <a:cs typeface="Times New Roman" pitchFamily="18" charset="0"/>
                      </a:endParaRPr>
                    </a:p>
                  </a:txBody>
                  <a:tcPr/>
                </a:tc>
              </a:tr>
              <a:tr h="548640">
                <a:tc>
                  <a:txBody>
                    <a:bodyPr/>
                    <a:lstStyle/>
                    <a:p>
                      <a:pPr algn="ctr"/>
                      <a:r>
                        <a:rPr lang="en-US" sz="3000" smtClean="0">
                          <a:solidFill>
                            <a:schemeClr val="tx1"/>
                          </a:solidFill>
                          <a:latin typeface="Times New Roman" pitchFamily="18" charset="0"/>
                          <a:cs typeface="Times New Roman" pitchFamily="18" charset="0"/>
                        </a:rPr>
                        <a:t>4</a:t>
                      </a:r>
                      <a:endParaRPr lang="en-US" sz="3000">
                        <a:solidFill>
                          <a:schemeClr val="tx1"/>
                        </a:solidFill>
                        <a:latin typeface="Times New Roman" pitchFamily="18" charset="0"/>
                        <a:cs typeface="Times New Roman" pitchFamily="18" charset="0"/>
                      </a:endParaRPr>
                    </a:p>
                  </a:txBody>
                  <a:tcPr/>
                </a:tc>
                <a:tc>
                  <a:txBody>
                    <a:bodyPr/>
                    <a:lstStyle/>
                    <a:p>
                      <a:r>
                        <a:rPr lang="en-US" sz="3000" smtClean="0">
                          <a:solidFill>
                            <a:schemeClr val="tx1"/>
                          </a:solidFill>
                          <a:latin typeface="Times New Roman" pitchFamily="18" charset="0"/>
                          <a:cs typeface="Times New Roman" pitchFamily="18" charset="0"/>
                        </a:rPr>
                        <a:t>Khối</a:t>
                      </a:r>
                      <a:r>
                        <a:rPr lang="en-US" sz="3000" baseline="0" smtClean="0">
                          <a:solidFill>
                            <a:schemeClr val="tx1"/>
                          </a:solidFill>
                          <a:latin typeface="Times New Roman" pitchFamily="18" charset="0"/>
                          <a:cs typeface="Times New Roman" pitchFamily="18" charset="0"/>
                        </a:rPr>
                        <a:t> Relay kiếng</a:t>
                      </a:r>
                      <a:endParaRPr lang="en-US" sz="3000">
                        <a:solidFill>
                          <a:schemeClr val="tx1"/>
                        </a:solidFill>
                        <a:latin typeface="Times New Roman" pitchFamily="18" charset="0"/>
                        <a:cs typeface="Times New Roman" pitchFamily="18" charset="0"/>
                      </a:endParaRPr>
                    </a:p>
                  </a:txBody>
                  <a:tcPr/>
                </a:tc>
                <a:tc>
                  <a:txBody>
                    <a:bodyPr/>
                    <a:lstStyle/>
                    <a:p>
                      <a:pPr algn="ctr"/>
                      <a:r>
                        <a:rPr lang="en-US" sz="3000" smtClean="0">
                          <a:solidFill>
                            <a:schemeClr val="tx1"/>
                          </a:solidFill>
                          <a:latin typeface="Times New Roman" pitchFamily="18" charset="0"/>
                          <a:cs typeface="Times New Roman" pitchFamily="18" charset="0"/>
                        </a:rPr>
                        <a:t>4</a:t>
                      </a:r>
                      <a:endParaRPr lang="en-US" sz="3000">
                        <a:solidFill>
                          <a:schemeClr val="tx1"/>
                        </a:solidFill>
                        <a:latin typeface="Times New Roman" pitchFamily="18" charset="0"/>
                        <a:cs typeface="Times New Roman" pitchFamily="18" charset="0"/>
                      </a:endParaRPr>
                    </a:p>
                  </a:txBody>
                  <a:tcPr/>
                </a:tc>
              </a:tr>
              <a:tr h="548640">
                <a:tc>
                  <a:txBody>
                    <a:bodyPr/>
                    <a:lstStyle/>
                    <a:p>
                      <a:pPr algn="ctr"/>
                      <a:r>
                        <a:rPr lang="en-US" sz="3000" smtClean="0">
                          <a:solidFill>
                            <a:schemeClr val="tx1"/>
                          </a:solidFill>
                          <a:latin typeface="Times New Roman" pitchFamily="18" charset="0"/>
                          <a:cs typeface="Times New Roman" pitchFamily="18" charset="0"/>
                        </a:rPr>
                        <a:t>5</a:t>
                      </a:r>
                      <a:endParaRPr lang="en-US" sz="3000">
                        <a:solidFill>
                          <a:schemeClr val="tx1"/>
                        </a:solidFill>
                        <a:latin typeface="Times New Roman" pitchFamily="18" charset="0"/>
                        <a:cs typeface="Times New Roman" pitchFamily="18" charset="0"/>
                      </a:endParaRPr>
                    </a:p>
                  </a:txBody>
                  <a:tcPr/>
                </a:tc>
                <a:tc>
                  <a:txBody>
                    <a:bodyPr/>
                    <a:lstStyle/>
                    <a:p>
                      <a:r>
                        <a:rPr lang="en-US" sz="3000" smtClean="0">
                          <a:solidFill>
                            <a:schemeClr val="tx1"/>
                          </a:solidFill>
                          <a:latin typeface="Times New Roman" pitchFamily="18" charset="0"/>
                          <a:cs typeface="Times New Roman" pitchFamily="18" charset="0"/>
                        </a:rPr>
                        <a:t>Khối</a:t>
                      </a:r>
                      <a:r>
                        <a:rPr lang="en-US" sz="3000" baseline="0" smtClean="0">
                          <a:solidFill>
                            <a:schemeClr val="tx1"/>
                          </a:solidFill>
                          <a:latin typeface="Times New Roman" pitchFamily="18" charset="0"/>
                          <a:cs typeface="Times New Roman" pitchFamily="18" charset="0"/>
                        </a:rPr>
                        <a:t> nút nhấn</a:t>
                      </a:r>
                      <a:endParaRPr lang="en-US" sz="3000">
                        <a:solidFill>
                          <a:schemeClr val="tx1"/>
                        </a:solidFill>
                        <a:latin typeface="Times New Roman" pitchFamily="18" charset="0"/>
                        <a:cs typeface="Times New Roman" pitchFamily="18" charset="0"/>
                      </a:endParaRPr>
                    </a:p>
                  </a:txBody>
                  <a:tcPr/>
                </a:tc>
                <a:tc>
                  <a:txBody>
                    <a:bodyPr/>
                    <a:lstStyle/>
                    <a:p>
                      <a:pPr algn="ctr"/>
                      <a:r>
                        <a:rPr lang="en-US" sz="3000" smtClean="0">
                          <a:solidFill>
                            <a:schemeClr val="tx1"/>
                          </a:solidFill>
                          <a:latin typeface="Times New Roman" pitchFamily="18" charset="0"/>
                          <a:cs typeface="Times New Roman" pitchFamily="18" charset="0"/>
                        </a:rPr>
                        <a:t>2</a:t>
                      </a:r>
                      <a:endParaRPr lang="en-US" sz="3000">
                        <a:solidFill>
                          <a:schemeClr val="tx1"/>
                        </a:solidFill>
                        <a:latin typeface="Times New Roman" pitchFamily="18" charset="0"/>
                        <a:cs typeface="Times New Roman" pitchFamily="18" charset="0"/>
                      </a:endParaRPr>
                    </a:p>
                  </a:txBody>
                  <a:tcPr/>
                </a:tc>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076654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Bộ điều khiển PLC S7 - 1200</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304800" y="1447800"/>
            <a:ext cx="8610600" cy="1524000"/>
          </a:xfrm>
        </p:spPr>
        <p:txBody>
          <a:bodyPr>
            <a:noAutofit/>
          </a:bodyPr>
          <a:lstStyle/>
          <a:p>
            <a:pPr algn="just">
              <a:buFont typeface="Wingdings" pitchFamily="2" charset="2"/>
              <a:buChar char="Ø"/>
            </a:pPr>
            <a:r>
              <a:rPr lang="en-US" sz="3000">
                <a:solidFill>
                  <a:schemeClr val="tx1"/>
                </a:solidFill>
                <a:latin typeface="Times New Roman" pitchFamily="18" charset="0"/>
                <a:cs typeface="Times New Roman" pitchFamily="18" charset="0"/>
              </a:rPr>
              <a:t>S7 – 1200 có </a:t>
            </a:r>
            <a:r>
              <a:rPr lang="en-US" sz="3000" smtClean="0">
                <a:solidFill>
                  <a:schemeClr val="tx1"/>
                </a:solidFill>
                <a:latin typeface="Times New Roman" pitchFamily="18" charset="0"/>
                <a:cs typeface="Times New Roman" pitchFamily="18" charset="0"/>
              </a:rPr>
              <a:t>các </a:t>
            </a:r>
            <a:r>
              <a:rPr lang="en-US" sz="3000">
                <a:solidFill>
                  <a:schemeClr val="tx1"/>
                </a:solidFill>
                <a:latin typeface="Times New Roman" pitchFamily="18" charset="0"/>
                <a:cs typeface="Times New Roman" pitchFamily="18" charset="0"/>
              </a:rPr>
              <a:t>dòng CPU là </a:t>
            </a:r>
            <a:r>
              <a:rPr lang="en-US" sz="3000" smtClean="0">
                <a:solidFill>
                  <a:schemeClr val="tx1"/>
                </a:solidFill>
                <a:latin typeface="Times New Roman" pitchFamily="18" charset="0"/>
                <a:cs typeface="Times New Roman" pitchFamily="18" charset="0"/>
              </a:rPr>
              <a:t>1211C, 1212C, 1214C, 1215C, 1217C. Nhóm em sử dụng CPU 1214C </a:t>
            </a:r>
            <a:r>
              <a:rPr lang="en-US" sz="3000">
                <a:solidFill>
                  <a:schemeClr val="tx1"/>
                </a:solidFill>
                <a:latin typeface="Times New Roman" pitchFamily="18" charset="0"/>
                <a:cs typeface="Times New Roman" pitchFamily="18" charset="0"/>
              </a:rPr>
              <a:t> </a:t>
            </a:r>
            <a:r>
              <a:rPr lang="en-US" sz="3000" smtClean="0">
                <a:solidFill>
                  <a:schemeClr val="tx1"/>
                </a:solidFill>
                <a:latin typeface="Times New Roman" pitchFamily="18" charset="0"/>
                <a:cs typeface="Times New Roman" pitchFamily="18" charset="0"/>
              </a:rPr>
              <a:t>DC/DC/DC</a:t>
            </a:r>
            <a:r>
              <a:rPr lang="en-US" sz="3000">
                <a:solidFill>
                  <a:schemeClr val="tx1"/>
                </a:solidFill>
                <a:latin typeface="Times New Roman" pitchFamily="18" charset="0"/>
                <a:cs typeface="Times New Roman" pitchFamily="18" charset="0"/>
              </a:rPr>
              <a:t> </a:t>
            </a:r>
            <a:r>
              <a:rPr lang="en-US" sz="3000" smtClean="0">
                <a:solidFill>
                  <a:schemeClr val="tx1"/>
                </a:solidFill>
                <a:latin typeface="Times New Roman" pitchFamily="18" charset="0"/>
                <a:cs typeface="Times New Roman" pitchFamily="18" charset="0"/>
              </a:rPr>
              <a:t>(6ES7 214 – 1AG31 – 0XB0).</a:t>
            </a:r>
          </a:p>
        </p:txBody>
      </p:sp>
      <p:pic>
        <p:nvPicPr>
          <p:cNvPr id="14" name="Picture 13"/>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57200" y="2957512"/>
            <a:ext cx="3862754" cy="3138488"/>
          </a:xfrm>
          <a:prstGeom prst="rect">
            <a:avLst/>
          </a:prstGeom>
        </p:spPr>
      </p:pic>
      <p:sp>
        <p:nvSpPr>
          <p:cNvPr id="15" name="Content Placeholder 5"/>
          <p:cNvSpPr txBox="1">
            <a:spLocks/>
          </p:cNvSpPr>
          <p:nvPr/>
        </p:nvSpPr>
        <p:spPr>
          <a:xfrm>
            <a:off x="4419600" y="2957512"/>
            <a:ext cx="4572000" cy="3733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CPU 1214C  DC/DC/DC:</a:t>
            </a:r>
          </a:p>
          <a:p>
            <a:pPr indent="342900" algn="just"/>
            <a:r>
              <a:rPr lang="en-US" sz="3000">
                <a:solidFill>
                  <a:schemeClr val="tx1"/>
                </a:solidFill>
                <a:latin typeface="Times New Roman" pitchFamily="18" charset="0"/>
                <a:cs typeface="Times New Roman" pitchFamily="18" charset="0"/>
              </a:rPr>
              <a:t> </a:t>
            </a:r>
            <a:r>
              <a:rPr lang="en-US" sz="3000" smtClean="0">
                <a:solidFill>
                  <a:schemeClr val="tx1"/>
                </a:solidFill>
                <a:latin typeface="Times New Roman" pitchFamily="18" charset="0"/>
                <a:cs typeface="Times New Roman" pitchFamily="18" charset="0"/>
              </a:rPr>
              <a:t>Digital Input: 14</a:t>
            </a:r>
          </a:p>
          <a:p>
            <a:pPr indent="342900" algn="just"/>
            <a:r>
              <a:rPr lang="en-US" sz="3000" smtClean="0">
                <a:solidFill>
                  <a:schemeClr val="tx1"/>
                </a:solidFill>
                <a:latin typeface="Times New Roman" pitchFamily="18" charset="0"/>
                <a:cs typeface="Times New Roman" pitchFamily="18" charset="0"/>
              </a:rPr>
              <a:t>Digital Output: 10</a:t>
            </a:r>
          </a:p>
          <a:p>
            <a:pPr indent="342900" algn="just"/>
            <a:r>
              <a:rPr lang="en-US" sz="3000" smtClean="0">
                <a:solidFill>
                  <a:schemeClr val="tx1"/>
                </a:solidFill>
                <a:latin typeface="Times New Roman" pitchFamily="18" charset="0"/>
                <a:cs typeface="Times New Roman" pitchFamily="18" charset="0"/>
              </a:rPr>
              <a:t>Analog Input: 2</a:t>
            </a:r>
          </a:p>
          <a:p>
            <a:pPr indent="342900" algn="just"/>
            <a:r>
              <a:rPr lang="en-US" sz="3000" smtClean="0">
                <a:solidFill>
                  <a:schemeClr val="tx1"/>
                </a:solidFill>
                <a:latin typeface="Times New Roman" pitchFamily="18" charset="0"/>
                <a:cs typeface="Times New Roman" pitchFamily="18" charset="0"/>
              </a:rPr>
              <a:t>Cổng Profinet: 1</a:t>
            </a:r>
          </a:p>
          <a:p>
            <a:pPr indent="342900" algn="just"/>
            <a:r>
              <a:rPr lang="en-US" sz="3000" smtClean="0">
                <a:solidFill>
                  <a:schemeClr val="tx1"/>
                </a:solidFill>
                <a:latin typeface="Times New Roman" pitchFamily="18" charset="0"/>
                <a:cs typeface="Times New Roman" pitchFamily="18" charset="0"/>
              </a:rPr>
              <a:t>Các module giao tiếp, mở rộng.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17195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Bộ điều khiển PLC S7 – 1200 (tt)</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304800" y="1447800"/>
            <a:ext cx="8610600" cy="1524000"/>
          </a:xfrm>
        </p:spPr>
        <p:txBody>
          <a:bodyPr>
            <a:noAutofit/>
          </a:body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Sơ đồ đấu dây </a:t>
            </a:r>
            <a:r>
              <a:rPr lang="en-US" sz="3000">
                <a:solidFill>
                  <a:schemeClr val="tx1"/>
                </a:solidFill>
                <a:latin typeface="Times New Roman" pitchFamily="18" charset="0"/>
                <a:cs typeface="Times New Roman" pitchFamily="18" charset="0"/>
              </a:rPr>
              <a:t>CPU 1214C </a:t>
            </a:r>
            <a:endParaRPr lang="en-US" sz="3000" smtClean="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53442"/>
            <a:ext cx="6502400" cy="4752834"/>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99787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Bộ điều khiển PLC S7 – 1200 (tt)</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304800" y="1447800"/>
            <a:ext cx="8610600" cy="2286000"/>
          </a:xfrm>
        </p:spPr>
        <p:txBody>
          <a:bodyPr>
            <a:noAutofit/>
          </a:body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Lập trình cho S7 – 1200</a:t>
            </a:r>
          </a:p>
          <a:p>
            <a:pPr algn="just">
              <a:buFont typeface="Wingdings" pitchFamily="2" charset="2"/>
              <a:buChar char="v"/>
            </a:pPr>
            <a:r>
              <a:rPr lang="en-US" sz="3000">
                <a:solidFill>
                  <a:schemeClr val="tx1"/>
                </a:solidFill>
                <a:latin typeface="Times New Roman" pitchFamily="18" charset="0"/>
                <a:cs typeface="Times New Roman" pitchFamily="18" charset="0"/>
              </a:rPr>
              <a:t> </a:t>
            </a:r>
            <a:r>
              <a:rPr lang="en-US" sz="3000" smtClean="0">
                <a:solidFill>
                  <a:schemeClr val="tx1"/>
                </a:solidFill>
                <a:latin typeface="Times New Roman" pitchFamily="18" charset="0"/>
                <a:cs typeface="Times New Roman" pitchFamily="18" charset="0"/>
              </a:rPr>
              <a:t>Phần mềm lập trình TIA Portal V13.</a:t>
            </a:r>
          </a:p>
          <a:p>
            <a:pPr indent="457200" algn="just"/>
            <a:r>
              <a:rPr lang="en-US" sz="3000" smtClean="0">
                <a:solidFill>
                  <a:schemeClr val="tx1"/>
                </a:solidFill>
                <a:latin typeface="Times New Roman" pitchFamily="18" charset="0"/>
                <a:cs typeface="Times New Roman" pitchFamily="18" charset="0"/>
              </a:rPr>
              <a:t>Hỗ trợ các ngôn ngữ LAD, FBD, SCL.</a:t>
            </a:r>
          </a:p>
          <a:p>
            <a:pPr indent="457200" algn="just"/>
            <a:r>
              <a:rPr lang="en-US" sz="3000" smtClean="0">
                <a:solidFill>
                  <a:schemeClr val="tx1"/>
                </a:solidFill>
                <a:latin typeface="Times New Roman" pitchFamily="18" charset="0"/>
                <a:cs typeface="Times New Roman" pitchFamily="18" charset="0"/>
              </a:rPr>
              <a:t>Nhóm em chọn ngôn ngữ LAD để lập trình.</a:t>
            </a:r>
          </a:p>
          <a:p>
            <a:pPr algn="just">
              <a:buFont typeface="Wingdings" pitchFamily="2" charset="2"/>
              <a:buChar char="v"/>
            </a:pPr>
            <a:endParaRPr lang="en-US" sz="3000" smtClean="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8500" y="3703938"/>
            <a:ext cx="1981200" cy="23024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3597430"/>
            <a:ext cx="5706272" cy="3200848"/>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130955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4000" b="1" smtClean="0">
                <a:effectLst/>
                <a:latin typeface="Times New Roman" pitchFamily="18" charset="0"/>
                <a:cs typeface="Times New Roman" pitchFamily="18" charset="0"/>
              </a:rPr>
              <a:t>II. Mô hình điều khiển (tt)</a:t>
            </a:r>
            <a:br>
              <a:rPr lang="en-US" sz="4000" b="1" smtClean="0">
                <a:effectLst/>
                <a:latin typeface="Times New Roman" pitchFamily="18" charset="0"/>
                <a:cs typeface="Times New Roman" pitchFamily="18" charset="0"/>
              </a:rPr>
            </a:br>
            <a:r>
              <a:rPr lang="en-US" sz="3500" b="1" smtClean="0">
                <a:effectLst/>
                <a:latin typeface="Times New Roman" pitchFamily="18" charset="0"/>
                <a:cs typeface="Times New Roman" pitchFamily="18" charset="0"/>
              </a:rPr>
              <a:t>1. Bộ điều khiển PLC S7 – 1200 (tt)</a:t>
            </a:r>
            <a:endParaRPr lang="en-US" sz="3500" b="1">
              <a:effectLst/>
              <a:latin typeface="Times New Roman" pitchFamily="18" charset="0"/>
              <a:cs typeface="Times New Roman" pitchFamily="18" charset="0"/>
            </a:endParaRPr>
          </a:p>
        </p:txBody>
      </p:sp>
      <p:sp>
        <p:nvSpPr>
          <p:cNvPr id="6" name="Content Placeholder 5"/>
          <p:cNvSpPr>
            <a:spLocks noGrp="1"/>
          </p:cNvSpPr>
          <p:nvPr>
            <p:ph idx="1"/>
          </p:nvPr>
        </p:nvSpPr>
        <p:spPr>
          <a:xfrm>
            <a:off x="304800" y="1447800"/>
            <a:ext cx="8610600" cy="1524000"/>
          </a:xfrm>
        </p:spPr>
        <p:txBody>
          <a:bodyPr>
            <a:noAutofit/>
          </a:bodyPr>
          <a:lstStyle/>
          <a:p>
            <a:pPr algn="just">
              <a:buFont typeface="Wingdings" pitchFamily="2" charset="2"/>
              <a:buChar char="Ø"/>
            </a:pPr>
            <a:r>
              <a:rPr lang="en-US" sz="3000" smtClean="0">
                <a:solidFill>
                  <a:schemeClr val="tx1"/>
                </a:solidFill>
                <a:latin typeface="Times New Roman" pitchFamily="18" charset="0"/>
                <a:cs typeface="Times New Roman" pitchFamily="18" charset="0"/>
              </a:rPr>
              <a:t>Lập trình cho S7 – 1200 (tt)</a:t>
            </a:r>
          </a:p>
          <a:p>
            <a:pPr algn="just">
              <a:buFont typeface="Wingdings" pitchFamily="2" charset="2"/>
              <a:buChar char="v"/>
            </a:pPr>
            <a:r>
              <a:rPr lang="en-US" sz="3000" smtClean="0">
                <a:solidFill>
                  <a:schemeClr val="tx1"/>
                </a:solidFill>
                <a:latin typeface="Times New Roman" pitchFamily="18" charset="0"/>
                <a:cs typeface="Times New Roman" pitchFamily="18" charset="0"/>
              </a:rPr>
              <a:t> Tập lệnh của S7 – 1200: Có thể chia thành 12 nhóm lệnh chính như sau:</a:t>
            </a:r>
          </a:p>
        </p:txBody>
      </p:sp>
      <p:sp>
        <p:nvSpPr>
          <p:cNvPr id="7" name="Content Placeholder 5"/>
          <p:cNvSpPr txBox="1">
            <a:spLocks/>
          </p:cNvSpPr>
          <p:nvPr/>
        </p:nvSpPr>
        <p:spPr>
          <a:xfrm>
            <a:off x="381000" y="2971800"/>
            <a:ext cx="8610600" cy="3810000"/>
          </a:xfrm>
          <a:prstGeom prst="rect">
            <a:avLst/>
          </a:prstGeom>
        </p:spPr>
        <p:txBody>
          <a:bodyPr vert="horz" lIns="91440" tIns="45720" rIns="91440" bIns="45720" numCol="2"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về bit</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định thời</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đếm</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so sánh</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toán học</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di chuyển</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chuyển đổi</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điều khiển chương trình</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Nhóm lệnh dịch và quay</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Vòng lặp PID</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Lệnh đếm xung tốc độ cao</a:t>
            </a:r>
          </a:p>
          <a:p>
            <a:pPr algn="just">
              <a:buFont typeface="Courier New" pitchFamily="49" charset="0"/>
              <a:buChar char="o"/>
            </a:pPr>
            <a:r>
              <a:rPr lang="en-US" sz="2800" smtClean="0">
                <a:solidFill>
                  <a:schemeClr val="tx1"/>
                </a:solidFill>
                <a:latin typeface="Times New Roman" pitchFamily="18" charset="0"/>
                <a:cs typeface="Times New Roman" pitchFamily="18" charset="0"/>
              </a:rPr>
              <a:t>Lệnh ngắt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345606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295</TotalTime>
  <Words>1148</Words>
  <Application>Microsoft Office PowerPoint</Application>
  <PresentationFormat>On-screen Show (4:3)</PresentationFormat>
  <Paragraphs>150</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Executive</vt:lpstr>
      <vt:lpstr>BÁO CÁO ĐỒ ÁN KỸ THUẬT ĐIỆN </vt:lpstr>
      <vt:lpstr>NỘI DUNG BÁO CÁO</vt:lpstr>
      <vt:lpstr>Lý do chọn đề tài</vt:lpstr>
      <vt:lpstr>Khái quát về đối tượng nghiên cứu</vt:lpstr>
      <vt:lpstr>II. Mô hình điều khiển</vt:lpstr>
      <vt:lpstr>II. Mô hình điều khiển (tt) 1. Bộ điều khiển PLC S7 - 1200</vt:lpstr>
      <vt:lpstr>II. Mô hình điều khiển (tt) 1. Bộ điều khiển PLC S7 – 1200 (tt)</vt:lpstr>
      <vt:lpstr>II. Mô hình điều khiển (tt) 1. Bộ điều khiển PLC S7 – 1200 (tt)</vt:lpstr>
      <vt:lpstr>II. Mô hình điều khiển (tt) 1. Bộ điều khiển PLC S7 – 1200 (tt)</vt:lpstr>
      <vt:lpstr>II. Mô hình điều khiển (tt) 1. Bộ điều khiển PLC S7 – 1200 (tt)</vt:lpstr>
      <vt:lpstr>II. Mô hình điều khiển (tt) 2. Các thiết bị chấp hành</vt:lpstr>
      <vt:lpstr>II. Mô hình điều khiển (tt) 3. Chương trình điều khiển</vt:lpstr>
      <vt:lpstr>II. Mô hình điều khiển (tt) 3. Chương trình điều khiển (tt)</vt:lpstr>
      <vt:lpstr>II. Mô hình điều khiển (tt) 3. Chương trình điều khiển (tt)</vt:lpstr>
      <vt:lpstr>II. Mô hình điều khiển (tt) 3. Chương trình điều khiển</vt:lpstr>
      <vt:lpstr>II. Mô hình điều khiển (tt) 3. Chương trình điều khiển</vt:lpstr>
      <vt:lpstr>III. Vận hành mô hình và kết quả thu được  1. Kết quả thu được</vt:lpstr>
      <vt:lpstr>III. Vận hành mô hình và kết quả thu được  1. Kết quả thu được (tt)</vt:lpstr>
      <vt:lpstr>III. Vận hành mô hình và kết quả thu được  1. Kết quả thu được (tt)</vt:lpstr>
      <vt:lpstr>III. Vận hành mô hình và kết quả thu được  1. Kết quả thu được (tt)</vt:lpstr>
      <vt:lpstr>III. Vận hành mô hình và kết quả thu được  1. Kết quả thu được (tt)</vt:lpstr>
      <vt:lpstr>III. Vận hành mô hình và kết quả thu được 2. Vận hành mô hình</vt:lpstr>
      <vt:lpstr>IV. Kết luận và Kiến nghị 1. Kết luận</vt:lpstr>
      <vt:lpstr>IV. Kết luận và Kiến nghị 1. Kết luận (tt)</vt:lpstr>
      <vt:lpstr>IV. Kết luận và Kiến nghị 2. Kiến nghị</vt:lpstr>
      <vt:lpstr>Cảm ơn thầy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ĐIỆN – ĐIỆN TỬ – VIỄN THÔNG BỘ MÔN ĐIỆN – ĐIỆN TỬ</dc:title>
  <dc:creator>MinhNhut</dc:creator>
  <cp:lastModifiedBy>Windows User</cp:lastModifiedBy>
  <cp:revision>430</cp:revision>
  <dcterms:created xsi:type="dcterms:W3CDTF">2006-08-16T00:00:00Z</dcterms:created>
  <dcterms:modified xsi:type="dcterms:W3CDTF">2016-05-13T06:00:10Z</dcterms:modified>
</cp:coreProperties>
</file>