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259" r:id="rId3"/>
    <p:sldId id="294" r:id="rId4"/>
    <p:sldId id="304" r:id="rId5"/>
    <p:sldId id="297" r:id="rId6"/>
    <p:sldId id="303" r:id="rId7"/>
    <p:sldId id="299" r:id="rId8"/>
    <p:sldId id="300" r:id="rId9"/>
    <p:sldId id="301" r:id="rId10"/>
    <p:sldId id="295" r:id="rId11"/>
    <p:sldId id="302" r:id="rId12"/>
    <p:sldId id="296" r:id="rId13"/>
  </p:sldIdLst>
  <p:sldSz cx="9144000" cy="5184775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KasvJ//w2w5ldelTIez/8c/V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463"/>
    <a:srgbClr val="A7C6ED"/>
    <a:srgbClr val="002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9" y="82"/>
      </p:cViewPr>
      <p:guideLst>
        <p:guide orient="horz" pos="16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7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7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85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4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19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13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04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40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85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05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1 Content + Bottom Photo">
  <p:cSld name="Red/Gray 1 Content + Bottom Photo">
    <p:bg>
      <p:bgPr>
        <a:solidFill>
          <a:srgbClr val="E7E7E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>
            <a:spLocks noGrp="1"/>
          </p:cNvSpPr>
          <p:nvPr>
            <p:ph type="pic" idx="2"/>
          </p:nvPr>
        </p:nvSpPr>
        <p:spPr>
          <a:xfrm>
            <a:off x="152400" y="2592387"/>
            <a:ext cx="8839200" cy="24405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>
                <a:solidFill>
                  <a:srgbClr val="6C6463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 rot="-5400000">
            <a:off x="7862313" y="3537008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Title Only">
  <p:cSld name="1_Red/Gray Title Only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>
            <a:spLocks noGrp="1"/>
          </p:cNvSpPr>
          <p:nvPr>
            <p:ph type="pic" idx="2"/>
          </p:nvPr>
        </p:nvSpPr>
        <p:spPr>
          <a:xfrm>
            <a:off x="152400" y="153987"/>
            <a:ext cx="4419600" cy="4876799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135" name="Google Shape;135;p27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 rot="-5400000">
            <a:off x="3442713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877104" y="2188567"/>
            <a:ext cx="3885896" cy="83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- Full Red">
  <p:cSld name="1_Cover - Full Red">
    <p:bg>
      <p:bgPr>
        <a:solidFill>
          <a:srgbClr val="002F6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685800" y="1601787"/>
            <a:ext cx="3886200" cy="120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685800" y="3135206"/>
            <a:ext cx="3429000" cy="120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>
            <a:off x="746760" y="2973387"/>
            <a:ext cx="32004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768" y="569937"/>
            <a:ext cx="1369673" cy="410902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 - Full Red">
  <p:cSld name="1_Divider - Full Red">
    <p:bg>
      <p:bgPr>
        <a:solidFill>
          <a:srgbClr val="002F6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1143000" y="534987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768" y="4344987"/>
            <a:ext cx="1369673" cy="410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9"/>
          <p:cNvCxnSpPr/>
          <p:nvPr/>
        </p:nvCxnSpPr>
        <p:spPr>
          <a:xfrm>
            <a:off x="746760" y="687387"/>
            <a:ext cx="32004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/Gray 1 Content">
  <p:cSld name="2_Red/Gray 1 Content">
    <p:bg>
      <p:bgPr>
        <a:solidFill>
          <a:srgbClr val="E7E7E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/Gray 2 Content">
  <p:cSld name="2_Red/Gray 2 Content">
    <p:bg>
      <p:bgPr>
        <a:solidFill>
          <a:srgbClr val="E7E7E5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38096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648200" y="1296987"/>
            <a:ext cx="38103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/Gray 3 Content">
  <p:cSld name="2_Red/Gray 3 Content">
    <p:bg>
      <p:bgPr>
        <a:solidFill>
          <a:srgbClr val="E7E7E5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25142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5943600" y="1296987"/>
            <a:ext cx="25149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3"/>
          </p:nvPr>
        </p:nvSpPr>
        <p:spPr>
          <a:xfrm>
            <a:off x="3314548" y="1296987"/>
            <a:ext cx="25149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/Gray 1 Content + Bottom Photo">
  <p:cSld name="2_Red/Gray 1 Content + Bottom Photo">
    <p:bg>
      <p:bgPr>
        <a:solidFill>
          <a:srgbClr val="E7E7E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>
            <a:spLocks noGrp="1"/>
          </p:cNvSpPr>
          <p:nvPr>
            <p:ph type="pic" idx="2"/>
          </p:nvPr>
        </p:nvSpPr>
        <p:spPr>
          <a:xfrm>
            <a:off x="152400" y="2592387"/>
            <a:ext cx="8839200" cy="24405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>
                <a:solidFill>
                  <a:srgbClr val="6C6463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3"/>
          </p:nvPr>
        </p:nvSpPr>
        <p:spPr>
          <a:xfrm rot="-5400000">
            <a:off x="7862313" y="3537008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/Gray 1 Content + Right Photo">
  <p:cSld name="2_Red/Gray 1 Content + Right Photo">
    <p:bg>
      <p:bgPr>
        <a:solidFill>
          <a:srgbClr val="E7E7E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>
            <a:spLocks noGrp="1"/>
          </p:cNvSpPr>
          <p:nvPr>
            <p:ph type="pic" idx="2"/>
          </p:nvPr>
        </p:nvSpPr>
        <p:spPr>
          <a:xfrm>
            <a:off x="4572000" y="153988"/>
            <a:ext cx="4419600" cy="48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685800" y="1677987"/>
            <a:ext cx="36576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3"/>
          </p:nvPr>
        </p:nvSpPr>
        <p:spPr>
          <a:xfrm rot="-5400000">
            <a:off x="7862312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685800" y="678715"/>
            <a:ext cx="365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/Gray Title Only">
  <p:cSld name="2_Red/Gray Title Only">
    <p:bg>
      <p:bgPr>
        <a:solidFill>
          <a:srgbClr val="E7E7E5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>
            <a:spLocks noGrp="1"/>
          </p:cNvSpPr>
          <p:nvPr>
            <p:ph type="pic" idx="2"/>
          </p:nvPr>
        </p:nvSpPr>
        <p:spPr>
          <a:xfrm>
            <a:off x="152400" y="153987"/>
            <a:ext cx="44196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2" name="Google Shape;192;p35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 rot="-5400000">
            <a:off x="3442713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877104" y="2188567"/>
            <a:ext cx="3885896" cy="83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Red/Gray 1 Content">
  <p:cSld name="3_Red/Gray 1 Content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1 Content">
  <p:cSld name="Red/Gray 1 Content">
    <p:bg>
      <p:bgPr>
        <a:solidFill>
          <a:srgbClr val="E7E7E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Red/Gray 2 Content">
  <p:cSld name="3_Red/Gray 2 Conten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38096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2"/>
          </p:nvPr>
        </p:nvSpPr>
        <p:spPr>
          <a:xfrm>
            <a:off x="4648200" y="1296987"/>
            <a:ext cx="38103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Red/Gray 3 Content">
  <p:cSld name="3_Red/Gray 3 Content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25142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2"/>
          </p:nvPr>
        </p:nvSpPr>
        <p:spPr>
          <a:xfrm>
            <a:off x="5943600" y="1296987"/>
            <a:ext cx="25149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3"/>
          </p:nvPr>
        </p:nvSpPr>
        <p:spPr>
          <a:xfrm>
            <a:off x="3314548" y="1296987"/>
            <a:ext cx="25149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Red/Gray 1 Content + Bottom Photo">
  <p:cSld name="3_Red/Gray 1 Content + Bottom Photo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>
            <a:spLocks noGrp="1"/>
          </p:cNvSpPr>
          <p:nvPr>
            <p:ph type="pic" idx="2"/>
          </p:nvPr>
        </p:nvSpPr>
        <p:spPr>
          <a:xfrm>
            <a:off x="152400" y="2592387"/>
            <a:ext cx="8839200" cy="2440594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>
                <a:solidFill>
                  <a:srgbClr val="6C6463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3"/>
          </p:nvPr>
        </p:nvSpPr>
        <p:spPr>
          <a:xfrm rot="-5400000">
            <a:off x="7862313" y="3537008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Red/Gray 1 Content + Right Photo">
  <p:cSld name="3_Red/Gray 1 Content + Right Photo"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>
            <a:spLocks noGrp="1"/>
          </p:cNvSpPr>
          <p:nvPr>
            <p:ph type="pic" idx="2"/>
          </p:nvPr>
        </p:nvSpPr>
        <p:spPr>
          <a:xfrm>
            <a:off x="4572000" y="153988"/>
            <a:ext cx="4419600" cy="4876800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227" name="Google Shape;227;p40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685800" y="1677987"/>
            <a:ext cx="36576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3"/>
          </p:nvPr>
        </p:nvSpPr>
        <p:spPr>
          <a:xfrm rot="-5400000">
            <a:off x="7862312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685800" y="678715"/>
            <a:ext cx="365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Red/Gray Title Only">
  <p:cSld name="3_Red/Gray Title Only"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>
            <a:spLocks noGrp="1"/>
          </p:cNvSpPr>
          <p:nvPr>
            <p:ph type="pic" idx="2"/>
          </p:nvPr>
        </p:nvSpPr>
        <p:spPr>
          <a:xfrm>
            <a:off x="152400" y="153987"/>
            <a:ext cx="4419600" cy="4876799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234" name="Google Shape;234;p41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 rot="-5400000">
            <a:off x="3442713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4877104" y="2188567"/>
            <a:ext cx="3885896" cy="83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7B9"/>
              </a:buClr>
              <a:buSzPts val="2400"/>
              <a:buFont typeface="Gill Sans"/>
              <a:buNone/>
              <a:defRPr>
                <a:solidFill>
                  <a:srgbClr val="0067B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Red/Gray 2 Content">
  <p:cSld name="4_Red/Gray 2 Content">
    <p:bg>
      <p:bgPr>
        <a:solidFill>
          <a:srgbClr val="E7E7E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38096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4648200" y="1296987"/>
            <a:ext cx="38103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Title Only">
  <p:cSld name="Red/Gray Title Only">
    <p:bg>
      <p:bgPr>
        <a:solidFill>
          <a:srgbClr val="E7E7E5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>
            <a:spLocks noGrp="1"/>
          </p:cNvSpPr>
          <p:nvPr>
            <p:ph type="pic" idx="2"/>
          </p:nvPr>
        </p:nvSpPr>
        <p:spPr>
          <a:xfrm>
            <a:off x="152400" y="153987"/>
            <a:ext cx="44196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3" name="Google Shape;93;p21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 rot="-5400000">
            <a:off x="3442713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4877104" y="2188567"/>
            <a:ext cx="3885896" cy="83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1 Content">
  <p:cSld name="1_Red/Gray 1 Conten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2 Content">
  <p:cSld name="1_Red/Gray 2 Content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38096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4648200" y="1296987"/>
            <a:ext cx="38103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3 Content">
  <p:cSld name="1_Red/Gray 3 Content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686104" y="1296987"/>
            <a:ext cx="2514296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2"/>
          </p:nvPr>
        </p:nvSpPr>
        <p:spPr>
          <a:xfrm>
            <a:off x="5943600" y="1296987"/>
            <a:ext cx="25149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3"/>
          </p:nvPr>
        </p:nvSpPr>
        <p:spPr>
          <a:xfrm>
            <a:off x="3314548" y="1296987"/>
            <a:ext cx="251490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1 Content + Bottom Photo">
  <p:cSld name="1_Red/Gray 1 Content + Bottom Photo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>
            <a:spLocks noGrp="1"/>
          </p:cNvSpPr>
          <p:nvPr>
            <p:ph type="pic" idx="2"/>
          </p:nvPr>
        </p:nvSpPr>
        <p:spPr>
          <a:xfrm>
            <a:off x="152400" y="2592387"/>
            <a:ext cx="8839200" cy="2440594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>
                <a:solidFill>
                  <a:srgbClr val="6C6463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3"/>
          </p:nvPr>
        </p:nvSpPr>
        <p:spPr>
          <a:xfrm rot="-5400000">
            <a:off x="7862313" y="3537008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86104" y="679217"/>
            <a:ext cx="7772400" cy="4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1 Content + Right Photo">
  <p:cSld name="1_Red/Gray 1 Content + Right Photo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4572000" y="153988"/>
            <a:ext cx="4419600" cy="4876800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685800" y="1677987"/>
            <a:ext cx="36576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3"/>
          </p:nvPr>
        </p:nvSpPr>
        <p:spPr>
          <a:xfrm rot="-5400000">
            <a:off x="7862312" y="1098609"/>
            <a:ext cx="207391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85800" y="678715"/>
            <a:ext cx="365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BA0C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6C6463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152400" y="4864207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4864207"/>
            <a:ext cx="2895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858000" y="4864207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0" y="0"/>
            <a:ext cx="9144000" cy="5189384"/>
          </a:xfrm>
          <a:prstGeom prst="frame">
            <a:avLst>
              <a:gd name="adj1" fmla="val 296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D1A02A-9F13-4F00-B1AB-1F5BA09D3C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323D3D35-8828-4D66-87CA-5DFCDF57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4" y="300027"/>
            <a:ext cx="2051437" cy="826729"/>
          </a:xfrm>
          <a:prstGeom prst="rect">
            <a:avLst/>
          </a:prstGeom>
        </p:spPr>
      </p:pic>
      <p:sp>
        <p:nvSpPr>
          <p:cNvPr id="6" name="Google Shape;253;p2">
            <a:extLst>
              <a:ext uri="{FF2B5EF4-FFF2-40B4-BE49-F238E27FC236}">
                <a16:creationId xmlns:a16="http://schemas.microsoft.com/office/drawing/2014/main" id="{2E2F78BA-6EBF-47D3-BA82-B4DB9452E99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4844639"/>
            <a:ext cx="2895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FOOTER GOES HERE</a:t>
            </a:r>
            <a:endParaRPr/>
          </a:p>
        </p:txBody>
      </p:sp>
      <p:sp>
        <p:nvSpPr>
          <p:cNvPr id="7" name="Google Shape;254;p2">
            <a:extLst>
              <a:ext uri="{FF2B5EF4-FFF2-40B4-BE49-F238E27FC236}">
                <a16:creationId xmlns:a16="http://schemas.microsoft.com/office/drawing/2014/main" id="{156D5086-539F-448F-99DE-5367EA23539D}"/>
              </a:ext>
            </a:extLst>
          </p:cNvPr>
          <p:cNvSpPr txBox="1">
            <a:spLocks/>
          </p:cNvSpPr>
          <p:nvPr/>
        </p:nvSpPr>
        <p:spPr>
          <a:xfrm>
            <a:off x="6858000" y="4844639"/>
            <a:ext cx="2133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Google Shape;255;p2">
            <a:extLst>
              <a:ext uri="{FF2B5EF4-FFF2-40B4-BE49-F238E27FC236}">
                <a16:creationId xmlns:a16="http://schemas.microsoft.com/office/drawing/2014/main" id="{2E106999-6CE9-4ACD-93C8-E1FD15823A90}"/>
              </a:ext>
            </a:extLst>
          </p:cNvPr>
          <p:cNvSpPr txBox="1">
            <a:spLocks/>
          </p:cNvSpPr>
          <p:nvPr/>
        </p:nvSpPr>
        <p:spPr>
          <a:xfrm>
            <a:off x="685800" y="1675540"/>
            <a:ext cx="38862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1800"/>
              <a:buFont typeface="Gill Sans"/>
              <a:buNone/>
              <a:defRPr sz="2400" b="0" i="0" u="none" strike="noStrike" cap="none">
                <a:solidFill>
                  <a:srgbClr val="BA0C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2400"/>
            </a:pPr>
            <a:r>
              <a:rPr lang="es-MX" dirty="0">
                <a:solidFill>
                  <a:schemeClr val="bg1"/>
                </a:solidFill>
              </a:rPr>
              <a:t>Número de personas beneficiarias contrapartes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Google Shape;256;p2">
            <a:extLst>
              <a:ext uri="{FF2B5EF4-FFF2-40B4-BE49-F238E27FC236}">
                <a16:creationId xmlns:a16="http://schemas.microsoft.com/office/drawing/2014/main" id="{D682EFC3-E9FA-4274-814E-A91EF53C342B}"/>
              </a:ext>
            </a:extLst>
          </p:cNvPr>
          <p:cNvSpPr txBox="1">
            <a:spLocks/>
          </p:cNvSpPr>
          <p:nvPr/>
        </p:nvSpPr>
        <p:spPr>
          <a:xfrm>
            <a:off x="685800" y="3135206"/>
            <a:ext cx="34290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buClr>
                <a:schemeClr val="lt1"/>
              </a:buClr>
              <a:buSzPts val="1600"/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388" lvl="1" indent="-230188">
              <a:spcBef>
                <a:spcPts val="0"/>
              </a:spcBef>
              <a:buChar char="•"/>
            </a:pPr>
            <a:r>
              <a:rPr lang="es-MX" dirty="0"/>
              <a:t>En el 2022 el MPI incorporó a 9 personas. En 2023 va 1 persona</a:t>
            </a:r>
            <a:endParaRPr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r>
              <a:rPr lang="en-US" dirty="0">
                <a:solidFill>
                  <a:schemeClr val="accent1"/>
                </a:solidFill>
              </a:rPr>
              <a:t> Integral de la CDMX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B58C6D2-9EF5-35C7-CCF9-76A8FA32CA7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-103" b="1366"/>
          <a:stretch/>
        </p:blipFill>
        <p:spPr>
          <a:xfrm>
            <a:off x="152400" y="2085987"/>
            <a:ext cx="8839200" cy="2944800"/>
          </a:xfrm>
        </p:spPr>
      </p:pic>
    </p:spTree>
    <p:extLst>
      <p:ext uri="{BB962C8B-B14F-4D97-AF65-F5344CB8AC3E}">
        <p14:creationId xmlns:p14="http://schemas.microsoft.com/office/powerpoint/2010/main" val="305485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388" lvl="1" indent="-230188">
              <a:spcBef>
                <a:spcPts val="0"/>
              </a:spcBef>
              <a:buChar char="•"/>
            </a:pPr>
            <a:r>
              <a:rPr lang="es-MX" dirty="0"/>
              <a:t>Medidas o apoyos brindados por el MPI</a:t>
            </a:r>
            <a:endParaRPr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r>
              <a:rPr lang="en-US" dirty="0">
                <a:solidFill>
                  <a:schemeClr val="accent1"/>
                </a:solidFill>
              </a:rPr>
              <a:t> Integral de la CDMX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6583535-A9E7-E2E5-2BBF-B36BF6A9CDD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8" b="507"/>
          <a:stretch/>
        </p:blipFill>
        <p:spPr>
          <a:xfrm>
            <a:off x="152400" y="1641599"/>
            <a:ext cx="8839200" cy="3389187"/>
          </a:xfrm>
        </p:spPr>
      </p:pic>
    </p:spTree>
    <p:extLst>
      <p:ext uri="{BB962C8B-B14F-4D97-AF65-F5344CB8AC3E}">
        <p14:creationId xmlns:p14="http://schemas.microsoft.com/office/powerpoint/2010/main" val="315390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685800" y="1296986"/>
            <a:ext cx="7772400" cy="33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388" lvl="1" indent="-230188">
              <a:spcBef>
                <a:spcPts val="0"/>
              </a:spcBef>
              <a:buChar char="•"/>
            </a:pPr>
            <a:r>
              <a:rPr lang="es-MX" dirty="0"/>
              <a:t>En el 2022, la UEP ha abierto 6 casos. 5 de periodistas y 6 de personas defensoras de derechos humanos.</a:t>
            </a:r>
          </a:p>
          <a:p>
            <a:pPr marL="687388" lvl="1" indent="-230188">
              <a:spcBef>
                <a:spcPts val="0"/>
              </a:spcBef>
              <a:buChar char="•"/>
            </a:pPr>
            <a:r>
              <a:rPr lang="es-MX" dirty="0"/>
              <a:t>De los cuales ha canalizado 4 al MF</a:t>
            </a:r>
          </a:p>
          <a:p>
            <a:pPr marL="687388" lvl="1" indent="-230188">
              <a:spcBef>
                <a:spcPts val="0"/>
              </a:spcBef>
              <a:buChar char="•"/>
            </a:pPr>
            <a:r>
              <a:rPr lang="es-MX" dirty="0"/>
              <a:t>Además, han dado 35 medidas de protección a periodistas (7 rondines, 11 números de contacto de emergencia, 9 monitoreos de riesgos, 7 manuales de autoprotección y 1 botón de pánico. Y solo 1 número de contacto de emergencia para personas defensoras de derechos humanos.</a:t>
            </a:r>
            <a:endParaRPr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>
                <a:solidFill>
                  <a:schemeClr val="accent1"/>
                </a:solidFill>
              </a:rPr>
              <a:t>Unidad </a:t>
            </a:r>
            <a:r>
              <a:rPr lang="en-US" dirty="0" err="1">
                <a:solidFill>
                  <a:schemeClr val="accent1"/>
                </a:solidFill>
              </a:rPr>
              <a:t>Estatal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r>
              <a:rPr lang="en-US" dirty="0">
                <a:solidFill>
                  <a:schemeClr val="accent1"/>
                </a:solidFill>
              </a:rPr>
              <a:t> de Chihuahua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En el último año, se han incorporado 116 personas al MF</a:t>
            </a:r>
            <a:endParaRPr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404A1AF-AC92-E00C-9398-7B18F92C315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56" b="-1787"/>
          <a:stretch/>
        </p:blipFill>
        <p:spPr>
          <a:xfrm>
            <a:off x="152400" y="1884387"/>
            <a:ext cx="8839200" cy="3146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685800" y="129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A corte de agosto del 2022, el MF cuenta con 1657 personas incorporadas.</a:t>
            </a:r>
            <a:endParaRPr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10" name="Picture Placeholder 9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424CC11F-3666-C90D-FFFC-A61D546C677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-311" b="454"/>
          <a:stretch/>
        </p:blipFill>
        <p:spPr>
          <a:xfrm>
            <a:off x="152400" y="2354400"/>
            <a:ext cx="8839200" cy="2894400"/>
          </a:xfrm>
        </p:spPr>
      </p:pic>
    </p:spTree>
    <p:extLst>
      <p:ext uri="{BB962C8B-B14F-4D97-AF65-F5344CB8AC3E}">
        <p14:creationId xmlns:p14="http://schemas.microsoft.com/office/powerpoint/2010/main" val="6409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519600" y="1144587"/>
            <a:ext cx="8300400" cy="33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r>
              <a:rPr lang="es-MX" dirty="0"/>
              <a:t>Perfil de las personas actualmente beneficiarias del NPM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8F2D627-A729-1AE0-C7E6-9DA5E37C3DB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478" b="-442"/>
          <a:stretch/>
        </p:blipFill>
        <p:spPr>
          <a:xfrm>
            <a:off x="100800" y="1612800"/>
            <a:ext cx="8890800" cy="3492000"/>
          </a:xfrm>
        </p:spPr>
      </p:pic>
    </p:spTree>
    <p:extLst>
      <p:ext uri="{BB962C8B-B14F-4D97-AF65-F5344CB8AC3E}">
        <p14:creationId xmlns:p14="http://schemas.microsoft.com/office/powerpoint/2010/main" val="313707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519600" y="987172"/>
            <a:ext cx="31812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r>
              <a:rPr lang="es-MX" dirty="0"/>
              <a:t>Las entidades con más personas beneficiarias son: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CDMX (212)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Oaxaca (168)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Guerrero (115)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Jalisco (114)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Chiapas (113)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Sonora (60)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Coahuila (52)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r>
              <a:rPr lang="es-MX" dirty="0"/>
              <a:t>Chihuahua (34)</a:t>
            </a:r>
          </a:p>
          <a:p>
            <a:pPr marL="230188" lvl="0" indent="-230188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</a:pPr>
            <a:endParaRPr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Placeholder 4" descr="Map&#10;&#10;Description automatically generated">
            <a:extLst>
              <a:ext uri="{FF2B5EF4-FFF2-40B4-BE49-F238E27FC236}">
                <a16:creationId xmlns:a16="http://schemas.microsoft.com/office/drawing/2014/main" id="{96ACF4D8-45E3-E884-DBAF-22DD1A80E6E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3387" t="79" b="582"/>
          <a:stretch/>
        </p:blipFill>
        <p:spPr>
          <a:xfrm>
            <a:off x="3499200" y="878317"/>
            <a:ext cx="5035052" cy="3966322"/>
          </a:xfrm>
        </p:spPr>
      </p:pic>
    </p:spTree>
    <p:extLst>
      <p:ext uri="{BB962C8B-B14F-4D97-AF65-F5344CB8AC3E}">
        <p14:creationId xmlns:p14="http://schemas.microsoft.com/office/powerpoint/2010/main" val="2379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519600" y="1144587"/>
            <a:ext cx="3360904" cy="33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r>
              <a:rPr lang="es-MX" dirty="0"/>
              <a:t>Estados con más personas beneficiarias mujeres u hombres del MF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23E0AEC6-6713-6F87-6F8C-47C122EFD1B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647" b="920"/>
          <a:stretch/>
        </p:blipFill>
        <p:spPr>
          <a:xfrm>
            <a:off x="4032452" y="1107607"/>
            <a:ext cx="4578000" cy="3388035"/>
          </a:xfrm>
        </p:spPr>
      </p:pic>
    </p:spTree>
    <p:extLst>
      <p:ext uri="{BB962C8B-B14F-4D97-AF65-F5344CB8AC3E}">
        <p14:creationId xmlns:p14="http://schemas.microsoft.com/office/powerpoint/2010/main" val="41331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519600" y="1144587"/>
            <a:ext cx="8242800" cy="34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r>
              <a:rPr lang="es-MX" dirty="0"/>
              <a:t>Medidas extraordinarias emitidas por el MF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D35BB90-B068-E39A-E172-CAB353C57C6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603" b="-1310"/>
          <a:stretch/>
        </p:blipFill>
        <p:spPr>
          <a:xfrm>
            <a:off x="152400" y="1565836"/>
            <a:ext cx="8839200" cy="3618939"/>
          </a:xfrm>
        </p:spPr>
      </p:pic>
    </p:spTree>
    <p:extLst>
      <p:ext uri="{BB962C8B-B14F-4D97-AF65-F5344CB8AC3E}">
        <p14:creationId xmlns:p14="http://schemas.microsoft.com/office/powerpoint/2010/main" val="214563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519600" y="1144587"/>
            <a:ext cx="8242800" cy="34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r>
              <a:rPr lang="es-MX" dirty="0"/>
              <a:t>Medidas ordinarias emitidas por el MF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4DE70E8-54D5-0AC9-019D-239FC964B89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371" b="-1161"/>
          <a:stretch/>
        </p:blipFill>
        <p:spPr>
          <a:xfrm>
            <a:off x="152400" y="1609036"/>
            <a:ext cx="8839200" cy="3575739"/>
          </a:xfrm>
        </p:spPr>
      </p:pic>
    </p:spTree>
    <p:extLst>
      <p:ext uri="{BB962C8B-B14F-4D97-AF65-F5344CB8AC3E}">
        <p14:creationId xmlns:p14="http://schemas.microsoft.com/office/powerpoint/2010/main" val="11920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519600" y="1144587"/>
            <a:ext cx="8242800" cy="34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r>
              <a:rPr lang="es-MX" dirty="0"/>
              <a:t>Medidas totales emitidas por el MF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None/>
            </a:pPr>
            <a:endParaRPr lang="es-MX" dirty="0"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686104" y="31359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1D32"/>
              </a:buClr>
              <a:buSzPts val="2400"/>
              <a:buFont typeface="Gill Sans"/>
              <a:buNone/>
            </a:pPr>
            <a:r>
              <a:rPr lang="en-US" dirty="0" err="1">
                <a:solidFill>
                  <a:schemeClr val="accent1"/>
                </a:solidFill>
              </a:rPr>
              <a:t>Mecanismo</a:t>
            </a:r>
            <a:r>
              <a:rPr lang="en-US" dirty="0">
                <a:solidFill>
                  <a:schemeClr val="accent1"/>
                </a:solidFill>
              </a:rPr>
              <a:t> Federal de </a:t>
            </a:r>
            <a:r>
              <a:rPr lang="en-US" dirty="0" err="1">
                <a:solidFill>
                  <a:schemeClr val="accent1"/>
                </a:solidFill>
              </a:rPr>
              <a:t>Protección</a:t>
            </a:r>
            <a:br>
              <a:rPr lang="en-US" dirty="0">
                <a:solidFill>
                  <a:srgbClr val="651D32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2D7CEF2-B2B3-33D0-3E45-81BB3B4793B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634" b="-1574"/>
          <a:stretch/>
        </p:blipFill>
        <p:spPr>
          <a:xfrm>
            <a:off x="152400" y="1555200"/>
            <a:ext cx="8839200" cy="3629575"/>
          </a:xfrm>
        </p:spPr>
      </p:pic>
    </p:spTree>
    <p:extLst>
      <p:ext uri="{BB962C8B-B14F-4D97-AF65-F5344CB8AC3E}">
        <p14:creationId xmlns:p14="http://schemas.microsoft.com/office/powerpoint/2010/main" val="1984655569"/>
      </p:ext>
    </p:extLst>
  </p:cSld>
  <p:clrMapOvr>
    <a:masterClrMapping/>
  </p:clrMapOvr>
</p:sld>
</file>

<file path=ppt/theme/theme1.xml><?xml version="1.0" encoding="utf-8"?>
<a:theme xmlns:a="http://schemas.openxmlformats.org/drawingml/2006/main" name="16.9-Template_12.7.2016">
  <a:themeElements>
    <a:clrScheme name="Custom 2">
      <a:dk1>
        <a:srgbClr val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291</Words>
  <Application>Microsoft Office PowerPoint</Application>
  <PresentationFormat>Custom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</vt:lpstr>
      <vt:lpstr>16.9-Template_12.7.2016</vt:lpstr>
      <vt:lpstr>PowerPoint Presentation</vt:lpstr>
      <vt:lpstr>Mecanismo Federal de Protección </vt:lpstr>
      <vt:lpstr>Mecanismo Federal de Protección </vt:lpstr>
      <vt:lpstr>Mecanismo Federal de Protección </vt:lpstr>
      <vt:lpstr>Mecanismo Federal de Protección </vt:lpstr>
      <vt:lpstr>Mecanismo Federal de Protección </vt:lpstr>
      <vt:lpstr>Mecanismo Federal de Protección </vt:lpstr>
      <vt:lpstr>Mecanismo Federal de Protección </vt:lpstr>
      <vt:lpstr>Mecanismo Federal de Protección </vt:lpstr>
      <vt:lpstr>Mecanismo de Protección Integral de la CDMX </vt:lpstr>
      <vt:lpstr>Mecanismo de Protección Integral de la CDMX </vt:lpstr>
      <vt:lpstr>Unidad Estatal de Protección de Chihuahua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USAID</dc:creator>
  <cp:lastModifiedBy>GarciaMartinez, Helios</cp:lastModifiedBy>
  <cp:revision>11</cp:revision>
  <dcterms:created xsi:type="dcterms:W3CDTF">2017-03-16T17:43:27Z</dcterms:created>
  <dcterms:modified xsi:type="dcterms:W3CDTF">2023-05-08T22:58:12Z</dcterms:modified>
</cp:coreProperties>
</file>