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9" r:id="rId5"/>
    <p:sldId id="270" r:id="rId6"/>
    <p:sldId id="257" r:id="rId7"/>
    <p:sldId id="276" r:id="rId8"/>
    <p:sldId id="277" r:id="rId9"/>
    <p:sldId id="278" r:id="rId10"/>
    <p:sldId id="273" r:id="rId11"/>
    <p:sldId id="279" r:id="rId12"/>
    <p:sldId id="281" r:id="rId13"/>
    <p:sldId id="280" r:id="rId14"/>
    <p:sldId id="292" r:id="rId15"/>
    <p:sldId id="291" r:id="rId16"/>
    <p:sldId id="283" r:id="rId17"/>
    <p:sldId id="274" r:id="rId18"/>
    <p:sldId id="284" r:id="rId19"/>
    <p:sldId id="275" r:id="rId20"/>
    <p:sldId id="293" r:id="rId21"/>
    <p:sldId id="294" r:id="rId22"/>
    <p:sldId id="285" r:id="rId23"/>
    <p:sldId id="286" r:id="rId24"/>
    <p:sldId id="287" r:id="rId25"/>
    <p:sldId id="288" r:id="rId26"/>
    <p:sldId id="289" r:id="rId27"/>
    <p:sldId id="271" r:id="rId28"/>
    <p:sldId id="272" r:id="rId29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35" autoAdjust="0"/>
    <p:restoredTop sz="8141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40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Show repository</a:t>
            </a:r>
          </a:p>
          <a:p>
            <a:r>
              <a:rPr lang="de-CH" dirty="0" smtClean="0"/>
              <a:t>Show Travis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Build success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Script output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Build failure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Script</a:t>
            </a:r>
            <a:r>
              <a:rPr lang="de-CH" baseline="0" dirty="0" smtClean="0"/>
              <a:t> output</a:t>
            </a:r>
          </a:p>
          <a:p>
            <a:r>
              <a:rPr lang="de-CH" dirty="0" smtClean="0"/>
              <a:t>Show build file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15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cto.com/en/ios-development-right-code-coverag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hunkoWitko/infsem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ravis-ci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Séminaire Informatique – 21.01.2016</a:t>
            </a:r>
          </a:p>
          <a:p>
            <a:r>
              <a:rPr lang="fr-CH" dirty="0" smtClean="0"/>
              <a:t>David Aeschlimann &amp; Emanuel </a:t>
            </a:r>
            <a:r>
              <a:rPr lang="fr-CH" dirty="0" err="1" smtClean="0"/>
              <a:t>Knecht</a:t>
            </a:r>
            <a:endParaRPr lang="fr-CH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Inspections contrôle la forme du code</a:t>
            </a:r>
          </a:p>
          <a:p>
            <a:endParaRPr lang="de-CH" dirty="0"/>
          </a:p>
          <a:p>
            <a:pPr marL="814387" lvl="1" indent="-342900">
              <a:buFont typeface="+mj-lt"/>
              <a:buAutoNum type="arabicPeriod"/>
            </a:pPr>
            <a:r>
              <a:rPr lang="de-CH" dirty="0" smtClean="0"/>
              <a:t>Réduire la complexité du code source</a:t>
            </a:r>
          </a:p>
          <a:p>
            <a:pPr marL="814387" lvl="1" indent="-342900">
              <a:buFont typeface="+mj-lt"/>
              <a:buAutoNum type="arabicPeriod"/>
            </a:pPr>
            <a:endParaRPr lang="de-CH" dirty="0"/>
          </a:p>
          <a:p>
            <a:pPr marL="814387" lvl="1" indent="-342900">
              <a:buFont typeface="+mj-lt"/>
              <a:buAutoNum type="arabicPeriod"/>
            </a:pPr>
            <a:r>
              <a:rPr lang="de-CH" dirty="0" smtClean="0"/>
              <a:t>Déterminer la dépendance d’un paquet</a:t>
            </a:r>
          </a:p>
          <a:p>
            <a:pPr marL="814387" lvl="1" indent="-342900">
              <a:buFont typeface="+mj-lt"/>
              <a:buAutoNum type="arabicPeriod"/>
            </a:pPr>
            <a:endParaRPr lang="de-CH" dirty="0"/>
          </a:p>
          <a:p>
            <a:pPr marL="814387" lvl="1" indent="-342900">
              <a:buFont typeface="+mj-lt"/>
              <a:buAutoNum type="arabicPeriod"/>
            </a:pPr>
            <a:r>
              <a:rPr lang="de-CH" dirty="0" smtClean="0"/>
              <a:t>Imposer les standards de l’entreprise</a:t>
            </a:r>
          </a:p>
          <a:p>
            <a:pPr marL="814387" lvl="1" indent="-342900">
              <a:buFont typeface="+mj-lt"/>
              <a:buAutoNum type="arabicPeriod"/>
            </a:pPr>
            <a:endParaRPr lang="de-CH" dirty="0"/>
          </a:p>
          <a:p>
            <a:pPr marL="814387" lvl="1" indent="-342900">
              <a:buFont typeface="+mj-lt"/>
              <a:buAutoNum type="arabicPeriod"/>
            </a:pPr>
            <a:r>
              <a:rPr lang="de-CH" dirty="0" smtClean="0"/>
              <a:t>Réduire le code copié</a:t>
            </a:r>
          </a:p>
          <a:p>
            <a:pPr marL="814387" lvl="1" indent="-342900">
              <a:buFont typeface="+mj-lt"/>
              <a:buAutoNum type="arabicPeriod"/>
            </a:pPr>
            <a:endParaRPr lang="de-CH" dirty="0"/>
          </a:p>
          <a:p>
            <a:pPr marL="814387" lvl="1" indent="-342900">
              <a:buFont typeface="+mj-lt"/>
              <a:buAutoNum type="arabicPeriod"/>
            </a:pPr>
            <a:r>
              <a:rPr lang="de-CH" dirty="0" smtClean="0"/>
              <a:t>Déterminer la couverture de code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Inspection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8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Code Coverage</a:t>
            </a:r>
            <a:endParaRPr lang="de-CH" dirty="0"/>
          </a:p>
        </p:txBody>
      </p:sp>
      <p:pic>
        <p:nvPicPr>
          <p:cNvPr id="1026" name="Picture 2" descr="Coverage report by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594689"/>
            <a:ext cx="8093597" cy="28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000" y="4510770"/>
            <a:ext cx="68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hlinkClick r:id="rId3"/>
              </a:rPr>
              <a:t>http://blog.octo.com/en/ios-development-right-code-coverage</a:t>
            </a:r>
            <a:r>
              <a:rPr lang="de-CH" sz="1200" dirty="0" smtClean="0">
                <a:hlinkClick r:id="rId3"/>
              </a:rPr>
              <a:t>/</a:t>
            </a:r>
            <a:r>
              <a:rPr lang="de-CH" sz="1200" dirty="0" smtClean="0"/>
              <a:t> 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19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Le résultat des constructions, tests et inspections</a:t>
            </a:r>
          </a:p>
          <a:p>
            <a:pPr lvl="1"/>
            <a:r>
              <a:rPr lang="de-CH" dirty="0" smtClean="0"/>
              <a:t>Intérface web</a:t>
            </a:r>
          </a:p>
          <a:p>
            <a:pPr lvl="1"/>
            <a:r>
              <a:rPr lang="de-CH" dirty="0" smtClean="0"/>
              <a:t>Email</a:t>
            </a:r>
          </a:p>
          <a:p>
            <a:pPr lvl="1"/>
            <a:r>
              <a:rPr lang="de-CH" dirty="0" smtClean="0"/>
              <a:t>Ordiphone</a:t>
            </a:r>
          </a:p>
          <a:p>
            <a:pPr lvl="1"/>
            <a:r>
              <a:rPr lang="de-CH" dirty="0" smtClean="0"/>
              <a:t>Chat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Information en retour continue</a:t>
            </a:r>
            <a:endParaRPr lang="de-CH" dirty="0"/>
          </a:p>
        </p:txBody>
      </p:sp>
      <p:pic>
        <p:nvPicPr>
          <p:cNvPr id="2050" name="Picture 2" descr="https://wiki.jenkins-ci.org/download/attachments/47087692/build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73" y="3298522"/>
            <a:ext cx="6038015" cy="24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Intégration de base de données continue</a:t>
            </a:r>
          </a:p>
          <a:p>
            <a:r>
              <a:rPr lang="de-CH" dirty="0" smtClean="0"/>
              <a:t>Déploiment continue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Autres concepts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71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Déroulement du projet sans accroc</a:t>
            </a:r>
          </a:p>
          <a:p>
            <a:r>
              <a:rPr lang="de-CH" dirty="0" smtClean="0"/>
              <a:t>Éviter des tâches repetitives</a:t>
            </a:r>
          </a:p>
          <a:p>
            <a:pPr lvl="1"/>
            <a:r>
              <a:rPr lang="de-CH" dirty="0" smtClean="0"/>
              <a:t>Développeurs se concentre sur le code</a:t>
            </a:r>
          </a:p>
          <a:p>
            <a:pPr marL="457200" lvl="1" indent="0">
              <a:buNone/>
            </a:pPr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Économiser du temps et monnaie!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Éviter des risques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Logiciel pas près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Découverte tarde des erreurs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Manque de visibilité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Logiciel de basse qualité</a:t>
            </a: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79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Évaluation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3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Logiciel de construction en Java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20" y="2555145"/>
            <a:ext cx="6263744" cy="2449707"/>
          </a:xfrm>
          <a:prstGeom prst="rect">
            <a:avLst/>
          </a:prstGeom>
        </p:spPr>
      </p:pic>
      <p:pic>
        <p:nvPicPr>
          <p:cNvPr id="3076" name="Picture 4" descr="http://crazyadmins.com/wp-content/uploads/2015/10/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96" y="1368285"/>
            <a:ext cx="2927102" cy="10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73" y="1513619"/>
            <a:ext cx="2817501" cy="71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upload.wikimedia.org/wikipedia/commons/thumb/2/2f/Apache-Ant-logo.svg/2000px-Apache-An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7" y="970537"/>
            <a:ext cx="2321386" cy="1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9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Buildscript examples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89564"/>
            <a:ext cx="3733079" cy="254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81" y="1389564"/>
            <a:ext cx="4580978" cy="2559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37" y="4305987"/>
            <a:ext cx="3567963" cy="1864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45" y="4674695"/>
            <a:ext cx="3414909" cy="7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20084" y="900000"/>
            <a:ext cx="2587883" cy="2587883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Serveurs choisit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4" y="1089587"/>
            <a:ext cx="5715000" cy="1905000"/>
          </a:xfrm>
          <a:prstGeom prst="rect">
            <a:avLst/>
          </a:prstGeom>
        </p:spPr>
      </p:pic>
      <p:pic>
        <p:nvPicPr>
          <p:cNvPr id="1026" name="Picture 2" descr="https://jenkins-ci.org/images/head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4" y="4065617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squared.com/content/binary/Windows-Live-Writer/Announcing-Visual-Studio-Online_AD/Visual%20Studio%20Online%20Logo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6" y="4418269"/>
            <a:ext cx="4180019" cy="8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Concepts</a:t>
            </a:r>
          </a:p>
          <a:p>
            <a:r>
              <a:rPr lang="fr-CH" dirty="0" smtClean="0"/>
              <a:t>Bénéfice</a:t>
            </a:r>
          </a:p>
          <a:p>
            <a:r>
              <a:rPr lang="fr-CH" dirty="0" smtClean="0"/>
              <a:t>Evaluation</a:t>
            </a:r>
          </a:p>
          <a:p>
            <a:pPr lvl="1"/>
            <a:r>
              <a:rPr lang="fr-CH" dirty="0" smtClean="0"/>
              <a:t>Bilan</a:t>
            </a:r>
          </a:p>
          <a:p>
            <a:pPr lvl="1"/>
            <a:r>
              <a:rPr lang="fr-CH" dirty="0" smtClean="0"/>
              <a:t>Démonstration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Aperçu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7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Resultats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04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Une petite indication pour le travail bachelor</a:t>
            </a:r>
          </a:p>
          <a:p>
            <a:pPr lvl="1"/>
            <a:r>
              <a:rPr lang="de-CH" dirty="0">
                <a:hlinkClick r:id="rId2"/>
              </a:rPr>
              <a:t>https://education.github.com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40" y="2187975"/>
            <a:ext cx="6331920" cy="415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" y="2510559"/>
            <a:ext cx="7571166" cy="1195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" y="3861060"/>
            <a:ext cx="7586463" cy="110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Travis Professional </a:t>
            </a:r>
            <a:r>
              <a:rPr lang="de-CH" dirty="0" smtClean="0"/>
              <a:t>avec github</a:t>
            </a:r>
          </a:p>
          <a:p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Un dépôt privée sur github.com </a:t>
            </a:r>
            <a:endParaRPr lang="de-CH" dirty="0"/>
          </a:p>
          <a:p>
            <a:pPr marL="0" indent="0">
              <a:buNone/>
            </a:pPr>
            <a:r>
              <a:rPr lang="de-CH" dirty="0">
                <a:hlinkClick r:id="rId3"/>
              </a:rPr>
              <a:t>https://github.com/TashunkoWitko/infsemci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CH" dirty="0" smtClean="0">
              <a:hlinkClick r:id="rId4"/>
            </a:endParaRPr>
          </a:p>
          <a:p>
            <a:pPr marL="0" indent="0">
              <a:buNone/>
            </a:pPr>
            <a:r>
              <a:rPr lang="de-CH" dirty="0"/>
              <a:t>Travis Professional</a:t>
            </a:r>
            <a:endParaRPr lang="de-CH" dirty="0" smtClean="0">
              <a:hlinkClick r:id="rId4"/>
            </a:endParaRPr>
          </a:p>
          <a:p>
            <a:pPr marL="0" indent="0">
              <a:buNone/>
            </a:pPr>
            <a:r>
              <a:rPr lang="de-CH" dirty="0" smtClean="0">
                <a:hlinkClick r:id="rId4"/>
              </a:rPr>
              <a:t>https</a:t>
            </a:r>
            <a:r>
              <a:rPr lang="de-CH" dirty="0">
                <a:hlinkClick r:id="rId4"/>
              </a:rPr>
              <a:t>://travis-ci.com</a:t>
            </a:r>
            <a:r>
              <a:rPr lang="de-CH" dirty="0" smtClean="0">
                <a:hlinkClick r:id="rId4"/>
              </a:rPr>
              <a:t>/</a:t>
            </a:r>
            <a:r>
              <a:rPr lang="de-CH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27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25" y="1637272"/>
            <a:ext cx="7524750" cy="34575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Configuration .travis.yml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344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Merci beaucoup pour votre attention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27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arlharborwebsite.com/blog/wp-content/uploads/2014/09/3D-Small-People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0" y="1439332"/>
            <a:ext cx="7031920" cy="3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Définition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225" y="1286734"/>
            <a:ext cx="6229550" cy="4679950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Processus de développement logiciel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9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Travailler en équipe</a:t>
            </a:r>
          </a:p>
          <a:p>
            <a:endParaRPr lang="fr-CH" b="1" dirty="0" smtClean="0"/>
          </a:p>
          <a:p>
            <a:r>
              <a:rPr lang="fr-CH" b="1" dirty="0" smtClean="0"/>
              <a:t>Intégration</a:t>
            </a:r>
          </a:p>
          <a:p>
            <a:pPr lvl="1"/>
            <a:r>
              <a:rPr lang="fr-CH" dirty="0" smtClean="0"/>
              <a:t>Réunification des changements</a:t>
            </a:r>
          </a:p>
          <a:p>
            <a:pPr lvl="1"/>
            <a:r>
              <a:rPr lang="fr-CH" dirty="0" smtClean="0"/>
              <a:t>Contrôle de la fonctionnalité (tests)</a:t>
            </a:r>
          </a:p>
          <a:p>
            <a:pPr lvl="1"/>
            <a:r>
              <a:rPr lang="fr-CH" dirty="0" smtClean="0"/>
              <a:t>Contrôle de la coopération des composants</a:t>
            </a:r>
          </a:p>
          <a:p>
            <a:pPr lvl="1"/>
            <a:endParaRPr lang="fr-CH" dirty="0" smtClean="0"/>
          </a:p>
          <a:p>
            <a:r>
              <a:rPr lang="fr-CH" b="1" dirty="0" smtClean="0"/>
              <a:t>Continue</a:t>
            </a:r>
          </a:p>
          <a:p>
            <a:pPr lvl="1"/>
            <a:r>
              <a:rPr lang="fr-CH" dirty="0" smtClean="0"/>
              <a:t>Intervalle de l’intégration (continuellement)</a:t>
            </a:r>
          </a:p>
          <a:p>
            <a:pPr lvl="1"/>
            <a:r>
              <a:rPr lang="fr-CH" dirty="0" smtClean="0"/>
              <a:t>Une ou plusieurs foi par journée</a:t>
            </a:r>
          </a:p>
          <a:p>
            <a:pPr lvl="1"/>
            <a:endParaRPr lang="fr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08" y="205833"/>
            <a:ext cx="3599266" cy="20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5446" y="1083345"/>
            <a:ext cx="6125107" cy="5001467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Architecture Exemplaire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321286" y="2944456"/>
            <a:ext cx="1872551" cy="3281340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0678" y="4057089"/>
            <a:ext cx="256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Développement locale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0108" y="2944456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730" y="5640951"/>
            <a:ext cx="176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Dépôt centrale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0290" y="2945878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655266" y="3999605"/>
            <a:ext cx="269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Serveur de l’intégration </a:t>
            </a:r>
          </a:p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Continue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3251" y="1124406"/>
            <a:ext cx="2471943" cy="1679066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251" y="755371"/>
            <a:ext cx="254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Information de retour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Concepts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Construction et compilation continue</a:t>
            </a:r>
          </a:p>
          <a:p>
            <a:pPr lvl="1"/>
            <a:r>
              <a:rPr lang="fr-CH" dirty="0" smtClean="0"/>
              <a:t>En utilisant des manager de construction (script)</a:t>
            </a:r>
          </a:p>
          <a:p>
            <a:pPr lvl="1"/>
            <a:r>
              <a:rPr lang="fr-CH" dirty="0" smtClean="0"/>
              <a:t>Déclencher par le serveur d’IC</a:t>
            </a:r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Java Exemple</a:t>
            </a:r>
          </a:p>
          <a:p>
            <a:pPr lvl="1"/>
            <a:r>
              <a:rPr lang="fr-CH" dirty="0" smtClean="0"/>
              <a:t>70% </a:t>
            </a:r>
            <a:r>
              <a:rPr lang="fr-CH" dirty="0" err="1" smtClean="0"/>
              <a:t>Maven</a:t>
            </a:r>
            <a:endParaRPr lang="fr-CH" dirty="0" smtClean="0"/>
          </a:p>
          <a:p>
            <a:pPr lvl="1"/>
            <a:r>
              <a:rPr lang="fr-CH" dirty="0" smtClean="0"/>
              <a:t>15% </a:t>
            </a:r>
            <a:r>
              <a:rPr lang="fr-CH" dirty="0" err="1" smtClean="0"/>
              <a:t>Gradle</a:t>
            </a:r>
            <a:endParaRPr lang="fr-CH" dirty="0" smtClean="0"/>
          </a:p>
          <a:p>
            <a:pPr lvl="1"/>
            <a:r>
              <a:rPr lang="fr-CH" dirty="0" smtClean="0"/>
              <a:t>15% </a:t>
            </a:r>
            <a:r>
              <a:rPr lang="fr-CH" dirty="0" err="1" smtClean="0"/>
              <a:t>Ant</a:t>
            </a:r>
            <a:endParaRPr lang="fr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Construction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61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Tests contrôle la fonctionnalité...</a:t>
            </a:r>
            <a:endParaRPr lang="de-CH" dirty="0"/>
          </a:p>
          <a:p>
            <a:pPr lvl="1"/>
            <a:r>
              <a:rPr lang="de-CH" dirty="0" smtClean="0"/>
              <a:t>D’un bout de code, système, application</a:t>
            </a:r>
          </a:p>
          <a:p>
            <a:endParaRPr lang="de-CH" dirty="0" smtClean="0"/>
          </a:p>
          <a:p>
            <a:r>
              <a:rPr lang="de-CH" dirty="0"/>
              <a:t>Exécution des testes </a:t>
            </a:r>
            <a:r>
              <a:rPr lang="de-CH" dirty="0" smtClean="0"/>
              <a:t>continuellement par le serveur IC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Trois types de tests</a:t>
            </a:r>
          </a:p>
          <a:p>
            <a:pPr lvl="1"/>
            <a:r>
              <a:rPr lang="de-CH" dirty="0" smtClean="0"/>
              <a:t>Tests unitaires</a:t>
            </a:r>
          </a:p>
          <a:p>
            <a:pPr lvl="1"/>
            <a:r>
              <a:rPr lang="de-CH" dirty="0" smtClean="0"/>
              <a:t>Tests d’intégration</a:t>
            </a:r>
          </a:p>
          <a:p>
            <a:pPr lvl="1"/>
            <a:r>
              <a:rPr lang="de-CH" dirty="0" smtClean="0"/>
              <a:t>Tests d’acceptation</a:t>
            </a:r>
          </a:p>
          <a:p>
            <a:pPr lvl="1"/>
            <a:endParaRPr lang="de-CH" dirty="0"/>
          </a:p>
          <a:p>
            <a:r>
              <a:rPr lang="de-CH" dirty="0"/>
              <a:t>Pour les trois types de tests different...</a:t>
            </a:r>
          </a:p>
          <a:p>
            <a:pPr lvl="1"/>
            <a:r>
              <a:rPr lang="de-CH" dirty="0"/>
              <a:t>Configuration de serveur IC different</a:t>
            </a:r>
          </a:p>
          <a:p>
            <a:pPr lvl="1"/>
            <a:r>
              <a:rPr lang="de-CH" dirty="0"/>
              <a:t>Intervalle d’exécution différent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Tests continue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50" y="2953788"/>
            <a:ext cx="3721586" cy="31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045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d4bf14f2970ceb97b4aa1421b69882ea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285dab5eeb2cd6034dc01bc4023d5efe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schemas.microsoft.com/office/2006/documentManagement/types"/>
    <ds:schemaRef ds:uri="2551ef7e-3b29-44d1-a8ad-ef34c26bfc60"/>
    <ds:schemaRef ds:uri="http://schemas.microsoft.com/office/2006/metadata/properties"/>
    <ds:schemaRef ds:uri="http://purl.org/dc/elements/1.1/"/>
    <ds:schemaRef ds:uri="63c724b1-652e-424f-8d99-4ee50906728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5A2280-1346-403D-AE96-8E2604C7F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 (1)</Template>
  <TotalTime>0</TotalTime>
  <Words>326</Words>
  <Application>Microsoft Office PowerPoint</Application>
  <PresentationFormat>On-screen Show (4:3)</PresentationFormat>
  <Paragraphs>124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Wingdings</vt:lpstr>
      <vt:lpstr>BFH_PPT_Vorlage_v2</vt:lpstr>
      <vt:lpstr>Intégration Continue</vt:lpstr>
      <vt:lpstr>Aperçu</vt:lpstr>
      <vt:lpstr>Définition</vt:lpstr>
      <vt:lpstr>Processus de développement logiciel</vt:lpstr>
      <vt:lpstr>Intégration Continue</vt:lpstr>
      <vt:lpstr>Architecture Exemplaire</vt:lpstr>
      <vt:lpstr>Concepts</vt:lpstr>
      <vt:lpstr>Construction continue</vt:lpstr>
      <vt:lpstr>Tests continue</vt:lpstr>
      <vt:lpstr>Inspection continue</vt:lpstr>
      <vt:lpstr>Code Coverage</vt:lpstr>
      <vt:lpstr>Information en retour continue</vt:lpstr>
      <vt:lpstr>Autres concepts</vt:lpstr>
      <vt:lpstr>Bénéfice</vt:lpstr>
      <vt:lpstr>Bénéfices</vt:lpstr>
      <vt:lpstr>Évaluation</vt:lpstr>
      <vt:lpstr>Logiciel de construction en Java</vt:lpstr>
      <vt:lpstr>Buildscript examples</vt:lpstr>
      <vt:lpstr>Serveurs choisit</vt:lpstr>
      <vt:lpstr>Resultats</vt:lpstr>
      <vt:lpstr>Demonstration</vt:lpstr>
      <vt:lpstr>Demonstration</vt:lpstr>
      <vt:lpstr>Configuration .travis.yml</vt:lpstr>
      <vt:lpstr>Merci beaucoup pour votre attention</vt:lpstr>
      <vt:lpstr>PowerPoint Presentation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Aeschlimann</dc:creator>
  <cp:lastModifiedBy>David Aeschlimann</cp:lastModifiedBy>
  <cp:revision>136</cp:revision>
  <cp:lastPrinted>2013-04-25T14:17:09Z</cp:lastPrinted>
  <dcterms:created xsi:type="dcterms:W3CDTF">2016-01-09T11:05:49Z</dcterms:created>
  <dcterms:modified xsi:type="dcterms:W3CDTF">2016-01-16T17:41:53Z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