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30"/>
  </p:notesMasterIdLst>
  <p:handoutMasterIdLst>
    <p:handoutMasterId r:id="rId31"/>
  </p:handoutMasterIdLst>
  <p:sldIdLst>
    <p:sldId id="259" r:id="rId5"/>
    <p:sldId id="270" r:id="rId6"/>
    <p:sldId id="257" r:id="rId7"/>
    <p:sldId id="276" r:id="rId8"/>
    <p:sldId id="277" r:id="rId9"/>
    <p:sldId id="278" r:id="rId10"/>
    <p:sldId id="273" r:id="rId11"/>
    <p:sldId id="279" r:id="rId12"/>
    <p:sldId id="281" r:id="rId13"/>
    <p:sldId id="280" r:id="rId14"/>
    <p:sldId id="292" r:id="rId15"/>
    <p:sldId id="291" r:id="rId16"/>
    <p:sldId id="283" r:id="rId17"/>
    <p:sldId id="274" r:id="rId18"/>
    <p:sldId id="284" r:id="rId19"/>
    <p:sldId id="275" r:id="rId20"/>
    <p:sldId id="293" r:id="rId21"/>
    <p:sldId id="294" r:id="rId22"/>
    <p:sldId id="285" r:id="rId23"/>
    <p:sldId id="286" r:id="rId24"/>
    <p:sldId id="287" r:id="rId25"/>
    <p:sldId id="288" r:id="rId26"/>
    <p:sldId id="289" r:id="rId27"/>
    <p:sldId id="271" r:id="rId28"/>
    <p:sldId id="272" r:id="rId29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E23"/>
    <a:srgbClr val="697D91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335" autoAdjust="0"/>
    <p:restoredTop sz="81416" autoAdjust="0"/>
  </p:normalViewPr>
  <p:slideViewPr>
    <p:cSldViewPr snapToGrid="0" snapToObjects="1" showGuides="1">
      <p:cViewPr varScale="1">
        <p:scale>
          <a:sx n="83" d="100"/>
          <a:sy n="83" d="100"/>
        </p:scale>
        <p:origin x="1400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smtClean="0"/>
              <a:t>Processus</a:t>
            </a:r>
            <a:r>
              <a:rPr lang="de-CH" baseline="0" dirty="0" smtClean="0"/>
              <a:t> de développement logiciel avec un approche agile,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On a beaucoup d’iterations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Definir des exigeances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Cycles de développement (intégration&amp;test)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Review, Feedback,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Déploiement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Initier une nouvelle iteration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baseline="0" dirty="0" smtClean="0"/>
              <a:t>et les clients et les managers de projets veulent savoir ce qui se passe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L’intégration continue aide à automatiser des taches des developpeurs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4032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0252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Version</a:t>
            </a:r>
            <a:r>
              <a:rPr lang="de-CH" baseline="0" dirty="0" smtClean="0"/>
              <a:t> courte</a:t>
            </a:r>
          </a:p>
          <a:p>
            <a:endParaRPr lang="de-CH" baseline="0" dirty="0" smtClean="0"/>
          </a:p>
          <a:p>
            <a:pPr marL="171450" indent="-171450">
              <a:buFontTx/>
              <a:buChar char="-"/>
            </a:pPr>
            <a:r>
              <a:rPr lang="de-CH" baseline="0" dirty="0" smtClean="0"/>
              <a:t>Jenkins (Open Source, il y a un plugin pour </a:t>
            </a:r>
            <a:r>
              <a:rPr lang="de-CH" baseline="0" dirty="0" smtClean="0"/>
              <a:t>tous, completement gratuite)</a:t>
            </a:r>
            <a:endParaRPr lang="de-CH" baseline="0" dirty="0" smtClean="0"/>
          </a:p>
          <a:p>
            <a:pPr marL="171450" indent="-171450">
              <a:buFontTx/>
              <a:buChar char="-"/>
            </a:pPr>
            <a:r>
              <a:rPr lang="de-CH" baseline="0" dirty="0" smtClean="0"/>
              <a:t>Team City (logiciel de Jetbrains, très adaptable, beaucoup de configuration)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/>
              <a:t>Travis CI (Open Source, configuration très facile, intégration excellente avec github.com)</a:t>
            </a:r>
          </a:p>
          <a:p>
            <a:pPr marL="171450" indent="-171450">
              <a:buFontTx/>
              <a:buChar char="-"/>
            </a:pPr>
            <a:r>
              <a:rPr lang="de-CH" dirty="0" smtClean="0"/>
              <a:t>Team Foundation Server (excellent</a:t>
            </a:r>
            <a:r>
              <a:rPr lang="de-CH" baseline="0" dirty="0" smtClean="0"/>
              <a:t> pour des projets de </a:t>
            </a:r>
            <a:r>
              <a:rPr lang="de-CH" dirty="0" smtClean="0"/>
              <a:t>téchnologie</a:t>
            </a:r>
            <a:r>
              <a:rPr lang="de-CH" baseline="0" dirty="0" smtClean="0"/>
              <a:t> microsoft)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1857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Show repository</a:t>
            </a:r>
          </a:p>
          <a:p>
            <a:r>
              <a:rPr lang="de-CH" dirty="0" smtClean="0"/>
              <a:t>Show Travis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Build success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Script output</a:t>
            </a:r>
            <a:endParaRPr lang="de-CH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smtClean="0"/>
              <a:t>Build failure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dirty="0" smtClean="0"/>
              <a:t>Script</a:t>
            </a:r>
            <a:r>
              <a:rPr lang="de-CH" baseline="0" dirty="0" smtClean="0"/>
              <a:t> output</a:t>
            </a:r>
          </a:p>
          <a:p>
            <a:r>
              <a:rPr lang="de-CH" dirty="0" smtClean="0"/>
              <a:t>Show build file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5156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octo.com/en/ios-development-right-code-coverage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education.github.com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shunkoWitk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ravis-ci.com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Intégration Continue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Séminaire Informatique – 21.01.2016</a:t>
            </a:r>
          </a:p>
          <a:p>
            <a:r>
              <a:rPr lang="fr-CH" dirty="0" smtClean="0"/>
              <a:t>David Aeschlimann &amp; Emanuel Knecht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BFH TI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H" dirty="0" smtClean="0"/>
              <a:t>Inspections contrôle la forme du code</a:t>
            </a:r>
          </a:p>
          <a:p>
            <a:endParaRPr lang="fr-CH" dirty="0" smtClean="0"/>
          </a:p>
          <a:p>
            <a:pPr marL="814387" lvl="1" indent="-342900">
              <a:buFont typeface="+mj-lt"/>
              <a:buAutoNum type="arabicPeriod"/>
            </a:pPr>
            <a:r>
              <a:rPr lang="fr-CH" dirty="0" smtClean="0"/>
              <a:t>Réduire la complexité du code source</a:t>
            </a:r>
          </a:p>
          <a:p>
            <a:pPr marL="814387" lvl="1" indent="-342900">
              <a:buFont typeface="+mj-lt"/>
              <a:buAutoNum type="arabicPeriod"/>
            </a:pPr>
            <a:endParaRPr lang="fr-CH" dirty="0" smtClean="0"/>
          </a:p>
          <a:p>
            <a:pPr marL="814387" lvl="1" indent="-342900">
              <a:buFont typeface="+mj-lt"/>
              <a:buAutoNum type="arabicPeriod"/>
            </a:pPr>
            <a:r>
              <a:rPr lang="fr-CH" dirty="0" smtClean="0"/>
              <a:t>Déterminer la dépendance d’un paquet</a:t>
            </a:r>
          </a:p>
          <a:p>
            <a:pPr marL="814387" lvl="1" indent="-342900">
              <a:buFont typeface="+mj-lt"/>
              <a:buAutoNum type="arabicPeriod"/>
            </a:pPr>
            <a:endParaRPr lang="fr-CH" dirty="0" smtClean="0"/>
          </a:p>
          <a:p>
            <a:pPr marL="814387" lvl="1" indent="-342900">
              <a:buFont typeface="+mj-lt"/>
              <a:buAutoNum type="arabicPeriod"/>
            </a:pPr>
            <a:r>
              <a:rPr lang="fr-CH" dirty="0" smtClean="0"/>
              <a:t>Imposer les standards de l’entreprise</a:t>
            </a:r>
          </a:p>
          <a:p>
            <a:pPr marL="814387" lvl="1" indent="-342900">
              <a:buFont typeface="+mj-lt"/>
              <a:buAutoNum type="arabicPeriod"/>
            </a:pPr>
            <a:endParaRPr lang="fr-CH" dirty="0" smtClean="0"/>
          </a:p>
          <a:p>
            <a:pPr marL="814387" lvl="1" indent="-342900">
              <a:buFont typeface="+mj-lt"/>
              <a:buAutoNum type="arabicPeriod"/>
            </a:pPr>
            <a:r>
              <a:rPr lang="fr-CH" dirty="0" smtClean="0"/>
              <a:t>Réduire le code copié</a:t>
            </a:r>
          </a:p>
          <a:p>
            <a:pPr marL="814387" lvl="1" indent="-342900">
              <a:buFont typeface="+mj-lt"/>
              <a:buAutoNum type="arabicPeriod"/>
            </a:pPr>
            <a:endParaRPr lang="fr-CH" dirty="0" smtClean="0"/>
          </a:p>
          <a:p>
            <a:pPr marL="814387" lvl="1" indent="-342900">
              <a:buFont typeface="+mj-lt"/>
              <a:buAutoNum type="arabicPeriod"/>
            </a:pPr>
            <a:r>
              <a:rPr lang="fr-CH" dirty="0" smtClean="0"/>
              <a:t>Déterminer la couverture de code</a:t>
            </a:r>
            <a:endParaRPr lang="fr-CH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Inspections </a:t>
            </a:r>
            <a:r>
              <a:rPr lang="de-CH" dirty="0" smtClean="0"/>
              <a:t>continue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75840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Couverture de code</a:t>
            </a:r>
            <a:endParaRPr lang="de-CH" dirty="0"/>
          </a:p>
        </p:txBody>
      </p:sp>
      <p:pic>
        <p:nvPicPr>
          <p:cNvPr id="1026" name="Picture 2" descr="Coverage report by direc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0" y="1594689"/>
            <a:ext cx="8093597" cy="289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8000" y="4510770"/>
            <a:ext cx="685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hlinkClick r:id="rId3"/>
              </a:rPr>
              <a:t>http://blog.octo.com/en/ios-development-right-code-coverage</a:t>
            </a:r>
            <a:r>
              <a:rPr lang="de-CH" sz="1200" dirty="0" smtClean="0">
                <a:hlinkClick r:id="rId3"/>
              </a:rPr>
              <a:t>/</a:t>
            </a:r>
            <a:r>
              <a:rPr lang="de-CH" sz="1200" dirty="0" smtClean="0"/>
              <a:t> 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327193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H" dirty="0" smtClean="0"/>
              <a:t>Le résultat des constructions, tests et inspections</a:t>
            </a:r>
          </a:p>
          <a:p>
            <a:pPr lvl="1"/>
            <a:r>
              <a:rPr lang="fr-CH" dirty="0" smtClean="0"/>
              <a:t>Interface web</a:t>
            </a:r>
          </a:p>
          <a:p>
            <a:pPr lvl="1"/>
            <a:r>
              <a:rPr lang="fr-CH" dirty="0" smtClean="0"/>
              <a:t>Email</a:t>
            </a:r>
          </a:p>
          <a:p>
            <a:pPr lvl="1"/>
            <a:r>
              <a:rPr lang="fr-CH" dirty="0" err="1" smtClean="0"/>
              <a:t>Ordiphone</a:t>
            </a:r>
            <a:endParaRPr lang="fr-CH" dirty="0" smtClean="0"/>
          </a:p>
          <a:p>
            <a:pPr lvl="1"/>
            <a:r>
              <a:rPr lang="fr-CH" dirty="0" smtClean="0"/>
              <a:t>Chat</a:t>
            </a:r>
          </a:p>
          <a:p>
            <a:endParaRPr lang="fr-CH" dirty="0" smtClean="0"/>
          </a:p>
          <a:p>
            <a:endParaRPr lang="fr-CH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Information en retour continue</a:t>
            </a:r>
            <a:endParaRPr lang="de-CH" dirty="0"/>
          </a:p>
        </p:txBody>
      </p:sp>
      <p:pic>
        <p:nvPicPr>
          <p:cNvPr id="2050" name="Picture 2" descr="https://wiki.jenkins-ci.org/download/attachments/47087692/build_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773" y="3298522"/>
            <a:ext cx="6038015" cy="242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295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H" dirty="0" smtClean="0"/>
              <a:t>Intégration de base de données continue</a:t>
            </a:r>
          </a:p>
          <a:p>
            <a:r>
              <a:rPr lang="fr-CH" dirty="0" smtClean="0"/>
              <a:t>Déploiement continue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Autres concepts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05712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Bénéfice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470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H" dirty="0" smtClean="0"/>
              <a:t>Déroulement du projet sans accroc</a:t>
            </a:r>
          </a:p>
          <a:p>
            <a:r>
              <a:rPr lang="fr-CH" dirty="0" smtClean="0"/>
              <a:t>Éviter des tâches répétitives</a:t>
            </a:r>
          </a:p>
          <a:p>
            <a:pPr lvl="1"/>
            <a:r>
              <a:rPr lang="fr-CH" dirty="0" smtClean="0"/>
              <a:t>Concentration </a:t>
            </a:r>
            <a:r>
              <a:rPr lang="fr-CH" dirty="0" smtClean="0"/>
              <a:t>sur le code</a:t>
            </a:r>
          </a:p>
          <a:p>
            <a:pPr marL="457200" lvl="1" indent="0">
              <a:buNone/>
            </a:pPr>
            <a:endParaRPr lang="fr-CH" dirty="0" smtClean="0"/>
          </a:p>
          <a:p>
            <a:pPr lvl="1">
              <a:buFont typeface="Wingdings" panose="05000000000000000000" pitchFamily="2" charset="2"/>
              <a:buChar char="à"/>
            </a:pPr>
            <a:r>
              <a:rPr lang="fr-CH" dirty="0" smtClean="0">
                <a:sym typeface="Wingdings" panose="05000000000000000000" pitchFamily="2" charset="2"/>
              </a:rPr>
              <a:t>Économiser du temps et monnaie!</a:t>
            </a:r>
          </a:p>
          <a:p>
            <a:endParaRPr lang="fr-CH" dirty="0" smtClean="0">
              <a:sym typeface="Wingdings" panose="05000000000000000000" pitchFamily="2" charset="2"/>
            </a:endParaRPr>
          </a:p>
          <a:p>
            <a:endParaRPr lang="fr-CH" dirty="0" smtClean="0">
              <a:sym typeface="Wingdings" panose="05000000000000000000" pitchFamily="2" charset="2"/>
            </a:endParaRPr>
          </a:p>
          <a:p>
            <a:r>
              <a:rPr lang="fr-CH" dirty="0" smtClean="0">
                <a:sym typeface="Wingdings" panose="05000000000000000000" pitchFamily="2" charset="2"/>
              </a:rPr>
              <a:t>Éviter des risques</a:t>
            </a:r>
          </a:p>
          <a:p>
            <a:pPr lvl="1"/>
            <a:r>
              <a:rPr lang="fr-CH" dirty="0" smtClean="0">
                <a:sym typeface="Wingdings" panose="05000000000000000000" pitchFamily="2" charset="2"/>
              </a:rPr>
              <a:t>Logiciel pas près</a:t>
            </a:r>
          </a:p>
          <a:p>
            <a:pPr lvl="1"/>
            <a:r>
              <a:rPr lang="fr-CH" dirty="0" smtClean="0">
                <a:sym typeface="Wingdings" panose="05000000000000000000" pitchFamily="2" charset="2"/>
              </a:rPr>
              <a:t>Découverte tarde des erreurs</a:t>
            </a:r>
          </a:p>
          <a:p>
            <a:pPr lvl="1"/>
            <a:r>
              <a:rPr lang="fr-CH" dirty="0" smtClean="0">
                <a:sym typeface="Wingdings" panose="05000000000000000000" pitchFamily="2" charset="2"/>
              </a:rPr>
              <a:t>Manque de visibilité</a:t>
            </a:r>
          </a:p>
          <a:p>
            <a:pPr lvl="1"/>
            <a:r>
              <a:rPr lang="fr-CH" dirty="0" smtClean="0">
                <a:sym typeface="Wingdings" panose="05000000000000000000" pitchFamily="2" charset="2"/>
              </a:rPr>
              <a:t>Logiciel de basse qualité</a:t>
            </a:r>
            <a:endParaRPr lang="fr-CH" dirty="0">
              <a:sym typeface="Wingdings" panose="05000000000000000000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Bénéfices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5790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Évaluation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3631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Logiciel de construction en Java</a:t>
            </a:r>
            <a:endParaRPr lang="de-CH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20" y="2555145"/>
            <a:ext cx="6263744" cy="2449707"/>
          </a:xfrm>
          <a:prstGeom prst="rect">
            <a:avLst/>
          </a:prstGeom>
        </p:spPr>
      </p:pic>
      <p:pic>
        <p:nvPicPr>
          <p:cNvPr id="3076" name="Picture 4" descr="http://crazyadmins.com/wp-content/uploads/2015/10/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396" y="1368285"/>
            <a:ext cx="2927102" cy="100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maven.apache.org/images/maven-logo-black-on-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973" y="1513619"/>
            <a:ext cx="2817501" cy="71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upload.wikimedia.org/wikipedia/commons/thumb/2/2f/Apache-Ant-logo.svg/2000px-Apache-Ant-logo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87" y="970537"/>
            <a:ext cx="2321386" cy="143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798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Buildscript examples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" y="1389564"/>
            <a:ext cx="3733079" cy="25439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581" y="1389564"/>
            <a:ext cx="4580978" cy="25590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037" y="4305987"/>
            <a:ext cx="3567963" cy="18644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5545" y="4674695"/>
            <a:ext cx="3414909" cy="71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1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20084" y="900000"/>
            <a:ext cx="2587883" cy="2587883"/>
          </a:xfr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Serveurs choisit</a:t>
            </a:r>
            <a:endParaRPr lang="de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84" y="1089587"/>
            <a:ext cx="5715000" cy="1905000"/>
          </a:xfrm>
          <a:prstGeom prst="rect">
            <a:avLst/>
          </a:prstGeom>
        </p:spPr>
      </p:pic>
      <p:pic>
        <p:nvPicPr>
          <p:cNvPr id="1026" name="Picture 2" descr="https://jenkins-ci.org/images/header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84" y="4065617"/>
            <a:ext cx="379095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edsquared.com/content/binary/Windows-Live-Writer/Announcing-Visual-Studio-Online_AD/Visual%20Studio%20Online%20Logo_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546" y="4418269"/>
            <a:ext cx="4180019" cy="86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1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H" dirty="0" smtClean="0"/>
              <a:t>Définition</a:t>
            </a:r>
          </a:p>
          <a:p>
            <a:r>
              <a:rPr lang="fr-CH" dirty="0" smtClean="0"/>
              <a:t>Concepts</a:t>
            </a:r>
          </a:p>
          <a:p>
            <a:r>
              <a:rPr lang="fr-CH" dirty="0" smtClean="0"/>
              <a:t>Bénéfice</a:t>
            </a:r>
          </a:p>
          <a:p>
            <a:r>
              <a:rPr lang="fr-CH" dirty="0" smtClean="0"/>
              <a:t>Evaluation</a:t>
            </a:r>
          </a:p>
          <a:p>
            <a:pPr lvl="1"/>
            <a:r>
              <a:rPr lang="fr-CH" dirty="0" smtClean="0"/>
              <a:t>Bilan</a:t>
            </a:r>
          </a:p>
          <a:p>
            <a:pPr lvl="1"/>
            <a:r>
              <a:rPr lang="fr-CH" dirty="0" smtClean="0"/>
              <a:t>Démonstration</a:t>
            </a:r>
          </a:p>
          <a:p>
            <a:endParaRPr lang="fr-CH" dirty="0" smtClean="0"/>
          </a:p>
          <a:p>
            <a:endParaRPr lang="fr-CH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Aperçu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3071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68575" y="1395779"/>
            <a:ext cx="8099425" cy="428793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Resultats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61044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Une petite indication pour </a:t>
            </a:r>
            <a:r>
              <a:rPr lang="de-CH" dirty="0" smtClean="0"/>
              <a:t>votre</a:t>
            </a:r>
            <a:r>
              <a:rPr lang="de-CH" dirty="0" smtClean="0"/>
              <a:t> </a:t>
            </a:r>
            <a:r>
              <a:rPr lang="de-CH" dirty="0" smtClean="0"/>
              <a:t>travail bachelor</a:t>
            </a:r>
          </a:p>
          <a:p>
            <a:pPr lvl="1"/>
            <a:r>
              <a:rPr lang="de-CH" dirty="0">
                <a:hlinkClick r:id="rId2"/>
              </a:rPr>
              <a:t>https://education.github.com</a:t>
            </a:r>
            <a:r>
              <a:rPr lang="de-CH" dirty="0" smtClean="0">
                <a:hlinkClick r:id="rId2"/>
              </a:rPr>
              <a:t>/</a:t>
            </a:r>
            <a:r>
              <a:rPr lang="de-CH" dirty="0" smtClean="0"/>
              <a:t> </a:t>
            </a:r>
          </a:p>
          <a:p>
            <a:pPr lvl="1"/>
            <a:endParaRPr lang="de-CH" dirty="0"/>
          </a:p>
          <a:p>
            <a:endParaRPr lang="de-CH" dirty="0" smtClean="0"/>
          </a:p>
          <a:p>
            <a:endParaRPr lang="de-CH" dirty="0" smtClean="0"/>
          </a:p>
          <a:p>
            <a:pPr marL="0" indent="0">
              <a:buNone/>
            </a:pPr>
            <a:endParaRPr lang="de-CH" dirty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Demonstration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040" y="2187975"/>
            <a:ext cx="6331920" cy="4151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52" y="2510559"/>
            <a:ext cx="7571166" cy="11952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152" y="3861060"/>
            <a:ext cx="7586463" cy="1102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459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Sytème de l’intégration continue très </a:t>
            </a:r>
            <a:r>
              <a:rPr lang="de-CH" dirty="0" smtClean="0"/>
              <a:t>facile</a:t>
            </a:r>
            <a:endParaRPr lang="de-CH" dirty="0" smtClean="0"/>
          </a:p>
          <a:p>
            <a:r>
              <a:rPr lang="de-CH" dirty="0" smtClean="0"/>
              <a:t>Travis Pro &amp; github</a:t>
            </a:r>
          </a:p>
          <a:p>
            <a:pPr lvl="1"/>
            <a:r>
              <a:rPr lang="de-CH" dirty="0" smtClean="0"/>
              <a:t>Automatisation de la construction et des testes</a:t>
            </a:r>
          </a:p>
          <a:p>
            <a:pPr lvl="1"/>
            <a:r>
              <a:rPr lang="de-CH" dirty="0" smtClean="0"/>
              <a:t>Déploiement</a:t>
            </a:r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r>
              <a:rPr lang="de-CH" dirty="0" smtClean="0"/>
              <a:t>Un dépôt privée sur github.com </a:t>
            </a:r>
          </a:p>
          <a:p>
            <a:pPr marL="0" indent="0">
              <a:buNone/>
            </a:pPr>
            <a:r>
              <a:rPr lang="de-CH" dirty="0" smtClean="0">
                <a:hlinkClick r:id="rId3"/>
              </a:rPr>
              <a:t>https://github.com/TashunkoWitko/</a:t>
            </a:r>
            <a:r>
              <a:rPr lang="de-CH" dirty="0" smtClean="0"/>
              <a:t> </a:t>
            </a:r>
          </a:p>
          <a:p>
            <a:pPr marL="0" indent="0">
              <a:buNone/>
            </a:pPr>
            <a:endParaRPr lang="de-CH" dirty="0" smtClean="0">
              <a:hlinkClick r:id="rId4"/>
            </a:endParaRPr>
          </a:p>
          <a:p>
            <a:pPr marL="0" indent="0">
              <a:buNone/>
            </a:pPr>
            <a:r>
              <a:rPr lang="de-CH" dirty="0" smtClean="0"/>
              <a:t>Travis Professional</a:t>
            </a:r>
            <a:endParaRPr lang="de-CH" dirty="0" smtClean="0">
              <a:hlinkClick r:id="rId4"/>
            </a:endParaRPr>
          </a:p>
          <a:p>
            <a:pPr marL="0" indent="0">
              <a:buNone/>
            </a:pPr>
            <a:r>
              <a:rPr lang="de-CH" dirty="0" smtClean="0">
                <a:hlinkClick r:id="rId4"/>
              </a:rPr>
              <a:t>https://travis-ci.com/</a:t>
            </a:r>
            <a:r>
              <a:rPr lang="de-CH" dirty="0" smtClean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Demonstration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04278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09913" y="2695486"/>
            <a:ext cx="6466900" cy="29715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Configuration .travis.yml</a:t>
            </a:r>
            <a:endParaRPr lang="de-CH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9754" y="1471213"/>
            <a:ext cx="8108246" cy="1098302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mtClean="0"/>
              <a:t>Compte </a:t>
            </a:r>
            <a:r>
              <a:rPr lang="de-CH" smtClean="0"/>
              <a:t>github.com (avec un dépot)</a:t>
            </a:r>
            <a:endParaRPr lang="de-CH" dirty="0" smtClean="0"/>
          </a:p>
          <a:p>
            <a:r>
              <a:rPr lang="de-CH" dirty="0" smtClean="0"/>
              <a:t>Login avec le compte github sur travis-ci.com</a:t>
            </a:r>
          </a:p>
          <a:p>
            <a:r>
              <a:rPr lang="de-CH" dirty="0" smtClean="0"/>
              <a:t>Fichier de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543442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Merci beaucoup pour votre attention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0279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earlharborwebsite.com/blog/wp-content/uploads/2014/09/3D-Small-People-Ques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80" y="1439332"/>
            <a:ext cx="7031920" cy="375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75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Définition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9875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03225" y="1286734"/>
            <a:ext cx="6229550" cy="4679950"/>
          </a:xfr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Processus de développement logiciel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29931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H" dirty="0" smtClean="0"/>
              <a:t>Développement - Travailler en équipe</a:t>
            </a:r>
          </a:p>
          <a:p>
            <a:endParaRPr lang="fr-CH" b="1" dirty="0" smtClean="0"/>
          </a:p>
          <a:p>
            <a:r>
              <a:rPr lang="fr-CH" b="1" dirty="0" smtClean="0"/>
              <a:t>Intégration</a:t>
            </a:r>
          </a:p>
          <a:p>
            <a:pPr lvl="1"/>
            <a:r>
              <a:rPr lang="fr-CH" dirty="0" smtClean="0"/>
              <a:t>Réunification des changements</a:t>
            </a:r>
          </a:p>
          <a:p>
            <a:pPr lvl="1"/>
            <a:r>
              <a:rPr lang="fr-CH" dirty="0" smtClean="0"/>
              <a:t>Contrôle de la fonctionnalité (tests)</a:t>
            </a:r>
          </a:p>
          <a:p>
            <a:pPr lvl="1"/>
            <a:r>
              <a:rPr lang="fr-CH" dirty="0" smtClean="0"/>
              <a:t>Contrôle de la coopération des composants</a:t>
            </a:r>
          </a:p>
          <a:p>
            <a:pPr lvl="1"/>
            <a:endParaRPr lang="fr-CH" dirty="0" smtClean="0"/>
          </a:p>
          <a:p>
            <a:r>
              <a:rPr lang="fr-CH" b="1" dirty="0" smtClean="0"/>
              <a:t>Continue</a:t>
            </a:r>
          </a:p>
          <a:p>
            <a:pPr lvl="1"/>
            <a:r>
              <a:rPr lang="fr-CH" dirty="0" smtClean="0"/>
              <a:t>Intervalle de l’intégration (continuellement)</a:t>
            </a:r>
          </a:p>
          <a:p>
            <a:pPr lvl="1"/>
            <a:r>
              <a:rPr lang="fr-CH" dirty="0" smtClean="0"/>
              <a:t>Une ou plusieurs foi par journée</a:t>
            </a:r>
          </a:p>
          <a:p>
            <a:endParaRPr lang="fr-CH" dirty="0"/>
          </a:p>
          <a:p>
            <a:r>
              <a:rPr lang="fr-CH" b="1" dirty="0" smtClean="0"/>
              <a:t>Automatiquement</a:t>
            </a:r>
            <a:r>
              <a:rPr lang="fr-CH" dirty="0" smtClean="0"/>
              <a:t> – Bouton d’intégration</a:t>
            </a:r>
          </a:p>
          <a:p>
            <a:pPr lvl="1"/>
            <a:endParaRPr lang="fr-CH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Intégration Continue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108" y="205833"/>
            <a:ext cx="3599266" cy="202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9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55446" y="1083345"/>
            <a:ext cx="6125107" cy="5001467"/>
          </a:xfr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Architecture Exemplaire</a:t>
            </a:r>
            <a:endParaRPr lang="fr-CH" dirty="0"/>
          </a:p>
        </p:txBody>
      </p:sp>
      <p:sp>
        <p:nvSpPr>
          <p:cNvPr id="5" name="Rectangle 4"/>
          <p:cNvSpPr/>
          <p:nvPr/>
        </p:nvSpPr>
        <p:spPr>
          <a:xfrm>
            <a:off x="1321286" y="2944456"/>
            <a:ext cx="1872551" cy="3281340"/>
          </a:xfrm>
          <a:prstGeom prst="rect">
            <a:avLst/>
          </a:prstGeom>
          <a:noFill/>
          <a:ln w="25400">
            <a:solidFill>
              <a:srgbClr val="E78E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E78E2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-160678" y="4057089"/>
            <a:ext cx="2563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smtClean="0">
                <a:solidFill>
                  <a:srgbClr val="E78E23"/>
                </a:solidFill>
                <a:latin typeface="+mn-lt"/>
              </a:rPr>
              <a:t>Développement locale</a:t>
            </a:r>
            <a:endParaRPr lang="de-CH" sz="1600" b="1" dirty="0">
              <a:solidFill>
                <a:srgbClr val="E78E23"/>
              </a:solidFill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20108" y="2944456"/>
            <a:ext cx="1688570" cy="2695073"/>
          </a:xfrm>
          <a:prstGeom prst="rect">
            <a:avLst/>
          </a:prstGeom>
          <a:noFill/>
          <a:ln w="25400">
            <a:solidFill>
              <a:srgbClr val="E78E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E78E2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45730" y="5640951"/>
            <a:ext cx="1762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smtClean="0">
                <a:solidFill>
                  <a:srgbClr val="E78E23"/>
                </a:solidFill>
                <a:latin typeface="+mn-lt"/>
              </a:rPr>
              <a:t>Dépôt centrale</a:t>
            </a:r>
            <a:endParaRPr lang="de-CH" sz="1600" b="1" dirty="0">
              <a:solidFill>
                <a:srgbClr val="E78E23"/>
              </a:solidFill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60290" y="2945878"/>
            <a:ext cx="1688570" cy="2695073"/>
          </a:xfrm>
          <a:prstGeom prst="rect">
            <a:avLst/>
          </a:prstGeom>
          <a:noFill/>
          <a:ln w="25400">
            <a:solidFill>
              <a:srgbClr val="E78E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E78E2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6655266" y="3999605"/>
            <a:ext cx="2695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smtClean="0">
                <a:solidFill>
                  <a:srgbClr val="E78E23"/>
                </a:solidFill>
                <a:latin typeface="+mn-lt"/>
              </a:rPr>
              <a:t>Serveur de l’intégration </a:t>
            </a:r>
          </a:p>
          <a:p>
            <a:r>
              <a:rPr lang="de-CH" sz="1600" b="1" dirty="0" smtClean="0">
                <a:solidFill>
                  <a:srgbClr val="E78E23"/>
                </a:solidFill>
                <a:latin typeface="+mn-lt"/>
              </a:rPr>
              <a:t>Continue</a:t>
            </a:r>
            <a:endParaRPr lang="de-CH" sz="1600" b="1" dirty="0">
              <a:solidFill>
                <a:srgbClr val="E78E23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63251" y="1124406"/>
            <a:ext cx="2471943" cy="1679066"/>
          </a:xfrm>
          <a:prstGeom prst="rect">
            <a:avLst/>
          </a:prstGeom>
          <a:noFill/>
          <a:ln w="25400">
            <a:solidFill>
              <a:srgbClr val="E78E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E78E23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63251" y="755371"/>
            <a:ext cx="2546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smtClean="0">
                <a:solidFill>
                  <a:srgbClr val="E78E23"/>
                </a:solidFill>
                <a:latin typeface="+mn-lt"/>
              </a:rPr>
              <a:t>Information de retour</a:t>
            </a:r>
            <a:endParaRPr lang="de-CH" sz="1600" b="1" dirty="0">
              <a:solidFill>
                <a:srgbClr val="E78E2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036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Concepts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726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H" dirty="0" smtClean="0"/>
              <a:t>Construction et compilation continue</a:t>
            </a:r>
          </a:p>
          <a:p>
            <a:pPr lvl="1"/>
            <a:r>
              <a:rPr lang="fr-CH" dirty="0" smtClean="0"/>
              <a:t>En utilisant des manager de construction (script</a:t>
            </a:r>
            <a:r>
              <a:rPr lang="fr-CH" dirty="0" smtClean="0"/>
              <a:t>)</a:t>
            </a:r>
          </a:p>
          <a:p>
            <a:pPr lvl="1"/>
            <a:r>
              <a:rPr lang="fr-CH" dirty="0" smtClean="0"/>
              <a:t>Les fichiers du projet</a:t>
            </a:r>
            <a:endParaRPr lang="fr-CH" dirty="0" smtClean="0"/>
          </a:p>
          <a:p>
            <a:pPr lvl="1"/>
            <a:r>
              <a:rPr lang="fr-CH" dirty="0" smtClean="0"/>
              <a:t>Dépendances </a:t>
            </a:r>
            <a:r>
              <a:rPr lang="fr-CH" dirty="0" smtClean="0"/>
              <a:t>du </a:t>
            </a:r>
            <a:r>
              <a:rPr lang="fr-CH" dirty="0" smtClean="0"/>
              <a:t>projet</a:t>
            </a:r>
          </a:p>
          <a:p>
            <a:pPr lvl="1"/>
            <a:r>
              <a:rPr lang="fr-CH" dirty="0"/>
              <a:t>Déclencher par le serveur </a:t>
            </a:r>
            <a:r>
              <a:rPr lang="fr-CH" dirty="0" smtClean="0"/>
              <a:t>d’IC</a:t>
            </a:r>
            <a:endParaRPr lang="fr-CH" dirty="0" smtClean="0"/>
          </a:p>
          <a:p>
            <a:endParaRPr lang="fr-CH" dirty="0" smtClean="0"/>
          </a:p>
          <a:p>
            <a:endParaRPr lang="fr-CH" dirty="0"/>
          </a:p>
          <a:p>
            <a:r>
              <a:rPr lang="fr-CH" dirty="0" smtClean="0"/>
              <a:t>Java Exemple</a:t>
            </a:r>
          </a:p>
          <a:p>
            <a:pPr lvl="1"/>
            <a:r>
              <a:rPr lang="fr-CH" dirty="0" err="1" smtClean="0"/>
              <a:t>Maven</a:t>
            </a:r>
            <a:endParaRPr lang="fr-CH" dirty="0" smtClean="0"/>
          </a:p>
          <a:p>
            <a:pPr lvl="1"/>
            <a:r>
              <a:rPr lang="fr-CH" dirty="0" err="1" smtClean="0"/>
              <a:t>Gradle</a:t>
            </a:r>
            <a:endParaRPr lang="fr-CH" dirty="0" smtClean="0"/>
          </a:p>
          <a:p>
            <a:pPr lvl="1"/>
            <a:r>
              <a:rPr lang="fr-CH" dirty="0" err="1" smtClean="0"/>
              <a:t>Ant</a:t>
            </a:r>
            <a:endParaRPr lang="fr-CH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Construction continue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06152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H" dirty="0" smtClean="0"/>
              <a:t>Tests contrôle la fonctionnalité...</a:t>
            </a:r>
          </a:p>
          <a:p>
            <a:pPr lvl="1"/>
            <a:r>
              <a:rPr lang="fr-CH" dirty="0" smtClean="0"/>
              <a:t>D’un bout de code, système, application</a:t>
            </a:r>
          </a:p>
          <a:p>
            <a:endParaRPr lang="fr-CH" dirty="0" smtClean="0"/>
          </a:p>
          <a:p>
            <a:r>
              <a:rPr lang="fr-CH" dirty="0" smtClean="0"/>
              <a:t>Exécution des testes continuellement par le serveur IC</a:t>
            </a:r>
          </a:p>
          <a:p>
            <a:pPr lvl="1"/>
            <a:endParaRPr lang="fr-CH" dirty="0" smtClean="0"/>
          </a:p>
          <a:p>
            <a:r>
              <a:rPr lang="fr-CH" dirty="0" smtClean="0"/>
              <a:t>Trois types de tests</a:t>
            </a:r>
          </a:p>
          <a:p>
            <a:pPr lvl="1"/>
            <a:r>
              <a:rPr lang="fr-CH" dirty="0" smtClean="0"/>
              <a:t>Tests unitaires</a:t>
            </a:r>
          </a:p>
          <a:p>
            <a:pPr lvl="1"/>
            <a:r>
              <a:rPr lang="fr-CH" dirty="0" smtClean="0"/>
              <a:t>Tests d’intégration</a:t>
            </a:r>
          </a:p>
          <a:p>
            <a:pPr lvl="1"/>
            <a:r>
              <a:rPr lang="fr-CH" dirty="0" smtClean="0"/>
              <a:t>Tests d’acceptation</a:t>
            </a:r>
          </a:p>
          <a:p>
            <a:pPr lvl="1"/>
            <a:endParaRPr lang="fr-CH" dirty="0" smtClean="0"/>
          </a:p>
          <a:p>
            <a:r>
              <a:rPr lang="fr-CH" dirty="0" smtClean="0"/>
              <a:t>Les </a:t>
            </a:r>
            <a:r>
              <a:rPr lang="fr-CH" dirty="0" smtClean="0"/>
              <a:t>trois types de tests...</a:t>
            </a:r>
          </a:p>
          <a:p>
            <a:pPr lvl="1"/>
            <a:r>
              <a:rPr lang="fr-CH" dirty="0" smtClean="0"/>
              <a:t>Intervalle et longueur d’exécution différent</a:t>
            </a:r>
          </a:p>
          <a:p>
            <a:pPr lvl="1"/>
            <a:r>
              <a:rPr lang="fr-CH" dirty="0" smtClean="0"/>
              <a:t>Scripts de construction différent</a:t>
            </a:r>
            <a:endParaRPr lang="fr-CH" dirty="0"/>
          </a:p>
          <a:p>
            <a:pPr lvl="1"/>
            <a:endParaRPr lang="fr-CH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Tests continue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198" y="3316483"/>
            <a:ext cx="2862766" cy="243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20455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_v2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d4bf14f2970ceb97b4aa1421b69882ea">
  <xsd:schema xmlns:xsd="http://www.w3.org/2001/XMLSchema" xmlns:xs="http://www.w3.org/2001/XMLSchema" xmlns:p="http://schemas.microsoft.com/office/2006/metadata/properties" xmlns:ns2="63c724b1-652e-424f-8d99-4ee509067280" xmlns:ns3="2551ef7e-3b29-44d1-a8ad-ef34c26bfc60" targetNamespace="http://schemas.microsoft.com/office/2006/metadata/properties" ma:root="true" ma:fieldsID="285dab5eeb2cd6034dc01bc4023d5efe" ns2:_="" ns3:_="">
    <xsd:import namespace="63c724b1-652e-424f-8d99-4ee509067280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724b1-652e-424f-8d99-4ee509067280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egory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hIntranetDepartmentText xmlns="63c724b1-652e-424f-8d99-4ee509067280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QMPilot_DokID xmlns="2551ef7e-3b29-44d1-a8ad-ef34c26bfc60">469</QMPilot_DokI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5A2280-1346-403D-AE96-8E2604C7F0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c724b1-652e-424f-8d99-4ee509067280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6591048-6F15-48C6-9650-9BFF3E56974F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2551ef7e-3b29-44d1-a8ad-ef34c26bfc60"/>
    <ds:schemaRef ds:uri="http://schemas.microsoft.com/office/2006/metadata/properties"/>
    <ds:schemaRef ds:uri="http://purl.org/dc/terms/"/>
    <ds:schemaRef ds:uri="http://schemas.openxmlformats.org/package/2006/metadata/core-properties"/>
    <ds:schemaRef ds:uri="63c724b1-652e-424f-8d99-4ee509067280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CF5E5E7-7F77-47A8-99A9-B4D5839292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 (1)</Template>
  <TotalTime>0</TotalTime>
  <Words>479</Words>
  <Application>Microsoft Office PowerPoint</Application>
  <PresentationFormat>On-screen Show (4:3)</PresentationFormat>
  <Paragraphs>157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Lucida Grande</vt:lpstr>
      <vt:lpstr>Lucida Sans</vt:lpstr>
      <vt:lpstr>Lucida Sans Unicode</vt:lpstr>
      <vt:lpstr>MS PGothic</vt:lpstr>
      <vt:lpstr>MS PGothic</vt:lpstr>
      <vt:lpstr>Wingdings</vt:lpstr>
      <vt:lpstr>BFH_PPT_Vorlage_v2</vt:lpstr>
      <vt:lpstr>Intégration Continue</vt:lpstr>
      <vt:lpstr>Aperçu</vt:lpstr>
      <vt:lpstr>Définition</vt:lpstr>
      <vt:lpstr>Processus de développement logiciel</vt:lpstr>
      <vt:lpstr>Intégration Continue</vt:lpstr>
      <vt:lpstr>Architecture Exemplaire</vt:lpstr>
      <vt:lpstr>Concepts</vt:lpstr>
      <vt:lpstr>Construction continue</vt:lpstr>
      <vt:lpstr>Tests continue</vt:lpstr>
      <vt:lpstr>Inspections continue</vt:lpstr>
      <vt:lpstr>Couverture de code</vt:lpstr>
      <vt:lpstr>Information en retour continue</vt:lpstr>
      <vt:lpstr>Autres concepts</vt:lpstr>
      <vt:lpstr>Bénéfice</vt:lpstr>
      <vt:lpstr>Bénéfices</vt:lpstr>
      <vt:lpstr>Évaluation</vt:lpstr>
      <vt:lpstr>Logiciel de construction en Java</vt:lpstr>
      <vt:lpstr>Buildscript examples</vt:lpstr>
      <vt:lpstr>Serveurs choisit</vt:lpstr>
      <vt:lpstr>Resultats</vt:lpstr>
      <vt:lpstr>Demonstration</vt:lpstr>
      <vt:lpstr>Demonstration</vt:lpstr>
      <vt:lpstr>Configuration .travis.yml</vt:lpstr>
      <vt:lpstr>Merci beaucoup pour votre attention</vt:lpstr>
      <vt:lpstr>PowerPoint Presentation</vt:lpstr>
    </vt:vector>
  </TitlesOfParts>
  <Company>Berner Fachhochschule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Aeschlimann</dc:creator>
  <cp:lastModifiedBy>David Aeschlimann</cp:lastModifiedBy>
  <cp:revision>184</cp:revision>
  <cp:lastPrinted>2013-04-25T14:17:09Z</cp:lastPrinted>
  <dcterms:created xsi:type="dcterms:W3CDTF">2016-01-09T11:05:49Z</dcterms:created>
  <dcterms:modified xsi:type="dcterms:W3CDTF">2016-01-21T06:22:04Z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0x0101009127C3B567804923A8661E062BBD8EF500AB8983C84EF542A7976DC8547A5CDC52001BD440F45714504284DA526949208683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TaxCatchAll">
    <vt:lpwstr>241;#Vorlage|de1a6d3c-ac6a-4b34-8edd-308eb81066db</vt:lpwstr>
  </property>
</Properties>
</file>