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3" r:id="rId1"/>
  </p:sldMasterIdLst>
  <p:notesMasterIdLst>
    <p:notesMasterId r:id="rId8"/>
  </p:notesMasterIdLst>
  <p:handoutMasterIdLst>
    <p:handoutMasterId r:id="rId9"/>
  </p:handoutMasterIdLst>
  <p:sldIdLst>
    <p:sldId id="270" r:id="rId2"/>
    <p:sldId id="321" r:id="rId3"/>
    <p:sldId id="328" r:id="rId4"/>
    <p:sldId id="329" r:id="rId5"/>
    <p:sldId id="330" r:id="rId6"/>
    <p:sldId id="331" r:id="rId7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99"/>
    <a:srgbClr val="C3D69B"/>
    <a:srgbClr val="C0C0C0"/>
    <a:srgbClr val="FF9933"/>
    <a:srgbClr val="F4DDA2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1" autoAdjust="0"/>
    <p:restoredTop sz="95560" autoAdjust="0"/>
  </p:normalViewPr>
  <p:slideViewPr>
    <p:cSldViewPr>
      <p:cViewPr>
        <p:scale>
          <a:sx n="100" d="100"/>
          <a:sy n="100" d="100"/>
        </p:scale>
        <p:origin x="-672" y="54"/>
      </p:cViewPr>
      <p:guideLst>
        <p:guide orient="horz" pos="3552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2226" y="-108"/>
      </p:cViewPr>
      <p:guideLst>
        <p:guide orient="horz" pos="3107"/>
        <p:guide pos="212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[201608_AppMgmt_TimeSheet_v1.4_All v1.6 v1.4.xlsx]Service Category Breakdown!PivotTable5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Service_Requests Breakdown</a:t>
            </a:r>
          </a:p>
        </c:rich>
      </c:tx>
      <c:layout>
        <c:manualLayout>
          <c:xMode val="edge"/>
          <c:yMode val="edge"/>
          <c:x val="3.3001063666400411E-2"/>
          <c:y val="8.5993750895062906E-3"/>
        </c:manualLayout>
      </c:layout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</c:pivotFmts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2.1752919944116121E-2"/>
          <c:y val="9.6689308302154955E-2"/>
          <c:w val="0.32053812498965167"/>
          <c:h val="0.45184349949876479"/>
        </c:manualLayout>
      </c:layout>
      <c:pie3DChart>
        <c:varyColors val="1"/>
        <c:ser>
          <c:idx val="0"/>
          <c:order val="0"/>
          <c:tx>
            <c:strRef>
              <c:f>'Service Category Breakdown'!$B$3:$B$5</c:f>
              <c:strCache>
                <c:ptCount val="1"/>
                <c:pt idx="0">
                  <c:v>Service_Request - Count of ITEM_NBR</c:v>
                </c:pt>
              </c:strCache>
            </c:strRef>
          </c:tx>
          <c:explosion val="25"/>
          <c:dLbls>
            <c:delete val="1"/>
          </c:dLbls>
          <c:cat>
            <c:multiLvlStrRef>
              <c:f>'Service Category Breakdown'!$A$6:$A$20</c:f>
              <c:multiLvlStrCache>
                <c:ptCount val="12"/>
                <c:lvl>
                  <c:pt idx="0">
                    <c:v>Appl_Maintenance</c:v>
                  </c:pt>
                  <c:pt idx="1">
                    <c:v>Queries</c:v>
                  </c:pt>
                  <c:pt idx="2">
                    <c:v>SR_Others</c:v>
                  </c:pt>
                  <c:pt idx="3">
                    <c:v>Test_Support</c:v>
                  </c:pt>
                  <c:pt idx="4">
                    <c:v>Technical_Operations_CR_incl_Patches</c:v>
                  </c:pt>
                  <c:pt idx="5">
                    <c:v>Technical_Biz_CR</c:v>
                  </c:pt>
                  <c:pt idx="6">
                    <c:v>New Core Payment Switch</c:v>
                  </c:pt>
                  <c:pt idx="7">
                    <c:v>Appl_Maintenance</c:v>
                  </c:pt>
                  <c:pt idx="8">
                    <c:v>Audit_Compliance</c:v>
                  </c:pt>
                  <c:pt idx="9">
                    <c:v>Queries</c:v>
                  </c:pt>
                  <c:pt idx="10">
                    <c:v>SR_Others</c:v>
                  </c:pt>
                  <c:pt idx="11">
                    <c:v>Test_Support</c:v>
                  </c:pt>
                </c:lvl>
                <c:lvl>
                  <c:pt idx="0">
                    <c:v>External</c:v>
                  </c:pt>
                  <c:pt idx="7">
                    <c:v>Internal</c:v>
                  </c:pt>
                </c:lvl>
              </c:multiLvlStrCache>
            </c:multiLvlStrRef>
          </c:cat>
          <c:val>
            <c:numRef>
              <c:f>'Service Category Breakdown'!$B$6:$B$20</c:f>
              <c:numCache>
                <c:formatCode>General</c:formatCode>
                <c:ptCount val="12"/>
                <c:pt idx="0">
                  <c:v>54</c:v>
                </c:pt>
                <c:pt idx="1">
                  <c:v>11</c:v>
                </c:pt>
                <c:pt idx="2">
                  <c:v>5</c:v>
                </c:pt>
                <c:pt idx="3">
                  <c:v>11</c:v>
                </c:pt>
                <c:pt idx="4">
                  <c:v>4</c:v>
                </c:pt>
                <c:pt idx="5">
                  <c:v>40</c:v>
                </c:pt>
                <c:pt idx="6">
                  <c:v>4</c:v>
                </c:pt>
                <c:pt idx="7">
                  <c:v>132</c:v>
                </c:pt>
                <c:pt idx="8">
                  <c:v>2</c:v>
                </c:pt>
                <c:pt idx="9">
                  <c:v>31</c:v>
                </c:pt>
                <c:pt idx="10">
                  <c:v>5</c:v>
                </c:pt>
                <c:pt idx="11">
                  <c:v>11</c:v>
                </c:pt>
              </c:numCache>
            </c:numRef>
          </c:val>
        </c:ser>
        <c:ser>
          <c:idx val="1"/>
          <c:order val="1"/>
          <c:tx>
            <c:strRef>
              <c:f>'Service Category Breakdown'!$C$3:$C$5</c:f>
              <c:strCache>
                <c:ptCount val="1"/>
                <c:pt idx="0">
                  <c:v>Service_Request - Sum of Total Hours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multiLvlStrRef>
              <c:f>'Service Category Breakdown'!$A$6:$A$20</c:f>
              <c:multiLvlStrCache>
                <c:ptCount val="12"/>
                <c:lvl>
                  <c:pt idx="0">
                    <c:v>Appl_Maintenance</c:v>
                  </c:pt>
                  <c:pt idx="1">
                    <c:v>Queries</c:v>
                  </c:pt>
                  <c:pt idx="2">
                    <c:v>SR_Others</c:v>
                  </c:pt>
                  <c:pt idx="3">
                    <c:v>Test_Support</c:v>
                  </c:pt>
                  <c:pt idx="4">
                    <c:v>Technical_Operations_CR_incl_Patches</c:v>
                  </c:pt>
                  <c:pt idx="5">
                    <c:v>Technical_Biz_CR</c:v>
                  </c:pt>
                  <c:pt idx="6">
                    <c:v>New Core Payment Switch</c:v>
                  </c:pt>
                  <c:pt idx="7">
                    <c:v>Appl_Maintenance</c:v>
                  </c:pt>
                  <c:pt idx="8">
                    <c:v>Audit_Compliance</c:v>
                  </c:pt>
                  <c:pt idx="9">
                    <c:v>Queries</c:v>
                  </c:pt>
                  <c:pt idx="10">
                    <c:v>SR_Others</c:v>
                  </c:pt>
                  <c:pt idx="11">
                    <c:v>Test_Support</c:v>
                  </c:pt>
                </c:lvl>
                <c:lvl>
                  <c:pt idx="0">
                    <c:v>External</c:v>
                  </c:pt>
                  <c:pt idx="7">
                    <c:v>Internal</c:v>
                  </c:pt>
                </c:lvl>
              </c:multiLvlStrCache>
            </c:multiLvlStrRef>
          </c:cat>
          <c:val>
            <c:numRef>
              <c:f>'Service Category Breakdown'!$C$6:$C$20</c:f>
              <c:numCache>
                <c:formatCode>0</c:formatCode>
                <c:ptCount val="12"/>
                <c:pt idx="0">
                  <c:v>89.583333333333314</c:v>
                </c:pt>
                <c:pt idx="1">
                  <c:v>14.5</c:v>
                </c:pt>
                <c:pt idx="2">
                  <c:v>9</c:v>
                </c:pt>
                <c:pt idx="3">
                  <c:v>26</c:v>
                </c:pt>
                <c:pt idx="4">
                  <c:v>9</c:v>
                </c:pt>
                <c:pt idx="5">
                  <c:v>92.5</c:v>
                </c:pt>
                <c:pt idx="6">
                  <c:v>7</c:v>
                </c:pt>
                <c:pt idx="7">
                  <c:v>286.08333333333337</c:v>
                </c:pt>
                <c:pt idx="8">
                  <c:v>1.5</c:v>
                </c:pt>
                <c:pt idx="9">
                  <c:v>32.666666666666664</c:v>
                </c:pt>
                <c:pt idx="10">
                  <c:v>7</c:v>
                </c:pt>
                <c:pt idx="11">
                  <c:v>20.5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34694394312496396"/>
          <c:y val="8.4180941685741584E-2"/>
          <c:w val="0.28144362650486993"/>
          <c:h val="0.63315455209951721"/>
        </c:manualLayout>
      </c:layout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[201608_AppMgmt_TimeSheet_v1.4_All v1.6 v1.4.xlsx]Incident Breakdown!PivotTable1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Incident_Support Breakdown</a:t>
            </a:r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</c:pivotFmts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1.3286096204936464E-2"/>
          <c:y val="0.12967636071216329"/>
          <c:w val="0.45997493774975723"/>
          <c:h val="0.62131723476689449"/>
        </c:manualLayout>
      </c:layout>
      <c:pie3DChart>
        <c:varyColors val="1"/>
        <c:ser>
          <c:idx val="0"/>
          <c:order val="0"/>
          <c:tx>
            <c:strRef>
              <c:f>'Incident Breakdown'!$B$3:$B$5</c:f>
              <c:strCache>
                <c:ptCount val="1"/>
                <c:pt idx="0">
                  <c:v>Incident_Support - Count of ITEM_NBR</c:v>
                </c:pt>
              </c:strCache>
            </c:strRef>
          </c:tx>
          <c:explosion val="25"/>
          <c:cat>
            <c:multiLvlStrRef>
              <c:f>'Incident Breakdown'!$A$6:$A$13</c:f>
              <c:multiLvlStrCache>
                <c:ptCount val="5"/>
                <c:lvl>
                  <c:pt idx="0">
                    <c:v>Admin_Portal</c:v>
                  </c:pt>
                  <c:pt idx="1">
                    <c:v>Online_Tran_Processing</c:v>
                  </c:pt>
                  <c:pt idx="2">
                    <c:v>Admin_Portal</c:v>
                  </c:pt>
                  <c:pt idx="3">
                    <c:v>EOD_Settlement</c:v>
                  </c:pt>
                  <c:pt idx="4">
                    <c:v>Reports</c:v>
                  </c:pt>
                </c:lvl>
                <c:lvl>
                  <c:pt idx="0">
                    <c:v>External</c:v>
                  </c:pt>
                  <c:pt idx="2">
                    <c:v>Internal</c:v>
                  </c:pt>
                </c:lvl>
              </c:multiLvlStrCache>
            </c:multiLvlStrRef>
          </c:cat>
          <c:val>
            <c:numRef>
              <c:f>'Incident Breakdown'!$B$6:$B$13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6</c:v>
                </c:pt>
              </c:numCache>
            </c:numRef>
          </c:val>
        </c:ser>
        <c:ser>
          <c:idx val="1"/>
          <c:order val="1"/>
          <c:tx>
            <c:strRef>
              <c:f>'Incident Breakdown'!$C$3:$C$5</c:f>
              <c:strCache>
                <c:ptCount val="1"/>
                <c:pt idx="0">
                  <c:v>Incident_Support - Sum of Total Hours</c:v>
                </c:pt>
              </c:strCache>
            </c:strRef>
          </c:tx>
          <c:cat>
            <c:multiLvlStrRef>
              <c:f>'Incident Breakdown'!$A$6:$A$13</c:f>
              <c:multiLvlStrCache>
                <c:ptCount val="5"/>
                <c:lvl>
                  <c:pt idx="0">
                    <c:v>Admin_Portal</c:v>
                  </c:pt>
                  <c:pt idx="1">
                    <c:v>Online_Tran_Processing</c:v>
                  </c:pt>
                  <c:pt idx="2">
                    <c:v>Admin_Portal</c:v>
                  </c:pt>
                  <c:pt idx="3">
                    <c:v>EOD_Settlement</c:v>
                  </c:pt>
                  <c:pt idx="4">
                    <c:v>Reports</c:v>
                  </c:pt>
                </c:lvl>
                <c:lvl>
                  <c:pt idx="0">
                    <c:v>External</c:v>
                  </c:pt>
                  <c:pt idx="2">
                    <c:v>Internal</c:v>
                  </c:pt>
                </c:lvl>
              </c:multiLvlStrCache>
            </c:multiLvlStrRef>
          </c:cat>
          <c:val>
            <c:numRef>
              <c:f>'Incident Breakdown'!$C$6:$C$13</c:f>
              <c:numCache>
                <c:formatCode>0</c:formatCode>
                <c:ptCount val="5"/>
                <c:pt idx="0">
                  <c:v>1</c:v>
                </c:pt>
                <c:pt idx="1">
                  <c:v>5</c:v>
                </c:pt>
                <c:pt idx="2">
                  <c:v>5</c:v>
                </c:pt>
                <c:pt idx="3">
                  <c:v>5.5</c:v>
                </c:pt>
                <c:pt idx="4">
                  <c:v>7.25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34482877064030787"/>
          <c:y val="0.6517895212405197"/>
          <c:w val="0.33409057107372753"/>
          <c:h val="0.31709586235692555"/>
        </c:manualLayout>
      </c:layout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</c:extLst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4834478-FA93-4BBC-80F9-61C3F9F17FD7}" type="datetimeFigureOut">
              <a:rPr lang="en-US"/>
              <a:pPr>
                <a:defRPr/>
              </a:pPr>
              <a:t>05/09/2016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CD005A2-0254-4D3B-8266-6E8D11BF7E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97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01" tIns="45450" rIns="90901" bIns="4545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01" tIns="45450" rIns="90901" bIns="4545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B8A6AFC-688F-470D-940A-124BC253F5B2}" type="datetimeFigureOut">
              <a:rPr lang="en-US"/>
              <a:pPr>
                <a:defRPr/>
              </a:pPr>
              <a:t>05/09/2016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01" tIns="45450" rIns="90901" bIns="45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01" tIns="45450" rIns="90901" bIns="4545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01" tIns="45450" rIns="90901" bIns="4545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9485B39-4BD4-443C-8C4C-213E9DB13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9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85B39-4BD4-443C-8C4C-213E9DB138A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0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85B39-4BD4-443C-8C4C-213E9DB138A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01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85B39-4BD4-443C-8C4C-213E9DB138A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01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85B39-4BD4-443C-8C4C-213E9DB138A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01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85B39-4BD4-443C-8C4C-213E9DB138A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0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5"/>
            <a:ext cx="70866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B8BB3-7C40-4611-B1D0-0BBEB36908C5}" type="datetimeFigureOut">
              <a:rPr lang="en-US"/>
              <a:pPr>
                <a:defRPr/>
              </a:pPr>
              <a:t>05/09/2016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FD311-66EC-4F9B-877B-8150625F4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4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1494B-BE29-4F69-A0B0-B81B1BF1FF22}" type="datetimeFigureOut">
              <a:rPr lang="en-US"/>
              <a:pPr>
                <a:defRPr/>
              </a:pPr>
              <a:t>05/09/2016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F323F-263F-46B0-B09D-1D50BEE9E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87E9B-0204-4023-855A-1240803F6365}" type="datetimeFigureOut">
              <a:rPr lang="en-US"/>
              <a:pPr>
                <a:defRPr/>
              </a:pPr>
              <a:t>05/09/2016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70EFC-A9D4-43BA-BF0E-387D26F10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0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D34CF-0D92-433B-BBD9-2881F9E83E2E}" type="datetimeFigureOut">
              <a:rPr lang="en-US"/>
              <a:pPr>
                <a:defRPr/>
              </a:pPr>
              <a:t>05/09/2016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4E9C7-7C06-429F-B72A-BB63FD85C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92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C4433-0C74-4406-AFB3-EE86AD725895}" type="datetimeFigureOut">
              <a:rPr lang="en-US"/>
              <a:pPr>
                <a:defRPr/>
              </a:pPr>
              <a:t>05/09/2016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921E8-54FB-4054-929A-E82804008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73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9EB1D-1309-46C5-9117-7FFD387624E0}" type="datetimeFigureOut">
              <a:rPr lang="en-US"/>
              <a:pPr>
                <a:defRPr/>
              </a:pPr>
              <a:t>05/09/2016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DEE90-8033-4F39-926B-6DE02A4A8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7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DB0F2-F8F0-489F-9707-B6DFC19CF1A9}" type="datetimeFigureOut">
              <a:rPr lang="en-US"/>
              <a:pPr>
                <a:defRPr/>
              </a:pPr>
              <a:t>05/09/2016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6E025-D5A6-4A4F-8E7D-47A9AA877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4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A2BA1-D2A6-483F-9A1B-E39300396E3E}" type="datetimeFigureOut">
              <a:rPr lang="en-US"/>
              <a:pPr>
                <a:defRPr/>
              </a:pPr>
              <a:t>05/09/2016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8F4A0-8F9C-4825-9793-8248E01D94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2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My Documents\NETS Working Folder\2011 Job\miscellious\Yin-Fern\NETS Corp Slide Grid\CC-powerpoint images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" r="85526"/>
          <a:stretch>
            <a:fillRect/>
          </a:stretch>
        </p:blipFill>
        <p:spPr bwMode="auto">
          <a:xfrm>
            <a:off x="76200" y="0"/>
            <a:ext cx="1066800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4A37A-4A20-415D-92E0-0B9EF85C1E70}" type="datetimeFigureOut">
              <a:rPr lang="en-US"/>
              <a:pPr>
                <a:defRPr/>
              </a:pPr>
              <a:t>05/09/2016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A93AC-53CC-49D6-B49C-1E99E76FCD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7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D:\My Documents\NETS Working Folder\2011 Job\miscellious\Yin-Fern\NETS Corp Slide Grid\NFP-powerpoint images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" r="85526"/>
          <a:stretch>
            <a:fillRect/>
          </a:stretch>
        </p:blipFill>
        <p:spPr bwMode="auto">
          <a:xfrm>
            <a:off x="76200" y="0"/>
            <a:ext cx="10668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6BC69-DE4F-44E6-BE5A-EA8AE1A30B11}" type="datetimeFigureOut">
              <a:rPr lang="en-US"/>
              <a:pPr>
                <a:defRPr/>
              </a:pPr>
              <a:t>05/09/2016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4F5E4-D14D-4145-AE9B-50E62F5D4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2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ne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9" b="-12000"/>
          <a:stretch>
            <a:fillRect/>
          </a:stretch>
        </p:blipFill>
        <p:spPr bwMode="auto">
          <a:xfrm>
            <a:off x="76200" y="228600"/>
            <a:ext cx="114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CDF44-DEBA-4185-93A8-365244797CD2}" type="datetimeFigureOut">
              <a:rPr lang="en-US"/>
              <a:pPr>
                <a:defRPr/>
              </a:pPr>
              <a:t>05/09/2016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D94B5-A649-4BDA-A40D-4607511E1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9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 descr="D:\My Documents\NETS Working Folder\2011 Job\miscellious\Yin-Fern\NETS Corp Slide Grid\eNETS-powerpoint images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F6924-27C0-4A10-9D60-54EF685812B2}" type="datetimeFigureOut">
              <a:rPr lang="en-US"/>
              <a:pPr>
                <a:defRPr/>
              </a:pPr>
              <a:t>05/09/2016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F03DC-11FD-426E-BC3F-6CB1F56CF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CF1C0-0044-4F9A-B06B-D450ED1D20DA}" type="datetimeFigureOut">
              <a:rPr lang="en-US"/>
              <a:pPr>
                <a:defRPr/>
              </a:pPr>
              <a:t>05/09/2016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70A45-507F-4CC8-AA12-B472DD256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3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6F6BE-4C5C-4608-953E-D9CBE679C20E}" type="datetimeFigureOut">
              <a:rPr lang="en-US"/>
              <a:pPr>
                <a:defRPr/>
              </a:pPr>
              <a:t>05/09/2016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3736C-5894-4D7E-8C53-C6BB6B0E03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1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89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89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7B249-5139-4AAF-A028-43672145B5E7}" type="datetimeFigureOut">
              <a:rPr lang="en-US"/>
              <a:pPr>
                <a:defRPr/>
              </a:pPr>
              <a:t>05/09/2016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7D218-A514-4554-8D3B-3B22303AF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1600" y="228600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1C8065C-1506-49AE-99E8-86890FDA4ACD}" type="datetimeFigureOut">
              <a:rPr lang="en-US"/>
              <a:pPr>
                <a:defRPr/>
              </a:pPr>
              <a:t>05/09/2016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3CB52CD-8261-4C1B-B2A7-493689BA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3" descr="D:\My Documents\NETS Working Folder\2011 Job\miscellious\Yin-Fern\NETS Corp Slide Grid\NETS-powerpoint images-baseline2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>
            <a:spLocks/>
          </p:cNvSpPr>
          <p:nvPr/>
        </p:nvSpPr>
        <p:spPr bwMode="auto">
          <a:xfrm>
            <a:off x="273050" y="6519863"/>
            <a:ext cx="1936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050" dirty="0">
                <a:solidFill>
                  <a:srgbClr val="C0C0C0"/>
                </a:solidFill>
              </a:rPr>
              <a:t>NETS Confidential</a:t>
            </a:r>
          </a:p>
        </p:txBody>
      </p:sp>
      <p:pic>
        <p:nvPicPr>
          <p:cNvPr id="1033" name="Picture 10" descr="D:\My Documents\NETS Working Folder\2011 Job\miscellious\Yin-Fern\NETS Corp Slide Grid\NETS-powerpoint images-01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0"/>
            <a:ext cx="228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1" descr="NETS a better way to pay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975" y="6511925"/>
            <a:ext cx="5302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501" r:id="rId2"/>
    <p:sldLayoutId id="2147484511" r:id="rId3"/>
    <p:sldLayoutId id="2147484512" r:id="rId4"/>
    <p:sldLayoutId id="2147484513" r:id="rId5"/>
    <p:sldLayoutId id="2147484514" r:id="rId6"/>
    <p:sldLayoutId id="2147484502" r:id="rId7"/>
    <p:sldLayoutId id="2147484503" r:id="rId8"/>
    <p:sldLayoutId id="2147484504" r:id="rId9"/>
    <p:sldLayoutId id="2147484505" r:id="rId10"/>
    <p:sldLayoutId id="2147484506" r:id="rId11"/>
    <p:sldLayoutId id="2147484507" r:id="rId12"/>
    <p:sldLayoutId id="2147484508" r:id="rId13"/>
    <p:sldLayoutId id="2147484509" r:id="rId14"/>
    <p:sldLayoutId id="2147484510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1981200"/>
            <a:ext cx="6477000" cy="1317625"/>
          </a:xfrm>
        </p:spPr>
        <p:txBody>
          <a:bodyPr/>
          <a:lstStyle/>
          <a:p>
            <a:pPr algn="ctr"/>
            <a:r>
              <a:rPr lang="en-US" sz="1800" b="1" dirty="0"/>
              <a:t/>
            </a:r>
            <a:br>
              <a:rPr lang="en-US" sz="1800" b="1" dirty="0"/>
            </a:br>
            <a:r>
              <a:rPr lang="en-US" sz="2800" dirty="0">
                <a:latin typeface="Century Gothic" pitchFamily="34" charset="0"/>
              </a:rPr>
              <a:t/>
            </a:r>
            <a:br>
              <a:rPr lang="en-US" sz="2800" dirty="0">
                <a:latin typeface="Century Gothic" pitchFamily="34" charset="0"/>
              </a:rPr>
            </a:br>
            <a:r>
              <a:rPr lang="en-US" sz="2800" b="1" dirty="0"/>
              <a:t>eNETS – L2 Timesheet Summary for Aug 2016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2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 smtClean="0"/>
              <a:t>eNETS : L2 Timesheet Summary for Aug 2016 (Service Request)</a:t>
            </a:r>
            <a:endParaRPr lang="en-GB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entury Gothic" pitchFamily="34" charset="0"/>
              </a:rPr>
              <a:t/>
            </a:r>
            <a:br>
              <a:rPr lang="en-US" sz="2800" dirty="0" smtClean="0">
                <a:solidFill>
                  <a:srgbClr val="000000"/>
                </a:solidFill>
                <a:latin typeface="Century Gothic" pitchFamily="34" charset="0"/>
              </a:rPr>
            </a:br>
            <a:endParaRPr lang="en-US" sz="2400" dirty="0" smtClean="0"/>
          </a:p>
          <a:p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0" y="990600"/>
            <a:ext cx="8915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AutoNum type="arabicParenR"/>
            </a:pPr>
            <a:r>
              <a:rPr lang="en-US" sz="1600" b="1" dirty="0" smtClean="0"/>
              <a:t>Pie Chart Breakdown by Service Request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936215"/>
              </p:ext>
            </p:extLst>
          </p:nvPr>
        </p:nvGraphicFramePr>
        <p:xfrm>
          <a:off x="228600" y="1371600"/>
          <a:ext cx="4724400" cy="3429000"/>
        </p:xfrm>
        <a:graphic>
          <a:graphicData uri="http://schemas.openxmlformats.org/drawingml/2006/table">
            <a:tbl>
              <a:tblPr/>
              <a:tblGrid>
                <a:gridCol w="2362200"/>
                <a:gridCol w="1219200"/>
                <a:gridCol w="1143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Column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Service_Request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Row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 of ITEM_NBR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 of Total Hours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External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Appl_Maintenance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Queries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SR_Others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Test_Support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Technical_Operations_CR_incl_Patches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Technical_Biz_CR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Core Payment Switch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Appl_Maintenance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Audit_Compliance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Queries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SR_Others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Test_Support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093533"/>
              </p:ext>
            </p:extLst>
          </p:nvPr>
        </p:nvGraphicFramePr>
        <p:xfrm>
          <a:off x="4953000" y="950594"/>
          <a:ext cx="7005956" cy="5907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44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 smtClean="0"/>
              <a:t>eNETS : L2 </a:t>
            </a:r>
            <a:r>
              <a:rPr lang="en-US" sz="1600" dirty="0"/>
              <a:t>Timesheet Summary </a:t>
            </a:r>
            <a:r>
              <a:rPr lang="en-US" sz="1600" dirty="0" smtClean="0"/>
              <a:t>for Aug (Service </a:t>
            </a:r>
            <a:r>
              <a:rPr lang="en-US" sz="1600" dirty="0"/>
              <a:t>Request)</a:t>
            </a:r>
            <a:endParaRPr lang="en-GB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entury Gothic" pitchFamily="34" charset="0"/>
              </a:rPr>
              <a:t/>
            </a:r>
            <a:br>
              <a:rPr lang="en-US" sz="2800" dirty="0" smtClean="0">
                <a:solidFill>
                  <a:srgbClr val="000000"/>
                </a:solidFill>
                <a:latin typeface="Century Gothic" pitchFamily="34" charset="0"/>
              </a:rPr>
            </a:br>
            <a:endParaRPr lang="en-US" sz="2400" dirty="0" smtClean="0"/>
          </a:p>
          <a:p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0" y="838200"/>
            <a:ext cx="88392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AutoNum type="arabicParenR"/>
            </a:pPr>
            <a:r>
              <a:rPr lang="en-US" sz="1600" b="1" dirty="0" smtClean="0"/>
              <a:t>Major tasks spent under Service Request :</a:t>
            </a:r>
          </a:p>
          <a:p>
            <a:pPr marL="400050" indent="-400050">
              <a:buAutoNum type="romanLcParenBoth"/>
            </a:pPr>
            <a:r>
              <a:rPr lang="en-US" sz="1600" b="1" dirty="0" smtClean="0"/>
              <a:t>External </a:t>
            </a:r>
            <a:r>
              <a:rPr lang="en-US" sz="1600" b="1" dirty="0"/>
              <a:t>Impact </a:t>
            </a:r>
            <a:r>
              <a:rPr lang="en-US" sz="1600" b="1" dirty="0" smtClean="0"/>
              <a:t>(count &amp; </a:t>
            </a:r>
            <a:r>
              <a:rPr lang="en-US" sz="1600" b="1" dirty="0" err="1" smtClean="0"/>
              <a:t>hrs</a:t>
            </a:r>
            <a:r>
              <a:rPr lang="en-US" sz="1600" b="1" dirty="0" smtClean="0"/>
              <a:t>) : </a:t>
            </a:r>
            <a:r>
              <a:rPr lang="en-US" sz="1600" b="1" dirty="0" smtClean="0"/>
              <a:t>129 </a:t>
            </a:r>
            <a:r>
              <a:rPr lang="en-US" sz="1600" b="1" dirty="0" smtClean="0"/>
              <a:t>&amp; </a:t>
            </a:r>
            <a:r>
              <a:rPr lang="en-US" sz="1600" b="1" dirty="0" smtClean="0"/>
              <a:t>248 </a:t>
            </a:r>
            <a:r>
              <a:rPr lang="en-US" sz="1600" b="1" dirty="0" err="1" smtClean="0"/>
              <a:t>hrs</a:t>
            </a:r>
            <a:endParaRPr lang="en-US" sz="1600" b="1" dirty="0" smtClean="0"/>
          </a:p>
          <a:p>
            <a:r>
              <a:rPr lang="en-US" sz="1600" b="1" dirty="0" smtClean="0"/>
              <a:t>Application Maintenance : </a:t>
            </a:r>
            <a:r>
              <a:rPr lang="en-US" sz="1600" b="1" dirty="0" smtClean="0"/>
              <a:t>54</a:t>
            </a:r>
            <a:r>
              <a:rPr lang="en-US" sz="1600" b="1" dirty="0" smtClean="0"/>
              <a:t> </a:t>
            </a:r>
            <a:r>
              <a:rPr lang="en-US" sz="1600" b="1" dirty="0" smtClean="0"/>
              <a:t>&amp; </a:t>
            </a:r>
            <a:r>
              <a:rPr lang="en-US" sz="1600" b="1" dirty="0" smtClean="0"/>
              <a:t>90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hrs</a:t>
            </a:r>
            <a:endParaRPr lang="en-US" sz="1600" b="1" dirty="0" smtClean="0"/>
          </a:p>
          <a:p>
            <a:pPr lvl="1"/>
            <a:r>
              <a:rPr lang="en-US" sz="1200" dirty="0" smtClean="0"/>
              <a:t>Monitoring &amp; Redo IDA CR Settlement Job (Affects specific merchants after 11G upgrade). Analysis in progress &amp; target to implement the fix in Oct 2016</a:t>
            </a:r>
          </a:p>
          <a:p>
            <a:pPr lvl="1"/>
            <a:r>
              <a:rPr lang="en-US" sz="1200" dirty="0" smtClean="0"/>
              <a:t>Key Renewal Request (RSA &amp; </a:t>
            </a:r>
            <a:r>
              <a:rPr lang="en-US" sz="1200" dirty="0" err="1" smtClean="0"/>
              <a:t>MasterPass</a:t>
            </a:r>
            <a:r>
              <a:rPr lang="en-US" sz="1200" dirty="0" smtClean="0"/>
              <a:t>)</a:t>
            </a:r>
          </a:p>
          <a:p>
            <a:pPr lvl="1"/>
            <a:r>
              <a:rPr lang="en-US" sz="1200" dirty="0" smtClean="0"/>
              <a:t>Merchant Root Cert Upload </a:t>
            </a:r>
          </a:p>
          <a:p>
            <a:r>
              <a:rPr lang="en-US" sz="1600" b="1" dirty="0" smtClean="0"/>
              <a:t>Technical Biz CR : 40 </a:t>
            </a:r>
            <a:r>
              <a:rPr lang="en-US" sz="1600" b="1" dirty="0" smtClean="0"/>
              <a:t>&amp; </a:t>
            </a:r>
            <a:r>
              <a:rPr lang="en-US" sz="1600" b="1" dirty="0" smtClean="0"/>
              <a:t>93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hrs</a:t>
            </a:r>
            <a:endParaRPr lang="en-US" sz="1600" b="1" dirty="0" smtClean="0"/>
          </a:p>
          <a:p>
            <a:pPr lvl="1"/>
            <a:r>
              <a:rPr lang="en-US" sz="1200" dirty="0" smtClean="0"/>
              <a:t>Java7 </a:t>
            </a:r>
            <a:r>
              <a:rPr lang="en-US" sz="1200" dirty="0" smtClean="0"/>
              <a:t>Upgrade CR to support TLS1.2 for merchants </a:t>
            </a:r>
            <a:endParaRPr lang="en-US" sz="1200" dirty="0" smtClean="0"/>
          </a:p>
          <a:p>
            <a:pPr lvl="1"/>
            <a:r>
              <a:rPr lang="en-US" sz="1200" dirty="0" smtClean="0"/>
              <a:t>Support BAU CR (DBSHK 509 Mandate, </a:t>
            </a:r>
            <a:r>
              <a:rPr lang="en-US" sz="1200" dirty="0" err="1" smtClean="0"/>
              <a:t>Alipay</a:t>
            </a:r>
            <a:r>
              <a:rPr lang="en-US" sz="1200" dirty="0" smtClean="0"/>
              <a:t> Refund CR, UOB DE62 )</a:t>
            </a:r>
            <a:endParaRPr lang="en-US" sz="1200" dirty="0" smtClean="0"/>
          </a:p>
          <a:p>
            <a:r>
              <a:rPr lang="en-US" sz="1600" b="1" dirty="0" smtClean="0"/>
              <a:t>Test Support : </a:t>
            </a:r>
            <a:r>
              <a:rPr lang="en-US" sz="1600" b="1" dirty="0" smtClean="0"/>
              <a:t>11 </a:t>
            </a:r>
            <a:r>
              <a:rPr lang="en-US" sz="1600" b="1" dirty="0" smtClean="0"/>
              <a:t>&amp; 26 </a:t>
            </a:r>
            <a:r>
              <a:rPr lang="en-US" sz="1600" b="1" dirty="0" err="1" smtClean="0"/>
              <a:t>hrs</a:t>
            </a:r>
            <a:endParaRPr lang="en-US" sz="1600" b="1" dirty="0" smtClean="0"/>
          </a:p>
          <a:p>
            <a:pPr lvl="1"/>
            <a:r>
              <a:rPr lang="en-US" sz="1200" dirty="0" smtClean="0"/>
              <a:t>RPP UAT Setup</a:t>
            </a:r>
          </a:p>
          <a:p>
            <a:pPr lvl="1"/>
            <a:r>
              <a:rPr lang="en-US" sz="1200" dirty="0" smtClean="0"/>
              <a:t>Merchant cert </a:t>
            </a:r>
            <a:r>
              <a:rPr lang="en-US" sz="1200" dirty="0"/>
              <a:t>u</a:t>
            </a:r>
            <a:r>
              <a:rPr lang="en-US" sz="1200" dirty="0" smtClean="0"/>
              <a:t>pload request in UAT</a:t>
            </a:r>
          </a:p>
          <a:p>
            <a:pPr lvl="1"/>
            <a:r>
              <a:rPr lang="en-US" sz="1200" dirty="0" smtClean="0"/>
              <a:t>SFTP Configuration Issue in UAT by merchant (NYP)</a:t>
            </a:r>
            <a:endParaRPr lang="en-US" sz="1600" dirty="0" smtClean="0"/>
          </a:p>
          <a:p>
            <a:pPr marL="400050" indent="-400050">
              <a:buAutoNum type="romanLcParenBoth"/>
            </a:pPr>
            <a:r>
              <a:rPr lang="en-US" sz="1600" b="1" dirty="0" smtClean="0"/>
              <a:t>Internal Impact (count &amp; </a:t>
            </a:r>
            <a:r>
              <a:rPr lang="en-US" sz="1600" b="1" dirty="0" err="1" smtClean="0"/>
              <a:t>hrs</a:t>
            </a:r>
            <a:r>
              <a:rPr lang="en-US" sz="1600" b="1" dirty="0" smtClean="0"/>
              <a:t>) : </a:t>
            </a:r>
            <a:r>
              <a:rPr lang="en-US" sz="1600" b="1" dirty="0" smtClean="0"/>
              <a:t>181</a:t>
            </a:r>
            <a:r>
              <a:rPr lang="en-US" sz="1600" b="1" dirty="0" smtClean="0"/>
              <a:t> </a:t>
            </a:r>
            <a:r>
              <a:rPr lang="en-US" sz="1600" b="1" dirty="0" smtClean="0"/>
              <a:t>&amp; </a:t>
            </a:r>
            <a:r>
              <a:rPr lang="en-US" sz="1600" b="1" dirty="0" smtClean="0"/>
              <a:t>348 </a:t>
            </a:r>
            <a:r>
              <a:rPr lang="en-US" sz="1600" b="1" dirty="0" err="1" smtClean="0"/>
              <a:t>hrs</a:t>
            </a:r>
            <a:endParaRPr lang="en-US" sz="1600" b="1" dirty="0" smtClean="0"/>
          </a:p>
          <a:p>
            <a:r>
              <a:rPr lang="en-US" sz="1600" b="1" dirty="0"/>
              <a:t>Application Maintenance : </a:t>
            </a:r>
            <a:r>
              <a:rPr lang="en-US" sz="1600" b="1" dirty="0" smtClean="0"/>
              <a:t>132 </a:t>
            </a:r>
            <a:r>
              <a:rPr lang="en-US" sz="1600" b="1" dirty="0" smtClean="0"/>
              <a:t>&amp; </a:t>
            </a:r>
            <a:r>
              <a:rPr lang="en-US" sz="1600" b="1" dirty="0" smtClean="0"/>
              <a:t>286 </a:t>
            </a:r>
            <a:r>
              <a:rPr lang="en-US" sz="1600" b="1" dirty="0" err="1" smtClean="0"/>
              <a:t>hrs</a:t>
            </a:r>
            <a:endParaRPr lang="en-US" sz="1600" b="1" dirty="0" smtClean="0"/>
          </a:p>
          <a:p>
            <a:pPr lvl="1"/>
            <a:r>
              <a:rPr lang="en-US" sz="1200" dirty="0" smtClean="0"/>
              <a:t>OS Patching including load testing support in DC2 </a:t>
            </a:r>
            <a:r>
              <a:rPr lang="en-US" sz="1200" dirty="0" smtClean="0"/>
              <a:t>(64 &amp; 128 </a:t>
            </a:r>
            <a:r>
              <a:rPr lang="en-US" sz="1200" dirty="0" err="1" smtClean="0"/>
              <a:t>hrs</a:t>
            </a:r>
            <a:r>
              <a:rPr lang="en-US" sz="1200" dirty="0" smtClean="0"/>
              <a:t>)</a:t>
            </a:r>
            <a:endParaRPr lang="en-US" sz="1200" dirty="0" smtClean="0"/>
          </a:p>
          <a:p>
            <a:pPr lvl="1"/>
            <a:r>
              <a:rPr lang="en-US" sz="1200" dirty="0" smtClean="0"/>
              <a:t>OS reboot + GZ </a:t>
            </a:r>
            <a:r>
              <a:rPr lang="en-US" sz="1200" dirty="0" err="1" smtClean="0"/>
              <a:t>rollin</a:t>
            </a:r>
            <a:r>
              <a:rPr lang="en-US" sz="1200" dirty="0" smtClean="0"/>
              <a:t> (33 &amp; 86 </a:t>
            </a:r>
            <a:r>
              <a:rPr lang="en-US" sz="1200" dirty="0" err="1" smtClean="0"/>
              <a:t>hrs</a:t>
            </a:r>
            <a:r>
              <a:rPr lang="en-US" sz="1200" dirty="0" smtClean="0"/>
              <a:t>)</a:t>
            </a:r>
          </a:p>
          <a:p>
            <a:r>
              <a:rPr lang="en-US" sz="1600" b="1" dirty="0" smtClean="0"/>
              <a:t>Queries </a:t>
            </a:r>
            <a:r>
              <a:rPr lang="en-US" sz="1600" b="1" dirty="0"/>
              <a:t>: </a:t>
            </a:r>
            <a:r>
              <a:rPr lang="en-US" sz="1600" b="1" dirty="0" smtClean="0"/>
              <a:t>31 &amp; 33 </a:t>
            </a:r>
            <a:r>
              <a:rPr lang="en-US" sz="1600" b="1" dirty="0" err="1" smtClean="0"/>
              <a:t>hrs</a:t>
            </a:r>
            <a:endParaRPr lang="en-US" sz="1600" b="1" dirty="0" smtClean="0"/>
          </a:p>
          <a:p>
            <a:pPr lvl="1"/>
            <a:r>
              <a:rPr lang="en-US" sz="1200" dirty="0" smtClean="0"/>
              <a:t>Queries mainly from Finance team </a:t>
            </a:r>
          </a:p>
          <a:p>
            <a:r>
              <a:rPr lang="en-US" sz="1600" b="1" dirty="0" smtClean="0"/>
              <a:t>Test Support : 11&amp; 21hrs</a:t>
            </a:r>
          </a:p>
          <a:p>
            <a:pPr lvl="1"/>
            <a:r>
              <a:rPr lang="en-US" sz="1200" dirty="0" smtClean="0"/>
              <a:t>UAT </a:t>
            </a:r>
            <a:r>
              <a:rPr lang="en-US" sz="1200" dirty="0" err="1" smtClean="0"/>
              <a:t>env</a:t>
            </a:r>
            <a:r>
              <a:rPr lang="en-US" sz="1200" dirty="0" smtClean="0"/>
              <a:t> support (extract cert list, perform testing verification)</a:t>
            </a:r>
            <a:endParaRPr lang="en-US" sz="1200" dirty="0" smtClean="0"/>
          </a:p>
          <a:p>
            <a:pPr lvl="1"/>
            <a:endParaRPr lang="en-US" sz="1200" dirty="0" smtClean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104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 smtClean="0"/>
              <a:t>eNETS : L2 Timesheet </a:t>
            </a:r>
            <a:r>
              <a:rPr lang="en-US" sz="1600" dirty="0" smtClean="0"/>
              <a:t>Summary for Aug 2016(Incident </a:t>
            </a:r>
            <a:r>
              <a:rPr lang="en-US" sz="1600" dirty="0" smtClean="0"/>
              <a:t>Support)</a:t>
            </a:r>
            <a:endParaRPr lang="en-GB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entury Gothic" pitchFamily="34" charset="0"/>
              </a:rPr>
              <a:t/>
            </a:r>
            <a:br>
              <a:rPr lang="en-US" sz="2800" dirty="0" smtClean="0">
                <a:solidFill>
                  <a:srgbClr val="000000"/>
                </a:solidFill>
                <a:latin typeface="Century Gothic" pitchFamily="34" charset="0"/>
              </a:rPr>
            </a:br>
            <a:endParaRPr lang="en-US" sz="2400" dirty="0" smtClean="0"/>
          </a:p>
          <a:p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AutoNum type="arabicParenR"/>
            </a:pPr>
            <a:r>
              <a:rPr lang="en-US" sz="1600" b="1" dirty="0" smtClean="0"/>
              <a:t>Pie Chart Breakdown by Incident Support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025684"/>
              </p:ext>
            </p:extLst>
          </p:nvPr>
        </p:nvGraphicFramePr>
        <p:xfrm>
          <a:off x="228600" y="1828800"/>
          <a:ext cx="4191000" cy="2095500"/>
        </p:xfrm>
        <a:graphic>
          <a:graphicData uri="http://schemas.openxmlformats.org/drawingml/2006/table">
            <a:tbl>
              <a:tblPr/>
              <a:tblGrid>
                <a:gridCol w="1765300"/>
                <a:gridCol w="1231900"/>
                <a:gridCol w="1193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Column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Incident_Support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Row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 of ITEM_NBR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 of Total Hours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External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Admin_Portal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Online_Tran_Processing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Admin_Portal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EOD_Settlement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Reports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7688481"/>
              </p:ext>
            </p:extLst>
          </p:nvPr>
        </p:nvGraphicFramePr>
        <p:xfrm>
          <a:off x="4495801" y="1676400"/>
          <a:ext cx="4572000" cy="3621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8334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 smtClean="0"/>
              <a:t>eNETS : L2 </a:t>
            </a:r>
            <a:r>
              <a:rPr lang="en-US" sz="1600" dirty="0"/>
              <a:t>Timesheet </a:t>
            </a:r>
            <a:r>
              <a:rPr lang="en-US" sz="1600" dirty="0" smtClean="0"/>
              <a:t>Summary for Aug 2016 (Incident Support)</a:t>
            </a:r>
            <a:endParaRPr lang="en-GB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entury Gothic" pitchFamily="34" charset="0"/>
              </a:rPr>
              <a:t/>
            </a:r>
            <a:br>
              <a:rPr lang="en-US" sz="2800" dirty="0" smtClean="0">
                <a:solidFill>
                  <a:srgbClr val="000000"/>
                </a:solidFill>
                <a:latin typeface="Century Gothic" pitchFamily="34" charset="0"/>
              </a:rPr>
            </a:br>
            <a:endParaRPr lang="en-US" sz="2400" dirty="0" smtClean="0"/>
          </a:p>
          <a:p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9906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AutoNum type="arabicParenR"/>
            </a:pPr>
            <a:r>
              <a:rPr lang="en-US" sz="1600" b="1" dirty="0" smtClean="0"/>
              <a:t>Major tasks spent under Incident Support :</a:t>
            </a:r>
          </a:p>
          <a:p>
            <a:pPr marL="400050" indent="-400050">
              <a:buAutoNum type="romanLcParenBoth"/>
            </a:pPr>
            <a:r>
              <a:rPr lang="en-US" sz="1600" b="1" dirty="0"/>
              <a:t>External Impact (count &amp; </a:t>
            </a:r>
            <a:r>
              <a:rPr lang="en-US" sz="1600" b="1" dirty="0" err="1"/>
              <a:t>hrs</a:t>
            </a:r>
            <a:r>
              <a:rPr lang="en-US" sz="1600" b="1" dirty="0"/>
              <a:t>) : </a:t>
            </a:r>
            <a:r>
              <a:rPr lang="en-US" sz="1600" b="1" dirty="0" smtClean="0"/>
              <a:t>3 &amp; 6 </a:t>
            </a:r>
            <a:r>
              <a:rPr lang="en-US" sz="1600" b="1" dirty="0" err="1" smtClean="0"/>
              <a:t>hrs</a:t>
            </a:r>
            <a:endParaRPr lang="en-US" sz="1600" b="1" dirty="0" smtClean="0"/>
          </a:p>
          <a:p>
            <a:r>
              <a:rPr lang="en-US" sz="1600" b="1" dirty="0" smtClean="0"/>
              <a:t>Online </a:t>
            </a:r>
          </a:p>
          <a:p>
            <a:pPr lvl="1"/>
            <a:r>
              <a:rPr lang="en-US" sz="1200" b="1" dirty="0" smtClean="0"/>
              <a:t>SPOLY notification failure due to SSL cipher suite (Issue resolved at merchant’s end to use TLS 1.0 cipher suite) </a:t>
            </a:r>
          </a:p>
          <a:p>
            <a:pPr marL="400050" indent="-400050">
              <a:buAutoNum type="romanLcParenBoth"/>
            </a:pPr>
            <a:r>
              <a:rPr lang="en-US" sz="1600" b="1" dirty="0" smtClean="0"/>
              <a:t>Internal </a:t>
            </a:r>
            <a:r>
              <a:rPr lang="en-US" sz="1600" b="1" dirty="0"/>
              <a:t>Impact (count &amp; </a:t>
            </a:r>
            <a:r>
              <a:rPr lang="en-US" sz="1600" b="1" dirty="0" err="1"/>
              <a:t>hrs</a:t>
            </a:r>
            <a:r>
              <a:rPr lang="en-US" sz="1600" b="1" dirty="0"/>
              <a:t>) : </a:t>
            </a:r>
            <a:r>
              <a:rPr lang="en-US" sz="1600" b="1" dirty="0" smtClean="0"/>
              <a:t>9 &amp; 18 </a:t>
            </a:r>
            <a:r>
              <a:rPr lang="en-US" sz="1600" b="1" dirty="0" err="1"/>
              <a:t>hrs</a:t>
            </a:r>
            <a:endParaRPr lang="en-US" sz="1600" b="1" dirty="0"/>
          </a:p>
          <a:p>
            <a:r>
              <a:rPr lang="en-US" sz="1600" b="1" dirty="0" smtClean="0"/>
              <a:t>Reports (6 &amp; 7 </a:t>
            </a:r>
            <a:r>
              <a:rPr lang="en-US" sz="1600" b="1" dirty="0" err="1" smtClean="0"/>
              <a:t>hrs</a:t>
            </a:r>
            <a:r>
              <a:rPr lang="en-US" sz="1600" b="1" dirty="0" smtClean="0"/>
              <a:t>)</a:t>
            </a:r>
            <a:endParaRPr lang="en-US" sz="1600" b="1" dirty="0" smtClean="0"/>
          </a:p>
          <a:p>
            <a:pPr lvl="1"/>
            <a:r>
              <a:rPr lang="en-US" sz="1200" b="1" dirty="0" smtClean="0"/>
              <a:t>Bank Fee report take too long to generate (Further analysis is required)</a:t>
            </a:r>
          </a:p>
          <a:p>
            <a:pPr lvl="1"/>
            <a:r>
              <a:rPr lang="en-US" sz="1200" b="1" dirty="0" smtClean="0"/>
              <a:t>Missing DWH file extraction (Issue caused by DWH)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825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 smtClean="0"/>
              <a:t>eNETS : L2 </a:t>
            </a:r>
            <a:r>
              <a:rPr lang="en-US" sz="1600" dirty="0"/>
              <a:t>Timesheet Summary </a:t>
            </a:r>
            <a:r>
              <a:rPr lang="en-US" sz="1600" dirty="0" smtClean="0"/>
              <a:t>(Planned Vs Actual Hours Spent)</a:t>
            </a:r>
            <a:endParaRPr lang="en-GB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entury Gothic" pitchFamily="34" charset="0"/>
              </a:rPr>
              <a:t/>
            </a:r>
            <a:br>
              <a:rPr lang="en-US" sz="2800" dirty="0" smtClean="0">
                <a:solidFill>
                  <a:srgbClr val="000000"/>
                </a:solidFill>
                <a:latin typeface="Century Gothic" pitchFamily="34" charset="0"/>
              </a:rPr>
            </a:br>
            <a:endParaRPr lang="en-US" sz="2400" dirty="0" smtClean="0"/>
          </a:p>
          <a:p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9906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AutoNum type="arabicParenR"/>
            </a:pPr>
            <a:r>
              <a:rPr lang="en-US" sz="1600" dirty="0" smtClean="0"/>
              <a:t>Summary of Planned Vs Actual hours spent</a:t>
            </a:r>
          </a:p>
          <a:p>
            <a:r>
              <a:rPr lang="en-US" sz="1600" dirty="0" smtClean="0"/>
              <a:t>Planned hours in Aug : 748 </a:t>
            </a:r>
            <a:r>
              <a:rPr lang="en-US" sz="1600" dirty="0" err="1" smtClean="0"/>
              <a:t>hrs</a:t>
            </a:r>
            <a:r>
              <a:rPr lang="en-US" sz="1600" dirty="0" smtClean="0"/>
              <a:t> (22 x 8.5 x 4)</a:t>
            </a:r>
            <a:endParaRPr lang="en-US" sz="1200" dirty="0" smtClean="0"/>
          </a:p>
          <a:p>
            <a:r>
              <a:rPr lang="en-US" sz="1600" dirty="0" smtClean="0"/>
              <a:t>Actual hours spent in Aug for L2 : 755.6 </a:t>
            </a:r>
            <a:r>
              <a:rPr lang="en-US" sz="1600" dirty="0" err="1" smtClean="0"/>
              <a:t>hrs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2) Night Duty Support hours spent : 50 </a:t>
            </a:r>
            <a:r>
              <a:rPr lang="en-US" sz="1400" dirty="0" err="1" smtClean="0"/>
              <a:t>hrs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2 Aug : Weekly OS reboot (6 x 2) = 12 </a:t>
            </a:r>
            <a:r>
              <a:rPr lang="en-US" sz="1400" dirty="0" err="1" smtClean="0"/>
              <a:t>hrs</a:t>
            </a:r>
            <a:r>
              <a:rPr lang="en-US" sz="1400" dirty="0" smtClean="0"/>
              <a:t> (2 headcounts)</a:t>
            </a:r>
          </a:p>
          <a:p>
            <a:r>
              <a:rPr lang="en-US" sz="1400" dirty="0" smtClean="0"/>
              <a:t>10 Aug : Weekly OS reboot + </a:t>
            </a:r>
            <a:r>
              <a:rPr lang="en-US" sz="1400" dirty="0" err="1" smtClean="0"/>
              <a:t>rollin</a:t>
            </a:r>
            <a:r>
              <a:rPr lang="en-US" sz="1400" dirty="0" smtClean="0"/>
              <a:t> = 6 </a:t>
            </a:r>
            <a:r>
              <a:rPr lang="en-US" sz="1400" dirty="0" err="1" smtClean="0"/>
              <a:t>hrs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14 Aug : Monthly GZ = 8 </a:t>
            </a:r>
            <a:r>
              <a:rPr lang="en-US" sz="1400" dirty="0" err="1" smtClean="0"/>
              <a:t>hrs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23 Aug : </a:t>
            </a:r>
            <a:r>
              <a:rPr lang="en-US" sz="1400" dirty="0"/>
              <a:t>Weekly OS reboot </a:t>
            </a:r>
            <a:r>
              <a:rPr lang="en-US" sz="1400" dirty="0" smtClean="0"/>
              <a:t> + </a:t>
            </a:r>
            <a:r>
              <a:rPr lang="en-US" sz="1400" dirty="0" err="1" smtClean="0"/>
              <a:t>rollin</a:t>
            </a:r>
            <a:r>
              <a:rPr lang="en-US" sz="1400" dirty="0" smtClean="0"/>
              <a:t> (6 </a:t>
            </a:r>
            <a:r>
              <a:rPr lang="en-US" sz="1400" dirty="0"/>
              <a:t>x 2) </a:t>
            </a:r>
            <a:r>
              <a:rPr lang="en-US" sz="1400" dirty="0" smtClean="0"/>
              <a:t>at DC2 = 12 </a:t>
            </a:r>
            <a:r>
              <a:rPr lang="en-US" sz="1400" dirty="0" err="1" smtClean="0"/>
              <a:t>hrs</a:t>
            </a:r>
            <a:r>
              <a:rPr lang="en-US" sz="1400" dirty="0" smtClean="0"/>
              <a:t> (2 headcounts)</a:t>
            </a:r>
          </a:p>
          <a:p>
            <a:r>
              <a:rPr lang="en-US" sz="1400" dirty="0" smtClean="0"/>
              <a:t>30 Aug </a:t>
            </a:r>
            <a:r>
              <a:rPr lang="en-US" sz="1400" dirty="0"/>
              <a:t>: Weekly OS reboot + </a:t>
            </a:r>
            <a:r>
              <a:rPr lang="en-US" sz="1400" dirty="0" err="1"/>
              <a:t>rollin</a:t>
            </a:r>
            <a:r>
              <a:rPr lang="en-US" sz="1400" dirty="0"/>
              <a:t> </a:t>
            </a:r>
            <a:r>
              <a:rPr lang="en-US" sz="1400" dirty="0" smtClean="0"/>
              <a:t>(6 x 2) = 12 </a:t>
            </a:r>
            <a:r>
              <a:rPr lang="en-US" sz="1400" dirty="0" err="1" smtClean="0"/>
              <a:t>hrs</a:t>
            </a:r>
            <a:r>
              <a:rPr lang="en-US" sz="1400" dirty="0" smtClean="0"/>
              <a:t> (2 headcounts)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056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S POWERPOINT TEMPLATE SEP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NETS POWERPOINT TEMPLATE SEP 2011</Template>
  <TotalTime>2766</TotalTime>
  <Words>575</Words>
  <Application>Microsoft Office PowerPoint</Application>
  <PresentationFormat>On-screen Show (4:3)</PresentationFormat>
  <Paragraphs>143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NETS POWERPOINT TEMPLATE SEP 2011</vt:lpstr>
      <vt:lpstr>  eNETS – L2 Timesheet Summary for Aug 2016 </vt:lpstr>
      <vt:lpstr>eNETS : L2 Timesheet Summary for Aug 2016 (Service Request)</vt:lpstr>
      <vt:lpstr>eNETS : L2 Timesheet Summary for Aug (Service Request)</vt:lpstr>
      <vt:lpstr>eNETS : L2 Timesheet Summary for Aug 2016(Incident Support)</vt:lpstr>
      <vt:lpstr>eNETS : L2 Timesheet Summary for Aug 2016 (Incident Support)</vt:lpstr>
      <vt:lpstr>eNETS : L2 Timesheet Summary (Planned Vs Actual Hours Spent)</vt:lpstr>
    </vt:vector>
  </TitlesOfParts>
  <Company>nets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Your User Name</dc:creator>
  <cp:lastModifiedBy>Chen Yeow Hong</cp:lastModifiedBy>
  <cp:revision>169</cp:revision>
  <dcterms:created xsi:type="dcterms:W3CDTF">2011-11-29T02:04:09Z</dcterms:created>
  <dcterms:modified xsi:type="dcterms:W3CDTF">2016-09-05T13:15:16Z</dcterms:modified>
</cp:coreProperties>
</file>