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D81B3D8E-4C4C-4931-909D-52B870380FEC}">
          <p14:sldIdLst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  <p14:sldId id="26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2834" autoAdjust="0"/>
  </p:normalViewPr>
  <p:slideViewPr>
    <p:cSldViewPr>
      <p:cViewPr>
        <p:scale>
          <a:sx n="100" d="100"/>
          <a:sy n="100" d="100"/>
        </p:scale>
        <p:origin x="-1944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AC545-3809-4BE9-B9A3-5EF09702671D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27690-E2D2-417D-81C3-A42273B5A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4160" y="2130425"/>
            <a:ext cx="7772400" cy="1470025"/>
          </a:xfrm>
        </p:spPr>
        <p:txBody>
          <a:bodyPr lIns="0" tIns="0" rIns="0" bIns="0">
            <a:noAutofit/>
          </a:bodyPr>
          <a:lstStyle>
            <a:lvl1pPr>
              <a:defRPr sz="4000" b="1"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Bar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" y="5729288"/>
            <a:ext cx="8606790" cy="11192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64160" y="3697268"/>
            <a:ext cx="7772400" cy="5537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162377"/>
            <a:ext cx="1200045" cy="5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66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vider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1481"/>
            <a:ext cx="8229600" cy="6343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pic>
        <p:nvPicPr>
          <p:cNvPr id="7" name="Picture 6" descr="redline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875" b="-2"/>
          <a:stretch/>
        </p:blipFill>
        <p:spPr>
          <a:xfrm>
            <a:off x="264160" y="6087058"/>
            <a:ext cx="8606790" cy="851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290844"/>
            <a:ext cx="1200045" cy="545475"/>
          </a:xfrm>
          <a:prstGeom prst="rect">
            <a:avLst/>
          </a:prstGeom>
        </p:spPr>
      </p:pic>
      <p:pic>
        <p:nvPicPr>
          <p:cNvPr id="9" name="Picture 8" descr="dividerbg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pic>
        <p:nvPicPr>
          <p:cNvPr id="11" name="Picture 10" descr="redline.jp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"/>
          <a:stretch/>
        </p:blipFill>
        <p:spPr>
          <a:xfrm>
            <a:off x="264160" y="6087058"/>
            <a:ext cx="8606790" cy="851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290844"/>
            <a:ext cx="1200045" cy="5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186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8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170873" y="112078"/>
            <a:ext cx="7481455" cy="114300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57200" y="1600200"/>
            <a:ext cx="8229600" cy="467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l">
              <a:spcBef>
                <a:spcPts val="0"/>
              </a:spcBef>
              <a:spcAft>
                <a:spcPts val="800"/>
              </a:spcAft>
              <a:buClr>
                <a:srgbClr val="800000"/>
              </a:buClr>
              <a:buFont typeface="Arial"/>
              <a:buChar char="•"/>
            </a:pPr>
            <a:endParaRPr lang="en-US" sz="2300" kern="10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600200"/>
            <a:ext cx="8229600" cy="45132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0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 bulle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170873" y="112078"/>
            <a:ext cx="7481455" cy="114300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57200" y="1600200"/>
            <a:ext cx="8229600" cy="467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l">
              <a:spcBef>
                <a:spcPts val="0"/>
              </a:spcBef>
              <a:spcAft>
                <a:spcPts val="800"/>
              </a:spcAft>
              <a:buClr>
                <a:srgbClr val="800000"/>
              </a:buClr>
              <a:buFont typeface="Arial"/>
              <a:buChar char="•"/>
            </a:pPr>
            <a:endParaRPr lang="en-US" sz="2300" kern="10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5330"/>
            <a:ext cx="8229600" cy="36041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600200"/>
            <a:ext cx="8229600" cy="45132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635000"/>
            <a:ext cx="8229600" cy="436563"/>
          </a:xfrm>
        </p:spPr>
        <p:txBody>
          <a:bodyPr anchor="t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78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ullet 1st 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170873" y="112078"/>
            <a:ext cx="7481455" cy="114300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57200" y="1600200"/>
            <a:ext cx="8229600" cy="467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l">
              <a:spcBef>
                <a:spcPts val="0"/>
              </a:spcBef>
              <a:spcAft>
                <a:spcPts val="800"/>
              </a:spcAft>
              <a:buClr>
                <a:srgbClr val="800000"/>
              </a:buClr>
              <a:buFont typeface="Arial"/>
              <a:buChar char="•"/>
            </a:pPr>
            <a:endParaRPr lang="en-US" sz="2300" kern="10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7200" y="1600200"/>
            <a:ext cx="8229600" cy="451326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742950" indent="-285750">
              <a:buClr>
                <a:srgbClr val="9C0000"/>
              </a:buClr>
              <a:buFont typeface="Arial"/>
              <a:buChar char="•"/>
              <a:defRPr sz="2000">
                <a:solidFill>
                  <a:srgbClr val="666666"/>
                </a:solidFill>
              </a:defRPr>
            </a:lvl2pPr>
            <a:lvl3pPr marL="1143000" indent="-228600">
              <a:buFont typeface="Arial"/>
              <a:buChar char="•"/>
              <a:defRPr sz="1800">
                <a:solidFill>
                  <a:srgbClr val="666666"/>
                </a:solidFill>
              </a:defRPr>
            </a:lvl3pPr>
            <a:lvl4pPr marL="1600200" indent="-228600">
              <a:buClr>
                <a:srgbClr val="9C0000"/>
              </a:buClr>
              <a:buFont typeface="Arial"/>
              <a:buChar char="•"/>
              <a:defRPr sz="1800">
                <a:solidFill>
                  <a:srgbClr val="666666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66666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82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ulle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170873" y="112078"/>
            <a:ext cx="7481455" cy="114300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57200" y="1600200"/>
            <a:ext cx="8229600" cy="467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l">
              <a:spcBef>
                <a:spcPts val="0"/>
              </a:spcBef>
              <a:spcAft>
                <a:spcPts val="800"/>
              </a:spcAft>
              <a:buClr>
                <a:srgbClr val="800000"/>
              </a:buClr>
              <a:buFont typeface="Arial"/>
              <a:buChar char="•"/>
            </a:pPr>
            <a:endParaRPr lang="en-US" sz="2300" kern="10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9153"/>
            <a:ext cx="8229600" cy="34791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7200" y="1600200"/>
            <a:ext cx="8229600" cy="451326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742950" indent="-285750">
              <a:buClr>
                <a:srgbClr val="9C0000"/>
              </a:buClr>
              <a:buFont typeface="Arial"/>
              <a:buChar char="•"/>
              <a:defRPr sz="2000">
                <a:solidFill>
                  <a:srgbClr val="666666"/>
                </a:solidFill>
              </a:defRPr>
            </a:lvl2pPr>
            <a:lvl3pPr marL="1143000" indent="-228600">
              <a:buFont typeface="Arial"/>
              <a:buChar char="•"/>
              <a:defRPr sz="1800">
                <a:solidFill>
                  <a:srgbClr val="666666"/>
                </a:solidFill>
              </a:defRPr>
            </a:lvl3pPr>
            <a:lvl4pPr marL="1600200" indent="-228600">
              <a:buClr>
                <a:srgbClr val="9C0000"/>
              </a:buClr>
              <a:buFont typeface="Arial"/>
              <a:buChar char="•"/>
              <a:defRPr sz="1800">
                <a:solidFill>
                  <a:srgbClr val="666666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66666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627063"/>
            <a:ext cx="8229600" cy="431800"/>
          </a:xfrm>
        </p:spPr>
        <p:txBody>
          <a:bodyPr anchor="t"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52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93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 descr="redlin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875" b="-2"/>
          <a:stretch/>
        </p:blipFill>
        <p:spPr>
          <a:xfrm>
            <a:off x="264160" y="6087058"/>
            <a:ext cx="8606790" cy="8519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1412875"/>
            <a:ext cx="8229600" cy="4248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290844"/>
            <a:ext cx="1200045" cy="5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5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35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665299" y="2019220"/>
            <a:ext cx="5813402" cy="2819560"/>
          </a:xfrm>
        </p:spPr>
        <p:txBody>
          <a:bodyPr anchor="ctr">
            <a:noAutofit/>
          </a:bodyPr>
          <a:lstStyle>
            <a:lvl1pPr algn="ctr">
              <a:defRPr sz="44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redlin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875" b="-2"/>
          <a:stretch/>
        </p:blipFill>
        <p:spPr>
          <a:xfrm>
            <a:off x="264160" y="6087058"/>
            <a:ext cx="8606790" cy="85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290844"/>
            <a:ext cx="1200045" cy="5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2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RE_Background.eps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290844"/>
            <a:ext cx="1200045" cy="545475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1612"/>
            <a:ext cx="8229600" cy="634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1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8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457200" rtl="0" eaLnBrk="1" latinLnBrk="0" hangingPunct="1">
        <a:spcBef>
          <a:spcPct val="20000"/>
        </a:spcBef>
        <a:buClr>
          <a:srgbClr val="9C0000"/>
        </a:buClr>
        <a:buFont typeface="Arial"/>
        <a:buChar char="•"/>
        <a:defRPr sz="2400" kern="1200">
          <a:solidFill>
            <a:srgbClr val="666666"/>
          </a:solidFill>
          <a:latin typeface="+mn-lt"/>
          <a:ea typeface="+mn-ea"/>
          <a:cs typeface="+mn-cs"/>
        </a:defRPr>
      </a:lvl1pPr>
      <a:lvl2pPr marL="684213" indent="-227013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9C0000"/>
        </a:buClr>
        <a:buFont typeface="Arial"/>
        <a:buChar char="•"/>
        <a:defRPr sz="18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9C0000"/>
        </a:buClr>
        <a:buFont typeface="Arial"/>
        <a:buChar char="•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Kfuzz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Bergin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76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4366"/>
          </a:xfrm>
        </p:spPr>
        <p:txBody>
          <a:bodyPr/>
          <a:lstStyle/>
          <a:p>
            <a:r>
              <a:rPr lang="en-US" dirty="0" smtClean="0"/>
              <a:t>Spot the Developer?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Matt (Level)</a:t>
            </a:r>
            <a:endParaRPr lang="en-US" dirty="0" smtClean="0"/>
          </a:p>
          <a:p>
            <a:pPr lvl="1"/>
            <a:r>
              <a:rPr lang="en-US" dirty="0" smtClean="0"/>
              <a:t>Age </a:t>
            </a:r>
            <a:r>
              <a:rPr lang="en-US" dirty="0" smtClean="0"/>
              <a:t>25</a:t>
            </a:r>
            <a:endParaRPr lang="en-US" dirty="0" smtClean="0"/>
          </a:p>
          <a:p>
            <a:pPr lvl="1"/>
            <a:r>
              <a:rPr lang="en-US" dirty="0" smtClean="0"/>
              <a:t>Senior Security Consultant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7B8869-96A0-43E5-8E5A-451507D1A8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6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Kfuzz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Windows Device Driver </a:t>
            </a:r>
            <a:r>
              <a:rPr lang="en-US" dirty="0" err="1" smtClean="0"/>
              <a:t>Fuzzer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Uses built-in fuzzing </a:t>
            </a:r>
            <a:r>
              <a:rPr lang="en-US" dirty="0" err="1" smtClean="0"/>
              <a:t>mutators</a:t>
            </a:r>
            <a:r>
              <a:rPr lang="en-US" dirty="0" smtClean="0"/>
              <a:t> to generate data to be passed into a call to the target driver</a:t>
            </a:r>
          </a:p>
          <a:p>
            <a:endParaRPr lang="en-US" dirty="0"/>
          </a:p>
          <a:p>
            <a:r>
              <a:rPr lang="en-US" dirty="0" smtClean="0"/>
              <a:t>Built for personal education with Damn Vulnerable Windows Driver, turned into something useful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7B8869-96A0-43E5-8E5A-451507D1A8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9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Launch a Target VM and Hook into the Kernel with your favorite debugger</a:t>
            </a:r>
          </a:p>
          <a:p>
            <a:endParaRPr lang="en-US" dirty="0" smtClean="0"/>
          </a:p>
          <a:p>
            <a:r>
              <a:rPr lang="en-US" dirty="0" smtClean="0"/>
              <a:t>Provide a link to the device, and the IOCTL code to be targeted</a:t>
            </a:r>
          </a:p>
          <a:p>
            <a:endParaRPr lang="en-US" dirty="0"/>
          </a:p>
          <a:p>
            <a:r>
              <a:rPr lang="en-US" dirty="0" err="1" smtClean="0"/>
              <a:t>Kfuzz</a:t>
            </a:r>
            <a:r>
              <a:rPr lang="en-US" dirty="0" smtClean="0"/>
              <a:t> will build a method to access the device’s driver using the provided IOCTL code</a:t>
            </a:r>
          </a:p>
          <a:p>
            <a:endParaRPr lang="en-US" dirty="0"/>
          </a:p>
          <a:p>
            <a:r>
              <a:rPr lang="en-US" dirty="0" smtClean="0"/>
              <a:t>Calls to the device’s driver will be made using mutated data which is generated by the </a:t>
            </a:r>
            <a:r>
              <a:rPr lang="en-US" dirty="0" err="1" smtClean="0"/>
              <a:t>fuzzer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Monitor your Debugger for Exceptions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7B8869-96A0-43E5-8E5A-451507D1A81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5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</a:t>
            </a:r>
            <a:r>
              <a:rPr lang="en-US" dirty="0" err="1" smtClean="0"/>
              <a:t>mutators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Strings </a:t>
            </a:r>
          </a:p>
          <a:p>
            <a:pPr lvl="1"/>
            <a:r>
              <a:rPr lang="en-US" dirty="0" smtClean="0"/>
              <a:t>Example: a-zA-Z0-9</a:t>
            </a:r>
          </a:p>
          <a:p>
            <a:endParaRPr lang="en-US" dirty="0" smtClean="0"/>
          </a:p>
          <a:p>
            <a:r>
              <a:rPr lang="en-US" dirty="0" smtClean="0"/>
              <a:t>Special characters </a:t>
            </a:r>
          </a:p>
          <a:p>
            <a:pPr lvl="1"/>
            <a:r>
              <a:rPr lang="en-US" dirty="0" smtClean="0"/>
              <a:t>Example: +_)(*&amp;^%$#@!`~-=\][;’/.,&lt;&gt;?:”{}| </a:t>
            </a:r>
          </a:p>
          <a:p>
            <a:endParaRPr lang="en-US" dirty="0" smtClean="0"/>
          </a:p>
          <a:p>
            <a:r>
              <a:rPr lang="en-US" dirty="0" smtClean="0"/>
              <a:t>Format strings </a:t>
            </a:r>
          </a:p>
          <a:p>
            <a:pPr lvl="1"/>
            <a:r>
              <a:rPr lang="en-US" dirty="0" smtClean="0"/>
              <a:t>Example: %4x%n</a:t>
            </a:r>
          </a:p>
          <a:p>
            <a:endParaRPr lang="en-US" dirty="0"/>
          </a:p>
          <a:p>
            <a:r>
              <a:rPr lang="en-US" dirty="0" smtClean="0"/>
              <a:t>Large &amp; Negative numbers </a:t>
            </a:r>
          </a:p>
          <a:p>
            <a:pPr lvl="1"/>
            <a:r>
              <a:rPr lang="en-US" dirty="0" smtClean="0"/>
              <a:t>Example: -429872348975234</a:t>
            </a:r>
          </a:p>
          <a:p>
            <a:endParaRPr lang="en-US" dirty="0"/>
          </a:p>
          <a:p>
            <a:r>
              <a:rPr lang="en-US" dirty="0" smtClean="0"/>
              <a:t>Predefined </a:t>
            </a:r>
            <a:r>
              <a:rPr lang="en-US" dirty="0" err="1" smtClean="0"/>
              <a:t>dwords</a:t>
            </a:r>
            <a:endParaRPr lang="en-US" dirty="0" smtClean="0"/>
          </a:p>
          <a:p>
            <a:pPr lvl="1"/>
            <a:r>
              <a:rPr lang="en-US" dirty="0" smtClean="0"/>
              <a:t>Example: 0x00000000, 0xFFFFFFFF, 0x00001000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7B8869-96A0-43E5-8E5A-451507D1A81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4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7B8869-96A0-43E5-8E5A-451507D1A81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42750"/>
            <a:ext cx="8215313" cy="255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56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package </a:t>
            </a:r>
            <a:r>
              <a:rPr lang="en-US" dirty="0" err="1" smtClean="0"/>
              <a:t>ctypes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Allows for calls into the Windows API</a:t>
            </a:r>
          </a:p>
          <a:p>
            <a:endParaRPr lang="en-US" dirty="0"/>
          </a:p>
          <a:p>
            <a:r>
              <a:rPr lang="en-US" dirty="0" smtClean="0"/>
              <a:t>ntdll.dll exports </a:t>
            </a:r>
            <a:r>
              <a:rPr lang="en-US" dirty="0" err="1" smtClean="0"/>
              <a:t>NtAllocateVirtualMemory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All Windows variations</a:t>
            </a:r>
          </a:p>
          <a:p>
            <a:pPr lvl="1"/>
            <a:r>
              <a:rPr lang="en-US" dirty="0" err="1" smtClean="0"/>
              <a:t>NtAllocateVirtualMemory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Windows XP</a:t>
            </a:r>
          </a:p>
          <a:p>
            <a:pPr lvl="3"/>
            <a:r>
              <a:rPr lang="en-US" dirty="0" smtClean="0"/>
              <a:t>Supports mapping of NULL page (0x00000000-0x00001000)</a:t>
            </a:r>
          </a:p>
          <a:p>
            <a:pPr lvl="4"/>
            <a:r>
              <a:rPr lang="en-US" dirty="0" smtClean="0"/>
              <a:t>NULL Dereference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7B8869-96A0-43E5-8E5A-451507D1A81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2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7B8869-96A0-43E5-8E5A-451507D1A81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39" y="1600200"/>
            <a:ext cx="8430061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4614862"/>
            <a:ext cx="8229600" cy="1633537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Import dependencies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Define required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device handle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Map memory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Call </a:t>
            </a:r>
            <a:r>
              <a:rPr lang="en-US" dirty="0" err="1" smtClean="0"/>
              <a:t>DeviceIoControl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1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7B8869-96A0-43E5-8E5A-451507D1A81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76787"/>
      </p:ext>
    </p:extLst>
  </p:cSld>
  <p:clrMapOvr>
    <a:masterClrMapping/>
  </p:clrMapOvr>
</p:sld>
</file>

<file path=ppt/theme/theme1.xml><?xml version="1.0" encoding="utf-8"?>
<a:theme xmlns:a="http://schemas.openxmlformats.org/drawingml/2006/main" name="New Co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7C7C7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rgbClr val="666666"/>
          </a:solidFill>
          <a:headEnd type="none" w="lg" len="med"/>
          <a:tailEnd type="none" w="lg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63439</TotalTime>
  <Words>219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New Core</vt:lpstr>
      <vt:lpstr>Kfuzz</vt:lpstr>
      <vt:lpstr>Spot the Developer?</vt:lpstr>
      <vt:lpstr>What is Kfuzz?</vt:lpstr>
      <vt:lpstr>How does it work?</vt:lpstr>
      <vt:lpstr>Supported mutators</vt:lpstr>
      <vt:lpstr>Memory management</vt:lpstr>
      <vt:lpstr>Memory management, cont.</vt:lpstr>
      <vt:lpstr>Trigger example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Paperweight</dc:creator>
  <cp:lastModifiedBy>Matthew Bergin</cp:lastModifiedBy>
  <cp:revision>1194</cp:revision>
  <dcterms:created xsi:type="dcterms:W3CDTF">2012-01-24T21:10:57Z</dcterms:created>
  <dcterms:modified xsi:type="dcterms:W3CDTF">2013-10-24T14:56:08Z</dcterms:modified>
</cp:coreProperties>
</file>