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14"/>
  </p:notesMasterIdLst>
  <p:sldIdLst>
    <p:sldId id="256" r:id="rId2"/>
    <p:sldId id="263" r:id="rId3"/>
    <p:sldId id="264" r:id="rId4"/>
    <p:sldId id="265" r:id="rId5"/>
    <p:sldId id="257" r:id="rId6"/>
    <p:sldId id="258" r:id="rId7"/>
    <p:sldId id="260" r:id="rId8"/>
    <p:sldId id="259" r:id="rId9"/>
    <p:sldId id="267" r:id="rId10"/>
    <p:sldId id="261" r:id="rId11"/>
    <p:sldId id="262"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C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1" autoAdjust="0"/>
    <p:restoredTop sz="85491" autoAdjust="0"/>
  </p:normalViewPr>
  <p:slideViewPr>
    <p:cSldViewPr snapToGrid="0">
      <p:cViewPr varScale="1">
        <p:scale>
          <a:sx n="94" d="100"/>
          <a:sy n="94" d="100"/>
        </p:scale>
        <p:origin x="18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20518-CA8F-4070-9E3C-59E820AAE23F}" type="datetimeFigureOut">
              <a:rPr lang="en-US" smtClean="0"/>
              <a:t>3/14/2025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98AE-48F7-484A-B8B4-0508669685CE}" type="slidenum">
              <a:rPr lang="en-US" smtClean="0"/>
              <a:t>‹#›</a:t>
            </a:fld>
            <a:endParaRPr lang="en-US"/>
          </a:p>
        </p:txBody>
      </p:sp>
    </p:spTree>
    <p:extLst>
      <p:ext uri="{BB962C8B-B14F-4D97-AF65-F5344CB8AC3E}">
        <p14:creationId xmlns:p14="http://schemas.microsoft.com/office/powerpoint/2010/main" val="204560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From the table we notice that using Arduino uno increases the current draw and result in more power consumption it also adds more weight to the total system weight and cost</a:t>
            </a:r>
          </a:p>
          <a:p>
            <a:r>
              <a:rPr lang="en-US" dirty="0"/>
              <a:t>Humidity sensor is more expensive and is not available it reached it’s end of life </a:t>
            </a:r>
          </a:p>
          <a:p>
            <a:r>
              <a:rPr lang="en-US" dirty="0"/>
              <a:t>Gyro module is expensive as a result it increases total system cost.</a:t>
            </a:r>
          </a:p>
          <a:p>
            <a:endParaRPr lang="en-US" dirty="0"/>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3</a:t>
            </a:fld>
            <a:endParaRPr lang="en-US"/>
          </a:p>
        </p:txBody>
      </p:sp>
    </p:spTree>
    <p:extLst>
      <p:ext uri="{BB962C8B-B14F-4D97-AF65-F5344CB8AC3E}">
        <p14:creationId xmlns:p14="http://schemas.microsoft.com/office/powerpoint/2010/main" val="380977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Part of the design process was to calculate the total weight of the PCB with all the components the cost of the system and power consumption.</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4</a:t>
            </a:fld>
            <a:endParaRPr lang="en-US"/>
          </a:p>
        </p:txBody>
      </p:sp>
    </p:spTree>
    <p:extLst>
      <p:ext uri="{BB962C8B-B14F-4D97-AF65-F5344CB8AC3E}">
        <p14:creationId xmlns:p14="http://schemas.microsoft.com/office/powerpoint/2010/main" val="268216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block diagram of the system remained the same But Some components were changed to reduce total Cost, weight and power consumption making the system more efficient.</a:t>
            </a:r>
          </a:p>
          <a:p>
            <a:r>
              <a:rPr lang="en-US" dirty="0"/>
              <a:t>A custom BCP was made to accommodate the new system components. </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5</a:t>
            </a:fld>
            <a:endParaRPr lang="en-US"/>
          </a:p>
        </p:txBody>
      </p:sp>
    </p:spTree>
    <p:extLst>
      <p:ext uri="{BB962C8B-B14F-4D97-AF65-F5344CB8AC3E}">
        <p14:creationId xmlns:p14="http://schemas.microsoft.com/office/powerpoint/2010/main" val="375458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System parts were picked based on the system requirements:</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6</a:t>
            </a:fld>
            <a:endParaRPr lang="en-US"/>
          </a:p>
        </p:txBody>
      </p:sp>
    </p:spTree>
    <p:extLst>
      <p:ext uri="{BB962C8B-B14F-4D97-AF65-F5344CB8AC3E}">
        <p14:creationId xmlns:p14="http://schemas.microsoft.com/office/powerpoint/2010/main" val="264366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Part of the design process was to calculate the total weight of the PCB with all the components the cost of the system and power consumption.</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7</a:t>
            </a:fld>
            <a:endParaRPr lang="en-US"/>
          </a:p>
        </p:txBody>
      </p:sp>
    </p:spTree>
    <p:extLst>
      <p:ext uri="{BB962C8B-B14F-4D97-AF65-F5344CB8AC3E}">
        <p14:creationId xmlns:p14="http://schemas.microsoft.com/office/powerpoint/2010/main" val="204117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 you all familiar with </a:t>
            </a:r>
            <a:r>
              <a:rPr lang="en-US" dirty="0" err="1"/>
              <a:t>Kicad</a:t>
            </a:r>
            <a:r>
              <a:rPr lang="en-US" dirty="0"/>
              <a:t> used to design the system schematic</a:t>
            </a:r>
          </a:p>
        </p:txBody>
      </p:sp>
      <p:sp>
        <p:nvSpPr>
          <p:cNvPr id="4" name="Slide Number Placeholder 3"/>
          <p:cNvSpPr>
            <a:spLocks noGrp="1"/>
          </p:cNvSpPr>
          <p:nvPr>
            <p:ph type="sldNum" sz="quarter" idx="5"/>
          </p:nvPr>
        </p:nvSpPr>
        <p:spPr/>
        <p:txBody>
          <a:bodyPr/>
          <a:lstStyle/>
          <a:p>
            <a:fld id="{6DAF98AE-48F7-484A-B8B4-0508669685CE}" type="slidenum">
              <a:rPr lang="en-US" smtClean="0"/>
              <a:t>10</a:t>
            </a:fld>
            <a:endParaRPr lang="en-US"/>
          </a:p>
        </p:txBody>
      </p:sp>
    </p:spTree>
    <p:extLst>
      <p:ext uri="{BB962C8B-B14F-4D97-AF65-F5344CB8AC3E}">
        <p14:creationId xmlns:p14="http://schemas.microsoft.com/office/powerpoint/2010/main" val="286110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 a result of connecting multiple sensors to the system the total power consumption became 155.105 mA</a:t>
            </a:r>
          </a:p>
          <a:p>
            <a:r>
              <a:rPr lang="en-US" dirty="0"/>
              <a:t>using a 1200 </a:t>
            </a:r>
            <a:r>
              <a:rPr lang="en-US" dirty="0" err="1"/>
              <a:t>mAh</a:t>
            </a:r>
            <a:r>
              <a:rPr lang="en-US" dirty="0"/>
              <a:t> 9v battery would provide </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11</a:t>
            </a:fld>
            <a:endParaRPr lang="en-US"/>
          </a:p>
        </p:txBody>
      </p:sp>
    </p:spTree>
    <p:extLst>
      <p:ext uri="{BB962C8B-B14F-4D97-AF65-F5344CB8AC3E}">
        <p14:creationId xmlns:p14="http://schemas.microsoft.com/office/powerpoint/2010/main" val="99726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B8D59-7B25-499A-A16F-16EDCC8352BC}"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489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6A6CA-AC0B-4909-9CC9-3177CC4D06FA}"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9521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C5F12-9CA7-4DCB-BC7E-4A18A196B86D}"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94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B2149E-155F-4273-9077-7325663C23F8}"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3173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9F107-6729-44AB-B38D-127A2AA3723B}"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4988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D4CF2-4180-4B42-AB98-B192864C466B}"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428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291EF-54DF-4726-8993-3CAE8D287E22}" type="datetime1">
              <a:rPr lang="en-US" smtClean="0"/>
              <a:t>3/14/2025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9239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8AF7CD-9A4D-4C7F-B3C9-B5A012F1989B}" type="datetime1">
              <a:rPr lang="en-US" smtClean="0"/>
              <a:t>3/14/2025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6618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06993-43AB-498B-870D-7DD8DFCE4BDC}" type="datetime1">
              <a:rPr lang="en-US" smtClean="0"/>
              <a:t>3/14/2025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2142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E0692A-9946-4372-947E-DBEF81BEDDB7}"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4754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0DD3F-DDFE-4394-BEF4-FCD278FA2EF3}"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0008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0B0563-FBF6-4349-8172-0836D2A35842}" type="datetime1">
              <a:rPr lang="en-US" smtClean="0"/>
              <a:t>3/14/2025</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93911265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E03AD823-60DF-1EEF-DC45-2593E6538CD6}"/>
              </a:ext>
            </a:extLst>
          </p:cNvPr>
          <p:cNvPicPr>
            <a:picLocks noChangeAspect="1"/>
          </p:cNvPicPr>
          <p:nvPr/>
        </p:nvPicPr>
        <p:blipFill>
          <a:blip r:embed="rId2"/>
          <a:srcRect l="8306" r="16491" b="1"/>
          <a:stretch/>
        </p:blipFill>
        <p:spPr>
          <a:xfrm>
            <a:off x="3874575" y="1277034"/>
            <a:ext cx="4914587" cy="4574561"/>
          </a:xfrm>
          <a:prstGeom prst="rect">
            <a:avLst/>
          </a:prstGeom>
        </p:spPr>
      </p:pic>
      <p:sp>
        <p:nvSpPr>
          <p:cNvPr id="2" name="Title 1">
            <a:extLst>
              <a:ext uri="{FF2B5EF4-FFF2-40B4-BE49-F238E27FC236}">
                <a16:creationId xmlns:a16="http://schemas.microsoft.com/office/drawing/2014/main" id="{66DAF8FC-6414-0888-906F-6A6ADCE2F5A3}"/>
              </a:ext>
            </a:extLst>
          </p:cNvPr>
          <p:cNvSpPr>
            <a:spLocks noGrp="1"/>
          </p:cNvSpPr>
          <p:nvPr>
            <p:ph type="ctrTitle"/>
          </p:nvPr>
        </p:nvSpPr>
        <p:spPr>
          <a:xfrm>
            <a:off x="-892376" y="1277034"/>
            <a:ext cx="5525815" cy="692856"/>
          </a:xfrm>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Weather Balloon </a:t>
            </a:r>
          </a:p>
        </p:txBody>
      </p:sp>
      <p:sp>
        <p:nvSpPr>
          <p:cNvPr id="3" name="Subtitle 2">
            <a:extLst>
              <a:ext uri="{FF2B5EF4-FFF2-40B4-BE49-F238E27FC236}">
                <a16:creationId xmlns:a16="http://schemas.microsoft.com/office/drawing/2014/main" id="{0A180E4C-CB2A-7A3C-7897-52CAE925D117}"/>
              </a:ext>
            </a:extLst>
          </p:cNvPr>
          <p:cNvSpPr>
            <a:spLocks noGrp="1"/>
          </p:cNvSpPr>
          <p:nvPr>
            <p:ph type="subTitle" idx="1"/>
          </p:nvPr>
        </p:nvSpPr>
        <p:spPr>
          <a:xfrm>
            <a:off x="89059" y="2029863"/>
            <a:ext cx="3262651" cy="757130"/>
          </a:xfr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Data Collection Circuit board</a:t>
            </a:r>
          </a:p>
        </p:txBody>
      </p:sp>
      <p:sp>
        <p:nvSpPr>
          <p:cNvPr id="6" name="Slide Number Placeholder 5">
            <a:extLst>
              <a:ext uri="{FF2B5EF4-FFF2-40B4-BE49-F238E27FC236}">
                <a16:creationId xmlns:a16="http://schemas.microsoft.com/office/drawing/2014/main" id="{BA3DEDB1-4E46-7BF7-306A-40795597B5C3}"/>
              </a:ext>
            </a:extLst>
          </p:cNvPr>
          <p:cNvSpPr>
            <a:spLocks noGrp="1"/>
          </p:cNvSpPr>
          <p:nvPr>
            <p:ph type="sldNum" sz="quarter" idx="12"/>
          </p:nvPr>
        </p:nvSpPr>
        <p:spPr/>
        <p:txBody>
          <a:bodyPr/>
          <a:lstStyle/>
          <a:p>
            <a:fld id="{CC057153-B650-4DEB-B370-79DDCFDCE934}" type="slidenum">
              <a:rPr lang="en-US" smtClean="0"/>
              <a:t>1</a:t>
            </a:fld>
            <a:endParaRPr lang="en-US"/>
          </a:p>
        </p:txBody>
      </p:sp>
      <p:sp>
        <p:nvSpPr>
          <p:cNvPr id="5" name="TextBox 4">
            <a:extLst>
              <a:ext uri="{FF2B5EF4-FFF2-40B4-BE49-F238E27FC236}">
                <a16:creationId xmlns:a16="http://schemas.microsoft.com/office/drawing/2014/main" id="{3EBE8C60-9CD8-24B8-744E-3BEC7A39F09E}"/>
              </a:ext>
            </a:extLst>
          </p:cNvPr>
          <p:cNvSpPr txBox="1"/>
          <p:nvPr/>
        </p:nvSpPr>
        <p:spPr>
          <a:xfrm>
            <a:off x="494733" y="2917984"/>
            <a:ext cx="2751599" cy="646331"/>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Presented by: Ali </a:t>
            </a:r>
            <a:r>
              <a:rPr lang="en-US" dirty="0" err="1">
                <a:latin typeface="Calibri" panose="020F0502020204030204" pitchFamily="34" charset="0"/>
                <a:ea typeface="Calibri" panose="020F0502020204030204" pitchFamily="34" charset="0"/>
                <a:cs typeface="Calibri" panose="020F0502020204030204" pitchFamily="34" charset="0"/>
              </a:rPr>
              <a:t>Alalwia</a:t>
            </a: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dirty="0">
                <a:latin typeface="Calibri" panose="020F0502020204030204" pitchFamily="34" charset="0"/>
                <a:ea typeface="Calibri" panose="020F0502020204030204" pitchFamily="34" charset="0"/>
                <a:cs typeface="Calibri" panose="020F0502020204030204" pitchFamily="34" charset="0"/>
              </a:rPr>
              <a:t>Date: March 14</a:t>
            </a:r>
            <a:r>
              <a:rPr lang="en-US" baseline="30000" dirty="0">
                <a:latin typeface="Calibri" panose="020F0502020204030204" pitchFamily="34" charset="0"/>
                <a:ea typeface="Calibri" panose="020F0502020204030204" pitchFamily="34" charset="0"/>
                <a:cs typeface="Calibri" panose="020F0502020204030204" pitchFamily="34" charset="0"/>
              </a:rPr>
              <a:t>th</a:t>
            </a:r>
            <a:r>
              <a:rPr lang="en-US" dirty="0">
                <a:latin typeface="Calibri" panose="020F0502020204030204" pitchFamily="34" charset="0"/>
                <a:ea typeface="Calibri" panose="020F0502020204030204" pitchFamily="34" charset="0"/>
                <a:cs typeface="Calibri" panose="020F0502020204030204" pitchFamily="34" charset="0"/>
              </a:rPr>
              <a:t>, 2025</a:t>
            </a:r>
          </a:p>
        </p:txBody>
      </p:sp>
    </p:spTree>
    <p:extLst>
      <p:ext uri="{BB962C8B-B14F-4D97-AF65-F5344CB8AC3E}">
        <p14:creationId xmlns:p14="http://schemas.microsoft.com/office/powerpoint/2010/main" val="42530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D49C-5109-B629-B00E-D9A87E6FC9A5}"/>
              </a:ext>
            </a:extLst>
          </p:cNvPr>
          <p:cNvSpPr>
            <a:spLocks noGrp="1"/>
          </p:cNvSpPr>
          <p:nvPr>
            <p:ph type="title"/>
          </p:nvPr>
        </p:nvSpPr>
        <p:spPr>
          <a:xfrm>
            <a:off x="0" y="127101"/>
            <a:ext cx="4526280" cy="518799"/>
          </a:xfrm>
        </p:spPr>
        <p:txBody>
          <a:bodyPr anchor="b">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System Schematic </a:t>
            </a:r>
            <a:r>
              <a:rPr lang="en-US" sz="3000" b="1" dirty="0" err="1">
                <a:latin typeface="Calibri" panose="020F0502020204030204" pitchFamily="34" charset="0"/>
                <a:ea typeface="Calibri" panose="020F0502020204030204" pitchFamily="34" charset="0"/>
                <a:cs typeface="Calibri" panose="020F0502020204030204" pitchFamily="34" charset="0"/>
              </a:rPr>
              <a:t>Kicad</a:t>
            </a:r>
            <a:r>
              <a:rPr lang="en-US" sz="3000" b="1" dirty="0">
                <a:latin typeface="Calibri" panose="020F0502020204030204" pitchFamily="34" charset="0"/>
                <a:ea typeface="Calibri" panose="020F0502020204030204" pitchFamily="34" charset="0"/>
                <a:cs typeface="Calibri" panose="020F0502020204030204" pitchFamily="34" charset="0"/>
              </a:rPr>
              <a:t>:</a:t>
            </a:r>
          </a:p>
        </p:txBody>
      </p:sp>
      <p:sp>
        <p:nvSpPr>
          <p:cNvPr id="4" name="Slide Number Placeholder 3">
            <a:extLst>
              <a:ext uri="{FF2B5EF4-FFF2-40B4-BE49-F238E27FC236}">
                <a16:creationId xmlns:a16="http://schemas.microsoft.com/office/drawing/2014/main" id="{6412B114-09A0-777A-B9FB-5A37830F3C01}"/>
              </a:ext>
            </a:extLst>
          </p:cNvPr>
          <p:cNvSpPr>
            <a:spLocks noGrp="1"/>
          </p:cNvSpPr>
          <p:nvPr>
            <p:ph type="sldNum" sz="quarter" idx="12"/>
          </p:nvPr>
        </p:nvSpPr>
        <p:spPr/>
        <p:txBody>
          <a:bodyPr/>
          <a:lstStyle/>
          <a:p>
            <a:fld id="{CC057153-B650-4DEB-B370-79DDCFDCE934}" type="slidenum">
              <a:rPr lang="en-US" smtClean="0"/>
              <a:t>10</a:t>
            </a:fld>
            <a:endParaRPr lang="en-US"/>
          </a:p>
        </p:txBody>
      </p:sp>
      <p:pic>
        <p:nvPicPr>
          <p:cNvPr id="8" name="Picture 7" descr="A screenshot of a computer&#10;&#10;AI-generated content may be incorrect.">
            <a:extLst>
              <a:ext uri="{FF2B5EF4-FFF2-40B4-BE49-F238E27FC236}">
                <a16:creationId xmlns:a16="http://schemas.microsoft.com/office/drawing/2014/main" id="{CAB35F87-5CEE-8F09-0470-821F3C22A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86" y="733681"/>
            <a:ext cx="8165764" cy="5622672"/>
          </a:xfrm>
          <a:prstGeom prst="rect">
            <a:avLst/>
          </a:prstGeom>
        </p:spPr>
      </p:pic>
    </p:spTree>
    <p:extLst>
      <p:ext uri="{BB962C8B-B14F-4D97-AF65-F5344CB8AC3E}">
        <p14:creationId xmlns:p14="http://schemas.microsoft.com/office/powerpoint/2010/main" val="18092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CB-395F-AD66-796B-9BFDF3666A05}"/>
              </a:ext>
            </a:extLst>
          </p:cNvPr>
          <p:cNvSpPr>
            <a:spLocks noGrp="1"/>
          </p:cNvSpPr>
          <p:nvPr>
            <p:ph type="title"/>
          </p:nvPr>
        </p:nvSpPr>
        <p:spPr>
          <a:xfrm>
            <a:off x="0" y="86160"/>
            <a:ext cx="7990184" cy="432581"/>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Power Consumption, Cost &amp; Weight :</a:t>
            </a:r>
          </a:p>
        </p:txBody>
      </p:sp>
      <p:graphicFrame>
        <p:nvGraphicFramePr>
          <p:cNvPr id="4" name="Content Placeholder 3">
            <a:extLst>
              <a:ext uri="{FF2B5EF4-FFF2-40B4-BE49-F238E27FC236}">
                <a16:creationId xmlns:a16="http://schemas.microsoft.com/office/drawing/2014/main" id="{9C3F8ED1-97BE-E564-2C19-C5A684446A21}"/>
              </a:ext>
            </a:extLst>
          </p:cNvPr>
          <p:cNvGraphicFramePr>
            <a:graphicFrameLocks noGrp="1"/>
          </p:cNvGraphicFramePr>
          <p:nvPr>
            <p:ph idx="1"/>
            <p:extLst>
              <p:ext uri="{D42A27DB-BD31-4B8C-83A1-F6EECF244321}">
                <p14:modId xmlns:p14="http://schemas.microsoft.com/office/powerpoint/2010/main" val="2415111582"/>
              </p:ext>
            </p:extLst>
          </p:nvPr>
        </p:nvGraphicFramePr>
        <p:xfrm>
          <a:off x="416257" y="702860"/>
          <a:ext cx="7710988" cy="5766178"/>
        </p:xfrm>
        <a:graphic>
          <a:graphicData uri="http://schemas.openxmlformats.org/drawingml/2006/table">
            <a:tbl>
              <a:tblPr firstRow="1" bandRow="1">
                <a:tableStyleId>{5C22544A-7EE6-4342-B048-85BDC9FD1C3A}</a:tableStyleId>
              </a:tblPr>
              <a:tblGrid>
                <a:gridCol w="3080611">
                  <a:extLst>
                    <a:ext uri="{9D8B030D-6E8A-4147-A177-3AD203B41FA5}">
                      <a16:colId xmlns:a16="http://schemas.microsoft.com/office/drawing/2014/main" val="3026754214"/>
                    </a:ext>
                  </a:extLst>
                </a:gridCol>
                <a:gridCol w="1759885">
                  <a:extLst>
                    <a:ext uri="{9D8B030D-6E8A-4147-A177-3AD203B41FA5}">
                      <a16:colId xmlns:a16="http://schemas.microsoft.com/office/drawing/2014/main" val="2368513925"/>
                    </a:ext>
                  </a:extLst>
                </a:gridCol>
                <a:gridCol w="1189542">
                  <a:extLst>
                    <a:ext uri="{9D8B030D-6E8A-4147-A177-3AD203B41FA5}">
                      <a16:colId xmlns:a16="http://schemas.microsoft.com/office/drawing/2014/main" val="2423492410"/>
                    </a:ext>
                  </a:extLst>
                </a:gridCol>
                <a:gridCol w="1680950">
                  <a:extLst>
                    <a:ext uri="{9D8B030D-6E8A-4147-A177-3AD203B41FA5}">
                      <a16:colId xmlns:a16="http://schemas.microsoft.com/office/drawing/2014/main" val="3990279432"/>
                    </a:ext>
                  </a:extLst>
                </a:gridCol>
              </a:tblGrid>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Item</a:t>
                      </a:r>
                    </a:p>
                  </a:txBody>
                  <a:tcPr marL="76224" marR="76224" marT="38112" marB="38112"/>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Current Draw</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Price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Weight</a:t>
                      </a:r>
                    </a:p>
                  </a:txBody>
                  <a:tcPr marL="76224" marR="76224" marT="38112" marB="38112"/>
                </a:tc>
                <a:extLst>
                  <a:ext uri="{0D108BD9-81ED-4DB2-BD59-A6C34878D82A}">
                    <a16:rowId xmlns:a16="http://schemas.microsoft.com/office/drawing/2014/main" val="2066845387"/>
                  </a:ext>
                </a:extLst>
              </a:tr>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DHT11 (Humidity Sensor)</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0.141096 oz</a:t>
                      </a:r>
                    </a:p>
                  </a:txBody>
                  <a:tcPr marL="76224" marR="76224" marT="38112" marB="38112"/>
                </a:tc>
                <a:extLst>
                  <a:ext uri="{0D108BD9-81ED-4DB2-BD59-A6C34878D82A}">
                    <a16:rowId xmlns:a16="http://schemas.microsoft.com/office/drawing/2014/main" val="3324816258"/>
                  </a:ext>
                </a:extLst>
              </a:tr>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open log (SD Card Module)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6mA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0.063493 oz</a:t>
                      </a:r>
                    </a:p>
                  </a:txBody>
                  <a:tcPr marL="76224" marR="76224" marT="38112" marB="38112"/>
                </a:tc>
                <a:extLst>
                  <a:ext uri="{0D108BD9-81ED-4DB2-BD59-A6C34878D82A}">
                    <a16:rowId xmlns:a16="http://schemas.microsoft.com/office/drawing/2014/main" val="685356538"/>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MPU6050(Gyro Module)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5.1mA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$3.00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0.352740 oz</a:t>
                      </a:r>
                    </a:p>
                  </a:txBody>
                  <a:tcPr marL="76224" marR="76224" marT="38112" marB="38112"/>
                </a:tc>
                <a:extLst>
                  <a:ext uri="{0D108BD9-81ED-4DB2-BD59-A6C34878D82A}">
                    <a16:rowId xmlns:a16="http://schemas.microsoft.com/office/drawing/2014/main" val="553571243"/>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Arduino nano V3(MPU)</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20mA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0.358383 oz</a:t>
                      </a:r>
                    </a:p>
                  </a:txBody>
                  <a:tcPr marL="76224" marR="76224" marT="38112" marB="38112"/>
                </a:tc>
                <a:extLst>
                  <a:ext uri="{0D108BD9-81ED-4DB2-BD59-A6C34878D82A}">
                    <a16:rowId xmlns:a16="http://schemas.microsoft.com/office/drawing/2014/main" val="2773868045"/>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SSCDANV015PAAA5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2.7mA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$48.67</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0.035274 oz</a:t>
                      </a:r>
                    </a:p>
                  </a:txBody>
                  <a:tcPr marL="76224" marR="76224" marT="38112" marB="38112"/>
                </a:tc>
                <a:extLst>
                  <a:ext uri="{0D108BD9-81ED-4DB2-BD59-A6C34878D82A}">
                    <a16:rowId xmlns:a16="http://schemas.microsoft.com/office/drawing/2014/main" val="1123284114"/>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4GB SD Card</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0.070547 oz</a:t>
                      </a:r>
                    </a:p>
                  </a:txBody>
                  <a:tcPr marL="76224" marR="76224" marT="38112" marB="38112"/>
                </a:tc>
                <a:extLst>
                  <a:ext uri="{0D108BD9-81ED-4DB2-BD59-A6C34878D82A}">
                    <a16:rowId xmlns:a16="http://schemas.microsoft.com/office/drawing/2014/main" val="2916957982"/>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PCB</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$7.00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2.400000 oz</a:t>
                      </a:r>
                    </a:p>
                  </a:txBody>
                  <a:tcPr marL="76224" marR="76224" marT="38112" marB="38112"/>
                </a:tc>
                <a:extLst>
                  <a:ext uri="{0D108BD9-81ED-4DB2-BD59-A6C34878D82A}">
                    <a16:rowId xmlns:a16="http://schemas.microsoft.com/office/drawing/2014/main" val="54535534"/>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LEDS + Resistors</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120mA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 0.127800 oz</a:t>
                      </a:r>
                    </a:p>
                  </a:txBody>
                  <a:tcPr marL="76224" marR="76224" marT="38112" marB="38112"/>
                </a:tc>
                <a:extLst>
                  <a:ext uri="{0D108BD9-81ED-4DB2-BD59-A6C34878D82A}">
                    <a16:rowId xmlns:a16="http://schemas.microsoft.com/office/drawing/2014/main" val="860149515"/>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TMP36GT9Z(Temp2)</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50μA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0.007408 oz</a:t>
                      </a:r>
                    </a:p>
                  </a:txBody>
                  <a:tcPr marL="76224" marR="76224" marT="38112" marB="38112"/>
                </a:tc>
                <a:extLst>
                  <a:ext uri="{0D108BD9-81ED-4DB2-BD59-A6C34878D82A}">
                    <a16:rowId xmlns:a16="http://schemas.microsoft.com/office/drawing/2014/main" val="2743173228"/>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DS18B2(Temp1)</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1.230000 oz</a:t>
                      </a:r>
                    </a:p>
                  </a:txBody>
                  <a:tcPr marL="76224" marR="76224" marT="38112" marB="38112"/>
                </a:tc>
                <a:extLst>
                  <a:ext uri="{0D108BD9-81ED-4DB2-BD59-A6C34878D82A}">
                    <a16:rowId xmlns:a16="http://schemas.microsoft.com/office/drawing/2014/main" val="3573975895"/>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9V Lithium Battery</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$7.35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3343986584"/>
                  </a:ext>
                </a:extLst>
              </a:tr>
              <a:tr h="413890">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Total:</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155.105mA</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$105.97</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6.379333 oz</a:t>
                      </a:r>
                    </a:p>
                  </a:txBody>
                  <a:tcPr marL="76224" marR="76224" marT="38112" marB="38112">
                    <a:solidFill>
                      <a:srgbClr val="169C9A"/>
                    </a:solidFill>
                  </a:tcPr>
                </a:tc>
                <a:extLst>
                  <a:ext uri="{0D108BD9-81ED-4DB2-BD59-A6C34878D82A}">
                    <a16:rowId xmlns:a16="http://schemas.microsoft.com/office/drawing/2014/main" val="293748721"/>
                  </a:ext>
                </a:extLst>
              </a:tr>
            </a:tbl>
          </a:graphicData>
        </a:graphic>
      </p:graphicFrame>
      <p:sp>
        <p:nvSpPr>
          <p:cNvPr id="3" name="Slide Number Placeholder 2">
            <a:extLst>
              <a:ext uri="{FF2B5EF4-FFF2-40B4-BE49-F238E27FC236}">
                <a16:creationId xmlns:a16="http://schemas.microsoft.com/office/drawing/2014/main" id="{9E6F3064-B547-CED5-5A6A-27C5126231A8}"/>
              </a:ext>
            </a:extLst>
          </p:cNvPr>
          <p:cNvSpPr>
            <a:spLocks noGrp="1"/>
          </p:cNvSpPr>
          <p:nvPr>
            <p:ph type="sldNum" sz="quarter" idx="12"/>
          </p:nvPr>
        </p:nvSpPr>
        <p:spPr/>
        <p:txBody>
          <a:bodyPr/>
          <a:lstStyle/>
          <a:p>
            <a:fld id="{CC057153-B650-4DEB-B370-79DDCFDCE934}" type="slidenum">
              <a:rPr lang="en-US" smtClean="0"/>
              <a:t>11</a:t>
            </a:fld>
            <a:endParaRPr lang="en-US"/>
          </a:p>
        </p:txBody>
      </p:sp>
    </p:spTree>
    <p:extLst>
      <p:ext uri="{BB962C8B-B14F-4D97-AF65-F5344CB8AC3E}">
        <p14:creationId xmlns:p14="http://schemas.microsoft.com/office/powerpoint/2010/main" val="170884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D03BC1-8646-ECEF-8EF0-47CA41950E9D}"/>
              </a:ext>
            </a:extLst>
          </p:cNvPr>
          <p:cNvSpPr>
            <a:spLocks noGrp="1"/>
          </p:cNvSpPr>
          <p:nvPr>
            <p:ph type="sldNum" sz="quarter" idx="12"/>
          </p:nvPr>
        </p:nvSpPr>
        <p:spPr/>
        <p:txBody>
          <a:bodyPr/>
          <a:lstStyle/>
          <a:p>
            <a:fld id="{CC057153-B650-4DEB-B370-79DDCFDCE934}" type="slidenum">
              <a:rPr lang="en-US" smtClean="0"/>
              <a:t>12</a:t>
            </a:fld>
            <a:endParaRPr lang="en-US"/>
          </a:p>
        </p:txBody>
      </p:sp>
      <p:sp>
        <p:nvSpPr>
          <p:cNvPr id="3" name="TextBox 2">
            <a:extLst>
              <a:ext uri="{FF2B5EF4-FFF2-40B4-BE49-F238E27FC236}">
                <a16:creationId xmlns:a16="http://schemas.microsoft.com/office/drawing/2014/main" id="{D2DA7448-FE83-FCA1-1894-38E48E8E85C6}"/>
              </a:ext>
            </a:extLst>
          </p:cNvPr>
          <p:cNvSpPr txBox="1"/>
          <p:nvPr/>
        </p:nvSpPr>
        <p:spPr>
          <a:xfrm>
            <a:off x="2389213" y="2692874"/>
            <a:ext cx="4365574" cy="1015663"/>
          </a:xfrm>
          <a:prstGeom prst="rect">
            <a:avLst/>
          </a:prstGeom>
          <a:noFill/>
        </p:spPr>
        <p:txBody>
          <a:bodyPr wrap="square" rtlCol="0">
            <a:spAutoFit/>
          </a:bodyPr>
          <a:lstStyle/>
          <a:p>
            <a:pPr algn="ctr"/>
            <a:r>
              <a:rPr lang="en-US" sz="60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08148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4C1D-4766-125A-3A27-5D604B18D14A}"/>
              </a:ext>
            </a:extLst>
          </p:cNvPr>
          <p:cNvSpPr>
            <a:spLocks noGrp="1"/>
          </p:cNvSpPr>
          <p:nvPr>
            <p:ph type="title"/>
          </p:nvPr>
        </p:nvSpPr>
        <p:spPr>
          <a:xfrm>
            <a:off x="0" y="136531"/>
            <a:ext cx="7990184" cy="493155"/>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Phase 1: </a:t>
            </a:r>
          </a:p>
        </p:txBody>
      </p:sp>
      <p:sp>
        <p:nvSpPr>
          <p:cNvPr id="3" name="Content Placeholder 2">
            <a:extLst>
              <a:ext uri="{FF2B5EF4-FFF2-40B4-BE49-F238E27FC236}">
                <a16:creationId xmlns:a16="http://schemas.microsoft.com/office/drawing/2014/main" id="{4B1EF682-A09B-1054-57E4-CC41E2FA82DD}"/>
              </a:ext>
            </a:extLst>
          </p:cNvPr>
          <p:cNvSpPr>
            <a:spLocks noGrp="1"/>
          </p:cNvSpPr>
          <p:nvPr>
            <p:ph idx="1"/>
          </p:nvPr>
        </p:nvSpPr>
        <p:spPr>
          <a:xfrm>
            <a:off x="4" y="1370976"/>
            <a:ext cx="4704531" cy="2077875"/>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System was made using Arduino Uno</a:t>
            </a:r>
          </a:p>
          <a:p>
            <a:r>
              <a:rPr lang="en-US" sz="1800" dirty="0">
                <a:latin typeface="Calibri" panose="020F0502020204030204" pitchFamily="34" charset="0"/>
                <a:ea typeface="Calibri" panose="020F0502020204030204" pitchFamily="34" charset="0"/>
                <a:cs typeface="Calibri" panose="020F0502020204030204" pitchFamily="34" charset="0"/>
              </a:rPr>
              <a:t>Arduino Uno shield that holds the sensors </a:t>
            </a:r>
          </a:p>
          <a:p>
            <a:r>
              <a:rPr lang="en-US" sz="1800" dirty="0">
                <a:latin typeface="Calibri" panose="020F0502020204030204" pitchFamily="34" charset="0"/>
                <a:ea typeface="Calibri" panose="020F0502020204030204" pitchFamily="34" charset="0"/>
                <a:cs typeface="Calibri" panose="020F0502020204030204" pitchFamily="34" charset="0"/>
              </a:rPr>
              <a:t>System Estimated Weight is : 200g</a:t>
            </a:r>
          </a:p>
        </p:txBody>
      </p:sp>
      <p:sp>
        <p:nvSpPr>
          <p:cNvPr id="5" name="Slide Number Placeholder 4">
            <a:extLst>
              <a:ext uri="{FF2B5EF4-FFF2-40B4-BE49-F238E27FC236}">
                <a16:creationId xmlns:a16="http://schemas.microsoft.com/office/drawing/2014/main" id="{7D530DEF-F6AA-B828-787A-79B9C4570582}"/>
              </a:ext>
            </a:extLst>
          </p:cNvPr>
          <p:cNvSpPr>
            <a:spLocks noGrp="1"/>
          </p:cNvSpPr>
          <p:nvPr>
            <p:ph type="sldNum" sz="quarter" idx="12"/>
          </p:nvPr>
        </p:nvSpPr>
        <p:spPr/>
        <p:txBody>
          <a:bodyPr/>
          <a:lstStyle/>
          <a:p>
            <a:fld id="{CC057153-B650-4DEB-B370-79DDCFDCE934}" type="slidenum">
              <a:rPr lang="en-US" smtClean="0"/>
              <a:t>2</a:t>
            </a:fld>
            <a:endParaRPr lang="en-US"/>
          </a:p>
        </p:txBody>
      </p:sp>
      <p:pic>
        <p:nvPicPr>
          <p:cNvPr id="4" name="Picture 3" descr="A diagram of a machine&#10;&#10;AI-generated content may be incorrect.">
            <a:extLst>
              <a:ext uri="{FF2B5EF4-FFF2-40B4-BE49-F238E27FC236}">
                <a16:creationId xmlns:a16="http://schemas.microsoft.com/office/drawing/2014/main" id="{0C3AF601-69BB-C7B9-5F71-874E015FA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063" y="1170525"/>
            <a:ext cx="3750933" cy="3988335"/>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0297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6E1B-7158-41FC-39B3-35AE5868B3F9}"/>
              </a:ext>
            </a:extLst>
          </p:cNvPr>
          <p:cNvSpPr>
            <a:spLocks noGrp="1"/>
          </p:cNvSpPr>
          <p:nvPr>
            <p:ph type="title"/>
          </p:nvPr>
        </p:nvSpPr>
        <p:spPr>
          <a:xfrm>
            <a:off x="0" y="136522"/>
            <a:ext cx="9062114" cy="525394"/>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Power Consumption, Cost &amp; Weight :</a:t>
            </a:r>
          </a:p>
        </p:txBody>
      </p:sp>
      <p:sp>
        <p:nvSpPr>
          <p:cNvPr id="5" name="Slide Number Placeholder 4">
            <a:extLst>
              <a:ext uri="{FF2B5EF4-FFF2-40B4-BE49-F238E27FC236}">
                <a16:creationId xmlns:a16="http://schemas.microsoft.com/office/drawing/2014/main" id="{FE7F9152-81CC-BC44-6D3F-F38C63014CC2}"/>
              </a:ext>
            </a:extLst>
          </p:cNvPr>
          <p:cNvSpPr>
            <a:spLocks noGrp="1"/>
          </p:cNvSpPr>
          <p:nvPr>
            <p:ph type="sldNum" sz="quarter" idx="12"/>
          </p:nvPr>
        </p:nvSpPr>
        <p:spPr/>
        <p:txBody>
          <a:bodyPr/>
          <a:lstStyle/>
          <a:p>
            <a:fld id="{CC057153-B650-4DEB-B370-79DDCFDCE934}" type="slidenum">
              <a:rPr lang="en-US" smtClean="0"/>
              <a:t>3</a:t>
            </a:fld>
            <a:endParaRPr lang="en-US"/>
          </a:p>
        </p:txBody>
      </p:sp>
      <p:graphicFrame>
        <p:nvGraphicFramePr>
          <p:cNvPr id="4" name="Content Placeholder 3">
            <a:extLst>
              <a:ext uri="{FF2B5EF4-FFF2-40B4-BE49-F238E27FC236}">
                <a16:creationId xmlns:a16="http://schemas.microsoft.com/office/drawing/2014/main" id="{95B6047C-9500-6E33-57A9-8CE6A1F7D18B}"/>
              </a:ext>
            </a:extLst>
          </p:cNvPr>
          <p:cNvGraphicFramePr>
            <a:graphicFrameLocks/>
          </p:cNvGraphicFramePr>
          <p:nvPr>
            <p:extLst>
              <p:ext uri="{D42A27DB-BD31-4B8C-83A1-F6EECF244321}">
                <p14:modId xmlns:p14="http://schemas.microsoft.com/office/powerpoint/2010/main" val="1049660579"/>
              </p:ext>
            </p:extLst>
          </p:nvPr>
        </p:nvGraphicFramePr>
        <p:xfrm>
          <a:off x="593679" y="709685"/>
          <a:ext cx="7567683" cy="5738879"/>
        </p:xfrm>
        <a:graphic>
          <a:graphicData uri="http://schemas.openxmlformats.org/drawingml/2006/table">
            <a:tbl>
              <a:tblPr firstRow="1" bandRow="1">
                <a:tableStyleId>{5C22544A-7EE6-4342-B048-85BDC9FD1C3A}</a:tableStyleId>
              </a:tblPr>
              <a:tblGrid>
                <a:gridCol w="3019764">
                  <a:extLst>
                    <a:ext uri="{9D8B030D-6E8A-4147-A177-3AD203B41FA5}">
                      <a16:colId xmlns:a16="http://schemas.microsoft.com/office/drawing/2014/main" val="3026754214"/>
                    </a:ext>
                  </a:extLst>
                </a:gridCol>
                <a:gridCol w="1734124">
                  <a:extLst>
                    <a:ext uri="{9D8B030D-6E8A-4147-A177-3AD203B41FA5}">
                      <a16:colId xmlns:a16="http://schemas.microsoft.com/office/drawing/2014/main" val="2368513925"/>
                    </a:ext>
                  </a:extLst>
                </a:gridCol>
                <a:gridCol w="1166047">
                  <a:extLst>
                    <a:ext uri="{9D8B030D-6E8A-4147-A177-3AD203B41FA5}">
                      <a16:colId xmlns:a16="http://schemas.microsoft.com/office/drawing/2014/main" val="2423492410"/>
                    </a:ext>
                  </a:extLst>
                </a:gridCol>
                <a:gridCol w="1647748">
                  <a:extLst>
                    <a:ext uri="{9D8B030D-6E8A-4147-A177-3AD203B41FA5}">
                      <a16:colId xmlns:a16="http://schemas.microsoft.com/office/drawing/2014/main" val="3990279432"/>
                    </a:ext>
                  </a:extLst>
                </a:gridCol>
              </a:tblGrid>
              <a:tr h="406899">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Item</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Current Draw</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Price</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Weight</a:t>
                      </a:r>
                    </a:p>
                  </a:txBody>
                  <a:tcPr marL="76224" marR="76224" marT="38112" marB="38112"/>
                </a:tc>
                <a:extLst>
                  <a:ext uri="{0D108BD9-81ED-4DB2-BD59-A6C34878D82A}">
                    <a16:rowId xmlns:a16="http://schemas.microsoft.com/office/drawing/2014/main" val="2066845387"/>
                  </a:ext>
                </a:extLst>
              </a:tr>
              <a:tr h="696875">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HH4030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200μA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EOL</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0.0246918 oz</a:t>
                      </a:r>
                    </a:p>
                  </a:txBody>
                  <a:tcPr marL="76224" marR="76224" marT="38112" marB="38112"/>
                </a:tc>
                <a:extLst>
                  <a:ext uri="{0D108BD9-81ED-4DB2-BD59-A6C34878D82A}">
                    <a16:rowId xmlns:a16="http://schemas.microsoft.com/office/drawing/2014/main" val="3324816258"/>
                  </a:ext>
                </a:extLst>
              </a:tr>
              <a:tr h="696875">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open log (SD Card Module)</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6mA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0.063493 oz</a:t>
                      </a:r>
                    </a:p>
                  </a:txBody>
                  <a:tcPr marL="76224" marR="76224" marT="38112" marB="38112"/>
                </a:tc>
                <a:extLst>
                  <a:ext uri="{0D108BD9-81ED-4DB2-BD59-A6C34878D82A}">
                    <a16:rowId xmlns:a16="http://schemas.microsoft.com/office/drawing/2014/main" val="685356538"/>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ADXL335(Gyro Module)</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320μA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553571243"/>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Arduino Uno</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75mA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$13.00</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2.08000 oz</a:t>
                      </a:r>
                    </a:p>
                  </a:txBody>
                  <a:tcPr marL="76224" marR="76224" marT="38112" marB="38112"/>
                </a:tc>
                <a:extLst>
                  <a:ext uri="{0D108BD9-81ED-4DB2-BD59-A6C34878D82A}">
                    <a16:rowId xmlns:a16="http://schemas.microsoft.com/office/drawing/2014/main" val="2773868045"/>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SSCDANV015PAAA5</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2.7mA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$48.67</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0.035274 oz</a:t>
                      </a:r>
                    </a:p>
                  </a:txBody>
                  <a:tcPr marL="76224" marR="76224" marT="38112" marB="38112"/>
                </a:tc>
                <a:extLst>
                  <a:ext uri="{0D108BD9-81ED-4DB2-BD59-A6C34878D82A}">
                    <a16:rowId xmlns:a16="http://schemas.microsoft.com/office/drawing/2014/main" val="1123284114"/>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4GB SD Card</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$9.00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0.070547 oz</a:t>
                      </a:r>
                    </a:p>
                  </a:txBody>
                  <a:tcPr marL="76224" marR="76224" marT="38112" marB="38112"/>
                </a:tc>
                <a:extLst>
                  <a:ext uri="{0D108BD9-81ED-4DB2-BD59-A6C34878D82A}">
                    <a16:rowId xmlns:a16="http://schemas.microsoft.com/office/drawing/2014/main" val="2916957982"/>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PCB</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$7.00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3.00000 oz</a:t>
                      </a:r>
                    </a:p>
                  </a:txBody>
                  <a:tcPr marL="76224" marR="76224" marT="38112" marB="38112"/>
                </a:tc>
                <a:extLst>
                  <a:ext uri="{0D108BD9-81ED-4DB2-BD59-A6C34878D82A}">
                    <a16:rowId xmlns:a16="http://schemas.microsoft.com/office/drawing/2014/main" val="54535534"/>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LEDS + Resistors</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120mA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$2.00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 0.127800 oz</a:t>
                      </a:r>
                    </a:p>
                  </a:txBody>
                  <a:tcPr marL="76224" marR="76224" marT="38112" marB="38112"/>
                </a:tc>
                <a:extLst>
                  <a:ext uri="{0D108BD9-81ED-4DB2-BD59-A6C34878D82A}">
                    <a16:rowId xmlns:a16="http://schemas.microsoft.com/office/drawing/2014/main" val="860149515"/>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TMP36GT9Z(Temp2)</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50μA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0.007408 oz</a:t>
                      </a:r>
                    </a:p>
                  </a:txBody>
                  <a:tcPr marL="76224" marR="76224" marT="38112" marB="38112"/>
                </a:tc>
                <a:extLst>
                  <a:ext uri="{0D108BD9-81ED-4DB2-BD59-A6C34878D82A}">
                    <a16:rowId xmlns:a16="http://schemas.microsoft.com/office/drawing/2014/main" val="2743173228"/>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DS18B2(Temp1)</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1.230000 oz</a:t>
                      </a:r>
                    </a:p>
                  </a:txBody>
                  <a:tcPr marL="76224" marR="76224" marT="38112" marB="38112"/>
                </a:tc>
                <a:extLst>
                  <a:ext uri="{0D108BD9-81ED-4DB2-BD59-A6C34878D82A}">
                    <a16:rowId xmlns:a16="http://schemas.microsoft.com/office/drawing/2014/main" val="3573975895"/>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9V Lithium Battery</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$7.35</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3343986584"/>
                  </a:ext>
                </a:extLst>
              </a:tr>
              <a:tr h="398146">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Total:</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205.27mA</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$126.92</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9.839214 oz</a:t>
                      </a:r>
                    </a:p>
                  </a:txBody>
                  <a:tcPr marL="76224" marR="76224" marT="38112" marB="38112">
                    <a:solidFill>
                      <a:srgbClr val="169C9A"/>
                    </a:solidFill>
                  </a:tcPr>
                </a:tc>
                <a:extLst>
                  <a:ext uri="{0D108BD9-81ED-4DB2-BD59-A6C34878D82A}">
                    <a16:rowId xmlns:a16="http://schemas.microsoft.com/office/drawing/2014/main" val="293748721"/>
                  </a:ext>
                </a:extLst>
              </a:tr>
            </a:tbl>
          </a:graphicData>
        </a:graphic>
      </p:graphicFrame>
    </p:spTree>
    <p:extLst>
      <p:ext uri="{BB962C8B-B14F-4D97-AF65-F5344CB8AC3E}">
        <p14:creationId xmlns:p14="http://schemas.microsoft.com/office/powerpoint/2010/main" val="100891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822E-F6B9-A39E-CD74-1AA6CA82E704}"/>
              </a:ext>
            </a:extLst>
          </p:cNvPr>
          <p:cNvSpPr>
            <a:spLocks noGrp="1"/>
          </p:cNvSpPr>
          <p:nvPr>
            <p:ph type="title"/>
          </p:nvPr>
        </p:nvSpPr>
        <p:spPr>
          <a:xfrm>
            <a:off x="0" y="136527"/>
            <a:ext cx="7990184" cy="509955"/>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Feasibility:</a:t>
            </a:r>
          </a:p>
        </p:txBody>
      </p:sp>
      <p:sp>
        <p:nvSpPr>
          <p:cNvPr id="3" name="Content Placeholder 2">
            <a:extLst>
              <a:ext uri="{FF2B5EF4-FFF2-40B4-BE49-F238E27FC236}">
                <a16:creationId xmlns:a16="http://schemas.microsoft.com/office/drawing/2014/main" id="{4B275540-A8B5-66D6-CA4C-CE472660D28D}"/>
              </a:ext>
            </a:extLst>
          </p:cNvPr>
          <p:cNvSpPr>
            <a:spLocks noGrp="1"/>
          </p:cNvSpPr>
          <p:nvPr>
            <p:ph idx="1"/>
          </p:nvPr>
        </p:nvSpPr>
        <p:spPr>
          <a:xfrm>
            <a:off x="0" y="665987"/>
            <a:ext cx="8639033" cy="2203211"/>
          </a:xfrm>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system is not feasible without substituting a certain components:</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Humidity sensor other components are expensive which increases the total cost of the system and depending on the budget system might not be feasible if the available budget is less than the total cost of the system. </a:t>
            </a:r>
          </a:p>
          <a:p>
            <a:r>
              <a:rPr lang="en-US" sz="2400" b="1" dirty="0">
                <a:latin typeface="Calibri" panose="020F0502020204030204" pitchFamily="34" charset="0"/>
                <a:ea typeface="Calibri" panose="020F0502020204030204" pitchFamily="34" charset="0"/>
                <a:cs typeface="Calibri" panose="020F0502020204030204" pitchFamily="34" charset="0"/>
              </a:rPr>
              <a:t>Total Power consumption : </a:t>
            </a:r>
            <a:r>
              <a:rPr lang="en-US" sz="2400" dirty="0">
                <a:latin typeface="Calibri" panose="020F0502020204030204" pitchFamily="34" charset="0"/>
                <a:ea typeface="Calibri" panose="020F0502020204030204" pitchFamily="34" charset="0"/>
                <a:cs typeface="Calibri" panose="020F0502020204030204" pitchFamily="34" charset="0"/>
              </a:rPr>
              <a:t>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system current draw =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207.27mA</a:t>
            </a:r>
          </a:p>
          <a:p>
            <a:pPr lvl="1">
              <a:buFont typeface="Courier New" panose="02070309020205020404" pitchFamily="49" charset="0"/>
              <a:buChar char="o"/>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Arduino Uno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75 mA * 9 volts  = 675mW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Sensors power consumption =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130.27 at 5 volts =  651.35mW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power consumption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675mW + 651.36mW = 1326.36mW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Using a 9v (1200mAh) Lithium battery we get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1200mAh/207.27mA = 5.79 hours</a:t>
            </a:r>
          </a:p>
          <a:p>
            <a:r>
              <a:rPr lang="en-US" sz="2400" b="1" dirty="0">
                <a:latin typeface="Calibri" panose="020F0502020204030204" pitchFamily="34" charset="0"/>
                <a:ea typeface="Calibri" panose="020F0502020204030204" pitchFamily="34" charset="0"/>
                <a:cs typeface="Calibri" panose="020F0502020204030204" pitchFamily="34" charset="0"/>
              </a:rPr>
              <a:t>Total Weight of the system: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9.839214 oz or 278.94g</a:t>
            </a:r>
          </a:p>
          <a:p>
            <a:r>
              <a:rPr lang="en-US" sz="2400" b="1" dirty="0">
                <a:latin typeface="Calibri" panose="020F0502020204030204" pitchFamily="34" charset="0"/>
                <a:ea typeface="Calibri" panose="020F0502020204030204" pitchFamily="34" charset="0"/>
                <a:cs typeface="Calibri" panose="020F0502020204030204" pitchFamily="34" charset="0"/>
              </a:rPr>
              <a:t>Total cost of the system: </a:t>
            </a:r>
            <a:r>
              <a:rPr lang="en-US" sz="2400" dirty="0">
                <a:latin typeface="Calibri" panose="020F0502020204030204" pitchFamily="34" charset="0"/>
                <a:ea typeface="Calibri" panose="020F0502020204030204" pitchFamily="34" charset="0"/>
                <a:cs typeface="Calibri" panose="020F0502020204030204" pitchFamily="34" charset="0"/>
              </a:rPr>
              <a:t>was estimated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$126.92</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0FEB14F-4574-E4AB-A0B6-2764F120BE73}"/>
              </a:ext>
            </a:extLst>
          </p:cNvPr>
          <p:cNvSpPr>
            <a:spLocks noGrp="1"/>
          </p:cNvSpPr>
          <p:nvPr>
            <p:ph type="sldNum" sz="quarter" idx="12"/>
          </p:nvPr>
        </p:nvSpPr>
        <p:spPr/>
        <p:txBody>
          <a:bodyPr/>
          <a:lstStyle/>
          <a:p>
            <a:fld id="{CC057153-B650-4DEB-B370-79DDCFDCE934}" type="slidenum">
              <a:rPr lang="en-US" smtClean="0"/>
              <a:t>4</a:t>
            </a:fld>
            <a:endParaRPr lang="en-US" dirty="0"/>
          </a:p>
        </p:txBody>
      </p:sp>
      <p:pic>
        <p:nvPicPr>
          <p:cNvPr id="5" name="Picture 4" descr="A close-up of a circuit board&#10;&#10;AI-generated content may be incorrect.">
            <a:extLst>
              <a:ext uri="{FF2B5EF4-FFF2-40B4-BE49-F238E27FC236}">
                <a16:creationId xmlns:a16="http://schemas.microsoft.com/office/drawing/2014/main" id="{CA2A43BB-4B11-D887-C73B-284E77600651}"/>
              </a:ext>
            </a:extLst>
          </p:cNvPr>
          <p:cNvPicPr>
            <a:picLocks noChangeAspect="1"/>
          </p:cNvPicPr>
          <p:nvPr/>
        </p:nvPicPr>
        <p:blipFill>
          <a:blip r:embed="rId3">
            <a:extLst>
              <a:ext uri="{28A0092B-C50C-407E-A947-70E740481C1C}">
                <a14:useLocalDpi xmlns:a14="http://schemas.microsoft.com/office/drawing/2010/main" val="0"/>
              </a:ext>
            </a:extLst>
          </a:blip>
          <a:srcRect l="5952" t="4385" r="6518" b="5705"/>
          <a:stretch/>
        </p:blipFill>
        <p:spPr>
          <a:xfrm>
            <a:off x="6717979" y="2254972"/>
            <a:ext cx="2110805" cy="1733831"/>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75038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643E-F895-91D8-8822-745A2C341B7E}"/>
              </a:ext>
            </a:extLst>
          </p:cNvPr>
          <p:cNvSpPr>
            <a:spLocks noGrp="1"/>
          </p:cNvSpPr>
          <p:nvPr>
            <p:ph type="title"/>
          </p:nvPr>
        </p:nvSpPr>
        <p:spPr>
          <a:xfrm>
            <a:off x="0" y="222636"/>
            <a:ext cx="4526280" cy="454505"/>
          </a:xfrm>
        </p:spPr>
        <p:txBody>
          <a:bodyPr anchor="b">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Phase 2: Block Diagram:</a:t>
            </a:r>
          </a:p>
        </p:txBody>
      </p:sp>
      <p:sp>
        <p:nvSpPr>
          <p:cNvPr id="4" name="Slide Number Placeholder 3">
            <a:extLst>
              <a:ext uri="{FF2B5EF4-FFF2-40B4-BE49-F238E27FC236}">
                <a16:creationId xmlns:a16="http://schemas.microsoft.com/office/drawing/2014/main" id="{594FDA7F-D23E-FAA1-4A87-CEF2C042F861}"/>
              </a:ext>
            </a:extLst>
          </p:cNvPr>
          <p:cNvSpPr>
            <a:spLocks noGrp="1"/>
          </p:cNvSpPr>
          <p:nvPr>
            <p:ph type="sldNum" sz="quarter" idx="12"/>
          </p:nvPr>
        </p:nvSpPr>
        <p:spPr/>
        <p:txBody>
          <a:bodyPr/>
          <a:lstStyle/>
          <a:p>
            <a:fld id="{CC057153-B650-4DEB-B370-79DDCFDCE934}" type="slidenum">
              <a:rPr lang="en-US" smtClean="0"/>
              <a:t>5</a:t>
            </a:fld>
            <a:endParaRPr lang="en-US"/>
          </a:p>
        </p:txBody>
      </p:sp>
      <p:sp>
        <p:nvSpPr>
          <p:cNvPr id="3" name="AutoShape 2">
            <a:extLst>
              <a:ext uri="{FF2B5EF4-FFF2-40B4-BE49-F238E27FC236}">
                <a16:creationId xmlns:a16="http://schemas.microsoft.com/office/drawing/2014/main" id="{19D72C30-A9CD-23DC-FAC1-F41D39161574}"/>
              </a:ext>
            </a:extLst>
          </p:cNvPr>
          <p:cNvSpPr>
            <a:spLocks noChangeAspect="1" noChangeArrowheads="1"/>
          </p:cNvSpPr>
          <p:nvPr/>
        </p:nvSpPr>
        <p:spPr bwMode="auto">
          <a:xfrm>
            <a:off x="1028700" y="476250"/>
            <a:ext cx="7086600" cy="5905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2600DC2-EBD1-4BDA-8F0D-9B5B752C757E}"/>
              </a:ext>
            </a:extLst>
          </p:cNvPr>
          <p:cNvPicPr>
            <a:picLocks noChangeAspect="1"/>
          </p:cNvPicPr>
          <p:nvPr/>
        </p:nvPicPr>
        <p:blipFill>
          <a:blip r:embed="rId3"/>
          <a:srcRect l="3207" t="3247" r="2182"/>
          <a:stretch/>
        </p:blipFill>
        <p:spPr>
          <a:xfrm>
            <a:off x="1091316" y="640047"/>
            <a:ext cx="6869927" cy="6217953"/>
          </a:xfrm>
          <a:prstGeom prst="rect">
            <a:avLst/>
          </a:prstGeom>
        </p:spPr>
      </p:pic>
    </p:spTree>
    <p:extLst>
      <p:ext uri="{BB962C8B-B14F-4D97-AF65-F5344CB8AC3E}">
        <p14:creationId xmlns:p14="http://schemas.microsoft.com/office/powerpoint/2010/main" val="116681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E2E6-7CDD-EB7C-14EF-6F3927A2EB3D}"/>
              </a:ext>
            </a:extLst>
          </p:cNvPr>
          <p:cNvSpPr>
            <a:spLocks noGrp="1"/>
          </p:cNvSpPr>
          <p:nvPr>
            <p:ph type="title"/>
          </p:nvPr>
        </p:nvSpPr>
        <p:spPr>
          <a:xfrm>
            <a:off x="12139" y="133919"/>
            <a:ext cx="4526280" cy="490224"/>
          </a:xfrm>
        </p:spPr>
        <p:txBody>
          <a:bodyPr anchor="b">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Parts:</a:t>
            </a:r>
          </a:p>
        </p:txBody>
      </p:sp>
      <p:sp>
        <p:nvSpPr>
          <p:cNvPr id="3" name="Content Placeholder 2">
            <a:extLst>
              <a:ext uri="{FF2B5EF4-FFF2-40B4-BE49-F238E27FC236}">
                <a16:creationId xmlns:a16="http://schemas.microsoft.com/office/drawing/2014/main" id="{61AEC2F4-3805-177A-632B-ED97FF6CC71D}"/>
              </a:ext>
            </a:extLst>
          </p:cNvPr>
          <p:cNvSpPr>
            <a:spLocks noGrp="1"/>
          </p:cNvSpPr>
          <p:nvPr>
            <p:ph idx="1"/>
          </p:nvPr>
        </p:nvSpPr>
        <p:spPr>
          <a:xfrm>
            <a:off x="12139" y="837810"/>
            <a:ext cx="4929965" cy="3852692"/>
          </a:xfrm>
        </p:spPr>
        <p:txBody>
          <a:bodyPr>
            <a:no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Function : </a:t>
            </a:r>
            <a:r>
              <a:rPr lang="en-US" sz="1800" dirty="0">
                <a:latin typeface="Calibri" panose="020F0502020204030204" pitchFamily="34" charset="0"/>
                <a:ea typeface="Calibri" panose="020F0502020204030204" pitchFamily="34" charset="0"/>
                <a:cs typeface="Calibri" panose="020F0502020204030204" pitchFamily="34" charset="0"/>
              </a:rPr>
              <a:t>measure temp, humidity and orientation.</a:t>
            </a:r>
          </a:p>
          <a:p>
            <a:r>
              <a:rPr lang="en-US" sz="1800" b="1" dirty="0">
                <a:latin typeface="Calibri" panose="020F0502020204030204" pitchFamily="34" charset="0"/>
                <a:ea typeface="Calibri" panose="020F0502020204030204" pitchFamily="34" charset="0"/>
                <a:cs typeface="Calibri" panose="020F0502020204030204" pitchFamily="34" charset="0"/>
              </a:rPr>
              <a:t>Weight : </a:t>
            </a:r>
            <a:r>
              <a:rPr lang="en-US" sz="1800" dirty="0">
                <a:latin typeface="Calibri" panose="020F0502020204030204" pitchFamily="34" charset="0"/>
                <a:ea typeface="Calibri" panose="020F0502020204030204" pitchFamily="34" charset="0"/>
                <a:cs typeface="Calibri" panose="020F0502020204030204" pitchFamily="34" charset="0"/>
              </a:rPr>
              <a:t>must not exceed  200g.</a:t>
            </a:r>
          </a:p>
          <a:p>
            <a:r>
              <a:rPr lang="en-US" sz="1800" b="1" dirty="0">
                <a:latin typeface="Calibri" panose="020F0502020204030204" pitchFamily="34" charset="0"/>
                <a:ea typeface="Calibri" panose="020F0502020204030204" pitchFamily="34" charset="0"/>
                <a:cs typeface="Calibri" panose="020F0502020204030204" pitchFamily="34" charset="0"/>
              </a:rPr>
              <a:t>Cost : </a:t>
            </a:r>
            <a:r>
              <a:rPr lang="en-US" sz="1800" dirty="0">
                <a:latin typeface="Calibri" panose="020F0502020204030204" pitchFamily="34" charset="0"/>
                <a:ea typeface="Calibri" panose="020F0502020204030204" pitchFamily="34" charset="0"/>
                <a:cs typeface="Calibri" panose="020F0502020204030204" pitchFamily="34" charset="0"/>
              </a:rPr>
              <a:t>system budget is &lt;= $149. </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Components:</a:t>
            </a:r>
          </a:p>
          <a:p>
            <a:r>
              <a:rPr lang="en-US" sz="1800" dirty="0">
                <a:latin typeface="Calibri" panose="020F0502020204030204" pitchFamily="34" charset="0"/>
                <a:ea typeface="Calibri" panose="020F0502020204030204" pitchFamily="34" charset="0"/>
                <a:cs typeface="Calibri" panose="020F0502020204030204" pitchFamily="34" charset="0"/>
              </a:rPr>
              <a:t>1K resistors x 6, 4.7K resistor x 1.</a:t>
            </a:r>
          </a:p>
          <a:p>
            <a:r>
              <a:rPr lang="en-US" sz="1800" dirty="0">
                <a:latin typeface="Calibri" panose="020F0502020204030204" pitchFamily="34" charset="0"/>
                <a:ea typeface="Calibri" panose="020F0502020204030204" pitchFamily="34" charset="0"/>
                <a:cs typeface="Calibri" panose="020F0502020204030204" pitchFamily="34" charset="0"/>
              </a:rPr>
              <a:t>DS18B20 External Temperature Sensor</a:t>
            </a:r>
          </a:p>
          <a:p>
            <a:r>
              <a:rPr lang="en-US" sz="1800" dirty="0">
                <a:latin typeface="Calibri" panose="020F0502020204030204" pitchFamily="34" charset="0"/>
                <a:ea typeface="Calibri" panose="020F0502020204030204" pitchFamily="34" charset="0"/>
                <a:cs typeface="Calibri" panose="020F0502020204030204" pitchFamily="34" charset="0"/>
              </a:rPr>
              <a:t>TMP36GT9 Internal Temperature Sensor</a:t>
            </a:r>
          </a:p>
          <a:p>
            <a:r>
              <a:rPr lang="en-US" sz="1800" dirty="0">
                <a:latin typeface="Calibri" panose="020F0502020204030204" pitchFamily="34" charset="0"/>
                <a:ea typeface="Calibri" panose="020F0502020204030204" pitchFamily="34" charset="0"/>
                <a:cs typeface="Calibri" panose="020F0502020204030204" pitchFamily="34" charset="0"/>
              </a:rPr>
              <a:t>(red, green, yellow, Orange)x1 and (blue)x2 LEDs.</a:t>
            </a:r>
          </a:p>
          <a:p>
            <a:r>
              <a:rPr lang="en-US" sz="1800" dirty="0">
                <a:latin typeface="Calibri" panose="020F0502020204030204" pitchFamily="34" charset="0"/>
                <a:ea typeface="Calibri" panose="020F0502020204030204" pitchFamily="34" charset="0"/>
                <a:cs typeface="Calibri" panose="020F0502020204030204" pitchFamily="34" charset="0"/>
              </a:rPr>
              <a:t>Arduino nano V3.</a:t>
            </a:r>
          </a:p>
          <a:p>
            <a:r>
              <a:rPr lang="en-US" sz="1800" dirty="0">
                <a:latin typeface="Calibri" panose="020F0502020204030204" pitchFamily="34" charset="0"/>
                <a:ea typeface="Calibri" panose="020F0502020204030204" pitchFamily="34" charset="0"/>
                <a:cs typeface="Calibri" panose="020F0502020204030204" pitchFamily="34" charset="0"/>
              </a:rPr>
              <a:t>Spark fun Open Log (SD card Module).</a:t>
            </a:r>
          </a:p>
          <a:p>
            <a:r>
              <a:rPr lang="en-US" sz="1800" dirty="0">
                <a:latin typeface="Calibri" panose="020F0502020204030204" pitchFamily="34" charset="0"/>
                <a:ea typeface="Calibri" panose="020F0502020204030204" pitchFamily="34" charset="0"/>
                <a:cs typeface="Calibri" panose="020F0502020204030204" pitchFamily="34" charset="0"/>
              </a:rPr>
              <a:t>4GB Sd card .</a:t>
            </a:r>
          </a:p>
          <a:p>
            <a:r>
              <a:rPr lang="en-US" sz="1800" dirty="0">
                <a:latin typeface="Calibri" panose="020F0502020204030204" pitchFamily="34" charset="0"/>
                <a:ea typeface="Calibri" panose="020F0502020204030204" pitchFamily="34" charset="0"/>
                <a:cs typeface="Calibri" panose="020F0502020204030204" pitchFamily="34" charset="0"/>
              </a:rPr>
              <a:t>Honeywell SSCDANV015PAAA5 Pressure Sensor</a:t>
            </a:r>
          </a:p>
          <a:p>
            <a:r>
              <a:rPr lang="en-US" sz="1800" dirty="0">
                <a:latin typeface="Calibri" panose="020F0502020204030204" pitchFamily="34" charset="0"/>
                <a:ea typeface="Calibri" panose="020F0502020204030204" pitchFamily="34" charset="0"/>
                <a:cs typeface="Calibri" panose="020F0502020204030204" pitchFamily="34" charset="0"/>
              </a:rPr>
              <a:t>MPU6050 Gyro Sensor </a:t>
            </a:r>
          </a:p>
          <a:p>
            <a:r>
              <a:rPr lang="en-US" sz="1800" dirty="0">
                <a:latin typeface="Calibri" panose="020F0502020204030204" pitchFamily="34" charset="0"/>
                <a:ea typeface="Calibri" panose="020F0502020204030204" pitchFamily="34" charset="0"/>
                <a:cs typeface="Calibri" panose="020F0502020204030204" pitchFamily="34" charset="0"/>
              </a:rPr>
              <a:t>9v Lithium Batteries (1200mAh)</a:t>
            </a: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4C295A0-4B4F-A238-B988-48323208F73F}"/>
              </a:ext>
            </a:extLst>
          </p:cNvPr>
          <p:cNvSpPr>
            <a:spLocks noGrp="1"/>
          </p:cNvSpPr>
          <p:nvPr>
            <p:ph type="sldNum" sz="quarter" idx="12"/>
          </p:nvPr>
        </p:nvSpPr>
        <p:spPr/>
        <p:txBody>
          <a:bodyPr/>
          <a:lstStyle/>
          <a:p>
            <a:fld id="{CC057153-B650-4DEB-B370-79DDCFDCE934}" type="slidenum">
              <a:rPr lang="en-US" smtClean="0"/>
              <a:t>6</a:t>
            </a:fld>
            <a:endParaRPr lang="en-US"/>
          </a:p>
        </p:txBody>
      </p:sp>
      <p:grpSp>
        <p:nvGrpSpPr>
          <p:cNvPr id="7" name="Group 6">
            <a:extLst>
              <a:ext uri="{FF2B5EF4-FFF2-40B4-BE49-F238E27FC236}">
                <a16:creationId xmlns:a16="http://schemas.microsoft.com/office/drawing/2014/main" id="{A87BF0E4-BC5C-D1D1-7358-C474F490A296}"/>
              </a:ext>
            </a:extLst>
          </p:cNvPr>
          <p:cNvGrpSpPr/>
          <p:nvPr/>
        </p:nvGrpSpPr>
        <p:grpSpPr>
          <a:xfrm>
            <a:off x="5336985" y="1347475"/>
            <a:ext cx="3415375" cy="4426940"/>
            <a:chOff x="7441247" y="772388"/>
            <a:chExt cx="4553832" cy="5902587"/>
          </a:xfrm>
        </p:grpSpPr>
        <p:pic>
          <p:nvPicPr>
            <p:cNvPr id="6" name="Picture 5" descr="A blue square object with a small square hole&#10;&#10;AI-generated content may be incorrect.">
              <a:extLst>
                <a:ext uri="{FF2B5EF4-FFF2-40B4-BE49-F238E27FC236}">
                  <a16:creationId xmlns:a16="http://schemas.microsoft.com/office/drawing/2014/main" id="{60E22B0C-FA1B-3240-4725-866D4F1BAE21}"/>
                </a:ext>
              </a:extLst>
            </p:cNvPr>
            <p:cNvPicPr>
              <a:picLocks noChangeAspect="1"/>
            </p:cNvPicPr>
            <p:nvPr/>
          </p:nvPicPr>
          <p:blipFill>
            <a:blip r:embed="rId3">
              <a:extLst>
                <a:ext uri="{28A0092B-C50C-407E-A947-70E740481C1C}">
                  <a14:useLocalDpi xmlns:a14="http://schemas.microsoft.com/office/drawing/2010/main" val="0"/>
                </a:ext>
              </a:extLst>
            </a:blip>
            <a:srcRect l="21567" t="16649" r="22239" b="17351"/>
            <a:stretch/>
          </p:blipFill>
          <p:spPr>
            <a:xfrm>
              <a:off x="10986895" y="5186923"/>
              <a:ext cx="1008184" cy="1184129"/>
            </a:xfrm>
            <a:prstGeom prst="rect">
              <a:avLst/>
            </a:prstGeom>
            <a:ln>
              <a:solidFill>
                <a:schemeClr val="accent1"/>
              </a:solidFill>
            </a:ln>
          </p:spPr>
        </p:pic>
        <p:pic>
          <p:nvPicPr>
            <p:cNvPr id="8" name="Picture 7" descr="A blue circuit board with several pins&#10;&#10;AI-generated content may be incorrect.">
              <a:extLst>
                <a:ext uri="{FF2B5EF4-FFF2-40B4-BE49-F238E27FC236}">
                  <a16:creationId xmlns:a16="http://schemas.microsoft.com/office/drawing/2014/main" id="{EC8E3274-B604-E4BB-9F52-1F7445119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247" y="3071957"/>
              <a:ext cx="2033584" cy="2033584"/>
            </a:xfrm>
            <a:prstGeom prst="rect">
              <a:avLst/>
            </a:prstGeom>
            <a:ln>
              <a:solidFill>
                <a:schemeClr val="accent1"/>
              </a:solidFill>
            </a:ln>
          </p:spPr>
        </p:pic>
        <p:pic>
          <p:nvPicPr>
            <p:cNvPr id="11" name="Picture 10" descr="A black and silver transistor&#10;&#10;AI-generated content may be incorrect.">
              <a:extLst>
                <a:ext uri="{FF2B5EF4-FFF2-40B4-BE49-F238E27FC236}">
                  <a16:creationId xmlns:a16="http://schemas.microsoft.com/office/drawing/2014/main" id="{E88F6C0C-510C-770B-7CB6-67AFB53C2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5202" y="5430095"/>
              <a:ext cx="1244880" cy="1244880"/>
            </a:xfrm>
            <a:prstGeom prst="rect">
              <a:avLst/>
            </a:prstGeom>
            <a:ln>
              <a:solidFill>
                <a:schemeClr val="accent1"/>
              </a:solidFill>
            </a:ln>
          </p:spPr>
        </p:pic>
        <p:pic>
          <p:nvPicPr>
            <p:cNvPr id="13" name="Picture 12" descr="A blue circuit board with a blue cable&#10;&#10;AI-generated content may be incorrect.">
              <a:extLst>
                <a:ext uri="{FF2B5EF4-FFF2-40B4-BE49-F238E27FC236}">
                  <a16:creationId xmlns:a16="http://schemas.microsoft.com/office/drawing/2014/main" id="{6BE43E8A-5731-27CF-9207-B3D980679051}"/>
                </a:ext>
              </a:extLst>
            </p:cNvPr>
            <p:cNvPicPr>
              <a:picLocks noChangeAspect="1"/>
            </p:cNvPicPr>
            <p:nvPr/>
          </p:nvPicPr>
          <p:blipFill>
            <a:blip r:embed="rId6">
              <a:extLst>
                <a:ext uri="{28A0092B-C50C-407E-A947-70E740481C1C}">
                  <a14:useLocalDpi xmlns:a14="http://schemas.microsoft.com/office/drawing/2010/main" val="0"/>
                </a:ext>
              </a:extLst>
            </a:blip>
            <a:srcRect t="7640" b="5455"/>
            <a:stretch/>
          </p:blipFill>
          <p:spPr>
            <a:xfrm>
              <a:off x="9562269" y="3094950"/>
              <a:ext cx="2287104" cy="1987598"/>
            </a:xfrm>
            <a:prstGeom prst="rect">
              <a:avLst/>
            </a:prstGeom>
            <a:ln>
              <a:solidFill>
                <a:schemeClr val="accent1"/>
              </a:solidFill>
            </a:ln>
          </p:spPr>
        </p:pic>
        <p:pic>
          <p:nvPicPr>
            <p:cNvPr id="15" name="Picture 14" descr="A black and white electronic device&#10;&#10;AI-generated content may be incorrect.">
              <a:extLst>
                <a:ext uri="{FF2B5EF4-FFF2-40B4-BE49-F238E27FC236}">
                  <a16:creationId xmlns:a16="http://schemas.microsoft.com/office/drawing/2014/main" id="{B6B3AD8A-C3F9-E07D-CF9B-A78E99E1D9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1689" y="4640231"/>
              <a:ext cx="632552" cy="1020492"/>
            </a:xfrm>
            <a:prstGeom prst="rect">
              <a:avLst/>
            </a:prstGeom>
            <a:ln>
              <a:solidFill>
                <a:schemeClr val="accent1"/>
              </a:solidFill>
            </a:ln>
          </p:spPr>
        </p:pic>
        <p:pic>
          <p:nvPicPr>
            <p:cNvPr id="17" name="Picture 16" descr="A close up of a memory card&#10;&#10;AI-generated content may be incorrect.">
              <a:extLst>
                <a:ext uri="{FF2B5EF4-FFF2-40B4-BE49-F238E27FC236}">
                  <a16:creationId xmlns:a16="http://schemas.microsoft.com/office/drawing/2014/main" id="{6DFF2025-9612-B8D3-4F3B-707650E5D9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5680" y="2386341"/>
              <a:ext cx="1166589" cy="881886"/>
            </a:xfrm>
            <a:prstGeom prst="rect">
              <a:avLst/>
            </a:prstGeom>
            <a:ln>
              <a:solidFill>
                <a:schemeClr val="accent1"/>
              </a:solidFill>
            </a:ln>
          </p:spPr>
        </p:pic>
        <p:pic>
          <p:nvPicPr>
            <p:cNvPr id="19" name="Picture 18" descr="A red circuit board with black microchip&#10;&#10;AI-generated content may be incorrect.">
              <a:extLst>
                <a:ext uri="{FF2B5EF4-FFF2-40B4-BE49-F238E27FC236}">
                  <a16:creationId xmlns:a16="http://schemas.microsoft.com/office/drawing/2014/main" id="{DA8D575E-3CFC-59B0-FE61-4557C9F3BF6F}"/>
                </a:ext>
              </a:extLst>
            </p:cNvPr>
            <p:cNvPicPr>
              <a:picLocks noChangeAspect="1"/>
            </p:cNvPicPr>
            <p:nvPr/>
          </p:nvPicPr>
          <p:blipFill>
            <a:blip r:embed="rId9">
              <a:extLst>
                <a:ext uri="{28A0092B-C50C-407E-A947-70E740481C1C}">
                  <a14:useLocalDpi xmlns:a14="http://schemas.microsoft.com/office/drawing/2010/main" val="0"/>
                </a:ext>
              </a:extLst>
            </a:blip>
            <a:srcRect t="16078" b="13949"/>
            <a:stretch/>
          </p:blipFill>
          <p:spPr>
            <a:xfrm>
              <a:off x="10432718" y="2026438"/>
              <a:ext cx="1435529" cy="1012080"/>
            </a:xfrm>
            <a:prstGeom prst="rect">
              <a:avLst/>
            </a:prstGeom>
            <a:ln>
              <a:solidFill>
                <a:schemeClr val="accent1"/>
              </a:solidFill>
            </a:ln>
          </p:spPr>
        </p:pic>
        <p:pic>
          <p:nvPicPr>
            <p:cNvPr id="21" name="Picture 20" descr="A black wire with a metal tip&#10;&#10;AI-generated content may be incorrect.">
              <a:extLst>
                <a:ext uri="{FF2B5EF4-FFF2-40B4-BE49-F238E27FC236}">
                  <a16:creationId xmlns:a16="http://schemas.microsoft.com/office/drawing/2014/main" id="{1920C10D-2B87-732A-6743-3F113E4CD1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75337" y="772388"/>
              <a:ext cx="2543175" cy="1495425"/>
            </a:xfrm>
            <a:prstGeom prst="rect">
              <a:avLst/>
            </a:prstGeom>
            <a:ln>
              <a:solidFill>
                <a:schemeClr val="accent1"/>
              </a:solidFill>
            </a:ln>
          </p:spPr>
        </p:pic>
        <p:pic>
          <p:nvPicPr>
            <p:cNvPr id="23" name="Picture 22" descr="Several different colored leds&#10;&#10;AI-generated content may be incorrect.">
              <a:extLst>
                <a:ext uri="{FF2B5EF4-FFF2-40B4-BE49-F238E27FC236}">
                  <a16:creationId xmlns:a16="http://schemas.microsoft.com/office/drawing/2014/main" id="{D8CFEEEA-DCFF-0D55-25D8-70F221032FD1}"/>
                </a:ext>
              </a:extLst>
            </p:cNvPr>
            <p:cNvPicPr>
              <a:picLocks noChangeAspect="1"/>
            </p:cNvPicPr>
            <p:nvPr/>
          </p:nvPicPr>
          <p:blipFill>
            <a:blip r:embed="rId11">
              <a:extLst>
                <a:ext uri="{28A0092B-C50C-407E-A947-70E740481C1C}">
                  <a14:useLocalDpi xmlns:a14="http://schemas.microsoft.com/office/drawing/2010/main" val="0"/>
                </a:ext>
              </a:extLst>
            </a:blip>
            <a:srcRect l="10444" t="20133" r="8489" b="18934"/>
            <a:stretch/>
          </p:blipFill>
          <p:spPr>
            <a:xfrm>
              <a:off x="9387393" y="5195412"/>
              <a:ext cx="1522884" cy="1144668"/>
            </a:xfrm>
            <a:prstGeom prst="rect">
              <a:avLst/>
            </a:prstGeom>
            <a:ln>
              <a:solidFill>
                <a:schemeClr val="accent1"/>
              </a:solidFill>
            </a:ln>
          </p:spPr>
        </p:pic>
        <p:pic>
          <p:nvPicPr>
            <p:cNvPr id="5" name="Picture 4" descr="Two batteries with red text on them&#10;&#10;AI-generated content may be incorrect.">
              <a:extLst>
                <a:ext uri="{FF2B5EF4-FFF2-40B4-BE49-F238E27FC236}">
                  <a16:creationId xmlns:a16="http://schemas.microsoft.com/office/drawing/2014/main" id="{EACA81B5-FC69-5E5D-24BD-9AC72FA54F64}"/>
                </a:ext>
              </a:extLst>
            </p:cNvPr>
            <p:cNvPicPr>
              <a:picLocks noChangeAspect="1"/>
            </p:cNvPicPr>
            <p:nvPr/>
          </p:nvPicPr>
          <p:blipFill>
            <a:blip r:embed="rId12">
              <a:extLst>
                <a:ext uri="{28A0092B-C50C-407E-A947-70E740481C1C}">
                  <a14:useLocalDpi xmlns:a14="http://schemas.microsoft.com/office/drawing/2010/main" val="0"/>
                </a:ext>
              </a:extLst>
            </a:blip>
            <a:srcRect l="51717"/>
            <a:stretch/>
          </p:blipFill>
          <p:spPr>
            <a:xfrm rot="16200000">
              <a:off x="9834202" y="2340521"/>
              <a:ext cx="326582" cy="641552"/>
            </a:xfrm>
            <a:prstGeom prst="rect">
              <a:avLst/>
            </a:prstGeom>
            <a:ln>
              <a:solidFill>
                <a:schemeClr val="accent1"/>
              </a:solidFill>
            </a:ln>
          </p:spPr>
        </p:pic>
      </p:grpSp>
    </p:spTree>
    <p:extLst>
      <p:ext uri="{BB962C8B-B14F-4D97-AF65-F5344CB8AC3E}">
        <p14:creationId xmlns:p14="http://schemas.microsoft.com/office/powerpoint/2010/main" val="49691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B551-CC19-6D76-A338-599AF3FC8D0E}"/>
              </a:ext>
            </a:extLst>
          </p:cNvPr>
          <p:cNvSpPr>
            <a:spLocks noGrp="1"/>
          </p:cNvSpPr>
          <p:nvPr>
            <p:ph type="title"/>
          </p:nvPr>
        </p:nvSpPr>
        <p:spPr>
          <a:xfrm>
            <a:off x="0" y="136522"/>
            <a:ext cx="7990184" cy="460612"/>
          </a:xfrm>
        </p:spPr>
        <p:txBody>
          <a:bodyPr>
            <a:noAutofit/>
          </a:bodyPr>
          <a:lstStyle/>
          <a:p>
            <a:r>
              <a:rPr lang="en-US" sz="3200" b="1" dirty="0"/>
              <a:t>System Requirements Calculation:</a:t>
            </a:r>
          </a:p>
        </p:txBody>
      </p:sp>
      <p:sp>
        <p:nvSpPr>
          <p:cNvPr id="3" name="Content Placeholder 2">
            <a:extLst>
              <a:ext uri="{FF2B5EF4-FFF2-40B4-BE49-F238E27FC236}">
                <a16:creationId xmlns:a16="http://schemas.microsoft.com/office/drawing/2014/main" id="{A175E151-0666-D71E-7D14-195118077DE3}"/>
              </a:ext>
            </a:extLst>
          </p:cNvPr>
          <p:cNvSpPr>
            <a:spLocks noGrp="1"/>
          </p:cNvSpPr>
          <p:nvPr>
            <p:ph idx="1"/>
          </p:nvPr>
        </p:nvSpPr>
        <p:spPr>
          <a:xfrm>
            <a:off x="0" y="731012"/>
            <a:ext cx="8127243" cy="3697479"/>
          </a:xfrm>
        </p:spPr>
        <p:txBody>
          <a:bodyPr>
            <a:no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Total Power Consumption :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Arduino nano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20 mA * 9 volts  = 180mW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Sensors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135.105 at 5 volts =  675.5mW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power consumption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180mW + 675.5mW = 855.525mW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system current draw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155.105mA</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Using a 9v (1200mAh) Lithium battery we get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1200mAh/155.105mA = 7.74 hours</a:t>
            </a:r>
          </a:p>
          <a:p>
            <a:r>
              <a:rPr lang="en-US" sz="1800" b="1" dirty="0">
                <a:latin typeface="Calibri" panose="020F0502020204030204" pitchFamily="34" charset="0"/>
                <a:ea typeface="Calibri" panose="020F0502020204030204" pitchFamily="34" charset="0"/>
                <a:cs typeface="Calibri" panose="020F0502020204030204" pitchFamily="34" charset="0"/>
              </a:rPr>
              <a:t>Total Weight of the system </a:t>
            </a:r>
            <a:r>
              <a:rPr lang="en-US" sz="1800" b="1" dirty="0">
                <a:solidFill>
                  <a:srgbClr val="0070C0"/>
                </a:solidFill>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6.379333 oz or 180.85g</a:t>
            </a:r>
          </a:p>
          <a:p>
            <a:r>
              <a:rPr lang="en-US" sz="1800" b="1" dirty="0">
                <a:latin typeface="Calibri" panose="020F0502020204030204" pitchFamily="34" charset="0"/>
                <a:ea typeface="Calibri" panose="020F0502020204030204" pitchFamily="34" charset="0"/>
                <a:cs typeface="Calibri" panose="020F0502020204030204" pitchFamily="34" charset="0"/>
              </a:rPr>
              <a:t>Total cost of the system </a:t>
            </a:r>
            <a:r>
              <a:rPr lang="en-US" sz="1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1800" b="1" dirty="0">
                <a:solidFill>
                  <a:srgbClr val="00B0F0"/>
                </a:solidFill>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$105.97</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a:t>
            </a:r>
          </a:p>
        </p:txBody>
      </p:sp>
      <p:sp>
        <p:nvSpPr>
          <p:cNvPr id="4" name="Slide Number Placeholder 3">
            <a:extLst>
              <a:ext uri="{FF2B5EF4-FFF2-40B4-BE49-F238E27FC236}">
                <a16:creationId xmlns:a16="http://schemas.microsoft.com/office/drawing/2014/main" id="{0324D799-7484-55EE-6435-8C8923715A2A}"/>
              </a:ext>
            </a:extLst>
          </p:cNvPr>
          <p:cNvSpPr>
            <a:spLocks noGrp="1"/>
          </p:cNvSpPr>
          <p:nvPr>
            <p:ph type="sldNum" sz="quarter" idx="12"/>
          </p:nvPr>
        </p:nvSpPr>
        <p:spPr/>
        <p:txBody>
          <a:bodyPr/>
          <a:lstStyle/>
          <a:p>
            <a:fld id="{CC057153-B650-4DEB-B370-79DDCFDCE934}" type="slidenum">
              <a:rPr lang="en-US" smtClean="0"/>
              <a:t>7</a:t>
            </a:fld>
            <a:endParaRPr lang="en-US"/>
          </a:p>
        </p:txBody>
      </p:sp>
      <p:pic>
        <p:nvPicPr>
          <p:cNvPr id="7" name="Picture 6" descr="A computer chip with different colors and sizes&#10;&#10;AI-generated content may be incorrect.">
            <a:extLst>
              <a:ext uri="{FF2B5EF4-FFF2-40B4-BE49-F238E27FC236}">
                <a16:creationId xmlns:a16="http://schemas.microsoft.com/office/drawing/2014/main" id="{7C981D6C-7A9F-B135-41BA-9BC3D361D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480" y="3219082"/>
            <a:ext cx="4967785" cy="3234386"/>
          </a:xfrm>
          <a:prstGeom prst="rect">
            <a:avLst/>
          </a:prstGeom>
        </p:spPr>
      </p:pic>
    </p:spTree>
    <p:extLst>
      <p:ext uri="{BB962C8B-B14F-4D97-AF65-F5344CB8AC3E}">
        <p14:creationId xmlns:p14="http://schemas.microsoft.com/office/powerpoint/2010/main" val="33749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A85-4D52-B277-8AF8-76F7AFCCD132}"/>
              </a:ext>
            </a:extLst>
          </p:cNvPr>
          <p:cNvSpPr>
            <a:spLocks noGrp="1"/>
          </p:cNvSpPr>
          <p:nvPr>
            <p:ph type="title"/>
          </p:nvPr>
        </p:nvSpPr>
        <p:spPr>
          <a:xfrm>
            <a:off x="0" y="136522"/>
            <a:ext cx="7990184" cy="376679"/>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MPU:</a:t>
            </a:r>
          </a:p>
        </p:txBody>
      </p:sp>
      <p:sp>
        <p:nvSpPr>
          <p:cNvPr id="3" name="Content Placeholder 2">
            <a:extLst>
              <a:ext uri="{FF2B5EF4-FFF2-40B4-BE49-F238E27FC236}">
                <a16:creationId xmlns:a16="http://schemas.microsoft.com/office/drawing/2014/main" id="{E12E983F-E38A-CCF2-9706-99C64C8AE449}"/>
              </a:ext>
            </a:extLst>
          </p:cNvPr>
          <p:cNvSpPr>
            <a:spLocks noGrp="1"/>
          </p:cNvSpPr>
          <p:nvPr>
            <p:ph idx="1"/>
          </p:nvPr>
        </p:nvSpPr>
        <p:spPr>
          <a:xfrm>
            <a:off x="49676" y="1640978"/>
            <a:ext cx="3756547" cy="3445371"/>
          </a:xfrm>
        </p:spPr>
        <p:txBody>
          <a:bodyPr>
            <a:norm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Arduino nano specification:</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Low cost and small footprint.</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Adequate digital and analog</a:t>
            </a:r>
          </a:p>
          <a:p>
            <a:pPr marL="171446" lvl="1" indent="0">
              <a:buNone/>
            </a:pPr>
            <a:r>
              <a:rPr lang="en-US" sz="1800" dirty="0">
                <a:latin typeface="Calibri" panose="020F0502020204030204" pitchFamily="34" charset="0"/>
                <a:ea typeface="Calibri" panose="020F0502020204030204" pitchFamily="34" charset="0"/>
                <a:cs typeface="Calibri" panose="020F0502020204030204" pitchFamily="34" charset="0"/>
              </a:rPr>
              <a:t>pins for the sensors and the LEDs.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5v and 3.3v out Pins.</a:t>
            </a:r>
          </a:p>
        </p:txBody>
      </p:sp>
      <p:sp>
        <p:nvSpPr>
          <p:cNvPr id="4" name="Slide Number Placeholder 3">
            <a:extLst>
              <a:ext uri="{FF2B5EF4-FFF2-40B4-BE49-F238E27FC236}">
                <a16:creationId xmlns:a16="http://schemas.microsoft.com/office/drawing/2014/main" id="{B88441BE-355E-2A30-DFF8-E70B483F71BF}"/>
              </a:ext>
            </a:extLst>
          </p:cNvPr>
          <p:cNvSpPr>
            <a:spLocks noGrp="1"/>
          </p:cNvSpPr>
          <p:nvPr>
            <p:ph type="sldNum" sz="quarter" idx="12"/>
          </p:nvPr>
        </p:nvSpPr>
        <p:spPr/>
        <p:txBody>
          <a:bodyPr/>
          <a:lstStyle/>
          <a:p>
            <a:fld id="{CC057153-B650-4DEB-B370-79DDCFDCE934}" type="slidenum">
              <a:rPr lang="en-US" smtClean="0"/>
              <a:t>8</a:t>
            </a:fld>
            <a:endParaRPr lang="en-US"/>
          </a:p>
        </p:txBody>
      </p:sp>
      <p:pic>
        <p:nvPicPr>
          <p:cNvPr id="5" name="Picture 4" descr="A diagram of a circuit board&#10;&#10;AI-generated content may be incorrect.">
            <a:extLst>
              <a:ext uri="{FF2B5EF4-FFF2-40B4-BE49-F238E27FC236}">
                <a16:creationId xmlns:a16="http://schemas.microsoft.com/office/drawing/2014/main" id="{F699A212-41FB-1907-FF83-1F45E66DA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811" y="1293552"/>
            <a:ext cx="4577749" cy="3311456"/>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00745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omputer circuit board with many wires&#10;&#10;AI-generated content may be incorrect.">
            <a:extLst>
              <a:ext uri="{FF2B5EF4-FFF2-40B4-BE49-F238E27FC236}">
                <a16:creationId xmlns:a16="http://schemas.microsoft.com/office/drawing/2014/main" id="{40D7257C-DE06-7DED-888A-5591E1532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73615" y="1540437"/>
            <a:ext cx="5272905" cy="4218324"/>
          </a:xfrm>
        </p:spPr>
      </p:pic>
      <p:sp>
        <p:nvSpPr>
          <p:cNvPr id="4" name="Slide Number Placeholder 3">
            <a:extLst>
              <a:ext uri="{FF2B5EF4-FFF2-40B4-BE49-F238E27FC236}">
                <a16:creationId xmlns:a16="http://schemas.microsoft.com/office/drawing/2014/main" id="{D12E4A5E-AB4F-4441-2590-07FD9D666FE0}"/>
              </a:ext>
            </a:extLst>
          </p:cNvPr>
          <p:cNvSpPr>
            <a:spLocks noGrp="1"/>
          </p:cNvSpPr>
          <p:nvPr>
            <p:ph type="sldNum" sz="quarter" idx="12"/>
          </p:nvPr>
        </p:nvSpPr>
        <p:spPr/>
        <p:txBody>
          <a:bodyPr/>
          <a:lstStyle/>
          <a:p>
            <a:fld id="{CC057153-B650-4DEB-B370-79DDCFDCE934}" type="slidenum">
              <a:rPr lang="en-US" smtClean="0"/>
              <a:t>9</a:t>
            </a:fld>
            <a:endParaRPr lang="en-US"/>
          </a:p>
        </p:txBody>
      </p:sp>
      <p:pic>
        <p:nvPicPr>
          <p:cNvPr id="8" name="Picture 7" descr="A close up of a circuit board&#10;&#10;AI-generated content may be incorrect.">
            <a:extLst>
              <a:ext uri="{FF2B5EF4-FFF2-40B4-BE49-F238E27FC236}">
                <a16:creationId xmlns:a16="http://schemas.microsoft.com/office/drawing/2014/main" id="{A9A1E160-3F49-28B4-5E92-B2541A796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184055" y="1547002"/>
            <a:ext cx="5286034" cy="4218325"/>
          </a:xfrm>
          <a:prstGeom prst="rect">
            <a:avLst/>
          </a:prstGeom>
        </p:spPr>
      </p:pic>
      <p:sp>
        <p:nvSpPr>
          <p:cNvPr id="11" name="Title 1">
            <a:extLst>
              <a:ext uri="{FF2B5EF4-FFF2-40B4-BE49-F238E27FC236}">
                <a16:creationId xmlns:a16="http://schemas.microsoft.com/office/drawing/2014/main" id="{CBA94ABC-0418-4B5C-FF2F-B936306CBEE5}"/>
              </a:ext>
            </a:extLst>
          </p:cNvPr>
          <p:cNvSpPr txBox="1">
            <a:spLocks/>
          </p:cNvSpPr>
          <p:nvPr/>
        </p:nvSpPr>
        <p:spPr>
          <a:xfrm>
            <a:off x="0" y="136522"/>
            <a:ext cx="7990184" cy="3766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alibri" panose="020F0502020204030204" pitchFamily="34" charset="0"/>
                <a:ea typeface="Calibri" panose="020F0502020204030204" pitchFamily="34" charset="0"/>
                <a:cs typeface="Calibri" panose="020F0502020204030204" pitchFamily="34" charset="0"/>
              </a:rPr>
              <a:t>PCB Design</a:t>
            </a:r>
            <a:r>
              <a:rPr lang="en-US" sz="3200" b="1"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52740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424</TotalTime>
  <Words>833</Words>
  <Application>Microsoft Office PowerPoint</Application>
  <PresentationFormat>On-screen Show (4:3)</PresentationFormat>
  <Paragraphs>191</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Courier New</vt:lpstr>
      <vt:lpstr>Office Theme</vt:lpstr>
      <vt:lpstr>Weather Balloon </vt:lpstr>
      <vt:lpstr>Phase 1: </vt:lpstr>
      <vt:lpstr>System Power Consumption, Cost &amp; Weight :</vt:lpstr>
      <vt:lpstr>System Feasibility:</vt:lpstr>
      <vt:lpstr>Phase 2: Block Diagram:</vt:lpstr>
      <vt:lpstr>System Parts:</vt:lpstr>
      <vt:lpstr>System Requirements Calculation:</vt:lpstr>
      <vt:lpstr>System MPU:</vt:lpstr>
      <vt:lpstr>PowerPoint Presentation</vt:lpstr>
      <vt:lpstr>System Schematic Kicad:</vt:lpstr>
      <vt:lpstr>System Power Consumption, Cost &amp; Weight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Alalwia</dc:creator>
  <cp:lastModifiedBy>Ali Alalwia</cp:lastModifiedBy>
  <cp:revision>37</cp:revision>
  <dcterms:created xsi:type="dcterms:W3CDTF">2025-03-10T15:12:10Z</dcterms:created>
  <dcterms:modified xsi:type="dcterms:W3CDTF">2025-03-14T14:24:29Z</dcterms:modified>
</cp:coreProperties>
</file>