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Lst>
  <p:notesMasterIdLst>
    <p:notesMasterId r:id="rId13"/>
  </p:notesMasterIdLst>
  <p:sldIdLst>
    <p:sldId id="256" r:id="rId2"/>
    <p:sldId id="263" r:id="rId3"/>
    <p:sldId id="264" r:id="rId4"/>
    <p:sldId id="265" r:id="rId5"/>
    <p:sldId id="257" r:id="rId6"/>
    <p:sldId id="258" r:id="rId7"/>
    <p:sldId id="260" r:id="rId8"/>
    <p:sldId id="259" r:id="rId9"/>
    <p:sldId id="261" r:id="rId10"/>
    <p:sldId id="262"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69C9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851" autoAdjust="0"/>
    <p:restoredTop sz="94660"/>
  </p:normalViewPr>
  <p:slideViewPr>
    <p:cSldViewPr snapToGrid="0">
      <p:cViewPr>
        <p:scale>
          <a:sx n="60" d="100"/>
          <a:sy n="60" d="100"/>
        </p:scale>
        <p:origin x="1296" y="26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20518-CA8F-4070-9E3C-59E820AAE23F}" type="datetimeFigureOut">
              <a:rPr lang="en-US" smtClean="0"/>
              <a:t>3/14/2025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AF98AE-48F7-484A-B8B4-0508669685CE}" type="slidenum">
              <a:rPr lang="en-US" smtClean="0"/>
              <a:t>‹#›</a:t>
            </a:fld>
            <a:endParaRPr lang="en-US"/>
          </a:p>
        </p:txBody>
      </p:sp>
    </p:spTree>
    <p:extLst>
      <p:ext uri="{BB962C8B-B14F-4D97-AF65-F5344CB8AC3E}">
        <p14:creationId xmlns:p14="http://schemas.microsoft.com/office/powerpoint/2010/main" val="2045604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From the table we notice that using Arduino uno increases the current draw and result in more power consumption it also adds more weight to the total system weight and cost</a:t>
            </a:r>
          </a:p>
          <a:p>
            <a:r>
              <a:rPr lang="en-US" dirty="0"/>
              <a:t>Humidity sensor is more expensive and is not available it reached it’s end of life </a:t>
            </a:r>
          </a:p>
          <a:p>
            <a:r>
              <a:rPr lang="en-US" dirty="0"/>
              <a:t>Gyro module is expensive as a result it increases total system cost.</a:t>
            </a:r>
          </a:p>
          <a:p>
            <a:endParaRPr lang="en-US" dirty="0"/>
          </a:p>
          <a:p>
            <a:endParaRPr lang="en-US" dirty="0"/>
          </a:p>
        </p:txBody>
      </p:sp>
      <p:sp>
        <p:nvSpPr>
          <p:cNvPr id="4" name="Slide Number Placeholder 3"/>
          <p:cNvSpPr>
            <a:spLocks noGrp="1"/>
          </p:cNvSpPr>
          <p:nvPr>
            <p:ph type="sldNum" sz="quarter" idx="5"/>
          </p:nvPr>
        </p:nvSpPr>
        <p:spPr/>
        <p:txBody>
          <a:bodyPr/>
          <a:lstStyle/>
          <a:p>
            <a:fld id="{6DAF98AE-48F7-484A-B8B4-0508669685CE}" type="slidenum">
              <a:rPr lang="en-US" smtClean="0"/>
              <a:t>3</a:t>
            </a:fld>
            <a:endParaRPr lang="en-US"/>
          </a:p>
        </p:txBody>
      </p:sp>
    </p:spTree>
    <p:extLst>
      <p:ext uri="{BB962C8B-B14F-4D97-AF65-F5344CB8AC3E}">
        <p14:creationId xmlns:p14="http://schemas.microsoft.com/office/powerpoint/2010/main" val="3809771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Part of the design process was to calculate the total weight of the PCB with all the components the cost of the system and power consumption.</a:t>
            </a:r>
          </a:p>
          <a:p>
            <a:endParaRPr lang="en-US" dirty="0"/>
          </a:p>
        </p:txBody>
      </p:sp>
      <p:sp>
        <p:nvSpPr>
          <p:cNvPr id="4" name="Slide Number Placeholder 3"/>
          <p:cNvSpPr>
            <a:spLocks noGrp="1"/>
          </p:cNvSpPr>
          <p:nvPr>
            <p:ph type="sldNum" sz="quarter" idx="5"/>
          </p:nvPr>
        </p:nvSpPr>
        <p:spPr/>
        <p:txBody>
          <a:bodyPr/>
          <a:lstStyle/>
          <a:p>
            <a:fld id="{6DAF98AE-48F7-484A-B8B4-0508669685CE}" type="slidenum">
              <a:rPr lang="en-US" smtClean="0"/>
              <a:t>4</a:t>
            </a:fld>
            <a:endParaRPr lang="en-US"/>
          </a:p>
        </p:txBody>
      </p:sp>
    </p:spTree>
    <p:extLst>
      <p:ext uri="{BB962C8B-B14F-4D97-AF65-F5344CB8AC3E}">
        <p14:creationId xmlns:p14="http://schemas.microsoft.com/office/powerpoint/2010/main" val="2682161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block diagram of the system remained the same But Some components were changed to reduce total Cost, weight and power consumption making the system more efficient.</a:t>
            </a:r>
          </a:p>
          <a:p>
            <a:r>
              <a:rPr lang="en-US" dirty="0"/>
              <a:t>A custom BCP was made to accommodate the new system components. </a:t>
            </a:r>
          </a:p>
          <a:p>
            <a:endParaRPr lang="en-US" dirty="0"/>
          </a:p>
        </p:txBody>
      </p:sp>
      <p:sp>
        <p:nvSpPr>
          <p:cNvPr id="4" name="Slide Number Placeholder 3"/>
          <p:cNvSpPr>
            <a:spLocks noGrp="1"/>
          </p:cNvSpPr>
          <p:nvPr>
            <p:ph type="sldNum" sz="quarter" idx="5"/>
          </p:nvPr>
        </p:nvSpPr>
        <p:spPr/>
        <p:txBody>
          <a:bodyPr/>
          <a:lstStyle/>
          <a:p>
            <a:fld id="{6DAF98AE-48F7-484A-B8B4-0508669685CE}" type="slidenum">
              <a:rPr lang="en-US" smtClean="0"/>
              <a:t>5</a:t>
            </a:fld>
            <a:endParaRPr lang="en-US"/>
          </a:p>
        </p:txBody>
      </p:sp>
    </p:spTree>
    <p:extLst>
      <p:ext uri="{BB962C8B-B14F-4D97-AF65-F5344CB8AC3E}">
        <p14:creationId xmlns:p14="http://schemas.microsoft.com/office/powerpoint/2010/main" val="37545843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System parts were picked based on the system requirements:</a:t>
            </a:r>
          </a:p>
          <a:p>
            <a:endParaRPr lang="en-US" dirty="0"/>
          </a:p>
        </p:txBody>
      </p:sp>
      <p:sp>
        <p:nvSpPr>
          <p:cNvPr id="4" name="Slide Number Placeholder 3"/>
          <p:cNvSpPr>
            <a:spLocks noGrp="1"/>
          </p:cNvSpPr>
          <p:nvPr>
            <p:ph type="sldNum" sz="quarter" idx="5"/>
          </p:nvPr>
        </p:nvSpPr>
        <p:spPr/>
        <p:txBody>
          <a:bodyPr/>
          <a:lstStyle/>
          <a:p>
            <a:fld id="{6DAF98AE-48F7-484A-B8B4-0508669685CE}" type="slidenum">
              <a:rPr lang="en-US" smtClean="0"/>
              <a:t>6</a:t>
            </a:fld>
            <a:endParaRPr lang="en-US"/>
          </a:p>
        </p:txBody>
      </p:sp>
    </p:spTree>
    <p:extLst>
      <p:ext uri="{BB962C8B-B14F-4D97-AF65-F5344CB8AC3E}">
        <p14:creationId xmlns:p14="http://schemas.microsoft.com/office/powerpoint/2010/main" val="2643669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Part of the design process was to calculate the total weight of the PCB with all the components the cost of the system and power consumption.</a:t>
            </a:r>
          </a:p>
          <a:p>
            <a:endParaRPr lang="en-US" dirty="0"/>
          </a:p>
        </p:txBody>
      </p:sp>
      <p:sp>
        <p:nvSpPr>
          <p:cNvPr id="4" name="Slide Number Placeholder 3"/>
          <p:cNvSpPr>
            <a:spLocks noGrp="1"/>
          </p:cNvSpPr>
          <p:nvPr>
            <p:ph type="sldNum" sz="quarter" idx="5"/>
          </p:nvPr>
        </p:nvSpPr>
        <p:spPr/>
        <p:txBody>
          <a:bodyPr/>
          <a:lstStyle/>
          <a:p>
            <a:fld id="{6DAF98AE-48F7-484A-B8B4-0508669685CE}" type="slidenum">
              <a:rPr lang="en-US" smtClean="0"/>
              <a:t>7</a:t>
            </a:fld>
            <a:endParaRPr lang="en-US"/>
          </a:p>
        </p:txBody>
      </p:sp>
    </p:spTree>
    <p:extLst>
      <p:ext uri="{BB962C8B-B14F-4D97-AF65-F5344CB8AC3E}">
        <p14:creationId xmlns:p14="http://schemas.microsoft.com/office/powerpoint/2010/main" val="20411709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As you all familiar with </a:t>
            </a:r>
            <a:r>
              <a:rPr lang="en-US" dirty="0" err="1"/>
              <a:t>Kicad</a:t>
            </a:r>
            <a:r>
              <a:rPr lang="en-US" dirty="0"/>
              <a:t> used to design the system schematic</a:t>
            </a:r>
          </a:p>
        </p:txBody>
      </p:sp>
      <p:sp>
        <p:nvSpPr>
          <p:cNvPr id="4" name="Slide Number Placeholder 3"/>
          <p:cNvSpPr>
            <a:spLocks noGrp="1"/>
          </p:cNvSpPr>
          <p:nvPr>
            <p:ph type="sldNum" sz="quarter" idx="5"/>
          </p:nvPr>
        </p:nvSpPr>
        <p:spPr/>
        <p:txBody>
          <a:bodyPr/>
          <a:lstStyle/>
          <a:p>
            <a:fld id="{6DAF98AE-48F7-484A-B8B4-0508669685CE}" type="slidenum">
              <a:rPr lang="en-US" smtClean="0"/>
              <a:t>9</a:t>
            </a:fld>
            <a:endParaRPr lang="en-US"/>
          </a:p>
        </p:txBody>
      </p:sp>
    </p:spTree>
    <p:extLst>
      <p:ext uri="{BB962C8B-B14F-4D97-AF65-F5344CB8AC3E}">
        <p14:creationId xmlns:p14="http://schemas.microsoft.com/office/powerpoint/2010/main" val="28611086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As a result of connecting multiple sensors to the system the total power consumption became 155.105 mA</a:t>
            </a:r>
          </a:p>
          <a:p>
            <a:r>
              <a:rPr lang="en-US" dirty="0"/>
              <a:t>using a 1200 </a:t>
            </a:r>
            <a:r>
              <a:rPr lang="en-US" dirty="0" err="1"/>
              <a:t>mAh</a:t>
            </a:r>
            <a:r>
              <a:rPr lang="en-US" dirty="0"/>
              <a:t> 9v battery would provide </a:t>
            </a:r>
          </a:p>
          <a:p>
            <a:endParaRPr lang="en-US" dirty="0"/>
          </a:p>
        </p:txBody>
      </p:sp>
      <p:sp>
        <p:nvSpPr>
          <p:cNvPr id="4" name="Slide Number Placeholder 3"/>
          <p:cNvSpPr>
            <a:spLocks noGrp="1"/>
          </p:cNvSpPr>
          <p:nvPr>
            <p:ph type="sldNum" sz="quarter" idx="5"/>
          </p:nvPr>
        </p:nvSpPr>
        <p:spPr/>
        <p:txBody>
          <a:bodyPr/>
          <a:lstStyle/>
          <a:p>
            <a:fld id="{6DAF98AE-48F7-484A-B8B4-0508669685CE}" type="slidenum">
              <a:rPr lang="en-US" smtClean="0"/>
              <a:t>10</a:t>
            </a:fld>
            <a:endParaRPr lang="en-US"/>
          </a:p>
        </p:txBody>
      </p:sp>
    </p:spTree>
    <p:extLst>
      <p:ext uri="{BB962C8B-B14F-4D97-AF65-F5344CB8AC3E}">
        <p14:creationId xmlns:p14="http://schemas.microsoft.com/office/powerpoint/2010/main" val="997265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53B8D59-7B25-499A-A16F-16EDCC8352BC}" type="datetime1">
              <a:rPr lang="en-US" smtClean="0"/>
              <a:t>3/14/2025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74893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96A6CA-AC0B-4909-9CC9-3177CC4D06FA}" type="datetime1">
              <a:rPr lang="en-US" smtClean="0"/>
              <a:t>3/14/2025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95210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1C5F12-9CA7-4DCB-BC7E-4A18A196B86D}" type="datetime1">
              <a:rPr lang="en-US" smtClean="0"/>
              <a:t>3/14/2025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941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B2149E-155F-4273-9077-7325663C23F8}" type="datetime1">
              <a:rPr lang="en-US" smtClean="0"/>
              <a:t>3/14/2025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31738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41"/>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6"/>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D89F107-6729-44AB-B38D-127A2AA3723B}" type="datetime1">
              <a:rPr lang="en-US" smtClean="0"/>
              <a:t>3/14/2025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49889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20D4CF2-4180-4B42-AB98-B192864C466B}" type="datetime1">
              <a:rPr lang="en-US" smtClean="0"/>
              <a:t>3/14/2025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684282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8"/>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5291EF-54DF-4726-8993-3CAE8D287E22}" type="datetime1">
              <a:rPr lang="en-US" smtClean="0"/>
              <a:t>3/14/2025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923964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D8AF7CD-9A4D-4C7F-B3C9-B5A012F1989B}" type="datetime1">
              <a:rPr lang="en-US" smtClean="0"/>
              <a:t>3/14/2025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66188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F06993-43AB-498B-870D-7DD8DFCE4BDC}" type="datetime1">
              <a:rPr lang="en-US" smtClean="0"/>
              <a:t>3/14/2025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2142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8"/>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3E0692A-9946-4372-947E-DBEF81BEDDB7}" type="datetime1">
              <a:rPr lang="en-US" smtClean="0"/>
              <a:t>3/14/2025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47540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8"/>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C0DD3F-DDFE-4394-BEF4-FCD278FA2EF3}" type="datetime1">
              <a:rPr lang="en-US" smtClean="0"/>
              <a:t>3/14/2025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0008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8"/>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3"/>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0B0563-FBF6-4349-8172-0836D2A35842}" type="datetime1">
              <a:rPr lang="en-US" smtClean="0"/>
              <a:t>3/14/2025</a:t>
            </a:fld>
            <a:endParaRPr lang="en-US"/>
          </a:p>
        </p:txBody>
      </p:sp>
      <p:sp>
        <p:nvSpPr>
          <p:cNvPr id="5" name="Footer Placeholder 4"/>
          <p:cNvSpPr>
            <a:spLocks noGrp="1"/>
          </p:cNvSpPr>
          <p:nvPr>
            <p:ph type="ftr" sz="quarter" idx="3"/>
          </p:nvPr>
        </p:nvSpPr>
        <p:spPr>
          <a:xfrm>
            <a:off x="3028950" y="6356353"/>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6457950" y="6356353"/>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939112651"/>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jpg"/><Relationship Id="rId7" Type="http://schemas.openxmlformats.org/officeDocument/2006/relationships/image" Target="../media/image9.png"/><Relationship Id="rId12" Type="http://schemas.openxmlformats.org/officeDocument/2006/relationships/image" Target="../media/image14.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8.jpg"/><Relationship Id="rId11" Type="http://schemas.openxmlformats.org/officeDocument/2006/relationships/image" Target="../media/image13.jpg"/><Relationship Id="rId5" Type="http://schemas.openxmlformats.org/officeDocument/2006/relationships/image" Target="../media/image7.jpg"/><Relationship Id="rId10" Type="http://schemas.openxmlformats.org/officeDocument/2006/relationships/image" Target="../media/image12.jpg"/><Relationship Id="rId4" Type="http://schemas.openxmlformats.org/officeDocument/2006/relationships/image" Target="../media/image6.jpg"/><Relationship Id="rId9"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colorful light bulb with business icons">
            <a:extLst>
              <a:ext uri="{FF2B5EF4-FFF2-40B4-BE49-F238E27FC236}">
                <a16:creationId xmlns:a16="http://schemas.microsoft.com/office/drawing/2014/main" id="{E03AD823-60DF-1EEF-DC45-2593E6538CD6}"/>
              </a:ext>
            </a:extLst>
          </p:cNvPr>
          <p:cNvPicPr>
            <a:picLocks noChangeAspect="1"/>
          </p:cNvPicPr>
          <p:nvPr/>
        </p:nvPicPr>
        <p:blipFill>
          <a:blip r:embed="rId2"/>
          <a:srcRect l="8306" r="16491" b="1"/>
          <a:stretch/>
        </p:blipFill>
        <p:spPr>
          <a:xfrm>
            <a:off x="3874575" y="1277034"/>
            <a:ext cx="4914587" cy="4574561"/>
          </a:xfrm>
          <a:prstGeom prst="rect">
            <a:avLst/>
          </a:prstGeom>
        </p:spPr>
      </p:pic>
      <p:sp>
        <p:nvSpPr>
          <p:cNvPr id="2" name="Title 1">
            <a:extLst>
              <a:ext uri="{FF2B5EF4-FFF2-40B4-BE49-F238E27FC236}">
                <a16:creationId xmlns:a16="http://schemas.microsoft.com/office/drawing/2014/main" id="{66DAF8FC-6414-0888-906F-6A6ADCE2F5A3}"/>
              </a:ext>
            </a:extLst>
          </p:cNvPr>
          <p:cNvSpPr>
            <a:spLocks noGrp="1"/>
          </p:cNvSpPr>
          <p:nvPr>
            <p:ph type="ctrTitle"/>
          </p:nvPr>
        </p:nvSpPr>
        <p:spPr>
          <a:xfrm>
            <a:off x="-892376" y="1277034"/>
            <a:ext cx="5525815" cy="692856"/>
          </a:xfrm>
        </p:spPr>
        <p:txBody>
          <a:bodyPr>
            <a:norm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Weather Balloon </a:t>
            </a:r>
          </a:p>
        </p:txBody>
      </p:sp>
      <p:sp>
        <p:nvSpPr>
          <p:cNvPr id="3" name="Subtitle 2">
            <a:extLst>
              <a:ext uri="{FF2B5EF4-FFF2-40B4-BE49-F238E27FC236}">
                <a16:creationId xmlns:a16="http://schemas.microsoft.com/office/drawing/2014/main" id="{0A180E4C-CB2A-7A3C-7897-52CAE925D117}"/>
              </a:ext>
            </a:extLst>
          </p:cNvPr>
          <p:cNvSpPr>
            <a:spLocks noGrp="1"/>
          </p:cNvSpPr>
          <p:nvPr>
            <p:ph type="subTitle" idx="1"/>
          </p:nvPr>
        </p:nvSpPr>
        <p:spPr>
          <a:xfrm>
            <a:off x="89059" y="2029863"/>
            <a:ext cx="3262651" cy="757130"/>
          </a:xfr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Data Collection Circuit board</a:t>
            </a:r>
          </a:p>
        </p:txBody>
      </p:sp>
      <p:sp>
        <p:nvSpPr>
          <p:cNvPr id="6" name="Slide Number Placeholder 5">
            <a:extLst>
              <a:ext uri="{FF2B5EF4-FFF2-40B4-BE49-F238E27FC236}">
                <a16:creationId xmlns:a16="http://schemas.microsoft.com/office/drawing/2014/main" id="{BA3DEDB1-4E46-7BF7-306A-40795597B5C3}"/>
              </a:ext>
            </a:extLst>
          </p:cNvPr>
          <p:cNvSpPr>
            <a:spLocks noGrp="1"/>
          </p:cNvSpPr>
          <p:nvPr>
            <p:ph type="sldNum" sz="quarter" idx="12"/>
          </p:nvPr>
        </p:nvSpPr>
        <p:spPr/>
        <p:txBody>
          <a:bodyPr/>
          <a:lstStyle/>
          <a:p>
            <a:fld id="{CC057153-B650-4DEB-B370-79DDCFDCE934}" type="slidenum">
              <a:rPr lang="en-US" smtClean="0"/>
              <a:t>1</a:t>
            </a:fld>
            <a:endParaRPr lang="en-US"/>
          </a:p>
        </p:txBody>
      </p:sp>
      <p:sp>
        <p:nvSpPr>
          <p:cNvPr id="5" name="TextBox 4">
            <a:extLst>
              <a:ext uri="{FF2B5EF4-FFF2-40B4-BE49-F238E27FC236}">
                <a16:creationId xmlns:a16="http://schemas.microsoft.com/office/drawing/2014/main" id="{3EBE8C60-9CD8-24B8-744E-3BEC7A39F09E}"/>
              </a:ext>
            </a:extLst>
          </p:cNvPr>
          <p:cNvSpPr txBox="1"/>
          <p:nvPr/>
        </p:nvSpPr>
        <p:spPr>
          <a:xfrm>
            <a:off x="494733" y="2917984"/>
            <a:ext cx="2751599" cy="646331"/>
          </a:xfrm>
          <a:prstGeom prst="rect">
            <a:avLst/>
          </a:prstGeom>
          <a:noFill/>
        </p:spPr>
        <p:txBody>
          <a:bodyPr wrap="square" rtlCol="0">
            <a:spAutoFit/>
          </a:bodyPr>
          <a:lstStyle/>
          <a:p>
            <a:pPr algn="ctr"/>
            <a:r>
              <a:rPr lang="en-US" dirty="0">
                <a:latin typeface="Calibri" panose="020F0502020204030204" pitchFamily="34" charset="0"/>
                <a:ea typeface="Calibri" panose="020F0502020204030204" pitchFamily="34" charset="0"/>
                <a:cs typeface="Calibri" panose="020F0502020204030204" pitchFamily="34" charset="0"/>
              </a:rPr>
              <a:t>Presented by: Ali </a:t>
            </a:r>
            <a:r>
              <a:rPr lang="en-US" dirty="0" err="1">
                <a:latin typeface="Calibri" panose="020F0502020204030204" pitchFamily="34" charset="0"/>
                <a:ea typeface="Calibri" panose="020F0502020204030204" pitchFamily="34" charset="0"/>
                <a:cs typeface="Calibri" panose="020F0502020204030204" pitchFamily="34" charset="0"/>
              </a:rPr>
              <a:t>Alalwia</a:t>
            </a:r>
            <a:endParaRPr lang="en-US" dirty="0">
              <a:latin typeface="Calibri" panose="020F0502020204030204" pitchFamily="34" charset="0"/>
              <a:ea typeface="Calibri" panose="020F0502020204030204" pitchFamily="34" charset="0"/>
              <a:cs typeface="Calibri" panose="020F0502020204030204" pitchFamily="34" charset="0"/>
            </a:endParaRPr>
          </a:p>
          <a:p>
            <a:pPr algn="ctr"/>
            <a:r>
              <a:rPr lang="en-US" dirty="0">
                <a:latin typeface="Calibri" panose="020F0502020204030204" pitchFamily="34" charset="0"/>
                <a:ea typeface="Calibri" panose="020F0502020204030204" pitchFamily="34" charset="0"/>
                <a:cs typeface="Calibri" panose="020F0502020204030204" pitchFamily="34" charset="0"/>
              </a:rPr>
              <a:t>Date: March 14</a:t>
            </a:r>
            <a:r>
              <a:rPr lang="en-US" baseline="30000" dirty="0">
                <a:latin typeface="Calibri" panose="020F0502020204030204" pitchFamily="34" charset="0"/>
                <a:ea typeface="Calibri" panose="020F0502020204030204" pitchFamily="34" charset="0"/>
                <a:cs typeface="Calibri" panose="020F0502020204030204" pitchFamily="34" charset="0"/>
              </a:rPr>
              <a:t>th</a:t>
            </a:r>
            <a:r>
              <a:rPr lang="en-US" dirty="0">
                <a:latin typeface="Calibri" panose="020F0502020204030204" pitchFamily="34" charset="0"/>
                <a:ea typeface="Calibri" panose="020F0502020204030204" pitchFamily="34" charset="0"/>
                <a:cs typeface="Calibri" panose="020F0502020204030204" pitchFamily="34" charset="0"/>
              </a:rPr>
              <a:t>, 2025</a:t>
            </a:r>
          </a:p>
        </p:txBody>
      </p:sp>
    </p:spTree>
    <p:extLst>
      <p:ext uri="{BB962C8B-B14F-4D97-AF65-F5344CB8AC3E}">
        <p14:creationId xmlns:p14="http://schemas.microsoft.com/office/powerpoint/2010/main" val="425304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661CB-395F-AD66-796B-9BFDF3666A05}"/>
              </a:ext>
            </a:extLst>
          </p:cNvPr>
          <p:cNvSpPr>
            <a:spLocks noGrp="1"/>
          </p:cNvSpPr>
          <p:nvPr>
            <p:ph type="title"/>
          </p:nvPr>
        </p:nvSpPr>
        <p:spPr>
          <a:xfrm>
            <a:off x="0" y="86160"/>
            <a:ext cx="7990184" cy="432581"/>
          </a:xfrm>
        </p:spPr>
        <p:txBody>
          <a:bodyPr>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System Power Consumption, Cost &amp; Weight :</a:t>
            </a:r>
          </a:p>
        </p:txBody>
      </p:sp>
      <p:graphicFrame>
        <p:nvGraphicFramePr>
          <p:cNvPr id="4" name="Content Placeholder 3">
            <a:extLst>
              <a:ext uri="{FF2B5EF4-FFF2-40B4-BE49-F238E27FC236}">
                <a16:creationId xmlns:a16="http://schemas.microsoft.com/office/drawing/2014/main" id="{9C3F8ED1-97BE-E564-2C19-C5A684446A21}"/>
              </a:ext>
            </a:extLst>
          </p:cNvPr>
          <p:cNvGraphicFramePr>
            <a:graphicFrameLocks noGrp="1"/>
          </p:cNvGraphicFramePr>
          <p:nvPr>
            <p:ph idx="1"/>
            <p:extLst>
              <p:ext uri="{D42A27DB-BD31-4B8C-83A1-F6EECF244321}">
                <p14:modId xmlns:p14="http://schemas.microsoft.com/office/powerpoint/2010/main" val="2415111582"/>
              </p:ext>
            </p:extLst>
          </p:nvPr>
        </p:nvGraphicFramePr>
        <p:xfrm>
          <a:off x="416257" y="702860"/>
          <a:ext cx="7710988" cy="5766178"/>
        </p:xfrm>
        <a:graphic>
          <a:graphicData uri="http://schemas.openxmlformats.org/drawingml/2006/table">
            <a:tbl>
              <a:tblPr firstRow="1" bandRow="1">
                <a:tableStyleId>{5C22544A-7EE6-4342-B048-85BDC9FD1C3A}</a:tableStyleId>
              </a:tblPr>
              <a:tblGrid>
                <a:gridCol w="3080611">
                  <a:extLst>
                    <a:ext uri="{9D8B030D-6E8A-4147-A177-3AD203B41FA5}">
                      <a16:colId xmlns:a16="http://schemas.microsoft.com/office/drawing/2014/main" val="3026754214"/>
                    </a:ext>
                  </a:extLst>
                </a:gridCol>
                <a:gridCol w="1759885">
                  <a:extLst>
                    <a:ext uri="{9D8B030D-6E8A-4147-A177-3AD203B41FA5}">
                      <a16:colId xmlns:a16="http://schemas.microsoft.com/office/drawing/2014/main" val="2368513925"/>
                    </a:ext>
                  </a:extLst>
                </a:gridCol>
                <a:gridCol w="1189542">
                  <a:extLst>
                    <a:ext uri="{9D8B030D-6E8A-4147-A177-3AD203B41FA5}">
                      <a16:colId xmlns:a16="http://schemas.microsoft.com/office/drawing/2014/main" val="2423492410"/>
                    </a:ext>
                  </a:extLst>
                </a:gridCol>
                <a:gridCol w="1680950">
                  <a:extLst>
                    <a:ext uri="{9D8B030D-6E8A-4147-A177-3AD203B41FA5}">
                      <a16:colId xmlns:a16="http://schemas.microsoft.com/office/drawing/2014/main" val="3990279432"/>
                    </a:ext>
                  </a:extLst>
                </a:gridCol>
              </a:tblGrid>
              <a:tr h="641730">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Item</a:t>
                      </a:r>
                    </a:p>
                  </a:txBody>
                  <a:tcPr marL="76224" marR="76224" marT="38112" marB="38112"/>
                </a:tc>
                <a:tc>
                  <a:txBody>
                    <a:bodyPr/>
                    <a:lstStyle/>
                    <a:p>
                      <a:pPr algn="ctr"/>
                      <a:r>
                        <a:rPr lang="en-US" sz="1600">
                          <a:latin typeface="Calibri" panose="020F0502020204030204" pitchFamily="34" charset="0"/>
                          <a:ea typeface="Calibri" panose="020F0502020204030204" pitchFamily="34" charset="0"/>
                          <a:cs typeface="Calibri" panose="020F0502020204030204" pitchFamily="34" charset="0"/>
                        </a:rPr>
                        <a:t>Current Draw</a:t>
                      </a:r>
                      <a:endParaRPr lang="en-US" sz="1600" dirty="0">
                        <a:latin typeface="Calibri" panose="020F0502020204030204" pitchFamily="34" charset="0"/>
                        <a:ea typeface="Calibri" panose="020F0502020204030204" pitchFamily="34" charset="0"/>
                        <a:cs typeface="Calibri" panose="020F0502020204030204" pitchFamily="34" charset="0"/>
                      </a:endParaRP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Price</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Weight</a:t>
                      </a:r>
                    </a:p>
                  </a:txBody>
                  <a:tcPr marL="76224" marR="76224" marT="38112" marB="38112"/>
                </a:tc>
                <a:extLst>
                  <a:ext uri="{0D108BD9-81ED-4DB2-BD59-A6C34878D82A}">
                    <a16:rowId xmlns:a16="http://schemas.microsoft.com/office/drawing/2014/main" val="2066845387"/>
                  </a:ext>
                </a:extLst>
              </a:tr>
              <a:tr h="641730">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DHT11 (Humidity Sensor)</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0.3mA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0.141096 oz</a:t>
                      </a:r>
                    </a:p>
                  </a:txBody>
                  <a:tcPr marL="76224" marR="76224" marT="38112" marB="38112"/>
                </a:tc>
                <a:extLst>
                  <a:ext uri="{0D108BD9-81ED-4DB2-BD59-A6C34878D82A}">
                    <a16:rowId xmlns:a16="http://schemas.microsoft.com/office/drawing/2014/main" val="3324816258"/>
                  </a:ext>
                </a:extLst>
              </a:tr>
              <a:tr h="641730">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open log (SD Card Module)</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6mA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$16.95</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0.063493 oz</a:t>
                      </a:r>
                    </a:p>
                  </a:txBody>
                  <a:tcPr marL="76224" marR="76224" marT="38112" marB="38112"/>
                </a:tc>
                <a:extLst>
                  <a:ext uri="{0D108BD9-81ED-4DB2-BD59-A6C34878D82A}">
                    <a16:rowId xmlns:a16="http://schemas.microsoft.com/office/drawing/2014/main" val="685356538"/>
                  </a:ext>
                </a:extLst>
              </a:tr>
              <a:tr h="364238">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MPU6050(Gyro Module)</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5.1mA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$3.00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0.352740 oz</a:t>
                      </a:r>
                    </a:p>
                  </a:txBody>
                  <a:tcPr marL="76224" marR="76224" marT="38112" marB="38112"/>
                </a:tc>
                <a:extLst>
                  <a:ext uri="{0D108BD9-81ED-4DB2-BD59-A6C34878D82A}">
                    <a16:rowId xmlns:a16="http://schemas.microsoft.com/office/drawing/2014/main" val="553571243"/>
                  </a:ext>
                </a:extLst>
              </a:tr>
              <a:tr h="364238">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Arduino nano V3(MPU)</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20mA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$5.00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0.358383 oz</a:t>
                      </a:r>
                    </a:p>
                  </a:txBody>
                  <a:tcPr marL="76224" marR="76224" marT="38112" marB="38112"/>
                </a:tc>
                <a:extLst>
                  <a:ext uri="{0D108BD9-81ED-4DB2-BD59-A6C34878D82A}">
                    <a16:rowId xmlns:a16="http://schemas.microsoft.com/office/drawing/2014/main" val="2773868045"/>
                  </a:ext>
                </a:extLst>
              </a:tr>
              <a:tr h="364238">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SSCDANV015PAAA5</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2.7mA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$48.67</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0.035274 oz</a:t>
                      </a:r>
                    </a:p>
                  </a:txBody>
                  <a:tcPr marL="76224" marR="76224" marT="38112" marB="38112"/>
                </a:tc>
                <a:extLst>
                  <a:ext uri="{0D108BD9-81ED-4DB2-BD59-A6C34878D82A}">
                    <a16:rowId xmlns:a16="http://schemas.microsoft.com/office/drawing/2014/main" val="1123284114"/>
                  </a:ext>
                </a:extLst>
              </a:tr>
              <a:tr h="364238">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4GB SD Card</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$9.00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0.070547 oz</a:t>
                      </a:r>
                    </a:p>
                  </a:txBody>
                  <a:tcPr marL="76224" marR="76224" marT="38112" marB="38112"/>
                </a:tc>
                <a:extLst>
                  <a:ext uri="{0D108BD9-81ED-4DB2-BD59-A6C34878D82A}">
                    <a16:rowId xmlns:a16="http://schemas.microsoft.com/office/drawing/2014/main" val="2916957982"/>
                  </a:ext>
                </a:extLst>
              </a:tr>
              <a:tr h="364238">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PCB</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$7.00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2.400000 oz</a:t>
                      </a:r>
                    </a:p>
                  </a:txBody>
                  <a:tcPr marL="76224" marR="76224" marT="38112" marB="38112"/>
                </a:tc>
                <a:extLst>
                  <a:ext uri="{0D108BD9-81ED-4DB2-BD59-A6C34878D82A}">
                    <a16:rowId xmlns:a16="http://schemas.microsoft.com/office/drawing/2014/main" val="54535534"/>
                  </a:ext>
                </a:extLst>
              </a:tr>
              <a:tr h="364238">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LEDS + Resistors</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120mA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$2.00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 0.127800 oz</a:t>
                      </a:r>
                    </a:p>
                  </a:txBody>
                  <a:tcPr marL="76224" marR="76224" marT="38112" marB="38112"/>
                </a:tc>
                <a:extLst>
                  <a:ext uri="{0D108BD9-81ED-4DB2-BD59-A6C34878D82A}">
                    <a16:rowId xmlns:a16="http://schemas.microsoft.com/office/drawing/2014/main" val="860149515"/>
                  </a:ext>
                </a:extLst>
              </a:tr>
              <a:tr h="413890">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TMP36GT9Z(Temp2)</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50μA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0.007408 oz</a:t>
                      </a:r>
                    </a:p>
                  </a:txBody>
                  <a:tcPr marL="76224" marR="76224" marT="38112" marB="38112"/>
                </a:tc>
                <a:extLst>
                  <a:ext uri="{0D108BD9-81ED-4DB2-BD59-A6C34878D82A}">
                    <a16:rowId xmlns:a16="http://schemas.microsoft.com/office/drawing/2014/main" val="2743173228"/>
                  </a:ext>
                </a:extLst>
              </a:tr>
              <a:tr h="413890">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DS18B2(Temp1)</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1mA</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$5.00</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1.230000 oz</a:t>
                      </a:r>
                    </a:p>
                  </a:txBody>
                  <a:tcPr marL="76224" marR="76224" marT="38112" marB="38112"/>
                </a:tc>
                <a:extLst>
                  <a:ext uri="{0D108BD9-81ED-4DB2-BD59-A6C34878D82A}">
                    <a16:rowId xmlns:a16="http://schemas.microsoft.com/office/drawing/2014/main" val="3573975895"/>
                  </a:ext>
                </a:extLst>
              </a:tr>
              <a:tr h="413890">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9V Lithium Battery</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$7.35</a:t>
                      </a:r>
                    </a:p>
                  </a:txBody>
                  <a:tcPr marL="76224" marR="76224" marT="38112" marB="38112"/>
                </a:tc>
                <a:tc>
                  <a:txBody>
                    <a:bodyPr/>
                    <a:lstStyle/>
                    <a:p>
                      <a:pPr algn="ctr"/>
                      <a:r>
                        <a:rPr lang="en-US" sz="1600" dirty="0">
                          <a:latin typeface="Calibri" panose="020F0502020204030204" pitchFamily="34" charset="0"/>
                          <a:ea typeface="Calibri" panose="020F0502020204030204" pitchFamily="34" charset="0"/>
                          <a:cs typeface="Calibri" panose="020F0502020204030204" pitchFamily="34" charset="0"/>
                        </a:rPr>
                        <a:t>1.600000 oz</a:t>
                      </a:r>
                    </a:p>
                  </a:txBody>
                  <a:tcPr marL="76224" marR="76224" marT="38112" marB="38112"/>
                </a:tc>
                <a:extLst>
                  <a:ext uri="{0D108BD9-81ED-4DB2-BD59-A6C34878D82A}">
                    <a16:rowId xmlns:a16="http://schemas.microsoft.com/office/drawing/2014/main" val="3343986584"/>
                  </a:ext>
                </a:extLst>
              </a:tr>
              <a:tr h="413890">
                <a:tc>
                  <a:txBody>
                    <a:bodyPr/>
                    <a:lstStyle/>
                    <a:p>
                      <a:pPr algn="ct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Total:</a:t>
                      </a:r>
                    </a:p>
                  </a:txBody>
                  <a:tcPr marL="76224" marR="76224" marT="38112" marB="38112">
                    <a:solidFill>
                      <a:srgbClr val="169C9A"/>
                    </a:solidFill>
                  </a:tcPr>
                </a:tc>
                <a:tc>
                  <a:txBody>
                    <a:bodyPr/>
                    <a:lstStyle/>
                    <a:p>
                      <a:pPr algn="ct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155.105mA</a:t>
                      </a:r>
                    </a:p>
                  </a:txBody>
                  <a:tcPr marL="76224" marR="76224" marT="38112" marB="38112">
                    <a:solidFill>
                      <a:srgbClr val="169C9A"/>
                    </a:solidFill>
                  </a:tcPr>
                </a:tc>
                <a:tc>
                  <a:txBody>
                    <a:bodyPr/>
                    <a:lstStyle/>
                    <a:p>
                      <a:pPr algn="ct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$105.97</a:t>
                      </a:r>
                    </a:p>
                  </a:txBody>
                  <a:tcPr marL="76224" marR="76224" marT="38112" marB="38112">
                    <a:solidFill>
                      <a:srgbClr val="169C9A"/>
                    </a:solidFill>
                  </a:tcPr>
                </a:tc>
                <a:tc>
                  <a:txBody>
                    <a:bodyPr/>
                    <a:lstStyle/>
                    <a:p>
                      <a:pPr algn="ctr"/>
                      <a:r>
                        <a:rPr lang="en-US" sz="1600" b="1" dirty="0">
                          <a:solidFill>
                            <a:schemeClr val="bg1"/>
                          </a:solidFill>
                          <a:latin typeface="Calibri" panose="020F0502020204030204" pitchFamily="34" charset="0"/>
                          <a:ea typeface="Calibri" panose="020F0502020204030204" pitchFamily="34" charset="0"/>
                          <a:cs typeface="Calibri" panose="020F0502020204030204" pitchFamily="34" charset="0"/>
                        </a:rPr>
                        <a:t>6.379333 oz</a:t>
                      </a:r>
                    </a:p>
                  </a:txBody>
                  <a:tcPr marL="76224" marR="76224" marT="38112" marB="38112">
                    <a:solidFill>
                      <a:srgbClr val="169C9A"/>
                    </a:solidFill>
                  </a:tcPr>
                </a:tc>
                <a:extLst>
                  <a:ext uri="{0D108BD9-81ED-4DB2-BD59-A6C34878D82A}">
                    <a16:rowId xmlns:a16="http://schemas.microsoft.com/office/drawing/2014/main" val="293748721"/>
                  </a:ext>
                </a:extLst>
              </a:tr>
            </a:tbl>
          </a:graphicData>
        </a:graphic>
      </p:graphicFrame>
      <p:sp>
        <p:nvSpPr>
          <p:cNvPr id="3" name="Slide Number Placeholder 2">
            <a:extLst>
              <a:ext uri="{FF2B5EF4-FFF2-40B4-BE49-F238E27FC236}">
                <a16:creationId xmlns:a16="http://schemas.microsoft.com/office/drawing/2014/main" id="{9E6F3064-B547-CED5-5A6A-27C5126231A8}"/>
              </a:ext>
            </a:extLst>
          </p:cNvPr>
          <p:cNvSpPr>
            <a:spLocks noGrp="1"/>
          </p:cNvSpPr>
          <p:nvPr>
            <p:ph type="sldNum" sz="quarter" idx="12"/>
          </p:nvPr>
        </p:nvSpPr>
        <p:spPr/>
        <p:txBody>
          <a:bodyPr/>
          <a:lstStyle/>
          <a:p>
            <a:fld id="{CC057153-B650-4DEB-B370-79DDCFDCE934}" type="slidenum">
              <a:rPr lang="en-US" smtClean="0"/>
              <a:t>10</a:t>
            </a:fld>
            <a:endParaRPr lang="en-US"/>
          </a:p>
        </p:txBody>
      </p:sp>
    </p:spTree>
    <p:extLst>
      <p:ext uri="{BB962C8B-B14F-4D97-AF65-F5344CB8AC3E}">
        <p14:creationId xmlns:p14="http://schemas.microsoft.com/office/powerpoint/2010/main" val="1708841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FD03BC1-8646-ECEF-8EF0-47CA41950E9D}"/>
              </a:ext>
            </a:extLst>
          </p:cNvPr>
          <p:cNvSpPr>
            <a:spLocks noGrp="1"/>
          </p:cNvSpPr>
          <p:nvPr>
            <p:ph type="sldNum" sz="quarter" idx="12"/>
          </p:nvPr>
        </p:nvSpPr>
        <p:spPr/>
        <p:txBody>
          <a:bodyPr/>
          <a:lstStyle/>
          <a:p>
            <a:fld id="{CC057153-B650-4DEB-B370-79DDCFDCE934}" type="slidenum">
              <a:rPr lang="en-US" smtClean="0"/>
              <a:t>11</a:t>
            </a:fld>
            <a:endParaRPr lang="en-US"/>
          </a:p>
        </p:txBody>
      </p:sp>
      <p:sp>
        <p:nvSpPr>
          <p:cNvPr id="3" name="TextBox 2">
            <a:extLst>
              <a:ext uri="{FF2B5EF4-FFF2-40B4-BE49-F238E27FC236}">
                <a16:creationId xmlns:a16="http://schemas.microsoft.com/office/drawing/2014/main" id="{D2DA7448-FE83-FCA1-1894-38E48E8E85C6}"/>
              </a:ext>
            </a:extLst>
          </p:cNvPr>
          <p:cNvSpPr txBox="1"/>
          <p:nvPr/>
        </p:nvSpPr>
        <p:spPr>
          <a:xfrm>
            <a:off x="2389213" y="2692874"/>
            <a:ext cx="4365574" cy="1015663"/>
          </a:xfrm>
          <a:prstGeom prst="rect">
            <a:avLst/>
          </a:prstGeom>
          <a:noFill/>
        </p:spPr>
        <p:txBody>
          <a:bodyPr wrap="square" rtlCol="0">
            <a:spAutoFit/>
          </a:bodyPr>
          <a:lstStyle/>
          <a:p>
            <a:pPr algn="ctr"/>
            <a:r>
              <a:rPr lang="en-US" sz="6000" b="1" dirty="0">
                <a:latin typeface="Calibri" panose="020F0502020204030204" pitchFamily="34" charset="0"/>
                <a:ea typeface="Calibri" panose="020F0502020204030204" pitchFamily="34" charset="0"/>
                <a:cs typeface="Calibri" panose="020F0502020204030204" pitchFamily="34" charset="0"/>
              </a:rPr>
              <a:t>Thank You</a:t>
            </a:r>
          </a:p>
        </p:txBody>
      </p:sp>
    </p:spTree>
    <p:extLst>
      <p:ext uri="{BB962C8B-B14F-4D97-AF65-F5344CB8AC3E}">
        <p14:creationId xmlns:p14="http://schemas.microsoft.com/office/powerpoint/2010/main" val="3081483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44C1D-4766-125A-3A27-5D604B18D14A}"/>
              </a:ext>
            </a:extLst>
          </p:cNvPr>
          <p:cNvSpPr>
            <a:spLocks noGrp="1"/>
          </p:cNvSpPr>
          <p:nvPr>
            <p:ph type="title"/>
          </p:nvPr>
        </p:nvSpPr>
        <p:spPr>
          <a:xfrm>
            <a:off x="0" y="136531"/>
            <a:ext cx="7990184" cy="493155"/>
          </a:xfrm>
        </p:spPr>
        <p:txBody>
          <a:bodyPr>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Phase 1: </a:t>
            </a:r>
          </a:p>
        </p:txBody>
      </p:sp>
      <p:sp>
        <p:nvSpPr>
          <p:cNvPr id="3" name="Content Placeholder 2">
            <a:extLst>
              <a:ext uri="{FF2B5EF4-FFF2-40B4-BE49-F238E27FC236}">
                <a16:creationId xmlns:a16="http://schemas.microsoft.com/office/drawing/2014/main" id="{4B1EF682-A09B-1054-57E4-CC41E2FA82DD}"/>
              </a:ext>
            </a:extLst>
          </p:cNvPr>
          <p:cNvSpPr>
            <a:spLocks noGrp="1"/>
          </p:cNvSpPr>
          <p:nvPr>
            <p:ph idx="1"/>
          </p:nvPr>
        </p:nvSpPr>
        <p:spPr>
          <a:xfrm>
            <a:off x="4" y="1370976"/>
            <a:ext cx="4704531" cy="2077875"/>
          </a:xfrm>
        </p:spPr>
        <p:txBody>
          <a:bodyPr>
            <a:noAutofit/>
          </a:bodyPr>
          <a:lstStyle/>
          <a:p>
            <a:r>
              <a:rPr lang="en-US" sz="1800" dirty="0">
                <a:latin typeface="Calibri" panose="020F0502020204030204" pitchFamily="34" charset="0"/>
                <a:ea typeface="Calibri" panose="020F0502020204030204" pitchFamily="34" charset="0"/>
                <a:cs typeface="Calibri" panose="020F0502020204030204" pitchFamily="34" charset="0"/>
              </a:rPr>
              <a:t>System was made using Arduino Uno</a:t>
            </a:r>
          </a:p>
          <a:p>
            <a:r>
              <a:rPr lang="en-US" sz="1800" dirty="0">
                <a:latin typeface="Calibri" panose="020F0502020204030204" pitchFamily="34" charset="0"/>
                <a:ea typeface="Calibri" panose="020F0502020204030204" pitchFamily="34" charset="0"/>
                <a:cs typeface="Calibri" panose="020F0502020204030204" pitchFamily="34" charset="0"/>
              </a:rPr>
              <a:t>Arduino Uno shield that holds the sensors </a:t>
            </a:r>
          </a:p>
          <a:p>
            <a:r>
              <a:rPr lang="en-US" sz="1800" dirty="0">
                <a:latin typeface="Calibri" panose="020F0502020204030204" pitchFamily="34" charset="0"/>
                <a:ea typeface="Calibri" panose="020F0502020204030204" pitchFamily="34" charset="0"/>
                <a:cs typeface="Calibri" panose="020F0502020204030204" pitchFamily="34" charset="0"/>
              </a:rPr>
              <a:t>System Estimated Weight is : 200g</a:t>
            </a:r>
          </a:p>
        </p:txBody>
      </p:sp>
      <p:sp>
        <p:nvSpPr>
          <p:cNvPr id="5" name="Slide Number Placeholder 4">
            <a:extLst>
              <a:ext uri="{FF2B5EF4-FFF2-40B4-BE49-F238E27FC236}">
                <a16:creationId xmlns:a16="http://schemas.microsoft.com/office/drawing/2014/main" id="{7D530DEF-F6AA-B828-787A-79B9C4570582}"/>
              </a:ext>
            </a:extLst>
          </p:cNvPr>
          <p:cNvSpPr>
            <a:spLocks noGrp="1"/>
          </p:cNvSpPr>
          <p:nvPr>
            <p:ph type="sldNum" sz="quarter" idx="12"/>
          </p:nvPr>
        </p:nvSpPr>
        <p:spPr/>
        <p:txBody>
          <a:bodyPr/>
          <a:lstStyle/>
          <a:p>
            <a:fld id="{CC057153-B650-4DEB-B370-79DDCFDCE934}" type="slidenum">
              <a:rPr lang="en-US" smtClean="0"/>
              <a:t>2</a:t>
            </a:fld>
            <a:endParaRPr lang="en-US"/>
          </a:p>
        </p:txBody>
      </p:sp>
      <p:pic>
        <p:nvPicPr>
          <p:cNvPr id="4" name="Picture 3" descr="A diagram of a machine&#10;&#10;AI-generated content may be incorrect.">
            <a:extLst>
              <a:ext uri="{FF2B5EF4-FFF2-40B4-BE49-F238E27FC236}">
                <a16:creationId xmlns:a16="http://schemas.microsoft.com/office/drawing/2014/main" id="{0C3AF601-69BB-C7B9-5F71-874E015FA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38063" y="1170525"/>
            <a:ext cx="3750933" cy="3988335"/>
          </a:xfrm>
          <a:prstGeom prst="rect">
            <a:avLst/>
          </a:prstGeom>
          <a:effectLst>
            <a:outerShdw blurRad="50800" dist="50800" dir="5400000" algn="ctr" rotWithShape="0">
              <a:schemeClr val="accent1"/>
            </a:outerShdw>
          </a:effectLst>
        </p:spPr>
      </p:pic>
    </p:spTree>
    <p:extLst>
      <p:ext uri="{BB962C8B-B14F-4D97-AF65-F5344CB8AC3E}">
        <p14:creationId xmlns:p14="http://schemas.microsoft.com/office/powerpoint/2010/main" val="20297052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B6E1B-7158-41FC-39B3-35AE5868B3F9}"/>
              </a:ext>
            </a:extLst>
          </p:cNvPr>
          <p:cNvSpPr>
            <a:spLocks noGrp="1"/>
          </p:cNvSpPr>
          <p:nvPr>
            <p:ph type="title"/>
          </p:nvPr>
        </p:nvSpPr>
        <p:spPr>
          <a:xfrm>
            <a:off x="0" y="136522"/>
            <a:ext cx="9062114" cy="525394"/>
          </a:xfrm>
        </p:spPr>
        <p:txBody>
          <a:bodyPr>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System Power Consumption, Cost &amp; Weight :</a:t>
            </a:r>
          </a:p>
        </p:txBody>
      </p:sp>
      <p:sp>
        <p:nvSpPr>
          <p:cNvPr id="5" name="Slide Number Placeholder 4">
            <a:extLst>
              <a:ext uri="{FF2B5EF4-FFF2-40B4-BE49-F238E27FC236}">
                <a16:creationId xmlns:a16="http://schemas.microsoft.com/office/drawing/2014/main" id="{FE7F9152-81CC-BC44-6D3F-F38C63014CC2}"/>
              </a:ext>
            </a:extLst>
          </p:cNvPr>
          <p:cNvSpPr>
            <a:spLocks noGrp="1"/>
          </p:cNvSpPr>
          <p:nvPr>
            <p:ph type="sldNum" sz="quarter" idx="12"/>
          </p:nvPr>
        </p:nvSpPr>
        <p:spPr/>
        <p:txBody>
          <a:bodyPr/>
          <a:lstStyle/>
          <a:p>
            <a:fld id="{CC057153-B650-4DEB-B370-79DDCFDCE934}" type="slidenum">
              <a:rPr lang="en-US" smtClean="0"/>
              <a:t>3</a:t>
            </a:fld>
            <a:endParaRPr lang="en-US"/>
          </a:p>
        </p:txBody>
      </p:sp>
      <p:graphicFrame>
        <p:nvGraphicFramePr>
          <p:cNvPr id="4" name="Content Placeholder 3">
            <a:extLst>
              <a:ext uri="{FF2B5EF4-FFF2-40B4-BE49-F238E27FC236}">
                <a16:creationId xmlns:a16="http://schemas.microsoft.com/office/drawing/2014/main" id="{95B6047C-9500-6E33-57A9-8CE6A1F7D18B}"/>
              </a:ext>
            </a:extLst>
          </p:cNvPr>
          <p:cNvGraphicFramePr>
            <a:graphicFrameLocks/>
          </p:cNvGraphicFramePr>
          <p:nvPr>
            <p:extLst>
              <p:ext uri="{D42A27DB-BD31-4B8C-83A1-F6EECF244321}">
                <p14:modId xmlns:p14="http://schemas.microsoft.com/office/powerpoint/2010/main" val="1049660579"/>
              </p:ext>
            </p:extLst>
          </p:nvPr>
        </p:nvGraphicFramePr>
        <p:xfrm>
          <a:off x="593679" y="709685"/>
          <a:ext cx="7567683" cy="5738879"/>
        </p:xfrm>
        <a:graphic>
          <a:graphicData uri="http://schemas.openxmlformats.org/drawingml/2006/table">
            <a:tbl>
              <a:tblPr firstRow="1" bandRow="1">
                <a:tableStyleId>{5C22544A-7EE6-4342-B048-85BDC9FD1C3A}</a:tableStyleId>
              </a:tblPr>
              <a:tblGrid>
                <a:gridCol w="3019764">
                  <a:extLst>
                    <a:ext uri="{9D8B030D-6E8A-4147-A177-3AD203B41FA5}">
                      <a16:colId xmlns:a16="http://schemas.microsoft.com/office/drawing/2014/main" val="3026754214"/>
                    </a:ext>
                  </a:extLst>
                </a:gridCol>
                <a:gridCol w="1734124">
                  <a:extLst>
                    <a:ext uri="{9D8B030D-6E8A-4147-A177-3AD203B41FA5}">
                      <a16:colId xmlns:a16="http://schemas.microsoft.com/office/drawing/2014/main" val="2368513925"/>
                    </a:ext>
                  </a:extLst>
                </a:gridCol>
                <a:gridCol w="1166047">
                  <a:extLst>
                    <a:ext uri="{9D8B030D-6E8A-4147-A177-3AD203B41FA5}">
                      <a16:colId xmlns:a16="http://schemas.microsoft.com/office/drawing/2014/main" val="2423492410"/>
                    </a:ext>
                  </a:extLst>
                </a:gridCol>
                <a:gridCol w="1647748">
                  <a:extLst>
                    <a:ext uri="{9D8B030D-6E8A-4147-A177-3AD203B41FA5}">
                      <a16:colId xmlns:a16="http://schemas.microsoft.com/office/drawing/2014/main" val="3990279432"/>
                    </a:ext>
                  </a:extLst>
                </a:gridCol>
              </a:tblGrid>
              <a:tr h="406899">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Item</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Current Draw</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Price</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Weight</a:t>
                      </a:r>
                    </a:p>
                  </a:txBody>
                  <a:tcPr marL="76224" marR="76224" marT="38112" marB="38112"/>
                </a:tc>
                <a:extLst>
                  <a:ext uri="{0D108BD9-81ED-4DB2-BD59-A6C34878D82A}">
                    <a16:rowId xmlns:a16="http://schemas.microsoft.com/office/drawing/2014/main" val="2066845387"/>
                  </a:ext>
                </a:extLst>
              </a:tr>
              <a:tr h="696875">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HH4030</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200μA</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EOL</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0.0246918 oz</a:t>
                      </a:r>
                    </a:p>
                  </a:txBody>
                  <a:tcPr marL="76224" marR="76224" marT="38112" marB="38112"/>
                </a:tc>
                <a:extLst>
                  <a:ext uri="{0D108BD9-81ED-4DB2-BD59-A6C34878D82A}">
                    <a16:rowId xmlns:a16="http://schemas.microsoft.com/office/drawing/2014/main" val="3324816258"/>
                  </a:ext>
                </a:extLst>
              </a:tr>
              <a:tr h="696875">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open log (SD Card Module)</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6mA</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$16.95</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0.063493 oz</a:t>
                      </a:r>
                    </a:p>
                  </a:txBody>
                  <a:tcPr marL="76224" marR="76224" marT="38112" marB="38112"/>
                </a:tc>
                <a:extLst>
                  <a:ext uri="{0D108BD9-81ED-4DB2-BD59-A6C34878D82A}">
                    <a16:rowId xmlns:a16="http://schemas.microsoft.com/office/drawing/2014/main" val="685356538"/>
                  </a:ext>
                </a:extLst>
              </a:tr>
              <a:tr h="390941">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ADXL335(Gyro Module)</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320μA</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$16.95</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1.600000 oz</a:t>
                      </a:r>
                    </a:p>
                  </a:txBody>
                  <a:tcPr marL="76224" marR="76224" marT="38112" marB="38112"/>
                </a:tc>
                <a:extLst>
                  <a:ext uri="{0D108BD9-81ED-4DB2-BD59-A6C34878D82A}">
                    <a16:rowId xmlns:a16="http://schemas.microsoft.com/office/drawing/2014/main" val="553571243"/>
                  </a:ext>
                </a:extLst>
              </a:tr>
              <a:tr h="390941">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Arduino Uno</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75mA</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$13.00</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2.08000 oz</a:t>
                      </a:r>
                    </a:p>
                  </a:txBody>
                  <a:tcPr marL="76224" marR="76224" marT="38112" marB="38112"/>
                </a:tc>
                <a:extLst>
                  <a:ext uri="{0D108BD9-81ED-4DB2-BD59-A6C34878D82A}">
                    <a16:rowId xmlns:a16="http://schemas.microsoft.com/office/drawing/2014/main" val="2773868045"/>
                  </a:ext>
                </a:extLst>
              </a:tr>
              <a:tr h="390941">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SSCDANV015PAAA5</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2.7mA</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$48.67</a:t>
                      </a:r>
                    </a:p>
                  </a:txBody>
                  <a:tcPr marL="76224" marR="76224" marT="38112" marB="38112"/>
                </a:tc>
                <a:tc>
                  <a:txBody>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0.035274 oz</a:t>
                      </a:r>
                    </a:p>
                  </a:txBody>
                  <a:tcPr marL="76224" marR="76224" marT="38112" marB="38112"/>
                </a:tc>
                <a:extLst>
                  <a:ext uri="{0D108BD9-81ED-4DB2-BD59-A6C34878D82A}">
                    <a16:rowId xmlns:a16="http://schemas.microsoft.com/office/drawing/2014/main" val="1123284114"/>
                  </a:ext>
                </a:extLst>
              </a:tr>
              <a:tr h="390941">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4GB SD Card</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$9.00</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0.070547 oz</a:t>
                      </a:r>
                    </a:p>
                  </a:txBody>
                  <a:tcPr marL="76224" marR="76224" marT="38112" marB="38112"/>
                </a:tc>
                <a:extLst>
                  <a:ext uri="{0D108BD9-81ED-4DB2-BD59-A6C34878D82A}">
                    <a16:rowId xmlns:a16="http://schemas.microsoft.com/office/drawing/2014/main" val="2916957982"/>
                  </a:ext>
                </a:extLst>
              </a:tr>
              <a:tr h="390941">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PCB</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$7.00</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3.00000 oz</a:t>
                      </a:r>
                    </a:p>
                  </a:txBody>
                  <a:tcPr marL="76224" marR="76224" marT="38112" marB="38112"/>
                </a:tc>
                <a:extLst>
                  <a:ext uri="{0D108BD9-81ED-4DB2-BD59-A6C34878D82A}">
                    <a16:rowId xmlns:a16="http://schemas.microsoft.com/office/drawing/2014/main" val="54535534"/>
                  </a:ext>
                </a:extLst>
              </a:tr>
              <a:tr h="390941">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LEDS + Resistors</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120mA</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$2.00</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 0.127800 oz</a:t>
                      </a:r>
                    </a:p>
                  </a:txBody>
                  <a:tcPr marL="76224" marR="76224" marT="38112" marB="38112"/>
                </a:tc>
                <a:extLst>
                  <a:ext uri="{0D108BD9-81ED-4DB2-BD59-A6C34878D82A}">
                    <a16:rowId xmlns:a16="http://schemas.microsoft.com/office/drawing/2014/main" val="860149515"/>
                  </a:ext>
                </a:extLst>
              </a:tr>
              <a:tr h="398146">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TMP36GT9Z(Temp2)</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50μA</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$1.00</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0.007408 oz</a:t>
                      </a:r>
                    </a:p>
                  </a:txBody>
                  <a:tcPr marL="76224" marR="76224" marT="38112" marB="38112"/>
                </a:tc>
                <a:extLst>
                  <a:ext uri="{0D108BD9-81ED-4DB2-BD59-A6C34878D82A}">
                    <a16:rowId xmlns:a16="http://schemas.microsoft.com/office/drawing/2014/main" val="2743173228"/>
                  </a:ext>
                </a:extLst>
              </a:tr>
              <a:tr h="398146">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DS18B2(Temp1)</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1mA</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$5.00</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1.230000 oz</a:t>
                      </a:r>
                    </a:p>
                  </a:txBody>
                  <a:tcPr marL="76224" marR="76224" marT="38112" marB="38112"/>
                </a:tc>
                <a:extLst>
                  <a:ext uri="{0D108BD9-81ED-4DB2-BD59-A6C34878D82A}">
                    <a16:rowId xmlns:a16="http://schemas.microsoft.com/office/drawing/2014/main" val="3573975895"/>
                  </a:ext>
                </a:extLst>
              </a:tr>
              <a:tr h="398146">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9V Lithium Battery</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$7.35</a:t>
                      </a:r>
                    </a:p>
                  </a:txBody>
                  <a:tcPr marL="76224" marR="76224" marT="38112" marB="38112"/>
                </a:tc>
                <a:tc>
                  <a:txBody>
                    <a:bodyPr/>
                    <a:lstStyle/>
                    <a:p>
                      <a:pPr algn="ctr"/>
                      <a:r>
                        <a:rPr lang="en-US" sz="1800" dirty="0">
                          <a:latin typeface="Calibri" panose="020F0502020204030204" pitchFamily="34" charset="0"/>
                          <a:ea typeface="Calibri" panose="020F0502020204030204" pitchFamily="34" charset="0"/>
                          <a:cs typeface="Calibri" panose="020F0502020204030204" pitchFamily="34" charset="0"/>
                        </a:rPr>
                        <a:t>1.600000 oz</a:t>
                      </a:r>
                    </a:p>
                  </a:txBody>
                  <a:tcPr marL="76224" marR="76224" marT="38112" marB="38112"/>
                </a:tc>
                <a:extLst>
                  <a:ext uri="{0D108BD9-81ED-4DB2-BD59-A6C34878D82A}">
                    <a16:rowId xmlns:a16="http://schemas.microsoft.com/office/drawing/2014/main" val="3343986584"/>
                  </a:ext>
                </a:extLst>
              </a:tr>
              <a:tr h="398146">
                <a:tc>
                  <a:txBody>
                    <a:bodyPr/>
                    <a:lstStyle/>
                    <a:p>
                      <a:pPr algn="ct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Total:</a:t>
                      </a:r>
                    </a:p>
                  </a:txBody>
                  <a:tcPr marL="76224" marR="76224" marT="38112" marB="38112">
                    <a:solidFill>
                      <a:srgbClr val="169C9A"/>
                    </a:solidFill>
                  </a:tcPr>
                </a:tc>
                <a:tc>
                  <a:txBody>
                    <a:bodyPr/>
                    <a:lstStyle/>
                    <a:p>
                      <a:pPr algn="ct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205.27mA</a:t>
                      </a:r>
                    </a:p>
                  </a:txBody>
                  <a:tcPr marL="76224" marR="76224" marT="38112" marB="38112">
                    <a:solidFill>
                      <a:srgbClr val="169C9A"/>
                    </a:solidFill>
                  </a:tcPr>
                </a:tc>
                <a:tc>
                  <a:txBody>
                    <a:bodyPr/>
                    <a:lstStyle/>
                    <a:p>
                      <a:pPr algn="ct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$126.92</a:t>
                      </a:r>
                    </a:p>
                  </a:txBody>
                  <a:tcPr marL="76224" marR="76224" marT="38112" marB="38112">
                    <a:solidFill>
                      <a:srgbClr val="169C9A"/>
                    </a:solidFill>
                  </a:tcPr>
                </a:tc>
                <a:tc>
                  <a:txBody>
                    <a:bodyPr/>
                    <a:lstStyle/>
                    <a:p>
                      <a:pPr algn="ctr"/>
                      <a:r>
                        <a:rPr lang="en-US" sz="1800" b="1" dirty="0">
                          <a:solidFill>
                            <a:schemeClr val="bg1"/>
                          </a:solidFill>
                          <a:latin typeface="Calibri" panose="020F0502020204030204" pitchFamily="34" charset="0"/>
                          <a:ea typeface="Calibri" panose="020F0502020204030204" pitchFamily="34" charset="0"/>
                          <a:cs typeface="Calibri" panose="020F0502020204030204" pitchFamily="34" charset="0"/>
                        </a:rPr>
                        <a:t>9.839214 oz</a:t>
                      </a:r>
                    </a:p>
                  </a:txBody>
                  <a:tcPr marL="76224" marR="76224" marT="38112" marB="38112">
                    <a:solidFill>
                      <a:srgbClr val="169C9A"/>
                    </a:solidFill>
                  </a:tcPr>
                </a:tc>
                <a:extLst>
                  <a:ext uri="{0D108BD9-81ED-4DB2-BD59-A6C34878D82A}">
                    <a16:rowId xmlns:a16="http://schemas.microsoft.com/office/drawing/2014/main" val="293748721"/>
                  </a:ext>
                </a:extLst>
              </a:tr>
            </a:tbl>
          </a:graphicData>
        </a:graphic>
      </p:graphicFrame>
    </p:spTree>
    <p:extLst>
      <p:ext uri="{BB962C8B-B14F-4D97-AF65-F5344CB8AC3E}">
        <p14:creationId xmlns:p14="http://schemas.microsoft.com/office/powerpoint/2010/main" val="1008913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822E-F6B9-A39E-CD74-1AA6CA82E704}"/>
              </a:ext>
            </a:extLst>
          </p:cNvPr>
          <p:cNvSpPr>
            <a:spLocks noGrp="1"/>
          </p:cNvSpPr>
          <p:nvPr>
            <p:ph type="title"/>
          </p:nvPr>
        </p:nvSpPr>
        <p:spPr>
          <a:xfrm>
            <a:off x="0" y="136527"/>
            <a:ext cx="7990184" cy="509955"/>
          </a:xfrm>
        </p:spPr>
        <p:txBody>
          <a:bodyPr>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System Feasibility:</a:t>
            </a:r>
          </a:p>
        </p:txBody>
      </p:sp>
      <p:sp>
        <p:nvSpPr>
          <p:cNvPr id="3" name="Content Placeholder 2">
            <a:extLst>
              <a:ext uri="{FF2B5EF4-FFF2-40B4-BE49-F238E27FC236}">
                <a16:creationId xmlns:a16="http://schemas.microsoft.com/office/drawing/2014/main" id="{4B275540-A8B5-66D6-CA4C-CE472660D28D}"/>
              </a:ext>
            </a:extLst>
          </p:cNvPr>
          <p:cNvSpPr>
            <a:spLocks noGrp="1"/>
          </p:cNvSpPr>
          <p:nvPr>
            <p:ph idx="1"/>
          </p:nvPr>
        </p:nvSpPr>
        <p:spPr>
          <a:xfrm>
            <a:off x="0" y="665987"/>
            <a:ext cx="8639033" cy="2203211"/>
          </a:xfrm>
        </p:spPr>
        <p:txBody>
          <a:bodyPr>
            <a:noAutofit/>
          </a:bodyPr>
          <a:lstStyle/>
          <a:p>
            <a:r>
              <a:rPr lang="en-US" sz="2400" dirty="0">
                <a:latin typeface="Calibri" panose="020F0502020204030204" pitchFamily="34" charset="0"/>
                <a:ea typeface="Calibri" panose="020F0502020204030204" pitchFamily="34" charset="0"/>
                <a:cs typeface="Calibri" panose="020F0502020204030204" pitchFamily="34" charset="0"/>
              </a:rPr>
              <a:t>The system is not feasible without substituting a certain components:</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Humidity sensor other components are expensive which increases the total cost of the system and depending on the budget system might not be feasible if the available budget is less than the total cost of the system. </a:t>
            </a:r>
          </a:p>
          <a:p>
            <a:r>
              <a:rPr lang="en-US" sz="2400" b="1" dirty="0">
                <a:latin typeface="Calibri" panose="020F0502020204030204" pitchFamily="34" charset="0"/>
                <a:ea typeface="Calibri" panose="020F0502020204030204" pitchFamily="34" charset="0"/>
                <a:cs typeface="Calibri" panose="020F0502020204030204" pitchFamily="34" charset="0"/>
              </a:rPr>
              <a:t>Total Power consumption : </a:t>
            </a:r>
            <a:r>
              <a:rPr lang="en-US" sz="2400" dirty="0">
                <a:latin typeface="Calibri" panose="020F0502020204030204" pitchFamily="34" charset="0"/>
                <a:ea typeface="Calibri" panose="020F0502020204030204" pitchFamily="34" charset="0"/>
                <a:cs typeface="Calibri" panose="020F0502020204030204" pitchFamily="34" charset="0"/>
              </a:rPr>
              <a:t> </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Total system current draw =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207.27mA</a:t>
            </a:r>
          </a:p>
          <a:p>
            <a:pPr lvl="1">
              <a:buFont typeface="Courier New" panose="02070309020205020404" pitchFamily="49" charset="0"/>
              <a:buChar char="o"/>
            </a:pP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 </a:t>
            </a:r>
            <a:r>
              <a:rPr lang="en-US" sz="1800" dirty="0">
                <a:latin typeface="Calibri" panose="020F0502020204030204" pitchFamily="34" charset="0"/>
                <a:ea typeface="Calibri" panose="020F0502020204030204" pitchFamily="34" charset="0"/>
                <a:cs typeface="Calibri" panose="020F0502020204030204" pitchFamily="34" charset="0"/>
              </a:rPr>
              <a:t>Arduino Uno consumes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75 mA * 9 volts  = 675mW</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Sensors power consumption =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130.27 at 5 volts =  651.35mW </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Total power consumption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675mW + 651.36mW = 1326.36mW</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Using a 9v (1200mAh) Lithium battery we get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1200mAh/207.27mA = 5.79 hours</a:t>
            </a:r>
          </a:p>
          <a:p>
            <a:r>
              <a:rPr lang="en-US" sz="2400" b="1" dirty="0">
                <a:latin typeface="Calibri" panose="020F0502020204030204" pitchFamily="34" charset="0"/>
                <a:ea typeface="Calibri" panose="020F0502020204030204" pitchFamily="34" charset="0"/>
                <a:cs typeface="Calibri" panose="020F0502020204030204" pitchFamily="34" charset="0"/>
              </a:rPr>
              <a:t>Total Weight of the system: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9.839214 oz or 278.94g</a:t>
            </a:r>
          </a:p>
          <a:p>
            <a:r>
              <a:rPr lang="en-US" sz="2400" b="1" dirty="0">
                <a:latin typeface="Calibri" panose="020F0502020204030204" pitchFamily="34" charset="0"/>
                <a:ea typeface="Calibri" panose="020F0502020204030204" pitchFamily="34" charset="0"/>
                <a:cs typeface="Calibri" panose="020F0502020204030204" pitchFamily="34" charset="0"/>
              </a:rPr>
              <a:t>Total cost of the system: </a:t>
            </a:r>
            <a:r>
              <a:rPr lang="en-US" sz="2400" dirty="0">
                <a:latin typeface="Calibri" panose="020F0502020204030204" pitchFamily="34" charset="0"/>
                <a:ea typeface="Calibri" panose="020F0502020204030204" pitchFamily="34" charset="0"/>
                <a:cs typeface="Calibri" panose="020F0502020204030204" pitchFamily="34" charset="0"/>
              </a:rPr>
              <a:t>was estimated at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$126.92</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B0FEB14F-4574-E4AB-A0B6-2764F120BE73}"/>
              </a:ext>
            </a:extLst>
          </p:cNvPr>
          <p:cNvSpPr>
            <a:spLocks noGrp="1"/>
          </p:cNvSpPr>
          <p:nvPr>
            <p:ph type="sldNum" sz="quarter" idx="12"/>
          </p:nvPr>
        </p:nvSpPr>
        <p:spPr/>
        <p:txBody>
          <a:bodyPr/>
          <a:lstStyle/>
          <a:p>
            <a:fld id="{CC057153-B650-4DEB-B370-79DDCFDCE934}" type="slidenum">
              <a:rPr lang="en-US" smtClean="0"/>
              <a:t>4</a:t>
            </a:fld>
            <a:endParaRPr lang="en-US" dirty="0"/>
          </a:p>
        </p:txBody>
      </p:sp>
      <p:pic>
        <p:nvPicPr>
          <p:cNvPr id="5" name="Picture 4" descr="A close-up of a circuit board&#10;&#10;AI-generated content may be incorrect.">
            <a:extLst>
              <a:ext uri="{FF2B5EF4-FFF2-40B4-BE49-F238E27FC236}">
                <a16:creationId xmlns:a16="http://schemas.microsoft.com/office/drawing/2014/main" id="{CA2A43BB-4B11-D887-C73B-284E77600651}"/>
              </a:ext>
            </a:extLst>
          </p:cNvPr>
          <p:cNvPicPr>
            <a:picLocks noChangeAspect="1"/>
          </p:cNvPicPr>
          <p:nvPr/>
        </p:nvPicPr>
        <p:blipFill>
          <a:blip r:embed="rId3">
            <a:extLst>
              <a:ext uri="{28A0092B-C50C-407E-A947-70E740481C1C}">
                <a14:useLocalDpi xmlns:a14="http://schemas.microsoft.com/office/drawing/2010/main" val="0"/>
              </a:ext>
            </a:extLst>
          </a:blip>
          <a:srcRect l="5952" t="4385" r="6518" b="5705"/>
          <a:stretch/>
        </p:blipFill>
        <p:spPr>
          <a:xfrm>
            <a:off x="6717979" y="2254972"/>
            <a:ext cx="2110805" cy="1733831"/>
          </a:xfrm>
          <a:prstGeom prst="rect">
            <a:avLst/>
          </a:prstGeom>
          <a:effectLst>
            <a:outerShdw blurRad="50800" dist="50800" dir="5400000" algn="ctr" rotWithShape="0">
              <a:schemeClr val="accent1"/>
            </a:outerShdw>
          </a:effectLst>
        </p:spPr>
      </p:pic>
    </p:spTree>
    <p:extLst>
      <p:ext uri="{BB962C8B-B14F-4D97-AF65-F5344CB8AC3E}">
        <p14:creationId xmlns:p14="http://schemas.microsoft.com/office/powerpoint/2010/main" val="275038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E643E-F895-91D8-8822-745A2C341B7E}"/>
              </a:ext>
            </a:extLst>
          </p:cNvPr>
          <p:cNvSpPr>
            <a:spLocks noGrp="1"/>
          </p:cNvSpPr>
          <p:nvPr>
            <p:ph type="title"/>
          </p:nvPr>
        </p:nvSpPr>
        <p:spPr>
          <a:xfrm>
            <a:off x="0" y="222636"/>
            <a:ext cx="4526280" cy="454505"/>
          </a:xfrm>
        </p:spPr>
        <p:txBody>
          <a:bodyPr anchor="b">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Phase 2: Block Diagram:</a:t>
            </a:r>
          </a:p>
        </p:txBody>
      </p:sp>
      <p:sp>
        <p:nvSpPr>
          <p:cNvPr id="4" name="Slide Number Placeholder 3">
            <a:extLst>
              <a:ext uri="{FF2B5EF4-FFF2-40B4-BE49-F238E27FC236}">
                <a16:creationId xmlns:a16="http://schemas.microsoft.com/office/drawing/2014/main" id="{594FDA7F-D23E-FAA1-4A87-CEF2C042F861}"/>
              </a:ext>
            </a:extLst>
          </p:cNvPr>
          <p:cNvSpPr>
            <a:spLocks noGrp="1"/>
          </p:cNvSpPr>
          <p:nvPr>
            <p:ph type="sldNum" sz="quarter" idx="12"/>
          </p:nvPr>
        </p:nvSpPr>
        <p:spPr/>
        <p:txBody>
          <a:bodyPr/>
          <a:lstStyle/>
          <a:p>
            <a:fld id="{CC057153-B650-4DEB-B370-79DDCFDCE934}" type="slidenum">
              <a:rPr lang="en-US" smtClean="0"/>
              <a:t>5</a:t>
            </a:fld>
            <a:endParaRPr lang="en-US"/>
          </a:p>
        </p:txBody>
      </p:sp>
      <p:sp>
        <p:nvSpPr>
          <p:cNvPr id="3" name="AutoShape 2">
            <a:extLst>
              <a:ext uri="{FF2B5EF4-FFF2-40B4-BE49-F238E27FC236}">
                <a16:creationId xmlns:a16="http://schemas.microsoft.com/office/drawing/2014/main" id="{19D72C30-A9CD-23DC-FAC1-F41D39161574}"/>
              </a:ext>
            </a:extLst>
          </p:cNvPr>
          <p:cNvSpPr>
            <a:spLocks noChangeAspect="1" noChangeArrowheads="1"/>
          </p:cNvSpPr>
          <p:nvPr/>
        </p:nvSpPr>
        <p:spPr bwMode="auto">
          <a:xfrm>
            <a:off x="1028700" y="476250"/>
            <a:ext cx="7086600" cy="59055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Picture 5">
            <a:extLst>
              <a:ext uri="{FF2B5EF4-FFF2-40B4-BE49-F238E27FC236}">
                <a16:creationId xmlns:a16="http://schemas.microsoft.com/office/drawing/2014/main" id="{D2600DC2-EBD1-4BDA-8F0D-9B5B752C757E}"/>
              </a:ext>
            </a:extLst>
          </p:cNvPr>
          <p:cNvPicPr>
            <a:picLocks noChangeAspect="1"/>
          </p:cNvPicPr>
          <p:nvPr/>
        </p:nvPicPr>
        <p:blipFill>
          <a:blip r:embed="rId3"/>
          <a:srcRect l="3207" t="3247" r="2182"/>
          <a:stretch/>
        </p:blipFill>
        <p:spPr>
          <a:xfrm>
            <a:off x="1091316" y="640047"/>
            <a:ext cx="6869927" cy="6217953"/>
          </a:xfrm>
          <a:prstGeom prst="rect">
            <a:avLst/>
          </a:prstGeom>
        </p:spPr>
      </p:pic>
    </p:spTree>
    <p:extLst>
      <p:ext uri="{BB962C8B-B14F-4D97-AF65-F5344CB8AC3E}">
        <p14:creationId xmlns:p14="http://schemas.microsoft.com/office/powerpoint/2010/main" val="1166818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0E2E6-7CDD-EB7C-14EF-6F3927A2EB3D}"/>
              </a:ext>
            </a:extLst>
          </p:cNvPr>
          <p:cNvSpPr>
            <a:spLocks noGrp="1"/>
          </p:cNvSpPr>
          <p:nvPr>
            <p:ph type="title"/>
          </p:nvPr>
        </p:nvSpPr>
        <p:spPr>
          <a:xfrm>
            <a:off x="12139" y="133919"/>
            <a:ext cx="4526280" cy="490224"/>
          </a:xfrm>
        </p:spPr>
        <p:txBody>
          <a:bodyPr anchor="b">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System Parts:</a:t>
            </a:r>
          </a:p>
        </p:txBody>
      </p:sp>
      <p:sp>
        <p:nvSpPr>
          <p:cNvPr id="3" name="Content Placeholder 2">
            <a:extLst>
              <a:ext uri="{FF2B5EF4-FFF2-40B4-BE49-F238E27FC236}">
                <a16:creationId xmlns:a16="http://schemas.microsoft.com/office/drawing/2014/main" id="{61AEC2F4-3805-177A-632B-ED97FF6CC71D}"/>
              </a:ext>
            </a:extLst>
          </p:cNvPr>
          <p:cNvSpPr>
            <a:spLocks noGrp="1"/>
          </p:cNvSpPr>
          <p:nvPr>
            <p:ph idx="1"/>
          </p:nvPr>
        </p:nvSpPr>
        <p:spPr>
          <a:xfrm>
            <a:off x="12139" y="837810"/>
            <a:ext cx="4929965" cy="3852692"/>
          </a:xfrm>
        </p:spPr>
        <p:txBody>
          <a:bodyPr>
            <a:no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Function : </a:t>
            </a:r>
            <a:r>
              <a:rPr lang="en-US" sz="1800" dirty="0">
                <a:latin typeface="Calibri" panose="020F0502020204030204" pitchFamily="34" charset="0"/>
                <a:ea typeface="Calibri" panose="020F0502020204030204" pitchFamily="34" charset="0"/>
                <a:cs typeface="Calibri" panose="020F0502020204030204" pitchFamily="34" charset="0"/>
              </a:rPr>
              <a:t>measure temp, humidity and orientation.</a:t>
            </a:r>
          </a:p>
          <a:p>
            <a:r>
              <a:rPr lang="en-US" sz="1800" b="1" dirty="0">
                <a:latin typeface="Calibri" panose="020F0502020204030204" pitchFamily="34" charset="0"/>
                <a:ea typeface="Calibri" panose="020F0502020204030204" pitchFamily="34" charset="0"/>
                <a:cs typeface="Calibri" panose="020F0502020204030204" pitchFamily="34" charset="0"/>
              </a:rPr>
              <a:t>Weight : </a:t>
            </a:r>
            <a:r>
              <a:rPr lang="en-US" sz="1800" dirty="0">
                <a:latin typeface="Calibri" panose="020F0502020204030204" pitchFamily="34" charset="0"/>
                <a:ea typeface="Calibri" panose="020F0502020204030204" pitchFamily="34" charset="0"/>
                <a:cs typeface="Calibri" panose="020F0502020204030204" pitchFamily="34" charset="0"/>
              </a:rPr>
              <a:t>must not exceed  200g.</a:t>
            </a:r>
          </a:p>
          <a:p>
            <a:r>
              <a:rPr lang="en-US" sz="1800" b="1" dirty="0">
                <a:latin typeface="Calibri" panose="020F0502020204030204" pitchFamily="34" charset="0"/>
                <a:ea typeface="Calibri" panose="020F0502020204030204" pitchFamily="34" charset="0"/>
                <a:cs typeface="Calibri" panose="020F0502020204030204" pitchFamily="34" charset="0"/>
              </a:rPr>
              <a:t>Cost : </a:t>
            </a:r>
            <a:r>
              <a:rPr lang="en-US" sz="1800" dirty="0">
                <a:latin typeface="Calibri" panose="020F0502020204030204" pitchFamily="34" charset="0"/>
                <a:ea typeface="Calibri" panose="020F0502020204030204" pitchFamily="34" charset="0"/>
                <a:cs typeface="Calibri" panose="020F0502020204030204" pitchFamily="34" charset="0"/>
              </a:rPr>
              <a:t>system budget is &lt;= $149. </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Components:</a:t>
            </a:r>
          </a:p>
          <a:p>
            <a:r>
              <a:rPr lang="en-US" sz="1800" dirty="0">
                <a:latin typeface="Calibri" panose="020F0502020204030204" pitchFamily="34" charset="0"/>
                <a:ea typeface="Calibri" panose="020F0502020204030204" pitchFamily="34" charset="0"/>
                <a:cs typeface="Calibri" panose="020F0502020204030204" pitchFamily="34" charset="0"/>
              </a:rPr>
              <a:t>1K resistors x 6, 4.7K resistor x 1.</a:t>
            </a:r>
          </a:p>
          <a:p>
            <a:r>
              <a:rPr lang="en-US" sz="1800" dirty="0">
                <a:latin typeface="Calibri" panose="020F0502020204030204" pitchFamily="34" charset="0"/>
                <a:ea typeface="Calibri" panose="020F0502020204030204" pitchFamily="34" charset="0"/>
                <a:cs typeface="Calibri" panose="020F0502020204030204" pitchFamily="34" charset="0"/>
              </a:rPr>
              <a:t>DS18B20 External Temperature Sensor</a:t>
            </a:r>
          </a:p>
          <a:p>
            <a:r>
              <a:rPr lang="en-US" sz="1800" dirty="0">
                <a:latin typeface="Calibri" panose="020F0502020204030204" pitchFamily="34" charset="0"/>
                <a:ea typeface="Calibri" panose="020F0502020204030204" pitchFamily="34" charset="0"/>
                <a:cs typeface="Calibri" panose="020F0502020204030204" pitchFamily="34" charset="0"/>
              </a:rPr>
              <a:t>TMP36GT9 Internal Temperature Sensor</a:t>
            </a:r>
          </a:p>
          <a:p>
            <a:r>
              <a:rPr lang="en-US" sz="1800" dirty="0">
                <a:latin typeface="Calibri" panose="020F0502020204030204" pitchFamily="34" charset="0"/>
                <a:ea typeface="Calibri" panose="020F0502020204030204" pitchFamily="34" charset="0"/>
                <a:cs typeface="Calibri" panose="020F0502020204030204" pitchFamily="34" charset="0"/>
              </a:rPr>
              <a:t>(red, green, yellow, Orange)x1 and (blue)x2 LEDs.</a:t>
            </a:r>
          </a:p>
          <a:p>
            <a:r>
              <a:rPr lang="en-US" sz="1800" dirty="0">
                <a:latin typeface="Calibri" panose="020F0502020204030204" pitchFamily="34" charset="0"/>
                <a:ea typeface="Calibri" panose="020F0502020204030204" pitchFamily="34" charset="0"/>
                <a:cs typeface="Calibri" panose="020F0502020204030204" pitchFamily="34" charset="0"/>
              </a:rPr>
              <a:t>Arduino nano V3.</a:t>
            </a:r>
          </a:p>
          <a:p>
            <a:r>
              <a:rPr lang="en-US" sz="1800" dirty="0">
                <a:latin typeface="Calibri" panose="020F0502020204030204" pitchFamily="34" charset="0"/>
                <a:ea typeface="Calibri" panose="020F0502020204030204" pitchFamily="34" charset="0"/>
                <a:cs typeface="Calibri" panose="020F0502020204030204" pitchFamily="34" charset="0"/>
              </a:rPr>
              <a:t>Spark fun Open Log (SD card Module).</a:t>
            </a:r>
          </a:p>
          <a:p>
            <a:r>
              <a:rPr lang="en-US" sz="1800" dirty="0">
                <a:latin typeface="Calibri" panose="020F0502020204030204" pitchFamily="34" charset="0"/>
                <a:ea typeface="Calibri" panose="020F0502020204030204" pitchFamily="34" charset="0"/>
                <a:cs typeface="Calibri" panose="020F0502020204030204" pitchFamily="34" charset="0"/>
              </a:rPr>
              <a:t>4GB Sd card .</a:t>
            </a:r>
          </a:p>
          <a:p>
            <a:r>
              <a:rPr lang="en-US" sz="1800" dirty="0">
                <a:latin typeface="Calibri" panose="020F0502020204030204" pitchFamily="34" charset="0"/>
                <a:ea typeface="Calibri" panose="020F0502020204030204" pitchFamily="34" charset="0"/>
                <a:cs typeface="Calibri" panose="020F0502020204030204" pitchFamily="34" charset="0"/>
              </a:rPr>
              <a:t>Honeywell SSCDANV015PAAA5 Pressure Sensor</a:t>
            </a:r>
          </a:p>
          <a:p>
            <a:r>
              <a:rPr lang="en-US" sz="1800" dirty="0">
                <a:latin typeface="Calibri" panose="020F0502020204030204" pitchFamily="34" charset="0"/>
                <a:ea typeface="Calibri" panose="020F0502020204030204" pitchFamily="34" charset="0"/>
                <a:cs typeface="Calibri" panose="020F0502020204030204" pitchFamily="34" charset="0"/>
              </a:rPr>
              <a:t>MPU6050 Gyro Sensor </a:t>
            </a:r>
          </a:p>
          <a:p>
            <a:r>
              <a:rPr lang="en-US" sz="1800" dirty="0">
                <a:latin typeface="Calibri" panose="020F0502020204030204" pitchFamily="34" charset="0"/>
                <a:ea typeface="Calibri" panose="020F0502020204030204" pitchFamily="34" charset="0"/>
                <a:cs typeface="Calibri" panose="020F0502020204030204" pitchFamily="34" charset="0"/>
              </a:rPr>
              <a:t>9v Lithium Batteries (1200mAh)</a:t>
            </a:r>
          </a:p>
          <a:p>
            <a:endParaRPr lang="en-US" sz="1800" dirty="0">
              <a:latin typeface="Calibri" panose="020F0502020204030204" pitchFamily="34" charset="0"/>
              <a:ea typeface="Calibri" panose="020F0502020204030204" pitchFamily="34" charset="0"/>
              <a:cs typeface="Calibri" panose="020F0502020204030204" pitchFamily="34" charset="0"/>
            </a:endParaRPr>
          </a:p>
          <a:p>
            <a:endParaRPr lang="en-US" sz="1800" dirty="0">
              <a:latin typeface="Calibri" panose="020F0502020204030204" pitchFamily="34" charset="0"/>
              <a:ea typeface="Calibri" panose="020F050202020403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F4C295A0-4B4F-A238-B988-48323208F73F}"/>
              </a:ext>
            </a:extLst>
          </p:cNvPr>
          <p:cNvSpPr>
            <a:spLocks noGrp="1"/>
          </p:cNvSpPr>
          <p:nvPr>
            <p:ph type="sldNum" sz="quarter" idx="12"/>
          </p:nvPr>
        </p:nvSpPr>
        <p:spPr/>
        <p:txBody>
          <a:bodyPr/>
          <a:lstStyle/>
          <a:p>
            <a:fld id="{CC057153-B650-4DEB-B370-79DDCFDCE934}" type="slidenum">
              <a:rPr lang="en-US" smtClean="0"/>
              <a:t>6</a:t>
            </a:fld>
            <a:endParaRPr lang="en-US"/>
          </a:p>
        </p:txBody>
      </p:sp>
      <p:grpSp>
        <p:nvGrpSpPr>
          <p:cNvPr id="7" name="Group 6">
            <a:extLst>
              <a:ext uri="{FF2B5EF4-FFF2-40B4-BE49-F238E27FC236}">
                <a16:creationId xmlns:a16="http://schemas.microsoft.com/office/drawing/2014/main" id="{A87BF0E4-BC5C-D1D1-7358-C474F490A296}"/>
              </a:ext>
            </a:extLst>
          </p:cNvPr>
          <p:cNvGrpSpPr/>
          <p:nvPr/>
        </p:nvGrpSpPr>
        <p:grpSpPr>
          <a:xfrm>
            <a:off x="5336985" y="1347475"/>
            <a:ext cx="3415375" cy="4426940"/>
            <a:chOff x="7441247" y="772388"/>
            <a:chExt cx="4553832" cy="5902587"/>
          </a:xfrm>
        </p:grpSpPr>
        <p:pic>
          <p:nvPicPr>
            <p:cNvPr id="6" name="Picture 5" descr="A blue square object with a small square hole&#10;&#10;AI-generated content may be incorrect.">
              <a:extLst>
                <a:ext uri="{FF2B5EF4-FFF2-40B4-BE49-F238E27FC236}">
                  <a16:creationId xmlns:a16="http://schemas.microsoft.com/office/drawing/2014/main" id="{60E22B0C-FA1B-3240-4725-866D4F1BAE21}"/>
                </a:ext>
              </a:extLst>
            </p:cNvPr>
            <p:cNvPicPr>
              <a:picLocks noChangeAspect="1"/>
            </p:cNvPicPr>
            <p:nvPr/>
          </p:nvPicPr>
          <p:blipFill>
            <a:blip r:embed="rId3">
              <a:extLst>
                <a:ext uri="{28A0092B-C50C-407E-A947-70E740481C1C}">
                  <a14:useLocalDpi xmlns:a14="http://schemas.microsoft.com/office/drawing/2010/main" val="0"/>
                </a:ext>
              </a:extLst>
            </a:blip>
            <a:srcRect l="21567" t="16649" r="22239" b="17351"/>
            <a:stretch/>
          </p:blipFill>
          <p:spPr>
            <a:xfrm>
              <a:off x="10986895" y="5186923"/>
              <a:ext cx="1008184" cy="1184129"/>
            </a:xfrm>
            <a:prstGeom prst="rect">
              <a:avLst/>
            </a:prstGeom>
            <a:ln>
              <a:solidFill>
                <a:schemeClr val="accent1"/>
              </a:solidFill>
            </a:ln>
          </p:spPr>
        </p:pic>
        <p:pic>
          <p:nvPicPr>
            <p:cNvPr id="8" name="Picture 7" descr="A blue circuit board with several pins&#10;&#10;AI-generated content may be incorrect.">
              <a:extLst>
                <a:ext uri="{FF2B5EF4-FFF2-40B4-BE49-F238E27FC236}">
                  <a16:creationId xmlns:a16="http://schemas.microsoft.com/office/drawing/2014/main" id="{EC8E3274-B604-E4BB-9F52-1F744511966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41247" y="3071957"/>
              <a:ext cx="2033584" cy="2033584"/>
            </a:xfrm>
            <a:prstGeom prst="rect">
              <a:avLst/>
            </a:prstGeom>
            <a:ln>
              <a:solidFill>
                <a:schemeClr val="accent1"/>
              </a:solidFill>
            </a:ln>
          </p:spPr>
        </p:pic>
        <p:pic>
          <p:nvPicPr>
            <p:cNvPr id="11" name="Picture 10" descr="A black and silver transistor&#10;&#10;AI-generated content may be incorrect.">
              <a:extLst>
                <a:ext uri="{FF2B5EF4-FFF2-40B4-BE49-F238E27FC236}">
                  <a16:creationId xmlns:a16="http://schemas.microsoft.com/office/drawing/2014/main" id="{E88F6C0C-510C-770B-7CB6-67AFB53C2DF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65202" y="5430095"/>
              <a:ext cx="1244880" cy="1244880"/>
            </a:xfrm>
            <a:prstGeom prst="rect">
              <a:avLst/>
            </a:prstGeom>
            <a:ln>
              <a:solidFill>
                <a:schemeClr val="accent1"/>
              </a:solidFill>
            </a:ln>
          </p:spPr>
        </p:pic>
        <p:pic>
          <p:nvPicPr>
            <p:cNvPr id="13" name="Picture 12" descr="A blue circuit board with a blue cable&#10;&#10;AI-generated content may be incorrect.">
              <a:extLst>
                <a:ext uri="{FF2B5EF4-FFF2-40B4-BE49-F238E27FC236}">
                  <a16:creationId xmlns:a16="http://schemas.microsoft.com/office/drawing/2014/main" id="{6BE43E8A-5731-27CF-9207-B3D980679051}"/>
                </a:ext>
              </a:extLst>
            </p:cNvPr>
            <p:cNvPicPr>
              <a:picLocks noChangeAspect="1"/>
            </p:cNvPicPr>
            <p:nvPr/>
          </p:nvPicPr>
          <p:blipFill>
            <a:blip r:embed="rId6">
              <a:extLst>
                <a:ext uri="{28A0092B-C50C-407E-A947-70E740481C1C}">
                  <a14:useLocalDpi xmlns:a14="http://schemas.microsoft.com/office/drawing/2010/main" val="0"/>
                </a:ext>
              </a:extLst>
            </a:blip>
            <a:srcRect t="7640" b="5455"/>
            <a:stretch/>
          </p:blipFill>
          <p:spPr>
            <a:xfrm>
              <a:off x="9562269" y="3094950"/>
              <a:ext cx="2287104" cy="1987598"/>
            </a:xfrm>
            <a:prstGeom prst="rect">
              <a:avLst/>
            </a:prstGeom>
            <a:ln>
              <a:solidFill>
                <a:schemeClr val="accent1"/>
              </a:solidFill>
            </a:ln>
          </p:spPr>
        </p:pic>
        <p:pic>
          <p:nvPicPr>
            <p:cNvPr id="15" name="Picture 14" descr="A black and white electronic device&#10;&#10;AI-generated content may be incorrect.">
              <a:extLst>
                <a:ext uri="{FF2B5EF4-FFF2-40B4-BE49-F238E27FC236}">
                  <a16:creationId xmlns:a16="http://schemas.microsoft.com/office/drawing/2014/main" id="{B6B3AD8A-C3F9-E07D-CF9B-A78E99E1D9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1689" y="4640231"/>
              <a:ext cx="632552" cy="1020492"/>
            </a:xfrm>
            <a:prstGeom prst="rect">
              <a:avLst/>
            </a:prstGeom>
            <a:ln>
              <a:solidFill>
                <a:schemeClr val="accent1"/>
              </a:solidFill>
            </a:ln>
          </p:spPr>
        </p:pic>
        <p:pic>
          <p:nvPicPr>
            <p:cNvPr id="17" name="Picture 16" descr="A close up of a memory card&#10;&#10;AI-generated content may be incorrect.">
              <a:extLst>
                <a:ext uri="{FF2B5EF4-FFF2-40B4-BE49-F238E27FC236}">
                  <a16:creationId xmlns:a16="http://schemas.microsoft.com/office/drawing/2014/main" id="{6DFF2025-9612-B8D3-4F3B-707650E5D99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95680" y="2386341"/>
              <a:ext cx="1166589" cy="881886"/>
            </a:xfrm>
            <a:prstGeom prst="rect">
              <a:avLst/>
            </a:prstGeom>
            <a:ln>
              <a:solidFill>
                <a:schemeClr val="accent1"/>
              </a:solidFill>
            </a:ln>
          </p:spPr>
        </p:pic>
        <p:pic>
          <p:nvPicPr>
            <p:cNvPr id="19" name="Picture 18" descr="A red circuit board with black microchip&#10;&#10;AI-generated content may be incorrect.">
              <a:extLst>
                <a:ext uri="{FF2B5EF4-FFF2-40B4-BE49-F238E27FC236}">
                  <a16:creationId xmlns:a16="http://schemas.microsoft.com/office/drawing/2014/main" id="{DA8D575E-3CFC-59B0-FE61-4557C9F3BF6F}"/>
                </a:ext>
              </a:extLst>
            </p:cNvPr>
            <p:cNvPicPr>
              <a:picLocks noChangeAspect="1"/>
            </p:cNvPicPr>
            <p:nvPr/>
          </p:nvPicPr>
          <p:blipFill>
            <a:blip r:embed="rId9">
              <a:extLst>
                <a:ext uri="{28A0092B-C50C-407E-A947-70E740481C1C}">
                  <a14:useLocalDpi xmlns:a14="http://schemas.microsoft.com/office/drawing/2010/main" val="0"/>
                </a:ext>
              </a:extLst>
            </a:blip>
            <a:srcRect t="16078" b="13949"/>
            <a:stretch/>
          </p:blipFill>
          <p:spPr>
            <a:xfrm>
              <a:off x="10432718" y="2026438"/>
              <a:ext cx="1435529" cy="1012080"/>
            </a:xfrm>
            <a:prstGeom prst="rect">
              <a:avLst/>
            </a:prstGeom>
            <a:ln>
              <a:solidFill>
                <a:schemeClr val="accent1"/>
              </a:solidFill>
            </a:ln>
          </p:spPr>
        </p:pic>
        <p:pic>
          <p:nvPicPr>
            <p:cNvPr id="21" name="Picture 20" descr="A black wire with a metal tip&#10;&#10;AI-generated content may be incorrect.">
              <a:extLst>
                <a:ext uri="{FF2B5EF4-FFF2-40B4-BE49-F238E27FC236}">
                  <a16:creationId xmlns:a16="http://schemas.microsoft.com/office/drawing/2014/main" id="{1920C10D-2B87-732A-6743-3F113E4CD11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975337" y="772388"/>
              <a:ext cx="2543175" cy="1495425"/>
            </a:xfrm>
            <a:prstGeom prst="rect">
              <a:avLst/>
            </a:prstGeom>
            <a:ln>
              <a:solidFill>
                <a:schemeClr val="accent1"/>
              </a:solidFill>
            </a:ln>
          </p:spPr>
        </p:pic>
        <p:pic>
          <p:nvPicPr>
            <p:cNvPr id="23" name="Picture 22" descr="Several different colored leds&#10;&#10;AI-generated content may be incorrect.">
              <a:extLst>
                <a:ext uri="{FF2B5EF4-FFF2-40B4-BE49-F238E27FC236}">
                  <a16:creationId xmlns:a16="http://schemas.microsoft.com/office/drawing/2014/main" id="{D8CFEEEA-DCFF-0D55-25D8-70F221032FD1}"/>
                </a:ext>
              </a:extLst>
            </p:cNvPr>
            <p:cNvPicPr>
              <a:picLocks noChangeAspect="1"/>
            </p:cNvPicPr>
            <p:nvPr/>
          </p:nvPicPr>
          <p:blipFill>
            <a:blip r:embed="rId11">
              <a:extLst>
                <a:ext uri="{28A0092B-C50C-407E-A947-70E740481C1C}">
                  <a14:useLocalDpi xmlns:a14="http://schemas.microsoft.com/office/drawing/2010/main" val="0"/>
                </a:ext>
              </a:extLst>
            </a:blip>
            <a:srcRect l="10444" t="20133" r="8489" b="18934"/>
            <a:stretch/>
          </p:blipFill>
          <p:spPr>
            <a:xfrm>
              <a:off x="9387393" y="5195412"/>
              <a:ext cx="1522884" cy="1144668"/>
            </a:xfrm>
            <a:prstGeom prst="rect">
              <a:avLst/>
            </a:prstGeom>
            <a:ln>
              <a:solidFill>
                <a:schemeClr val="accent1"/>
              </a:solidFill>
            </a:ln>
          </p:spPr>
        </p:pic>
        <p:pic>
          <p:nvPicPr>
            <p:cNvPr id="5" name="Picture 4" descr="Two batteries with red text on them&#10;&#10;AI-generated content may be incorrect.">
              <a:extLst>
                <a:ext uri="{FF2B5EF4-FFF2-40B4-BE49-F238E27FC236}">
                  <a16:creationId xmlns:a16="http://schemas.microsoft.com/office/drawing/2014/main" id="{EACA81B5-FC69-5E5D-24BD-9AC72FA54F64}"/>
                </a:ext>
              </a:extLst>
            </p:cNvPr>
            <p:cNvPicPr>
              <a:picLocks noChangeAspect="1"/>
            </p:cNvPicPr>
            <p:nvPr/>
          </p:nvPicPr>
          <p:blipFill>
            <a:blip r:embed="rId12">
              <a:extLst>
                <a:ext uri="{28A0092B-C50C-407E-A947-70E740481C1C}">
                  <a14:useLocalDpi xmlns:a14="http://schemas.microsoft.com/office/drawing/2010/main" val="0"/>
                </a:ext>
              </a:extLst>
            </a:blip>
            <a:srcRect l="51717"/>
            <a:stretch/>
          </p:blipFill>
          <p:spPr>
            <a:xfrm rot="16200000">
              <a:off x="9834202" y="2340521"/>
              <a:ext cx="326582" cy="641552"/>
            </a:xfrm>
            <a:prstGeom prst="rect">
              <a:avLst/>
            </a:prstGeom>
            <a:ln>
              <a:solidFill>
                <a:schemeClr val="accent1"/>
              </a:solidFill>
            </a:ln>
          </p:spPr>
        </p:pic>
      </p:grpSp>
    </p:spTree>
    <p:extLst>
      <p:ext uri="{BB962C8B-B14F-4D97-AF65-F5344CB8AC3E}">
        <p14:creationId xmlns:p14="http://schemas.microsoft.com/office/powerpoint/2010/main" val="496917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9B551-CC19-6D76-A338-599AF3FC8D0E}"/>
              </a:ext>
            </a:extLst>
          </p:cNvPr>
          <p:cNvSpPr>
            <a:spLocks noGrp="1"/>
          </p:cNvSpPr>
          <p:nvPr>
            <p:ph type="title"/>
          </p:nvPr>
        </p:nvSpPr>
        <p:spPr>
          <a:xfrm>
            <a:off x="0" y="136522"/>
            <a:ext cx="7990184" cy="460612"/>
          </a:xfrm>
        </p:spPr>
        <p:txBody>
          <a:bodyPr>
            <a:noAutofit/>
          </a:bodyPr>
          <a:lstStyle/>
          <a:p>
            <a:r>
              <a:rPr lang="en-US" sz="3200" b="1" dirty="0"/>
              <a:t>System Requirements Calculation:</a:t>
            </a:r>
          </a:p>
        </p:txBody>
      </p:sp>
      <p:sp>
        <p:nvSpPr>
          <p:cNvPr id="3" name="Content Placeholder 2">
            <a:extLst>
              <a:ext uri="{FF2B5EF4-FFF2-40B4-BE49-F238E27FC236}">
                <a16:creationId xmlns:a16="http://schemas.microsoft.com/office/drawing/2014/main" id="{A175E151-0666-D71E-7D14-195118077DE3}"/>
              </a:ext>
            </a:extLst>
          </p:cNvPr>
          <p:cNvSpPr>
            <a:spLocks noGrp="1"/>
          </p:cNvSpPr>
          <p:nvPr>
            <p:ph idx="1"/>
          </p:nvPr>
        </p:nvSpPr>
        <p:spPr>
          <a:xfrm>
            <a:off x="0" y="731012"/>
            <a:ext cx="8127243" cy="3697479"/>
          </a:xfrm>
        </p:spPr>
        <p:txBody>
          <a:bodyPr>
            <a:no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Total Power Consumption : </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Arduino nano consumes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20 mA * 9 volts  = 180mW</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Sensors consumes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135.105 at 5 volts =  675.5mW </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Total power consumption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180mW + 675.5mW = 855.525mW</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Total system current draw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155.105mA</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Using a 9v (1200mAh) Lithium battery we get </a:t>
            </a:r>
            <a:br>
              <a:rPr lang="en-US" sz="1800" dirty="0">
                <a:latin typeface="Calibri" panose="020F0502020204030204" pitchFamily="34" charset="0"/>
                <a:ea typeface="Calibri" panose="020F0502020204030204" pitchFamily="34" charset="0"/>
                <a:cs typeface="Calibri" panose="020F0502020204030204" pitchFamily="34" charset="0"/>
              </a:rPr>
            </a:br>
            <a:r>
              <a:rPr lang="en-US" sz="1800" dirty="0">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1200mAh/155.105mA = 7.74 hours</a:t>
            </a:r>
          </a:p>
          <a:p>
            <a:r>
              <a:rPr lang="en-US" sz="1800" b="1" dirty="0">
                <a:latin typeface="Calibri" panose="020F0502020204030204" pitchFamily="34" charset="0"/>
                <a:ea typeface="Calibri" panose="020F0502020204030204" pitchFamily="34" charset="0"/>
                <a:cs typeface="Calibri" panose="020F0502020204030204" pitchFamily="34" charset="0"/>
              </a:rPr>
              <a:t>Total Weight of the system </a:t>
            </a:r>
            <a:r>
              <a:rPr lang="en-US" sz="1800" b="1" dirty="0">
                <a:solidFill>
                  <a:srgbClr val="0070C0"/>
                </a:solidFill>
                <a:latin typeface="Calibri" panose="020F0502020204030204" pitchFamily="34" charset="0"/>
                <a:ea typeface="Calibri" panose="020F0502020204030204" pitchFamily="34" charset="0"/>
                <a:cs typeface="Calibri" panose="020F0502020204030204" pitchFamily="34" charset="0"/>
              </a:rPr>
              <a:t>=</a:t>
            </a:r>
            <a:r>
              <a:rPr lang="en-US" sz="1800" b="1" dirty="0">
                <a:solidFill>
                  <a:srgbClr val="00B0F0"/>
                </a:solidFill>
                <a:latin typeface="Calibri" panose="020F0502020204030204" pitchFamily="34" charset="0"/>
                <a:ea typeface="Calibri" panose="020F0502020204030204" pitchFamily="34" charset="0"/>
                <a:cs typeface="Calibri" panose="020F0502020204030204" pitchFamily="34" charset="0"/>
              </a:rPr>
              <a:t> </a:t>
            </a:r>
            <a:r>
              <a:rPr lang="en-US" sz="1800" b="1" dirty="0">
                <a:latin typeface="Calibri" panose="020F0502020204030204" pitchFamily="34" charset="0"/>
                <a:ea typeface="Calibri" panose="020F0502020204030204" pitchFamily="34" charset="0"/>
                <a:cs typeface="Calibri" panose="020F0502020204030204" pitchFamily="34" charset="0"/>
              </a:rPr>
              <a:t>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6.379333 oz or 180.85g</a:t>
            </a:r>
          </a:p>
          <a:p>
            <a:r>
              <a:rPr lang="en-US" sz="1800" b="1" dirty="0">
                <a:latin typeface="Calibri" panose="020F0502020204030204" pitchFamily="34" charset="0"/>
                <a:ea typeface="Calibri" panose="020F0502020204030204" pitchFamily="34" charset="0"/>
                <a:cs typeface="Calibri" panose="020F0502020204030204" pitchFamily="34" charset="0"/>
              </a:rPr>
              <a:t>Total cost of the system </a:t>
            </a:r>
            <a:r>
              <a:rPr lang="en-US" sz="1800" b="1" dirty="0">
                <a:solidFill>
                  <a:srgbClr val="0070C0"/>
                </a:solidFill>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a:t>
            </a:r>
            <a:r>
              <a:rPr lang="en-US" sz="1800" b="1" dirty="0">
                <a:solidFill>
                  <a:srgbClr val="00B0F0"/>
                </a:solidFill>
                <a:latin typeface="Calibri" panose="020F0502020204030204" pitchFamily="34" charset="0"/>
                <a:ea typeface="Calibri" panose="020F0502020204030204" pitchFamily="34" charset="0"/>
                <a:cs typeface="Calibri" panose="020F0502020204030204" pitchFamily="34" charset="0"/>
                <a:sym typeface="Symbol" panose="05050102010706020507" pitchFamily="18" charset="2"/>
              </a:rPr>
              <a:t> </a:t>
            </a:r>
            <a:r>
              <a:rPr lang="en-US" sz="1800" dirty="0">
                <a:solidFill>
                  <a:srgbClr val="0070C0"/>
                </a:solidFill>
                <a:latin typeface="Calibri" panose="020F0502020204030204" pitchFamily="34" charset="0"/>
                <a:ea typeface="Calibri" panose="020F0502020204030204" pitchFamily="34" charset="0"/>
                <a:cs typeface="Calibri" panose="020F0502020204030204" pitchFamily="34" charset="0"/>
              </a:rPr>
              <a:t>$105.97</a:t>
            </a:r>
          </a:p>
          <a:p>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 </a:t>
            </a:r>
          </a:p>
        </p:txBody>
      </p:sp>
      <p:sp>
        <p:nvSpPr>
          <p:cNvPr id="4" name="Slide Number Placeholder 3">
            <a:extLst>
              <a:ext uri="{FF2B5EF4-FFF2-40B4-BE49-F238E27FC236}">
                <a16:creationId xmlns:a16="http://schemas.microsoft.com/office/drawing/2014/main" id="{0324D799-7484-55EE-6435-8C8923715A2A}"/>
              </a:ext>
            </a:extLst>
          </p:cNvPr>
          <p:cNvSpPr>
            <a:spLocks noGrp="1"/>
          </p:cNvSpPr>
          <p:nvPr>
            <p:ph type="sldNum" sz="quarter" idx="12"/>
          </p:nvPr>
        </p:nvSpPr>
        <p:spPr/>
        <p:txBody>
          <a:bodyPr/>
          <a:lstStyle/>
          <a:p>
            <a:fld id="{CC057153-B650-4DEB-B370-79DDCFDCE934}" type="slidenum">
              <a:rPr lang="en-US" smtClean="0"/>
              <a:t>7</a:t>
            </a:fld>
            <a:endParaRPr lang="en-US"/>
          </a:p>
        </p:txBody>
      </p:sp>
      <p:pic>
        <p:nvPicPr>
          <p:cNvPr id="7" name="Picture 6" descr="A computer chip with different colors and sizes&#10;&#10;AI-generated content may be incorrect.">
            <a:extLst>
              <a:ext uri="{FF2B5EF4-FFF2-40B4-BE49-F238E27FC236}">
                <a16:creationId xmlns:a16="http://schemas.microsoft.com/office/drawing/2014/main" id="{7C981D6C-7A9F-B135-41BA-9BC3D361D7B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23480" y="3219082"/>
            <a:ext cx="4967785" cy="3234386"/>
          </a:xfrm>
          <a:prstGeom prst="rect">
            <a:avLst/>
          </a:prstGeom>
        </p:spPr>
      </p:pic>
    </p:spTree>
    <p:extLst>
      <p:ext uri="{BB962C8B-B14F-4D97-AF65-F5344CB8AC3E}">
        <p14:creationId xmlns:p14="http://schemas.microsoft.com/office/powerpoint/2010/main" val="337495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9EA85-4D52-B277-8AF8-76F7AFCCD132}"/>
              </a:ext>
            </a:extLst>
          </p:cNvPr>
          <p:cNvSpPr>
            <a:spLocks noGrp="1"/>
          </p:cNvSpPr>
          <p:nvPr>
            <p:ph type="title"/>
          </p:nvPr>
        </p:nvSpPr>
        <p:spPr>
          <a:xfrm>
            <a:off x="0" y="136522"/>
            <a:ext cx="7990184" cy="376679"/>
          </a:xfrm>
        </p:spPr>
        <p:txBody>
          <a:bodyPr>
            <a:noAutofit/>
          </a:bodyPr>
          <a:lstStyle/>
          <a:p>
            <a:r>
              <a:rPr lang="en-US" sz="3200" b="1" dirty="0">
                <a:latin typeface="Calibri" panose="020F0502020204030204" pitchFamily="34" charset="0"/>
                <a:ea typeface="Calibri" panose="020F0502020204030204" pitchFamily="34" charset="0"/>
                <a:cs typeface="Calibri" panose="020F0502020204030204" pitchFamily="34" charset="0"/>
              </a:rPr>
              <a:t>System MPU:</a:t>
            </a:r>
          </a:p>
        </p:txBody>
      </p:sp>
      <p:sp>
        <p:nvSpPr>
          <p:cNvPr id="3" name="Content Placeholder 2">
            <a:extLst>
              <a:ext uri="{FF2B5EF4-FFF2-40B4-BE49-F238E27FC236}">
                <a16:creationId xmlns:a16="http://schemas.microsoft.com/office/drawing/2014/main" id="{E12E983F-E38A-CCF2-9706-99C64C8AE449}"/>
              </a:ext>
            </a:extLst>
          </p:cNvPr>
          <p:cNvSpPr>
            <a:spLocks noGrp="1"/>
          </p:cNvSpPr>
          <p:nvPr>
            <p:ph idx="1"/>
          </p:nvPr>
        </p:nvSpPr>
        <p:spPr>
          <a:xfrm>
            <a:off x="49676" y="1640978"/>
            <a:ext cx="3756547" cy="3445371"/>
          </a:xfrm>
        </p:spPr>
        <p:txBody>
          <a:bodyPr>
            <a:normAutofit/>
          </a:bodyPr>
          <a:lstStyle/>
          <a:p>
            <a:pPr marL="0" indent="0">
              <a:buNone/>
            </a:pPr>
            <a:r>
              <a:rPr lang="en-US" sz="1800" dirty="0">
                <a:latin typeface="Calibri" panose="020F0502020204030204" pitchFamily="34" charset="0"/>
                <a:ea typeface="Calibri" panose="020F0502020204030204" pitchFamily="34" charset="0"/>
                <a:cs typeface="Calibri" panose="020F0502020204030204" pitchFamily="34" charset="0"/>
              </a:rPr>
              <a:t>Arduino nano specification:</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Low cost and small footprint.</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Adequate digital and analog</a:t>
            </a:r>
          </a:p>
          <a:p>
            <a:pPr marL="171446" lvl="1" indent="0">
              <a:buNone/>
            </a:pPr>
            <a:r>
              <a:rPr lang="en-US" sz="1800" dirty="0">
                <a:latin typeface="Calibri" panose="020F0502020204030204" pitchFamily="34" charset="0"/>
                <a:ea typeface="Calibri" panose="020F0502020204030204" pitchFamily="34" charset="0"/>
                <a:cs typeface="Calibri" panose="020F0502020204030204" pitchFamily="34" charset="0"/>
              </a:rPr>
              <a:t>pins for the sensors and the LEDs. </a:t>
            </a:r>
          </a:p>
          <a:p>
            <a:pPr lvl="1">
              <a:buFont typeface="Courier New" panose="02070309020205020404" pitchFamily="49" charset="0"/>
              <a:buChar char="o"/>
            </a:pPr>
            <a:r>
              <a:rPr lang="en-US" sz="1800" dirty="0">
                <a:latin typeface="Calibri" panose="020F0502020204030204" pitchFamily="34" charset="0"/>
                <a:ea typeface="Calibri" panose="020F0502020204030204" pitchFamily="34" charset="0"/>
                <a:cs typeface="Calibri" panose="020F0502020204030204" pitchFamily="34" charset="0"/>
              </a:rPr>
              <a:t>5v and 3.3v out Pins.</a:t>
            </a:r>
          </a:p>
        </p:txBody>
      </p:sp>
      <p:sp>
        <p:nvSpPr>
          <p:cNvPr id="4" name="Slide Number Placeholder 3">
            <a:extLst>
              <a:ext uri="{FF2B5EF4-FFF2-40B4-BE49-F238E27FC236}">
                <a16:creationId xmlns:a16="http://schemas.microsoft.com/office/drawing/2014/main" id="{B88441BE-355E-2A30-DFF8-E70B483F71BF}"/>
              </a:ext>
            </a:extLst>
          </p:cNvPr>
          <p:cNvSpPr>
            <a:spLocks noGrp="1"/>
          </p:cNvSpPr>
          <p:nvPr>
            <p:ph type="sldNum" sz="quarter" idx="12"/>
          </p:nvPr>
        </p:nvSpPr>
        <p:spPr/>
        <p:txBody>
          <a:bodyPr/>
          <a:lstStyle/>
          <a:p>
            <a:fld id="{CC057153-B650-4DEB-B370-79DDCFDCE934}" type="slidenum">
              <a:rPr lang="en-US" smtClean="0"/>
              <a:t>8</a:t>
            </a:fld>
            <a:endParaRPr lang="en-US"/>
          </a:p>
        </p:txBody>
      </p:sp>
      <p:pic>
        <p:nvPicPr>
          <p:cNvPr id="5" name="Picture 4" descr="A diagram of a circuit board&#10;&#10;AI-generated content may be incorrect.">
            <a:extLst>
              <a:ext uri="{FF2B5EF4-FFF2-40B4-BE49-F238E27FC236}">
                <a16:creationId xmlns:a16="http://schemas.microsoft.com/office/drawing/2014/main" id="{F699A212-41FB-1907-FF83-1F45E66DA8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2811" y="1293552"/>
            <a:ext cx="4577749" cy="3311456"/>
          </a:xfrm>
          <a:prstGeom prst="rect">
            <a:avLst/>
          </a:prstGeom>
          <a:effectLst>
            <a:outerShdw blurRad="50800" dist="50800" dir="5400000" algn="ctr" rotWithShape="0">
              <a:schemeClr val="accent1"/>
            </a:outerShdw>
          </a:effectLst>
        </p:spPr>
      </p:pic>
    </p:spTree>
    <p:extLst>
      <p:ext uri="{BB962C8B-B14F-4D97-AF65-F5344CB8AC3E}">
        <p14:creationId xmlns:p14="http://schemas.microsoft.com/office/powerpoint/2010/main" val="2007457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4D49C-5109-B629-B00E-D9A87E6FC9A5}"/>
              </a:ext>
            </a:extLst>
          </p:cNvPr>
          <p:cNvSpPr>
            <a:spLocks noGrp="1"/>
          </p:cNvSpPr>
          <p:nvPr>
            <p:ph type="title"/>
          </p:nvPr>
        </p:nvSpPr>
        <p:spPr>
          <a:xfrm>
            <a:off x="0" y="127101"/>
            <a:ext cx="4526280" cy="518799"/>
          </a:xfrm>
        </p:spPr>
        <p:txBody>
          <a:bodyPr anchor="b">
            <a:normAutofit/>
          </a:bodyPr>
          <a:lstStyle/>
          <a:p>
            <a:r>
              <a:rPr lang="en-US" sz="3000" b="1" dirty="0">
                <a:latin typeface="Calibri" panose="020F0502020204030204" pitchFamily="34" charset="0"/>
                <a:ea typeface="Calibri" panose="020F0502020204030204" pitchFamily="34" charset="0"/>
                <a:cs typeface="Calibri" panose="020F0502020204030204" pitchFamily="34" charset="0"/>
              </a:rPr>
              <a:t>System Schematic </a:t>
            </a:r>
            <a:r>
              <a:rPr lang="en-US" sz="3000" b="1" dirty="0" err="1">
                <a:latin typeface="Calibri" panose="020F0502020204030204" pitchFamily="34" charset="0"/>
                <a:ea typeface="Calibri" panose="020F0502020204030204" pitchFamily="34" charset="0"/>
                <a:cs typeface="Calibri" panose="020F0502020204030204" pitchFamily="34" charset="0"/>
              </a:rPr>
              <a:t>Kicad</a:t>
            </a:r>
            <a:r>
              <a:rPr lang="en-US" sz="3000" b="1" dirty="0">
                <a:latin typeface="Calibri" panose="020F0502020204030204" pitchFamily="34" charset="0"/>
                <a:ea typeface="Calibri" panose="020F0502020204030204" pitchFamily="34" charset="0"/>
                <a:cs typeface="Calibri" panose="020F0502020204030204" pitchFamily="34" charset="0"/>
              </a:rPr>
              <a:t>:</a:t>
            </a:r>
          </a:p>
        </p:txBody>
      </p:sp>
      <p:sp>
        <p:nvSpPr>
          <p:cNvPr id="4" name="Slide Number Placeholder 3">
            <a:extLst>
              <a:ext uri="{FF2B5EF4-FFF2-40B4-BE49-F238E27FC236}">
                <a16:creationId xmlns:a16="http://schemas.microsoft.com/office/drawing/2014/main" id="{6412B114-09A0-777A-B9FB-5A37830F3C01}"/>
              </a:ext>
            </a:extLst>
          </p:cNvPr>
          <p:cNvSpPr>
            <a:spLocks noGrp="1"/>
          </p:cNvSpPr>
          <p:nvPr>
            <p:ph type="sldNum" sz="quarter" idx="12"/>
          </p:nvPr>
        </p:nvSpPr>
        <p:spPr/>
        <p:txBody>
          <a:bodyPr/>
          <a:lstStyle/>
          <a:p>
            <a:fld id="{CC057153-B650-4DEB-B370-79DDCFDCE934}" type="slidenum">
              <a:rPr lang="en-US" smtClean="0"/>
              <a:t>9</a:t>
            </a:fld>
            <a:endParaRPr lang="en-US"/>
          </a:p>
        </p:txBody>
      </p:sp>
      <p:pic>
        <p:nvPicPr>
          <p:cNvPr id="8" name="Picture 7" descr="A screenshot of a computer&#10;&#10;AI-generated content may be incorrect.">
            <a:extLst>
              <a:ext uri="{FF2B5EF4-FFF2-40B4-BE49-F238E27FC236}">
                <a16:creationId xmlns:a16="http://schemas.microsoft.com/office/drawing/2014/main" id="{CAB35F87-5CEE-8F09-0470-821F3C22AF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9586" y="733681"/>
            <a:ext cx="8165764" cy="5622672"/>
          </a:xfrm>
          <a:prstGeom prst="rect">
            <a:avLst/>
          </a:prstGeom>
        </p:spPr>
      </p:pic>
    </p:spTree>
    <p:extLst>
      <p:ext uri="{BB962C8B-B14F-4D97-AF65-F5344CB8AC3E}">
        <p14:creationId xmlns:p14="http://schemas.microsoft.com/office/powerpoint/2010/main" val="18092343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422</TotalTime>
  <Words>829</Words>
  <Application>Microsoft Office PowerPoint</Application>
  <PresentationFormat>On-screen Show (4:3)</PresentationFormat>
  <Paragraphs>189</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Calibri</vt:lpstr>
      <vt:lpstr>Courier New</vt:lpstr>
      <vt:lpstr>Office Theme</vt:lpstr>
      <vt:lpstr>Weather Balloon </vt:lpstr>
      <vt:lpstr>Phase 1: </vt:lpstr>
      <vt:lpstr>System Power Consumption, Cost &amp; Weight :</vt:lpstr>
      <vt:lpstr>System Feasibility:</vt:lpstr>
      <vt:lpstr>Phase 2: Block Diagram:</vt:lpstr>
      <vt:lpstr>System Parts:</vt:lpstr>
      <vt:lpstr>System Requirements Calculation:</vt:lpstr>
      <vt:lpstr>System MPU:</vt:lpstr>
      <vt:lpstr>System Schematic Kicad:</vt:lpstr>
      <vt:lpstr>System Power Consumption, Cost &amp; Weight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Alalwia</dc:creator>
  <cp:lastModifiedBy>Ola Alsaadi</cp:lastModifiedBy>
  <cp:revision>35</cp:revision>
  <dcterms:created xsi:type="dcterms:W3CDTF">2025-03-10T15:12:10Z</dcterms:created>
  <dcterms:modified xsi:type="dcterms:W3CDTF">2025-03-14T12:32:20Z</dcterms:modified>
</cp:coreProperties>
</file>