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sldIdLst>
    <p:sldId id="256" r:id="rId2"/>
    <p:sldId id="263" r:id="rId3"/>
    <p:sldId id="264" r:id="rId4"/>
    <p:sldId id="265" r:id="rId5"/>
    <p:sldId id="257" r:id="rId6"/>
    <p:sldId id="258" r:id="rId7"/>
    <p:sldId id="260" r:id="rId8"/>
    <p:sldId id="259"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9C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3/10/2025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14703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3/10/2025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09540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3/10/2025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000030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3/10/2025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631472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3/10/2025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816017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3/10/2025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30910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3/10/2025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087968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3/10/2025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210072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3/10/2025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940236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3/10/2025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655025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3/10/2025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864167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3/10/2025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2540442774"/>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1" r:id="rId6"/>
    <p:sldLayoutId id="2147483777" r:id="rId7"/>
    <p:sldLayoutId id="2147483778" r:id="rId8"/>
    <p:sldLayoutId id="2147483779" r:id="rId9"/>
    <p:sldLayoutId id="2147483780" r:id="rId10"/>
    <p:sldLayoutId id="2147483782"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jpg"/><Relationship Id="rId5" Type="http://schemas.openxmlformats.org/officeDocument/2006/relationships/image" Target="../media/image7.jpg"/><Relationship Id="rId10" Type="http://schemas.openxmlformats.org/officeDocument/2006/relationships/image" Target="../media/image12.jpg"/><Relationship Id="rId4" Type="http://schemas.openxmlformats.org/officeDocument/2006/relationships/image" Target="../media/image6.jpg"/><Relationship Id="rId9" Type="http://schemas.openxmlformats.org/officeDocument/2006/relationships/image" Target="../media/image11.jp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797DE5A-DA89-0A80-C73D-8DCE1A3E2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rful light bulb with business icons">
            <a:extLst>
              <a:ext uri="{FF2B5EF4-FFF2-40B4-BE49-F238E27FC236}">
                <a16:creationId xmlns:a16="http://schemas.microsoft.com/office/drawing/2014/main" id="{E03AD823-60DF-1EEF-DC45-2593E6538CD6}"/>
              </a:ext>
            </a:extLst>
          </p:cNvPr>
          <p:cNvPicPr>
            <a:picLocks noChangeAspect="1"/>
          </p:cNvPicPr>
          <p:nvPr/>
        </p:nvPicPr>
        <p:blipFill>
          <a:blip r:embed="rId2"/>
          <a:srcRect l="8306" r="16491" b="1"/>
          <a:stretch/>
        </p:blipFill>
        <p:spPr>
          <a:xfrm>
            <a:off x="4824248" y="1"/>
            <a:ext cx="7367752" cy="6858000"/>
          </a:xfrm>
          <a:prstGeom prst="rect">
            <a:avLst/>
          </a:prstGeom>
        </p:spPr>
      </p:pic>
      <p:sp>
        <p:nvSpPr>
          <p:cNvPr id="2" name="Title 1">
            <a:extLst>
              <a:ext uri="{FF2B5EF4-FFF2-40B4-BE49-F238E27FC236}">
                <a16:creationId xmlns:a16="http://schemas.microsoft.com/office/drawing/2014/main" id="{66DAF8FC-6414-0888-906F-6A6ADCE2F5A3}"/>
              </a:ext>
            </a:extLst>
          </p:cNvPr>
          <p:cNvSpPr>
            <a:spLocks noGrp="1"/>
          </p:cNvSpPr>
          <p:nvPr>
            <p:ph type="ctrTitle"/>
          </p:nvPr>
        </p:nvSpPr>
        <p:spPr>
          <a:xfrm>
            <a:off x="212992" y="1845547"/>
            <a:ext cx="4398264" cy="705629"/>
          </a:xfrm>
        </p:spPr>
        <p:txBody>
          <a:bodyPr>
            <a:normAutofit/>
          </a:bodyPr>
          <a:lstStyle/>
          <a:p>
            <a:pPr algn="l"/>
            <a:r>
              <a:rPr lang="en-US" dirty="0"/>
              <a:t>Weather Balloon </a:t>
            </a:r>
          </a:p>
        </p:txBody>
      </p:sp>
      <p:sp>
        <p:nvSpPr>
          <p:cNvPr id="3" name="Subtitle 2">
            <a:extLst>
              <a:ext uri="{FF2B5EF4-FFF2-40B4-BE49-F238E27FC236}">
                <a16:creationId xmlns:a16="http://schemas.microsoft.com/office/drawing/2014/main" id="{0A180E4C-CB2A-7A3C-7897-52CAE925D117}"/>
              </a:ext>
            </a:extLst>
          </p:cNvPr>
          <p:cNvSpPr>
            <a:spLocks noGrp="1"/>
          </p:cNvSpPr>
          <p:nvPr>
            <p:ph type="subTitle" idx="1"/>
          </p:nvPr>
        </p:nvSpPr>
        <p:spPr>
          <a:xfrm>
            <a:off x="212992" y="2773483"/>
            <a:ext cx="3509383" cy="353765"/>
          </a:xfrm>
        </p:spPr>
        <p:txBody>
          <a:bodyPr>
            <a:normAutofit fontScale="92500" lnSpcReduction="20000"/>
          </a:bodyPr>
          <a:lstStyle/>
          <a:p>
            <a:pPr algn="l"/>
            <a:r>
              <a:rPr lang="en-US" dirty="0"/>
              <a:t>Data Collection Circuit board</a:t>
            </a:r>
          </a:p>
        </p:txBody>
      </p:sp>
    </p:spTree>
    <p:extLst>
      <p:ext uri="{BB962C8B-B14F-4D97-AF65-F5344CB8AC3E}">
        <p14:creationId xmlns:p14="http://schemas.microsoft.com/office/powerpoint/2010/main" val="425304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661CB-395F-AD66-796B-9BFDF3666A05}"/>
              </a:ext>
            </a:extLst>
          </p:cNvPr>
          <p:cNvSpPr>
            <a:spLocks noGrp="1"/>
          </p:cNvSpPr>
          <p:nvPr>
            <p:ph type="title"/>
          </p:nvPr>
        </p:nvSpPr>
        <p:spPr/>
        <p:txBody>
          <a:bodyPr/>
          <a:lstStyle/>
          <a:p>
            <a:r>
              <a:rPr lang="en-US" dirty="0"/>
              <a:t>System power consumption , cost and weight :</a:t>
            </a:r>
          </a:p>
        </p:txBody>
      </p:sp>
      <p:graphicFrame>
        <p:nvGraphicFramePr>
          <p:cNvPr id="4" name="Content Placeholder 3">
            <a:extLst>
              <a:ext uri="{FF2B5EF4-FFF2-40B4-BE49-F238E27FC236}">
                <a16:creationId xmlns:a16="http://schemas.microsoft.com/office/drawing/2014/main" id="{9C3F8ED1-97BE-E564-2C19-C5A684446A21}"/>
              </a:ext>
            </a:extLst>
          </p:cNvPr>
          <p:cNvGraphicFramePr>
            <a:graphicFrameLocks noGrp="1"/>
          </p:cNvGraphicFramePr>
          <p:nvPr>
            <p:ph idx="1"/>
            <p:extLst>
              <p:ext uri="{D42A27DB-BD31-4B8C-83A1-F6EECF244321}">
                <p14:modId xmlns:p14="http://schemas.microsoft.com/office/powerpoint/2010/main" val="4196292490"/>
              </p:ext>
            </p:extLst>
          </p:nvPr>
        </p:nvGraphicFramePr>
        <p:xfrm>
          <a:off x="4755007" y="1405192"/>
          <a:ext cx="6935090" cy="5073785"/>
        </p:xfrm>
        <a:graphic>
          <a:graphicData uri="http://schemas.openxmlformats.org/drawingml/2006/table">
            <a:tbl>
              <a:tblPr firstRow="1" bandRow="1">
                <a:tableStyleId>{5C22544A-7EE6-4342-B048-85BDC9FD1C3A}</a:tableStyleId>
              </a:tblPr>
              <a:tblGrid>
                <a:gridCol w="2770632">
                  <a:extLst>
                    <a:ext uri="{9D8B030D-6E8A-4147-A177-3AD203B41FA5}">
                      <a16:colId xmlns:a16="http://schemas.microsoft.com/office/drawing/2014/main" val="3026754214"/>
                    </a:ext>
                  </a:extLst>
                </a:gridCol>
                <a:gridCol w="1582802">
                  <a:extLst>
                    <a:ext uri="{9D8B030D-6E8A-4147-A177-3AD203B41FA5}">
                      <a16:colId xmlns:a16="http://schemas.microsoft.com/office/drawing/2014/main" val="2368513925"/>
                    </a:ext>
                  </a:extLst>
                </a:gridCol>
                <a:gridCol w="1069848">
                  <a:extLst>
                    <a:ext uri="{9D8B030D-6E8A-4147-A177-3AD203B41FA5}">
                      <a16:colId xmlns:a16="http://schemas.microsoft.com/office/drawing/2014/main" val="2423492410"/>
                    </a:ext>
                  </a:extLst>
                </a:gridCol>
                <a:gridCol w="1511808">
                  <a:extLst>
                    <a:ext uri="{9D8B030D-6E8A-4147-A177-3AD203B41FA5}">
                      <a16:colId xmlns:a16="http://schemas.microsoft.com/office/drawing/2014/main" val="3990279432"/>
                    </a:ext>
                  </a:extLst>
                </a:gridCol>
              </a:tblGrid>
              <a:tr h="455120">
                <a:tc>
                  <a:txBody>
                    <a:bodyPr/>
                    <a:lstStyle/>
                    <a:p>
                      <a:pPr algn="ctr"/>
                      <a:r>
                        <a:rPr lang="en-US" sz="1600" dirty="0"/>
                        <a:t>Item</a:t>
                      </a:r>
                    </a:p>
                  </a:txBody>
                  <a:tcPr marL="101632" marR="101632" marT="50816" marB="50816"/>
                </a:tc>
                <a:tc>
                  <a:txBody>
                    <a:bodyPr/>
                    <a:lstStyle/>
                    <a:p>
                      <a:pPr algn="ctr"/>
                      <a:r>
                        <a:rPr lang="en-US" sz="1600"/>
                        <a:t>Current Draw</a:t>
                      </a:r>
                      <a:endParaRPr lang="en-US" sz="1600" dirty="0"/>
                    </a:p>
                  </a:txBody>
                  <a:tcPr marL="101632" marR="101632" marT="50816" marB="50816"/>
                </a:tc>
                <a:tc>
                  <a:txBody>
                    <a:bodyPr/>
                    <a:lstStyle/>
                    <a:p>
                      <a:pPr algn="ctr"/>
                      <a:r>
                        <a:rPr lang="en-US" sz="1600" dirty="0"/>
                        <a:t>Price</a:t>
                      </a:r>
                    </a:p>
                  </a:txBody>
                  <a:tcPr marL="101632" marR="101632" marT="50816" marB="50816"/>
                </a:tc>
                <a:tc>
                  <a:txBody>
                    <a:bodyPr/>
                    <a:lstStyle/>
                    <a:p>
                      <a:pPr algn="ctr"/>
                      <a:r>
                        <a:rPr lang="en-US" sz="1600" dirty="0"/>
                        <a:t>Weight</a:t>
                      </a:r>
                    </a:p>
                  </a:txBody>
                  <a:tcPr marL="101632" marR="101632" marT="50816" marB="50816"/>
                </a:tc>
                <a:extLst>
                  <a:ext uri="{0D108BD9-81ED-4DB2-BD59-A6C34878D82A}">
                    <a16:rowId xmlns:a16="http://schemas.microsoft.com/office/drawing/2014/main" val="2066845387"/>
                  </a:ext>
                </a:extLst>
              </a:tr>
              <a:tr h="378469">
                <a:tc>
                  <a:txBody>
                    <a:bodyPr/>
                    <a:lstStyle/>
                    <a:p>
                      <a:pPr algn="ctr"/>
                      <a:r>
                        <a:rPr lang="en-US" sz="1600" dirty="0"/>
                        <a:t>DHT11 (Humidity Sensor)</a:t>
                      </a:r>
                    </a:p>
                  </a:txBody>
                  <a:tcPr marL="101632" marR="101632" marT="50816" marB="50816"/>
                </a:tc>
                <a:tc>
                  <a:txBody>
                    <a:bodyPr/>
                    <a:lstStyle/>
                    <a:p>
                      <a:pPr algn="ctr"/>
                      <a:r>
                        <a:rPr lang="en-US" sz="1600" dirty="0"/>
                        <a:t>0.3mA</a:t>
                      </a:r>
                    </a:p>
                  </a:txBody>
                  <a:tcPr marL="101632" marR="101632" marT="50816" marB="50816"/>
                </a:tc>
                <a:tc>
                  <a:txBody>
                    <a:bodyPr/>
                    <a:lstStyle/>
                    <a:p>
                      <a:pPr algn="ctr"/>
                      <a:r>
                        <a:rPr lang="en-US" sz="1600" dirty="0"/>
                        <a:t>$1.00</a:t>
                      </a:r>
                    </a:p>
                  </a:txBody>
                  <a:tcPr marL="101632" marR="101632" marT="50816" marB="50816"/>
                </a:tc>
                <a:tc>
                  <a:txBody>
                    <a:bodyPr/>
                    <a:lstStyle/>
                    <a:p>
                      <a:pPr algn="ctr"/>
                      <a:r>
                        <a:rPr lang="en-US" sz="1600" dirty="0"/>
                        <a:t>0.141096 oz</a:t>
                      </a:r>
                    </a:p>
                  </a:txBody>
                  <a:tcPr marL="101632" marR="101632" marT="50816" marB="50816"/>
                </a:tc>
                <a:extLst>
                  <a:ext uri="{0D108BD9-81ED-4DB2-BD59-A6C34878D82A}">
                    <a16:rowId xmlns:a16="http://schemas.microsoft.com/office/drawing/2014/main" val="3324816258"/>
                  </a:ext>
                </a:extLst>
              </a:tr>
              <a:tr h="374904">
                <a:tc>
                  <a:txBody>
                    <a:bodyPr/>
                    <a:lstStyle/>
                    <a:p>
                      <a:pPr algn="ctr"/>
                      <a:r>
                        <a:rPr lang="en-US" sz="1600" dirty="0"/>
                        <a:t>open log (SD Card Module)</a:t>
                      </a:r>
                    </a:p>
                  </a:txBody>
                  <a:tcPr marL="101632" marR="101632" marT="50816" marB="50816"/>
                </a:tc>
                <a:tc>
                  <a:txBody>
                    <a:bodyPr/>
                    <a:lstStyle/>
                    <a:p>
                      <a:pPr algn="ctr"/>
                      <a:r>
                        <a:rPr lang="en-US" sz="1600" dirty="0"/>
                        <a:t>6mA</a:t>
                      </a:r>
                    </a:p>
                  </a:txBody>
                  <a:tcPr marL="101632" marR="101632" marT="50816" marB="50816"/>
                </a:tc>
                <a:tc>
                  <a:txBody>
                    <a:bodyPr/>
                    <a:lstStyle/>
                    <a:p>
                      <a:pPr algn="ctr"/>
                      <a:r>
                        <a:rPr lang="en-US" sz="1600" dirty="0"/>
                        <a:t>$16.95</a:t>
                      </a:r>
                    </a:p>
                  </a:txBody>
                  <a:tcPr marL="101632" marR="101632" marT="50816" marB="50816"/>
                </a:tc>
                <a:tc>
                  <a:txBody>
                    <a:bodyPr/>
                    <a:lstStyle/>
                    <a:p>
                      <a:pPr algn="ctr"/>
                      <a:r>
                        <a:rPr lang="en-US" sz="1600" dirty="0"/>
                        <a:t>0.063493 oz</a:t>
                      </a:r>
                    </a:p>
                  </a:txBody>
                  <a:tcPr marL="101632" marR="101632" marT="50816" marB="50816"/>
                </a:tc>
                <a:extLst>
                  <a:ext uri="{0D108BD9-81ED-4DB2-BD59-A6C34878D82A}">
                    <a16:rowId xmlns:a16="http://schemas.microsoft.com/office/drawing/2014/main" val="685356538"/>
                  </a:ext>
                </a:extLst>
              </a:tr>
              <a:tr h="356616">
                <a:tc>
                  <a:txBody>
                    <a:bodyPr/>
                    <a:lstStyle/>
                    <a:p>
                      <a:pPr algn="ctr"/>
                      <a:r>
                        <a:rPr lang="en-US" sz="1600" dirty="0"/>
                        <a:t>MPU6050(Gyro Module)</a:t>
                      </a:r>
                    </a:p>
                  </a:txBody>
                  <a:tcPr marL="101632" marR="101632" marT="50816" marB="50816"/>
                </a:tc>
                <a:tc>
                  <a:txBody>
                    <a:bodyPr/>
                    <a:lstStyle/>
                    <a:p>
                      <a:pPr algn="ctr"/>
                      <a:r>
                        <a:rPr lang="en-US" sz="1600" dirty="0"/>
                        <a:t>5.1mA</a:t>
                      </a:r>
                    </a:p>
                  </a:txBody>
                  <a:tcPr marL="101632" marR="101632" marT="50816" marB="50816"/>
                </a:tc>
                <a:tc>
                  <a:txBody>
                    <a:bodyPr/>
                    <a:lstStyle/>
                    <a:p>
                      <a:pPr algn="ctr"/>
                      <a:r>
                        <a:rPr lang="en-US" sz="1600" dirty="0"/>
                        <a:t>$3.00</a:t>
                      </a:r>
                    </a:p>
                  </a:txBody>
                  <a:tcPr marL="101632" marR="101632" marT="50816" marB="50816"/>
                </a:tc>
                <a:tc>
                  <a:txBody>
                    <a:bodyPr/>
                    <a:lstStyle/>
                    <a:p>
                      <a:pPr algn="ctr"/>
                      <a:r>
                        <a:rPr lang="en-US" sz="1600" dirty="0"/>
                        <a:t>0.352740 oz</a:t>
                      </a:r>
                    </a:p>
                  </a:txBody>
                  <a:tcPr marL="101632" marR="101632" marT="50816" marB="50816"/>
                </a:tc>
                <a:extLst>
                  <a:ext uri="{0D108BD9-81ED-4DB2-BD59-A6C34878D82A}">
                    <a16:rowId xmlns:a16="http://schemas.microsoft.com/office/drawing/2014/main" val="553571243"/>
                  </a:ext>
                </a:extLst>
              </a:tr>
              <a:tr h="329184">
                <a:tc>
                  <a:txBody>
                    <a:bodyPr/>
                    <a:lstStyle/>
                    <a:p>
                      <a:pPr algn="ctr"/>
                      <a:r>
                        <a:rPr lang="en-US" sz="1600" dirty="0"/>
                        <a:t>Arduino nano V3(MPU)</a:t>
                      </a:r>
                    </a:p>
                  </a:txBody>
                  <a:tcPr marL="101632" marR="101632" marT="50816" marB="50816"/>
                </a:tc>
                <a:tc>
                  <a:txBody>
                    <a:bodyPr/>
                    <a:lstStyle/>
                    <a:p>
                      <a:pPr algn="ctr"/>
                      <a:r>
                        <a:rPr lang="en-US" sz="1600" dirty="0"/>
                        <a:t>20mA</a:t>
                      </a:r>
                    </a:p>
                  </a:txBody>
                  <a:tcPr marL="101632" marR="101632" marT="50816" marB="50816"/>
                </a:tc>
                <a:tc>
                  <a:txBody>
                    <a:bodyPr/>
                    <a:lstStyle/>
                    <a:p>
                      <a:pPr algn="ctr"/>
                      <a:r>
                        <a:rPr lang="en-US" sz="1600" dirty="0"/>
                        <a:t>$5.00</a:t>
                      </a:r>
                    </a:p>
                  </a:txBody>
                  <a:tcPr marL="101632" marR="101632" marT="50816" marB="50816"/>
                </a:tc>
                <a:tc>
                  <a:txBody>
                    <a:bodyPr/>
                    <a:lstStyle/>
                    <a:p>
                      <a:pPr algn="ctr"/>
                      <a:r>
                        <a:rPr lang="en-US" sz="1600" dirty="0"/>
                        <a:t>0.358383 oz</a:t>
                      </a:r>
                    </a:p>
                  </a:txBody>
                  <a:tcPr marL="101632" marR="101632" marT="50816" marB="50816"/>
                </a:tc>
                <a:extLst>
                  <a:ext uri="{0D108BD9-81ED-4DB2-BD59-A6C34878D82A}">
                    <a16:rowId xmlns:a16="http://schemas.microsoft.com/office/drawing/2014/main" val="2773868045"/>
                  </a:ext>
                </a:extLst>
              </a:tr>
              <a:tr h="312896">
                <a:tc>
                  <a:txBody>
                    <a:bodyPr/>
                    <a:lstStyle/>
                    <a:p>
                      <a:pPr algn="ctr"/>
                      <a:r>
                        <a:rPr lang="en-US" sz="1600" dirty="0"/>
                        <a:t>SSCDANV015PAAA5</a:t>
                      </a:r>
                    </a:p>
                  </a:txBody>
                  <a:tcPr marL="101632" marR="101632" marT="50816" marB="50816"/>
                </a:tc>
                <a:tc>
                  <a:txBody>
                    <a:bodyPr/>
                    <a:lstStyle/>
                    <a:p>
                      <a:pPr algn="ctr"/>
                      <a:r>
                        <a:rPr lang="en-US" sz="1600" dirty="0"/>
                        <a:t>2.7mA</a:t>
                      </a:r>
                    </a:p>
                  </a:txBody>
                  <a:tcPr marL="101632" marR="101632" marT="50816" marB="50816"/>
                </a:tc>
                <a:tc>
                  <a:txBody>
                    <a:bodyPr/>
                    <a:lstStyle/>
                    <a:p>
                      <a:pPr algn="ctr"/>
                      <a:r>
                        <a:rPr lang="en-US" sz="1600" dirty="0"/>
                        <a:t>$48.67</a:t>
                      </a:r>
                    </a:p>
                  </a:txBody>
                  <a:tcPr marL="101632" marR="101632" marT="50816" marB="50816"/>
                </a:tc>
                <a:tc>
                  <a:txBody>
                    <a:bodyPr/>
                    <a:lstStyle/>
                    <a:p>
                      <a:pPr algn="ctr"/>
                      <a:r>
                        <a:rPr lang="en-US" sz="1600" dirty="0"/>
                        <a:t>0.035274 oz</a:t>
                      </a:r>
                    </a:p>
                  </a:txBody>
                  <a:tcPr marL="101632" marR="101632" marT="50816" marB="50816"/>
                </a:tc>
                <a:extLst>
                  <a:ext uri="{0D108BD9-81ED-4DB2-BD59-A6C34878D82A}">
                    <a16:rowId xmlns:a16="http://schemas.microsoft.com/office/drawing/2014/main" val="1123284114"/>
                  </a:ext>
                </a:extLst>
              </a:tr>
              <a:tr h="218312">
                <a:tc>
                  <a:txBody>
                    <a:bodyPr/>
                    <a:lstStyle/>
                    <a:p>
                      <a:pPr algn="ctr"/>
                      <a:r>
                        <a:rPr lang="en-US" sz="1600" dirty="0"/>
                        <a:t>4GB SD Card</a:t>
                      </a:r>
                    </a:p>
                  </a:txBody>
                  <a:tcPr marL="101632" marR="101632" marT="50816" marB="50816"/>
                </a:tc>
                <a:tc>
                  <a:txBody>
                    <a:bodyPr/>
                    <a:lstStyle/>
                    <a:p>
                      <a:pPr algn="ctr"/>
                      <a:r>
                        <a:rPr lang="en-US" sz="1600" dirty="0"/>
                        <a:t>-----</a:t>
                      </a:r>
                    </a:p>
                  </a:txBody>
                  <a:tcPr marL="101632" marR="101632" marT="50816" marB="50816"/>
                </a:tc>
                <a:tc>
                  <a:txBody>
                    <a:bodyPr/>
                    <a:lstStyle/>
                    <a:p>
                      <a:pPr algn="ctr"/>
                      <a:r>
                        <a:rPr lang="en-US" sz="1600" dirty="0"/>
                        <a:t>$9.00</a:t>
                      </a:r>
                    </a:p>
                  </a:txBody>
                  <a:tcPr marL="101632" marR="101632" marT="50816" marB="50816"/>
                </a:tc>
                <a:tc>
                  <a:txBody>
                    <a:bodyPr/>
                    <a:lstStyle/>
                    <a:p>
                      <a:pPr algn="ctr"/>
                      <a:r>
                        <a:rPr lang="en-US" sz="1600" dirty="0"/>
                        <a:t>0.070547 oz</a:t>
                      </a:r>
                    </a:p>
                  </a:txBody>
                  <a:tcPr marL="101632" marR="101632" marT="50816" marB="50816"/>
                </a:tc>
                <a:extLst>
                  <a:ext uri="{0D108BD9-81ED-4DB2-BD59-A6C34878D82A}">
                    <a16:rowId xmlns:a16="http://schemas.microsoft.com/office/drawing/2014/main" val="2916957982"/>
                  </a:ext>
                </a:extLst>
              </a:tr>
              <a:tr h="340328">
                <a:tc>
                  <a:txBody>
                    <a:bodyPr/>
                    <a:lstStyle/>
                    <a:p>
                      <a:pPr algn="ctr"/>
                      <a:r>
                        <a:rPr lang="en-US" sz="1600" dirty="0"/>
                        <a:t>PCB</a:t>
                      </a:r>
                    </a:p>
                  </a:txBody>
                  <a:tcPr marL="101632" marR="101632" marT="50816" marB="50816"/>
                </a:tc>
                <a:tc>
                  <a:txBody>
                    <a:bodyPr/>
                    <a:lstStyle/>
                    <a:p>
                      <a:pPr algn="ctr"/>
                      <a:r>
                        <a:rPr lang="en-US" sz="1600" dirty="0"/>
                        <a:t>-----</a:t>
                      </a:r>
                    </a:p>
                  </a:txBody>
                  <a:tcPr marL="101632" marR="101632" marT="50816" marB="50816"/>
                </a:tc>
                <a:tc>
                  <a:txBody>
                    <a:bodyPr/>
                    <a:lstStyle/>
                    <a:p>
                      <a:pPr algn="ctr"/>
                      <a:r>
                        <a:rPr lang="en-US" sz="1600" dirty="0"/>
                        <a:t>$7.00</a:t>
                      </a:r>
                    </a:p>
                  </a:txBody>
                  <a:tcPr marL="101632" marR="101632" marT="50816" marB="50816"/>
                </a:tc>
                <a:tc>
                  <a:txBody>
                    <a:bodyPr/>
                    <a:lstStyle/>
                    <a:p>
                      <a:pPr algn="ctr"/>
                      <a:r>
                        <a:rPr lang="en-US" sz="1600" dirty="0"/>
                        <a:t>2.400000 oz</a:t>
                      </a:r>
                    </a:p>
                  </a:txBody>
                  <a:tcPr marL="101632" marR="101632" marT="50816" marB="50816"/>
                </a:tc>
                <a:extLst>
                  <a:ext uri="{0D108BD9-81ED-4DB2-BD59-A6C34878D82A}">
                    <a16:rowId xmlns:a16="http://schemas.microsoft.com/office/drawing/2014/main" val="54535534"/>
                  </a:ext>
                </a:extLst>
              </a:tr>
              <a:tr h="328040">
                <a:tc>
                  <a:txBody>
                    <a:bodyPr/>
                    <a:lstStyle/>
                    <a:p>
                      <a:pPr algn="ctr"/>
                      <a:r>
                        <a:rPr lang="en-US" sz="1600" dirty="0"/>
                        <a:t>LEDS + Resistors</a:t>
                      </a:r>
                    </a:p>
                  </a:txBody>
                  <a:tcPr marL="101632" marR="101632" marT="50816" marB="50816"/>
                </a:tc>
                <a:tc>
                  <a:txBody>
                    <a:bodyPr/>
                    <a:lstStyle/>
                    <a:p>
                      <a:pPr algn="ctr"/>
                      <a:r>
                        <a:rPr lang="en-US" sz="1600" dirty="0"/>
                        <a:t>120mA</a:t>
                      </a:r>
                    </a:p>
                  </a:txBody>
                  <a:tcPr marL="101632" marR="101632" marT="50816" marB="50816"/>
                </a:tc>
                <a:tc>
                  <a:txBody>
                    <a:bodyPr/>
                    <a:lstStyle/>
                    <a:p>
                      <a:pPr algn="ctr"/>
                      <a:r>
                        <a:rPr lang="en-US" sz="1600" dirty="0"/>
                        <a:t>$2.00</a:t>
                      </a:r>
                    </a:p>
                  </a:txBody>
                  <a:tcPr marL="101632" marR="101632" marT="50816" marB="50816"/>
                </a:tc>
                <a:tc>
                  <a:txBody>
                    <a:bodyPr/>
                    <a:lstStyle/>
                    <a:p>
                      <a:pPr algn="ctr"/>
                      <a:r>
                        <a:rPr lang="en-US" sz="1600" dirty="0"/>
                        <a:t> 0.127800 oz</a:t>
                      </a:r>
                    </a:p>
                  </a:txBody>
                  <a:tcPr marL="101632" marR="101632" marT="50816" marB="50816"/>
                </a:tc>
                <a:extLst>
                  <a:ext uri="{0D108BD9-81ED-4DB2-BD59-A6C34878D82A}">
                    <a16:rowId xmlns:a16="http://schemas.microsoft.com/office/drawing/2014/main" val="860149515"/>
                  </a:ext>
                </a:extLst>
              </a:tr>
              <a:tr h="445329">
                <a:tc>
                  <a:txBody>
                    <a:bodyPr/>
                    <a:lstStyle/>
                    <a:p>
                      <a:pPr algn="ctr"/>
                      <a:r>
                        <a:rPr lang="en-US" sz="1600" dirty="0"/>
                        <a:t>TMP36GT9Z(Temp2)</a:t>
                      </a:r>
                    </a:p>
                  </a:txBody>
                  <a:tcPr marL="101632" marR="101632" marT="50816" marB="50816"/>
                </a:tc>
                <a:tc>
                  <a:txBody>
                    <a:bodyPr/>
                    <a:lstStyle/>
                    <a:p>
                      <a:pPr algn="ctr"/>
                      <a:r>
                        <a:rPr lang="en-US" sz="1600" dirty="0"/>
                        <a:t>50μA</a:t>
                      </a:r>
                    </a:p>
                  </a:txBody>
                  <a:tcPr marL="101632" marR="101632" marT="50816" marB="50816"/>
                </a:tc>
                <a:tc>
                  <a:txBody>
                    <a:bodyPr/>
                    <a:lstStyle/>
                    <a:p>
                      <a:pPr algn="ctr"/>
                      <a:r>
                        <a:rPr lang="en-US" sz="1600" dirty="0"/>
                        <a:t>$1.00</a:t>
                      </a:r>
                    </a:p>
                  </a:txBody>
                  <a:tcPr marL="101632" marR="101632" marT="50816" marB="50816"/>
                </a:tc>
                <a:tc>
                  <a:txBody>
                    <a:bodyPr/>
                    <a:lstStyle/>
                    <a:p>
                      <a:pPr algn="ctr"/>
                      <a:r>
                        <a:rPr lang="en-US" sz="1600" dirty="0"/>
                        <a:t>0.007408 oz</a:t>
                      </a:r>
                    </a:p>
                  </a:txBody>
                  <a:tcPr marL="101632" marR="101632" marT="50816" marB="50816"/>
                </a:tc>
                <a:extLst>
                  <a:ext uri="{0D108BD9-81ED-4DB2-BD59-A6C34878D82A}">
                    <a16:rowId xmlns:a16="http://schemas.microsoft.com/office/drawing/2014/main" val="2743173228"/>
                  </a:ext>
                </a:extLst>
              </a:tr>
              <a:tr h="445329">
                <a:tc>
                  <a:txBody>
                    <a:bodyPr/>
                    <a:lstStyle/>
                    <a:p>
                      <a:pPr algn="ctr"/>
                      <a:r>
                        <a:rPr lang="en-US" sz="1600" dirty="0"/>
                        <a:t>DS18B2(Temp1)</a:t>
                      </a:r>
                    </a:p>
                  </a:txBody>
                  <a:tcPr marL="101632" marR="101632" marT="50816" marB="50816"/>
                </a:tc>
                <a:tc>
                  <a:txBody>
                    <a:bodyPr/>
                    <a:lstStyle/>
                    <a:p>
                      <a:pPr algn="ctr"/>
                      <a:r>
                        <a:rPr lang="en-US" sz="1600" dirty="0"/>
                        <a:t>1mA</a:t>
                      </a:r>
                    </a:p>
                  </a:txBody>
                  <a:tcPr marL="101632" marR="101632" marT="50816" marB="50816"/>
                </a:tc>
                <a:tc>
                  <a:txBody>
                    <a:bodyPr/>
                    <a:lstStyle/>
                    <a:p>
                      <a:pPr algn="ctr"/>
                      <a:r>
                        <a:rPr lang="en-US" sz="1600" dirty="0"/>
                        <a:t>$5.00</a:t>
                      </a:r>
                    </a:p>
                  </a:txBody>
                  <a:tcPr marL="101632" marR="101632" marT="50816" marB="50816"/>
                </a:tc>
                <a:tc>
                  <a:txBody>
                    <a:bodyPr/>
                    <a:lstStyle/>
                    <a:p>
                      <a:pPr algn="ctr"/>
                      <a:r>
                        <a:rPr lang="en-US" sz="1600" dirty="0"/>
                        <a:t>1.230000 oz</a:t>
                      </a:r>
                    </a:p>
                  </a:txBody>
                  <a:tcPr marL="101632" marR="101632" marT="50816" marB="50816"/>
                </a:tc>
                <a:extLst>
                  <a:ext uri="{0D108BD9-81ED-4DB2-BD59-A6C34878D82A}">
                    <a16:rowId xmlns:a16="http://schemas.microsoft.com/office/drawing/2014/main" val="3573975895"/>
                  </a:ext>
                </a:extLst>
              </a:tr>
              <a:tr h="445329">
                <a:tc>
                  <a:txBody>
                    <a:bodyPr/>
                    <a:lstStyle/>
                    <a:p>
                      <a:pPr algn="ctr"/>
                      <a:r>
                        <a:rPr lang="en-US" sz="1600" dirty="0"/>
                        <a:t>9V Lithium Battery</a:t>
                      </a:r>
                    </a:p>
                  </a:txBody>
                  <a:tcPr marL="101632" marR="101632" marT="50816" marB="50816"/>
                </a:tc>
                <a:tc>
                  <a:txBody>
                    <a:bodyPr/>
                    <a:lstStyle/>
                    <a:p>
                      <a:pPr algn="ctr"/>
                      <a:r>
                        <a:rPr lang="en-US" sz="1600" dirty="0"/>
                        <a:t>-----</a:t>
                      </a:r>
                    </a:p>
                  </a:txBody>
                  <a:tcPr marL="101632" marR="101632" marT="50816" marB="50816"/>
                </a:tc>
                <a:tc>
                  <a:txBody>
                    <a:bodyPr/>
                    <a:lstStyle/>
                    <a:p>
                      <a:pPr algn="ctr"/>
                      <a:r>
                        <a:rPr lang="en-US" sz="1600" dirty="0"/>
                        <a:t>$7.35</a:t>
                      </a:r>
                    </a:p>
                  </a:txBody>
                  <a:tcPr marL="101632" marR="101632" marT="50816" marB="50816"/>
                </a:tc>
                <a:tc>
                  <a:txBody>
                    <a:bodyPr/>
                    <a:lstStyle/>
                    <a:p>
                      <a:pPr algn="ctr"/>
                      <a:r>
                        <a:rPr lang="en-US" sz="1600" dirty="0"/>
                        <a:t>1.600000 oz</a:t>
                      </a:r>
                    </a:p>
                  </a:txBody>
                  <a:tcPr marL="101632" marR="101632" marT="50816" marB="50816"/>
                </a:tc>
                <a:extLst>
                  <a:ext uri="{0D108BD9-81ED-4DB2-BD59-A6C34878D82A}">
                    <a16:rowId xmlns:a16="http://schemas.microsoft.com/office/drawing/2014/main" val="3343986584"/>
                  </a:ext>
                </a:extLst>
              </a:tr>
              <a:tr h="445329">
                <a:tc>
                  <a:txBody>
                    <a:bodyPr/>
                    <a:lstStyle/>
                    <a:p>
                      <a:pPr algn="ctr"/>
                      <a:r>
                        <a:rPr lang="en-US" sz="1600" b="1" dirty="0"/>
                        <a:t>Total:</a:t>
                      </a:r>
                    </a:p>
                  </a:txBody>
                  <a:tcPr marL="101632" marR="101632" marT="50816" marB="50816">
                    <a:solidFill>
                      <a:srgbClr val="169C9A"/>
                    </a:solidFill>
                  </a:tcPr>
                </a:tc>
                <a:tc>
                  <a:txBody>
                    <a:bodyPr/>
                    <a:lstStyle/>
                    <a:p>
                      <a:pPr algn="ctr"/>
                      <a:r>
                        <a:rPr lang="en-US" sz="1600" b="1" dirty="0"/>
                        <a:t>155.105mA</a:t>
                      </a:r>
                    </a:p>
                  </a:txBody>
                  <a:tcPr marL="101632" marR="101632" marT="50816" marB="50816">
                    <a:solidFill>
                      <a:srgbClr val="169C9A"/>
                    </a:solidFill>
                  </a:tcPr>
                </a:tc>
                <a:tc>
                  <a:txBody>
                    <a:bodyPr/>
                    <a:lstStyle/>
                    <a:p>
                      <a:pPr algn="ctr"/>
                      <a:r>
                        <a:rPr lang="en-US" sz="1600" b="1" dirty="0"/>
                        <a:t>$105.97</a:t>
                      </a:r>
                    </a:p>
                  </a:txBody>
                  <a:tcPr marL="101632" marR="101632" marT="50816" marB="50816">
                    <a:solidFill>
                      <a:srgbClr val="169C9A"/>
                    </a:solidFill>
                  </a:tcPr>
                </a:tc>
                <a:tc>
                  <a:txBody>
                    <a:bodyPr/>
                    <a:lstStyle/>
                    <a:p>
                      <a:pPr algn="ctr"/>
                      <a:r>
                        <a:rPr lang="en-US" sz="1600" b="1" dirty="0"/>
                        <a:t>6.379333 oz</a:t>
                      </a:r>
                    </a:p>
                  </a:txBody>
                  <a:tcPr marL="101632" marR="101632" marT="50816" marB="50816">
                    <a:solidFill>
                      <a:srgbClr val="169C9A"/>
                    </a:solidFill>
                  </a:tcPr>
                </a:tc>
                <a:extLst>
                  <a:ext uri="{0D108BD9-81ED-4DB2-BD59-A6C34878D82A}">
                    <a16:rowId xmlns:a16="http://schemas.microsoft.com/office/drawing/2014/main" val="293748721"/>
                  </a:ext>
                </a:extLst>
              </a:tr>
            </a:tbl>
          </a:graphicData>
        </a:graphic>
      </p:graphicFrame>
      <p:sp>
        <p:nvSpPr>
          <p:cNvPr id="6" name="TextBox 5">
            <a:extLst>
              <a:ext uri="{FF2B5EF4-FFF2-40B4-BE49-F238E27FC236}">
                <a16:creationId xmlns:a16="http://schemas.microsoft.com/office/drawing/2014/main" id="{EEAC2F86-396C-C5B8-9AC1-DC775DC30DA2}"/>
              </a:ext>
            </a:extLst>
          </p:cNvPr>
          <p:cNvSpPr txBox="1"/>
          <p:nvPr/>
        </p:nvSpPr>
        <p:spPr>
          <a:xfrm>
            <a:off x="212598" y="1881878"/>
            <a:ext cx="4395978" cy="1477328"/>
          </a:xfrm>
          <a:prstGeom prst="rect">
            <a:avLst/>
          </a:prstGeom>
          <a:noFill/>
        </p:spPr>
        <p:txBody>
          <a:bodyPr wrap="square">
            <a:spAutoFit/>
          </a:bodyPr>
          <a:lstStyle/>
          <a:p>
            <a:r>
              <a:rPr lang="en-US" dirty="0"/>
              <a:t>As a result of connecting multiple sensors to the system the total power consumption became 155.105 mA</a:t>
            </a:r>
          </a:p>
          <a:p>
            <a:r>
              <a:rPr lang="en-US" dirty="0"/>
              <a:t>using a 1200 </a:t>
            </a:r>
            <a:r>
              <a:rPr lang="en-US" dirty="0" err="1"/>
              <a:t>mAh</a:t>
            </a:r>
            <a:r>
              <a:rPr lang="en-US" dirty="0"/>
              <a:t> 9v battery would provide </a:t>
            </a:r>
          </a:p>
        </p:txBody>
      </p:sp>
    </p:spTree>
    <p:extLst>
      <p:ext uri="{BB962C8B-B14F-4D97-AF65-F5344CB8AC3E}">
        <p14:creationId xmlns:p14="http://schemas.microsoft.com/office/powerpoint/2010/main" val="1708841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44C1D-4766-125A-3A27-5D604B18D14A}"/>
              </a:ext>
            </a:extLst>
          </p:cNvPr>
          <p:cNvSpPr>
            <a:spLocks noGrp="1"/>
          </p:cNvSpPr>
          <p:nvPr>
            <p:ph type="title"/>
          </p:nvPr>
        </p:nvSpPr>
        <p:spPr/>
        <p:txBody>
          <a:bodyPr/>
          <a:lstStyle/>
          <a:p>
            <a:r>
              <a:rPr lang="en-US" dirty="0"/>
              <a:t>Phase 1: </a:t>
            </a:r>
          </a:p>
        </p:txBody>
      </p:sp>
      <p:sp>
        <p:nvSpPr>
          <p:cNvPr id="3" name="Content Placeholder 2">
            <a:extLst>
              <a:ext uri="{FF2B5EF4-FFF2-40B4-BE49-F238E27FC236}">
                <a16:creationId xmlns:a16="http://schemas.microsoft.com/office/drawing/2014/main" id="{4B1EF682-A09B-1054-57E4-CC41E2FA82DD}"/>
              </a:ext>
            </a:extLst>
          </p:cNvPr>
          <p:cNvSpPr>
            <a:spLocks noGrp="1"/>
          </p:cNvSpPr>
          <p:nvPr>
            <p:ph idx="1"/>
          </p:nvPr>
        </p:nvSpPr>
        <p:spPr>
          <a:xfrm>
            <a:off x="612647" y="1715532"/>
            <a:ext cx="5483353" cy="4593828"/>
          </a:xfrm>
        </p:spPr>
        <p:txBody>
          <a:bodyPr/>
          <a:lstStyle/>
          <a:p>
            <a:r>
              <a:rPr lang="en-US" dirty="0"/>
              <a:t>System was made using Arduino Uno</a:t>
            </a:r>
          </a:p>
          <a:p>
            <a:r>
              <a:rPr lang="en-US" dirty="0"/>
              <a:t>Arduino Uno shield that holds the sensors </a:t>
            </a:r>
          </a:p>
          <a:p>
            <a:r>
              <a:rPr lang="en-US" dirty="0"/>
              <a:t>System Estimated Weight is : 200g</a:t>
            </a:r>
          </a:p>
          <a:p>
            <a:r>
              <a:rPr lang="en-US" dirty="0"/>
              <a:t>syst</a:t>
            </a:r>
          </a:p>
        </p:txBody>
      </p:sp>
      <p:pic>
        <p:nvPicPr>
          <p:cNvPr id="4" name="Picture 3" descr="A diagram of a machine&#10;&#10;AI-generated content may be incorrect.">
            <a:extLst>
              <a:ext uri="{FF2B5EF4-FFF2-40B4-BE49-F238E27FC236}">
                <a16:creationId xmlns:a16="http://schemas.microsoft.com/office/drawing/2014/main" id="{0C3AF601-69BB-C7B9-5F71-874E015FA7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4" y="548640"/>
            <a:ext cx="5381625" cy="5722234"/>
          </a:xfrm>
          <a:prstGeom prst="rect">
            <a:avLst/>
          </a:prstGeom>
        </p:spPr>
      </p:pic>
    </p:spTree>
    <p:extLst>
      <p:ext uri="{BB962C8B-B14F-4D97-AF65-F5344CB8AC3E}">
        <p14:creationId xmlns:p14="http://schemas.microsoft.com/office/powerpoint/2010/main" val="2029705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B6E1B-7158-41FC-39B3-35AE5868B3F9}"/>
              </a:ext>
            </a:extLst>
          </p:cNvPr>
          <p:cNvSpPr>
            <a:spLocks noGrp="1"/>
          </p:cNvSpPr>
          <p:nvPr>
            <p:ph type="title"/>
          </p:nvPr>
        </p:nvSpPr>
        <p:spPr/>
        <p:txBody>
          <a:bodyPr/>
          <a:lstStyle/>
          <a:p>
            <a:r>
              <a:rPr lang="en-US" dirty="0"/>
              <a:t>System power consumption , cost and weight :</a:t>
            </a:r>
          </a:p>
        </p:txBody>
      </p:sp>
      <p:sp>
        <p:nvSpPr>
          <p:cNvPr id="3" name="Content Placeholder 2">
            <a:extLst>
              <a:ext uri="{FF2B5EF4-FFF2-40B4-BE49-F238E27FC236}">
                <a16:creationId xmlns:a16="http://schemas.microsoft.com/office/drawing/2014/main" id="{48AA2FA7-2EDB-3506-B749-297AB6F11290}"/>
              </a:ext>
            </a:extLst>
          </p:cNvPr>
          <p:cNvSpPr>
            <a:spLocks noGrp="1"/>
          </p:cNvSpPr>
          <p:nvPr>
            <p:ph idx="1"/>
          </p:nvPr>
        </p:nvSpPr>
        <p:spPr>
          <a:xfrm>
            <a:off x="739485" y="1336795"/>
            <a:ext cx="3997107" cy="4593828"/>
          </a:xfrm>
        </p:spPr>
        <p:txBody>
          <a:bodyPr>
            <a:normAutofit lnSpcReduction="10000"/>
          </a:bodyPr>
          <a:lstStyle/>
          <a:p>
            <a:r>
              <a:rPr lang="en-US" dirty="0"/>
              <a:t>From the table we notice that using Arduino uno increases the current draw and result in more power consumption it also adds more weight to the total system weight and cost</a:t>
            </a:r>
          </a:p>
          <a:p>
            <a:r>
              <a:rPr lang="en-US" dirty="0"/>
              <a:t>Humidity sensor is more expensive and is not available it reached it’s end of life </a:t>
            </a:r>
          </a:p>
          <a:p>
            <a:r>
              <a:rPr lang="en-US" dirty="0"/>
              <a:t>Gyro module is expensive as a result it increases total system cost.</a:t>
            </a:r>
          </a:p>
          <a:p>
            <a:pPr marL="0" indent="0">
              <a:buNone/>
            </a:pPr>
            <a:endParaRPr lang="en-US" dirty="0"/>
          </a:p>
          <a:p>
            <a:endParaRPr lang="en-US" dirty="0"/>
          </a:p>
          <a:p>
            <a:endParaRPr lang="en-US" dirty="0"/>
          </a:p>
        </p:txBody>
      </p:sp>
      <p:graphicFrame>
        <p:nvGraphicFramePr>
          <p:cNvPr id="4" name="Content Placeholder 3">
            <a:extLst>
              <a:ext uri="{FF2B5EF4-FFF2-40B4-BE49-F238E27FC236}">
                <a16:creationId xmlns:a16="http://schemas.microsoft.com/office/drawing/2014/main" id="{95B6047C-9500-6E33-57A9-8CE6A1F7D18B}"/>
              </a:ext>
            </a:extLst>
          </p:cNvPr>
          <p:cNvGraphicFramePr>
            <a:graphicFrameLocks/>
          </p:cNvGraphicFramePr>
          <p:nvPr>
            <p:extLst>
              <p:ext uri="{D42A27DB-BD31-4B8C-83A1-F6EECF244321}">
                <p14:modId xmlns:p14="http://schemas.microsoft.com/office/powerpoint/2010/main" val="3610171440"/>
              </p:ext>
            </p:extLst>
          </p:nvPr>
        </p:nvGraphicFramePr>
        <p:xfrm>
          <a:off x="4965319" y="1347710"/>
          <a:ext cx="6943344" cy="5073785"/>
        </p:xfrm>
        <a:graphic>
          <a:graphicData uri="http://schemas.openxmlformats.org/drawingml/2006/table">
            <a:tbl>
              <a:tblPr firstRow="1" bandRow="1">
                <a:tableStyleId>{5C22544A-7EE6-4342-B048-85BDC9FD1C3A}</a:tableStyleId>
              </a:tblPr>
              <a:tblGrid>
                <a:gridCol w="2770632">
                  <a:extLst>
                    <a:ext uri="{9D8B030D-6E8A-4147-A177-3AD203B41FA5}">
                      <a16:colId xmlns:a16="http://schemas.microsoft.com/office/drawing/2014/main" val="3026754214"/>
                    </a:ext>
                  </a:extLst>
                </a:gridCol>
                <a:gridCol w="1591056">
                  <a:extLst>
                    <a:ext uri="{9D8B030D-6E8A-4147-A177-3AD203B41FA5}">
                      <a16:colId xmlns:a16="http://schemas.microsoft.com/office/drawing/2014/main" val="2368513925"/>
                    </a:ext>
                  </a:extLst>
                </a:gridCol>
                <a:gridCol w="1069848">
                  <a:extLst>
                    <a:ext uri="{9D8B030D-6E8A-4147-A177-3AD203B41FA5}">
                      <a16:colId xmlns:a16="http://schemas.microsoft.com/office/drawing/2014/main" val="2423492410"/>
                    </a:ext>
                  </a:extLst>
                </a:gridCol>
                <a:gridCol w="1511808">
                  <a:extLst>
                    <a:ext uri="{9D8B030D-6E8A-4147-A177-3AD203B41FA5}">
                      <a16:colId xmlns:a16="http://schemas.microsoft.com/office/drawing/2014/main" val="3990279432"/>
                    </a:ext>
                  </a:extLst>
                </a:gridCol>
              </a:tblGrid>
              <a:tr h="455120">
                <a:tc>
                  <a:txBody>
                    <a:bodyPr/>
                    <a:lstStyle/>
                    <a:p>
                      <a:pPr algn="ctr"/>
                      <a:r>
                        <a:rPr lang="en-US" sz="1600" dirty="0"/>
                        <a:t>Item</a:t>
                      </a:r>
                    </a:p>
                  </a:txBody>
                  <a:tcPr marL="101632" marR="101632" marT="50816" marB="50816"/>
                </a:tc>
                <a:tc>
                  <a:txBody>
                    <a:bodyPr/>
                    <a:lstStyle/>
                    <a:p>
                      <a:pPr algn="ctr"/>
                      <a:r>
                        <a:rPr lang="en-US" sz="1600" dirty="0"/>
                        <a:t>Current Draw</a:t>
                      </a:r>
                    </a:p>
                  </a:txBody>
                  <a:tcPr marL="101632" marR="101632" marT="50816" marB="50816"/>
                </a:tc>
                <a:tc>
                  <a:txBody>
                    <a:bodyPr/>
                    <a:lstStyle/>
                    <a:p>
                      <a:pPr algn="ctr"/>
                      <a:r>
                        <a:rPr lang="en-US" sz="1600" dirty="0"/>
                        <a:t>Price</a:t>
                      </a:r>
                    </a:p>
                  </a:txBody>
                  <a:tcPr marL="101632" marR="101632" marT="50816" marB="50816"/>
                </a:tc>
                <a:tc>
                  <a:txBody>
                    <a:bodyPr/>
                    <a:lstStyle/>
                    <a:p>
                      <a:pPr algn="ctr"/>
                      <a:r>
                        <a:rPr lang="en-US" sz="1600" dirty="0"/>
                        <a:t>Weight</a:t>
                      </a:r>
                    </a:p>
                  </a:txBody>
                  <a:tcPr marL="101632" marR="101632" marT="50816" marB="50816"/>
                </a:tc>
                <a:extLst>
                  <a:ext uri="{0D108BD9-81ED-4DB2-BD59-A6C34878D82A}">
                    <a16:rowId xmlns:a16="http://schemas.microsoft.com/office/drawing/2014/main" val="2066845387"/>
                  </a:ext>
                </a:extLst>
              </a:tr>
              <a:tr h="378469">
                <a:tc>
                  <a:txBody>
                    <a:bodyPr/>
                    <a:lstStyle/>
                    <a:p>
                      <a:pPr algn="ctr"/>
                      <a:r>
                        <a:rPr lang="en-US" sz="1600" dirty="0"/>
                        <a:t>HH4030</a:t>
                      </a:r>
                    </a:p>
                  </a:txBody>
                  <a:tcPr marL="101632" marR="101632" marT="50816" marB="50816"/>
                </a:tc>
                <a:tc>
                  <a:txBody>
                    <a:bodyPr/>
                    <a:lstStyle/>
                    <a:p>
                      <a:pPr algn="ctr"/>
                      <a:r>
                        <a:rPr lang="en-US" sz="1600" dirty="0"/>
                        <a:t>200μA</a:t>
                      </a:r>
                    </a:p>
                  </a:txBody>
                  <a:tcPr marL="101632" marR="101632" marT="50816" marB="50816"/>
                </a:tc>
                <a:tc>
                  <a:txBody>
                    <a:bodyPr/>
                    <a:lstStyle/>
                    <a:p>
                      <a:pPr algn="ctr"/>
                      <a:r>
                        <a:rPr lang="en-US" sz="1600" dirty="0"/>
                        <a:t>EOL</a:t>
                      </a:r>
                    </a:p>
                  </a:txBody>
                  <a:tcPr marL="101632" marR="101632" marT="50816" marB="50816"/>
                </a:tc>
                <a:tc>
                  <a:txBody>
                    <a:bodyPr/>
                    <a:lstStyle/>
                    <a:p>
                      <a:pPr algn="ctr"/>
                      <a:r>
                        <a:rPr lang="en-US" sz="1600" dirty="0"/>
                        <a:t>0.0246918 oz</a:t>
                      </a:r>
                    </a:p>
                  </a:txBody>
                  <a:tcPr marL="101632" marR="101632" marT="50816" marB="50816"/>
                </a:tc>
                <a:extLst>
                  <a:ext uri="{0D108BD9-81ED-4DB2-BD59-A6C34878D82A}">
                    <a16:rowId xmlns:a16="http://schemas.microsoft.com/office/drawing/2014/main" val="3324816258"/>
                  </a:ext>
                </a:extLst>
              </a:tr>
              <a:tr h="374904">
                <a:tc>
                  <a:txBody>
                    <a:bodyPr/>
                    <a:lstStyle/>
                    <a:p>
                      <a:pPr algn="ctr"/>
                      <a:r>
                        <a:rPr lang="en-US" sz="1600" dirty="0"/>
                        <a:t>open log (SD Card Module)</a:t>
                      </a:r>
                    </a:p>
                  </a:txBody>
                  <a:tcPr marL="101632" marR="101632" marT="50816" marB="50816"/>
                </a:tc>
                <a:tc>
                  <a:txBody>
                    <a:bodyPr/>
                    <a:lstStyle/>
                    <a:p>
                      <a:pPr algn="ctr"/>
                      <a:r>
                        <a:rPr lang="en-US" sz="1600" dirty="0"/>
                        <a:t>6mA</a:t>
                      </a:r>
                    </a:p>
                  </a:txBody>
                  <a:tcPr marL="101632" marR="101632" marT="50816" marB="50816"/>
                </a:tc>
                <a:tc>
                  <a:txBody>
                    <a:bodyPr/>
                    <a:lstStyle/>
                    <a:p>
                      <a:pPr algn="ctr"/>
                      <a:r>
                        <a:rPr lang="en-US" sz="1600" dirty="0"/>
                        <a:t>$16.95</a:t>
                      </a:r>
                    </a:p>
                  </a:txBody>
                  <a:tcPr marL="101632" marR="101632" marT="50816" marB="50816"/>
                </a:tc>
                <a:tc>
                  <a:txBody>
                    <a:bodyPr/>
                    <a:lstStyle/>
                    <a:p>
                      <a:pPr algn="ctr"/>
                      <a:r>
                        <a:rPr lang="en-US" sz="1600" dirty="0"/>
                        <a:t>0.063493 oz</a:t>
                      </a:r>
                    </a:p>
                  </a:txBody>
                  <a:tcPr marL="101632" marR="101632" marT="50816" marB="50816"/>
                </a:tc>
                <a:extLst>
                  <a:ext uri="{0D108BD9-81ED-4DB2-BD59-A6C34878D82A}">
                    <a16:rowId xmlns:a16="http://schemas.microsoft.com/office/drawing/2014/main" val="685356538"/>
                  </a:ext>
                </a:extLst>
              </a:tr>
              <a:tr h="356616">
                <a:tc>
                  <a:txBody>
                    <a:bodyPr/>
                    <a:lstStyle/>
                    <a:p>
                      <a:pPr algn="ctr"/>
                      <a:r>
                        <a:rPr lang="en-US" sz="1600" dirty="0"/>
                        <a:t>ADXL335(Gyro Module)</a:t>
                      </a:r>
                    </a:p>
                  </a:txBody>
                  <a:tcPr marL="101632" marR="101632" marT="50816" marB="50816"/>
                </a:tc>
                <a:tc>
                  <a:txBody>
                    <a:bodyPr/>
                    <a:lstStyle/>
                    <a:p>
                      <a:pPr algn="ctr"/>
                      <a:r>
                        <a:rPr lang="en-US" sz="1600" dirty="0"/>
                        <a:t>320μA</a:t>
                      </a:r>
                    </a:p>
                  </a:txBody>
                  <a:tcPr marL="101632" marR="101632" marT="50816" marB="50816"/>
                </a:tc>
                <a:tc>
                  <a:txBody>
                    <a:bodyPr/>
                    <a:lstStyle/>
                    <a:p>
                      <a:pPr algn="ctr"/>
                      <a:r>
                        <a:rPr lang="en-US" sz="1600" dirty="0"/>
                        <a:t>$16.95</a:t>
                      </a:r>
                    </a:p>
                  </a:txBody>
                  <a:tcPr marL="101632" marR="101632" marT="50816" marB="50816"/>
                </a:tc>
                <a:tc>
                  <a:txBody>
                    <a:bodyPr/>
                    <a:lstStyle/>
                    <a:p>
                      <a:pPr algn="ctr"/>
                      <a:r>
                        <a:rPr lang="en-US" sz="1600" dirty="0"/>
                        <a:t>1.600000 oz</a:t>
                      </a:r>
                    </a:p>
                  </a:txBody>
                  <a:tcPr marL="101632" marR="101632" marT="50816" marB="50816"/>
                </a:tc>
                <a:extLst>
                  <a:ext uri="{0D108BD9-81ED-4DB2-BD59-A6C34878D82A}">
                    <a16:rowId xmlns:a16="http://schemas.microsoft.com/office/drawing/2014/main" val="553571243"/>
                  </a:ext>
                </a:extLst>
              </a:tr>
              <a:tr h="329184">
                <a:tc>
                  <a:txBody>
                    <a:bodyPr/>
                    <a:lstStyle/>
                    <a:p>
                      <a:pPr algn="ctr"/>
                      <a:r>
                        <a:rPr lang="en-US" sz="1600" dirty="0"/>
                        <a:t>Arduino Uno</a:t>
                      </a:r>
                    </a:p>
                  </a:txBody>
                  <a:tcPr marL="101632" marR="101632" marT="50816" marB="50816"/>
                </a:tc>
                <a:tc>
                  <a:txBody>
                    <a:bodyPr/>
                    <a:lstStyle/>
                    <a:p>
                      <a:pPr algn="ctr"/>
                      <a:r>
                        <a:rPr lang="en-US" sz="1600" dirty="0"/>
                        <a:t>75mA</a:t>
                      </a:r>
                    </a:p>
                  </a:txBody>
                  <a:tcPr marL="101632" marR="101632" marT="50816" marB="50816"/>
                </a:tc>
                <a:tc>
                  <a:txBody>
                    <a:bodyPr/>
                    <a:lstStyle/>
                    <a:p>
                      <a:pPr algn="ctr"/>
                      <a:r>
                        <a:rPr lang="en-US" sz="1600" dirty="0"/>
                        <a:t>$13.00</a:t>
                      </a:r>
                    </a:p>
                  </a:txBody>
                  <a:tcPr marL="101632" marR="101632" marT="50816" marB="50816"/>
                </a:tc>
                <a:tc>
                  <a:txBody>
                    <a:bodyPr/>
                    <a:lstStyle/>
                    <a:p>
                      <a:pPr algn="ctr"/>
                      <a:r>
                        <a:rPr lang="en-US" sz="1600" dirty="0"/>
                        <a:t>2.08000 oz</a:t>
                      </a:r>
                    </a:p>
                  </a:txBody>
                  <a:tcPr marL="101632" marR="101632" marT="50816" marB="50816"/>
                </a:tc>
                <a:extLst>
                  <a:ext uri="{0D108BD9-81ED-4DB2-BD59-A6C34878D82A}">
                    <a16:rowId xmlns:a16="http://schemas.microsoft.com/office/drawing/2014/main" val="2773868045"/>
                  </a:ext>
                </a:extLst>
              </a:tr>
              <a:tr h="312896">
                <a:tc>
                  <a:txBody>
                    <a:bodyPr/>
                    <a:lstStyle/>
                    <a:p>
                      <a:pPr algn="ctr"/>
                      <a:r>
                        <a:rPr lang="en-US" sz="1600" dirty="0"/>
                        <a:t>SSCDANV015PAAA5</a:t>
                      </a:r>
                    </a:p>
                  </a:txBody>
                  <a:tcPr marL="101632" marR="101632" marT="50816" marB="50816"/>
                </a:tc>
                <a:tc>
                  <a:txBody>
                    <a:bodyPr/>
                    <a:lstStyle/>
                    <a:p>
                      <a:pPr algn="ctr"/>
                      <a:r>
                        <a:rPr lang="en-US" sz="1600" dirty="0"/>
                        <a:t>2.7mA</a:t>
                      </a:r>
                    </a:p>
                  </a:txBody>
                  <a:tcPr marL="101632" marR="101632" marT="50816" marB="50816"/>
                </a:tc>
                <a:tc>
                  <a:txBody>
                    <a:bodyPr/>
                    <a:lstStyle/>
                    <a:p>
                      <a:pPr algn="ctr"/>
                      <a:r>
                        <a:rPr lang="en-US" sz="1600" dirty="0"/>
                        <a:t>$48.67</a:t>
                      </a:r>
                    </a:p>
                  </a:txBody>
                  <a:tcPr marL="101632" marR="101632" marT="50816" marB="50816"/>
                </a:tc>
                <a:tc>
                  <a:txBody>
                    <a:bodyPr/>
                    <a:lstStyle/>
                    <a:p>
                      <a:pPr algn="ctr"/>
                      <a:r>
                        <a:rPr lang="en-US" sz="1600" dirty="0"/>
                        <a:t>0.035274 oz</a:t>
                      </a:r>
                    </a:p>
                  </a:txBody>
                  <a:tcPr marL="101632" marR="101632" marT="50816" marB="50816"/>
                </a:tc>
                <a:extLst>
                  <a:ext uri="{0D108BD9-81ED-4DB2-BD59-A6C34878D82A}">
                    <a16:rowId xmlns:a16="http://schemas.microsoft.com/office/drawing/2014/main" val="1123284114"/>
                  </a:ext>
                </a:extLst>
              </a:tr>
              <a:tr h="218312">
                <a:tc>
                  <a:txBody>
                    <a:bodyPr/>
                    <a:lstStyle/>
                    <a:p>
                      <a:pPr algn="ctr"/>
                      <a:r>
                        <a:rPr lang="en-US" sz="1600" dirty="0"/>
                        <a:t>4GB SD Card</a:t>
                      </a:r>
                    </a:p>
                  </a:txBody>
                  <a:tcPr marL="101632" marR="101632" marT="50816" marB="50816"/>
                </a:tc>
                <a:tc>
                  <a:txBody>
                    <a:bodyPr/>
                    <a:lstStyle/>
                    <a:p>
                      <a:pPr algn="ctr"/>
                      <a:r>
                        <a:rPr lang="en-US" sz="1600" dirty="0"/>
                        <a:t>-----</a:t>
                      </a:r>
                    </a:p>
                  </a:txBody>
                  <a:tcPr marL="101632" marR="101632" marT="50816" marB="50816"/>
                </a:tc>
                <a:tc>
                  <a:txBody>
                    <a:bodyPr/>
                    <a:lstStyle/>
                    <a:p>
                      <a:pPr algn="ctr"/>
                      <a:r>
                        <a:rPr lang="en-US" sz="1600" dirty="0"/>
                        <a:t>$9.00</a:t>
                      </a:r>
                    </a:p>
                  </a:txBody>
                  <a:tcPr marL="101632" marR="101632" marT="50816" marB="50816"/>
                </a:tc>
                <a:tc>
                  <a:txBody>
                    <a:bodyPr/>
                    <a:lstStyle/>
                    <a:p>
                      <a:pPr algn="ctr"/>
                      <a:r>
                        <a:rPr lang="en-US" sz="1600" dirty="0"/>
                        <a:t>0.070547 oz</a:t>
                      </a:r>
                    </a:p>
                  </a:txBody>
                  <a:tcPr marL="101632" marR="101632" marT="50816" marB="50816"/>
                </a:tc>
                <a:extLst>
                  <a:ext uri="{0D108BD9-81ED-4DB2-BD59-A6C34878D82A}">
                    <a16:rowId xmlns:a16="http://schemas.microsoft.com/office/drawing/2014/main" val="2916957982"/>
                  </a:ext>
                </a:extLst>
              </a:tr>
              <a:tr h="340328">
                <a:tc>
                  <a:txBody>
                    <a:bodyPr/>
                    <a:lstStyle/>
                    <a:p>
                      <a:pPr algn="ctr"/>
                      <a:r>
                        <a:rPr lang="en-US" sz="1600" dirty="0"/>
                        <a:t>PCB</a:t>
                      </a:r>
                    </a:p>
                  </a:txBody>
                  <a:tcPr marL="101632" marR="101632" marT="50816" marB="50816"/>
                </a:tc>
                <a:tc>
                  <a:txBody>
                    <a:bodyPr/>
                    <a:lstStyle/>
                    <a:p>
                      <a:pPr algn="ctr"/>
                      <a:r>
                        <a:rPr lang="en-US" sz="1600" dirty="0"/>
                        <a:t>-----</a:t>
                      </a:r>
                    </a:p>
                  </a:txBody>
                  <a:tcPr marL="101632" marR="101632" marT="50816" marB="50816"/>
                </a:tc>
                <a:tc>
                  <a:txBody>
                    <a:bodyPr/>
                    <a:lstStyle/>
                    <a:p>
                      <a:pPr algn="ctr"/>
                      <a:r>
                        <a:rPr lang="en-US" sz="1600" dirty="0"/>
                        <a:t>$7.00</a:t>
                      </a:r>
                    </a:p>
                  </a:txBody>
                  <a:tcPr marL="101632" marR="101632" marT="50816" marB="50816"/>
                </a:tc>
                <a:tc>
                  <a:txBody>
                    <a:bodyPr/>
                    <a:lstStyle/>
                    <a:p>
                      <a:pPr algn="ctr"/>
                      <a:r>
                        <a:rPr lang="en-US" sz="1600" dirty="0"/>
                        <a:t>3.00000 oz</a:t>
                      </a:r>
                    </a:p>
                  </a:txBody>
                  <a:tcPr marL="101632" marR="101632" marT="50816" marB="50816"/>
                </a:tc>
                <a:extLst>
                  <a:ext uri="{0D108BD9-81ED-4DB2-BD59-A6C34878D82A}">
                    <a16:rowId xmlns:a16="http://schemas.microsoft.com/office/drawing/2014/main" val="54535534"/>
                  </a:ext>
                </a:extLst>
              </a:tr>
              <a:tr h="328040">
                <a:tc>
                  <a:txBody>
                    <a:bodyPr/>
                    <a:lstStyle/>
                    <a:p>
                      <a:pPr algn="ctr"/>
                      <a:r>
                        <a:rPr lang="en-US" sz="1600" dirty="0"/>
                        <a:t>LEDS + Resistors</a:t>
                      </a:r>
                    </a:p>
                  </a:txBody>
                  <a:tcPr marL="101632" marR="101632" marT="50816" marB="50816"/>
                </a:tc>
                <a:tc>
                  <a:txBody>
                    <a:bodyPr/>
                    <a:lstStyle/>
                    <a:p>
                      <a:pPr algn="ctr"/>
                      <a:r>
                        <a:rPr lang="en-US" sz="1600" dirty="0"/>
                        <a:t>120mA</a:t>
                      </a:r>
                    </a:p>
                  </a:txBody>
                  <a:tcPr marL="101632" marR="101632" marT="50816" marB="50816"/>
                </a:tc>
                <a:tc>
                  <a:txBody>
                    <a:bodyPr/>
                    <a:lstStyle/>
                    <a:p>
                      <a:pPr algn="ctr"/>
                      <a:r>
                        <a:rPr lang="en-US" sz="1600" dirty="0"/>
                        <a:t>$2.00</a:t>
                      </a:r>
                    </a:p>
                  </a:txBody>
                  <a:tcPr marL="101632" marR="101632" marT="50816" marB="50816"/>
                </a:tc>
                <a:tc>
                  <a:txBody>
                    <a:bodyPr/>
                    <a:lstStyle/>
                    <a:p>
                      <a:pPr algn="ctr"/>
                      <a:r>
                        <a:rPr lang="en-US" sz="1600" dirty="0"/>
                        <a:t> 0.127800 oz</a:t>
                      </a:r>
                    </a:p>
                  </a:txBody>
                  <a:tcPr marL="101632" marR="101632" marT="50816" marB="50816"/>
                </a:tc>
                <a:extLst>
                  <a:ext uri="{0D108BD9-81ED-4DB2-BD59-A6C34878D82A}">
                    <a16:rowId xmlns:a16="http://schemas.microsoft.com/office/drawing/2014/main" val="860149515"/>
                  </a:ext>
                </a:extLst>
              </a:tr>
              <a:tr h="445329">
                <a:tc>
                  <a:txBody>
                    <a:bodyPr/>
                    <a:lstStyle/>
                    <a:p>
                      <a:pPr algn="ctr"/>
                      <a:r>
                        <a:rPr lang="en-US" sz="1600" dirty="0"/>
                        <a:t>TMP36GT9Z(Temp2)</a:t>
                      </a:r>
                    </a:p>
                  </a:txBody>
                  <a:tcPr marL="101632" marR="101632" marT="50816" marB="50816"/>
                </a:tc>
                <a:tc>
                  <a:txBody>
                    <a:bodyPr/>
                    <a:lstStyle/>
                    <a:p>
                      <a:pPr algn="ctr"/>
                      <a:r>
                        <a:rPr lang="en-US" sz="1600" dirty="0"/>
                        <a:t>50μA</a:t>
                      </a:r>
                    </a:p>
                  </a:txBody>
                  <a:tcPr marL="101632" marR="101632" marT="50816" marB="50816"/>
                </a:tc>
                <a:tc>
                  <a:txBody>
                    <a:bodyPr/>
                    <a:lstStyle/>
                    <a:p>
                      <a:pPr algn="ctr"/>
                      <a:r>
                        <a:rPr lang="en-US" sz="1600" dirty="0"/>
                        <a:t>$1.00</a:t>
                      </a:r>
                    </a:p>
                  </a:txBody>
                  <a:tcPr marL="101632" marR="101632" marT="50816" marB="50816"/>
                </a:tc>
                <a:tc>
                  <a:txBody>
                    <a:bodyPr/>
                    <a:lstStyle/>
                    <a:p>
                      <a:pPr algn="ctr"/>
                      <a:r>
                        <a:rPr lang="en-US" sz="1600" dirty="0"/>
                        <a:t>0.007408 oz</a:t>
                      </a:r>
                    </a:p>
                  </a:txBody>
                  <a:tcPr marL="101632" marR="101632" marT="50816" marB="50816"/>
                </a:tc>
                <a:extLst>
                  <a:ext uri="{0D108BD9-81ED-4DB2-BD59-A6C34878D82A}">
                    <a16:rowId xmlns:a16="http://schemas.microsoft.com/office/drawing/2014/main" val="2743173228"/>
                  </a:ext>
                </a:extLst>
              </a:tr>
              <a:tr h="445329">
                <a:tc>
                  <a:txBody>
                    <a:bodyPr/>
                    <a:lstStyle/>
                    <a:p>
                      <a:pPr algn="ctr"/>
                      <a:r>
                        <a:rPr lang="en-US" sz="1600" dirty="0"/>
                        <a:t>DS18B2(Temp1)</a:t>
                      </a:r>
                    </a:p>
                  </a:txBody>
                  <a:tcPr marL="101632" marR="101632" marT="50816" marB="50816"/>
                </a:tc>
                <a:tc>
                  <a:txBody>
                    <a:bodyPr/>
                    <a:lstStyle/>
                    <a:p>
                      <a:pPr algn="ctr"/>
                      <a:r>
                        <a:rPr lang="en-US" sz="1600" dirty="0"/>
                        <a:t>1mA</a:t>
                      </a:r>
                    </a:p>
                  </a:txBody>
                  <a:tcPr marL="101632" marR="101632" marT="50816" marB="50816"/>
                </a:tc>
                <a:tc>
                  <a:txBody>
                    <a:bodyPr/>
                    <a:lstStyle/>
                    <a:p>
                      <a:pPr algn="ctr"/>
                      <a:r>
                        <a:rPr lang="en-US" sz="1600" dirty="0"/>
                        <a:t>$5.00</a:t>
                      </a:r>
                    </a:p>
                  </a:txBody>
                  <a:tcPr marL="101632" marR="101632" marT="50816" marB="50816"/>
                </a:tc>
                <a:tc>
                  <a:txBody>
                    <a:bodyPr/>
                    <a:lstStyle/>
                    <a:p>
                      <a:pPr algn="ctr"/>
                      <a:r>
                        <a:rPr lang="en-US" sz="1600" dirty="0"/>
                        <a:t>1.230000 oz</a:t>
                      </a:r>
                    </a:p>
                  </a:txBody>
                  <a:tcPr marL="101632" marR="101632" marT="50816" marB="50816"/>
                </a:tc>
                <a:extLst>
                  <a:ext uri="{0D108BD9-81ED-4DB2-BD59-A6C34878D82A}">
                    <a16:rowId xmlns:a16="http://schemas.microsoft.com/office/drawing/2014/main" val="3573975895"/>
                  </a:ext>
                </a:extLst>
              </a:tr>
              <a:tr h="445329">
                <a:tc>
                  <a:txBody>
                    <a:bodyPr/>
                    <a:lstStyle/>
                    <a:p>
                      <a:pPr algn="ctr"/>
                      <a:r>
                        <a:rPr lang="en-US" sz="1600" dirty="0"/>
                        <a:t>9V Lithium Battery</a:t>
                      </a:r>
                    </a:p>
                  </a:txBody>
                  <a:tcPr marL="101632" marR="101632" marT="50816" marB="50816"/>
                </a:tc>
                <a:tc>
                  <a:txBody>
                    <a:bodyPr/>
                    <a:lstStyle/>
                    <a:p>
                      <a:pPr algn="ctr"/>
                      <a:r>
                        <a:rPr lang="en-US" sz="1600" dirty="0"/>
                        <a:t>-----</a:t>
                      </a:r>
                    </a:p>
                  </a:txBody>
                  <a:tcPr marL="101632" marR="101632" marT="50816" marB="50816"/>
                </a:tc>
                <a:tc>
                  <a:txBody>
                    <a:bodyPr/>
                    <a:lstStyle/>
                    <a:p>
                      <a:pPr algn="ctr"/>
                      <a:r>
                        <a:rPr lang="en-US" sz="1600" dirty="0"/>
                        <a:t>$7.35</a:t>
                      </a:r>
                    </a:p>
                  </a:txBody>
                  <a:tcPr marL="101632" marR="101632" marT="50816" marB="50816"/>
                </a:tc>
                <a:tc>
                  <a:txBody>
                    <a:bodyPr/>
                    <a:lstStyle/>
                    <a:p>
                      <a:pPr algn="ctr"/>
                      <a:r>
                        <a:rPr lang="en-US" sz="1600" dirty="0"/>
                        <a:t>1.600000 oz</a:t>
                      </a:r>
                    </a:p>
                  </a:txBody>
                  <a:tcPr marL="101632" marR="101632" marT="50816" marB="50816"/>
                </a:tc>
                <a:extLst>
                  <a:ext uri="{0D108BD9-81ED-4DB2-BD59-A6C34878D82A}">
                    <a16:rowId xmlns:a16="http://schemas.microsoft.com/office/drawing/2014/main" val="3343986584"/>
                  </a:ext>
                </a:extLst>
              </a:tr>
              <a:tr h="445329">
                <a:tc>
                  <a:txBody>
                    <a:bodyPr/>
                    <a:lstStyle/>
                    <a:p>
                      <a:pPr algn="ctr"/>
                      <a:r>
                        <a:rPr lang="en-US" sz="1600" b="1" dirty="0"/>
                        <a:t>Total:</a:t>
                      </a:r>
                    </a:p>
                  </a:txBody>
                  <a:tcPr marL="101632" marR="101632" marT="50816" marB="50816">
                    <a:solidFill>
                      <a:srgbClr val="169C9A"/>
                    </a:solidFill>
                  </a:tcPr>
                </a:tc>
                <a:tc>
                  <a:txBody>
                    <a:bodyPr/>
                    <a:lstStyle/>
                    <a:p>
                      <a:pPr algn="ctr"/>
                      <a:r>
                        <a:rPr lang="en-US" sz="1600" b="1" dirty="0"/>
                        <a:t>205.27mA</a:t>
                      </a:r>
                    </a:p>
                  </a:txBody>
                  <a:tcPr marL="101632" marR="101632" marT="50816" marB="50816">
                    <a:solidFill>
                      <a:srgbClr val="169C9A"/>
                    </a:solidFill>
                  </a:tcPr>
                </a:tc>
                <a:tc>
                  <a:txBody>
                    <a:bodyPr/>
                    <a:lstStyle/>
                    <a:p>
                      <a:pPr algn="ctr"/>
                      <a:r>
                        <a:rPr lang="en-US" sz="1600" b="1" dirty="0"/>
                        <a:t>$126.92</a:t>
                      </a:r>
                    </a:p>
                  </a:txBody>
                  <a:tcPr marL="101632" marR="101632" marT="50816" marB="50816">
                    <a:solidFill>
                      <a:srgbClr val="169C9A"/>
                    </a:solidFill>
                  </a:tcPr>
                </a:tc>
                <a:tc>
                  <a:txBody>
                    <a:bodyPr/>
                    <a:lstStyle/>
                    <a:p>
                      <a:pPr algn="ctr"/>
                      <a:r>
                        <a:rPr lang="en-US" sz="1600" b="1" dirty="0"/>
                        <a:t>9.839214 oz</a:t>
                      </a:r>
                    </a:p>
                  </a:txBody>
                  <a:tcPr marL="101632" marR="101632" marT="50816" marB="50816">
                    <a:solidFill>
                      <a:srgbClr val="169C9A"/>
                    </a:solidFill>
                  </a:tcPr>
                </a:tc>
                <a:extLst>
                  <a:ext uri="{0D108BD9-81ED-4DB2-BD59-A6C34878D82A}">
                    <a16:rowId xmlns:a16="http://schemas.microsoft.com/office/drawing/2014/main" val="293748721"/>
                  </a:ext>
                </a:extLst>
              </a:tr>
            </a:tbl>
          </a:graphicData>
        </a:graphic>
      </p:graphicFrame>
    </p:spTree>
    <p:extLst>
      <p:ext uri="{BB962C8B-B14F-4D97-AF65-F5344CB8AC3E}">
        <p14:creationId xmlns:p14="http://schemas.microsoft.com/office/powerpoint/2010/main" val="1008913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822E-F6B9-A39E-CD74-1AA6CA82E704}"/>
              </a:ext>
            </a:extLst>
          </p:cNvPr>
          <p:cNvSpPr>
            <a:spLocks noGrp="1"/>
          </p:cNvSpPr>
          <p:nvPr>
            <p:ph type="title"/>
          </p:nvPr>
        </p:nvSpPr>
        <p:spPr/>
        <p:txBody>
          <a:bodyPr/>
          <a:lstStyle/>
          <a:p>
            <a:r>
              <a:rPr lang="en-US" dirty="0"/>
              <a:t>System Feasibility</a:t>
            </a:r>
          </a:p>
        </p:txBody>
      </p:sp>
      <p:sp>
        <p:nvSpPr>
          <p:cNvPr id="3" name="Content Placeholder 2">
            <a:extLst>
              <a:ext uri="{FF2B5EF4-FFF2-40B4-BE49-F238E27FC236}">
                <a16:creationId xmlns:a16="http://schemas.microsoft.com/office/drawing/2014/main" id="{4B275540-A8B5-66D6-CA4C-CE472660D28D}"/>
              </a:ext>
            </a:extLst>
          </p:cNvPr>
          <p:cNvSpPr>
            <a:spLocks noGrp="1"/>
          </p:cNvSpPr>
          <p:nvPr>
            <p:ph idx="1"/>
          </p:nvPr>
        </p:nvSpPr>
        <p:spPr>
          <a:xfrm>
            <a:off x="612648" y="1313196"/>
            <a:ext cx="5961889" cy="4593828"/>
          </a:xfrm>
        </p:spPr>
        <p:txBody>
          <a:bodyPr>
            <a:normAutofit fontScale="62500" lnSpcReduction="20000"/>
          </a:bodyPr>
          <a:lstStyle/>
          <a:p>
            <a:r>
              <a:rPr lang="en-US" dirty="0"/>
              <a:t>The system is not feasible without substituting a certain components like the humidity sensor other components are expensive which increases the total cost of the system and depending on the budget system might not be feasible if the available budget is less than the total cost of the system. </a:t>
            </a:r>
          </a:p>
          <a:p>
            <a:r>
              <a:rPr lang="en-US" dirty="0"/>
              <a:t>Part of the design process was to calculate the total weight of the PCB with all the components the cost of the system and power consumption.</a:t>
            </a:r>
          </a:p>
          <a:p>
            <a:r>
              <a:rPr lang="en-US" b="1" dirty="0"/>
              <a:t>Total Power consumption : </a:t>
            </a:r>
            <a:r>
              <a:rPr lang="en-US" dirty="0"/>
              <a:t>the total system current draw was calculated </a:t>
            </a:r>
            <a:r>
              <a:rPr lang="en-US" dirty="0">
                <a:solidFill>
                  <a:srgbClr val="0070C0"/>
                </a:solidFill>
              </a:rPr>
              <a:t>207.27mA</a:t>
            </a:r>
          </a:p>
          <a:p>
            <a:pPr marL="0" indent="0">
              <a:buNone/>
            </a:pPr>
            <a:r>
              <a:rPr lang="en-US" dirty="0"/>
              <a:t>    Arduino Uno will consume </a:t>
            </a:r>
            <a:r>
              <a:rPr lang="en-US" dirty="0">
                <a:solidFill>
                  <a:srgbClr val="0070C0"/>
                </a:solidFill>
              </a:rPr>
              <a:t>75 mA * 9 volts  = 675mW</a:t>
            </a:r>
          </a:p>
          <a:p>
            <a:pPr marL="0" indent="0">
              <a:buNone/>
            </a:pPr>
            <a:r>
              <a:rPr lang="en-US" dirty="0"/>
              <a:t>    Sensors power consumption would be </a:t>
            </a:r>
            <a:r>
              <a:rPr lang="en-US" dirty="0">
                <a:solidFill>
                  <a:srgbClr val="0070C0"/>
                </a:solidFill>
              </a:rPr>
              <a:t>130.27 at 5 volts =  651.35mW </a:t>
            </a:r>
          </a:p>
          <a:p>
            <a:pPr marL="0" indent="0">
              <a:buNone/>
            </a:pPr>
            <a:r>
              <a:rPr lang="en-US" dirty="0"/>
              <a:t>    Total power consumption  </a:t>
            </a:r>
            <a:r>
              <a:rPr lang="en-US" dirty="0">
                <a:solidFill>
                  <a:srgbClr val="0070C0"/>
                </a:solidFill>
              </a:rPr>
              <a:t>675mW + 651.36mW = 1326.36mW</a:t>
            </a:r>
          </a:p>
          <a:p>
            <a:pPr marL="0" indent="0">
              <a:buNone/>
            </a:pPr>
            <a:r>
              <a:rPr lang="en-US" dirty="0"/>
              <a:t>    Using a 9v (1200mAh) Lithium battery we get </a:t>
            </a:r>
            <a:br>
              <a:rPr lang="en-US" dirty="0"/>
            </a:br>
            <a:r>
              <a:rPr lang="en-US" dirty="0"/>
              <a:t>    </a:t>
            </a:r>
            <a:r>
              <a:rPr lang="en-US" dirty="0">
                <a:solidFill>
                  <a:srgbClr val="0070C0"/>
                </a:solidFill>
              </a:rPr>
              <a:t>1200mAh/207.27mA = 5.79 hours</a:t>
            </a:r>
          </a:p>
          <a:p>
            <a:r>
              <a:rPr lang="en-US" b="1" dirty="0"/>
              <a:t>Total Weight of the system:</a:t>
            </a:r>
            <a:r>
              <a:rPr lang="en-US" dirty="0"/>
              <a:t> the total weight calculated at </a:t>
            </a:r>
            <a:br>
              <a:rPr lang="en-US" dirty="0"/>
            </a:br>
            <a:r>
              <a:rPr lang="en-US" dirty="0">
                <a:solidFill>
                  <a:srgbClr val="0070C0"/>
                </a:solidFill>
              </a:rPr>
              <a:t>9.839214 oz </a:t>
            </a:r>
            <a:r>
              <a:rPr lang="en-US">
                <a:solidFill>
                  <a:srgbClr val="0070C0"/>
                </a:solidFill>
              </a:rPr>
              <a:t>or 278.94g</a:t>
            </a:r>
            <a:endParaRPr lang="en-US" dirty="0">
              <a:solidFill>
                <a:srgbClr val="0070C0"/>
              </a:solidFill>
            </a:endParaRPr>
          </a:p>
          <a:p>
            <a:r>
              <a:rPr lang="en-US" b="1" dirty="0"/>
              <a:t>Total cost of the system: </a:t>
            </a:r>
            <a:r>
              <a:rPr lang="en-US" dirty="0"/>
              <a:t>was estimated at </a:t>
            </a:r>
            <a:r>
              <a:rPr lang="en-US" dirty="0">
                <a:solidFill>
                  <a:srgbClr val="0070C0"/>
                </a:solidFill>
              </a:rPr>
              <a:t>$126.92</a:t>
            </a:r>
            <a:endParaRPr lang="en-US" dirty="0"/>
          </a:p>
        </p:txBody>
      </p:sp>
      <p:pic>
        <p:nvPicPr>
          <p:cNvPr id="5" name="Picture 4" descr="A close-up of a circuit board&#10;&#10;AI-generated content may be incorrect.">
            <a:extLst>
              <a:ext uri="{FF2B5EF4-FFF2-40B4-BE49-F238E27FC236}">
                <a16:creationId xmlns:a16="http://schemas.microsoft.com/office/drawing/2014/main" id="{CA2A43BB-4B11-D887-C73B-284E77600651}"/>
              </a:ext>
            </a:extLst>
          </p:cNvPr>
          <p:cNvPicPr>
            <a:picLocks noChangeAspect="1"/>
          </p:cNvPicPr>
          <p:nvPr/>
        </p:nvPicPr>
        <p:blipFill>
          <a:blip r:embed="rId2">
            <a:extLst>
              <a:ext uri="{28A0092B-C50C-407E-A947-70E740481C1C}">
                <a14:useLocalDpi xmlns:a14="http://schemas.microsoft.com/office/drawing/2010/main" val="0"/>
              </a:ext>
            </a:extLst>
          </a:blip>
          <a:srcRect l="5952" t="4385" r="6518" b="5705"/>
          <a:stretch/>
        </p:blipFill>
        <p:spPr>
          <a:xfrm>
            <a:off x="6724650" y="1313196"/>
            <a:ext cx="4953000" cy="4068430"/>
          </a:xfrm>
          <a:prstGeom prst="rect">
            <a:avLst/>
          </a:prstGeom>
        </p:spPr>
      </p:pic>
    </p:spTree>
    <p:extLst>
      <p:ext uri="{BB962C8B-B14F-4D97-AF65-F5344CB8AC3E}">
        <p14:creationId xmlns:p14="http://schemas.microsoft.com/office/powerpoint/2010/main" val="2750383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DE643E-F895-91D8-8822-745A2C341B7E}"/>
              </a:ext>
            </a:extLst>
          </p:cNvPr>
          <p:cNvSpPr>
            <a:spLocks noGrp="1"/>
          </p:cNvSpPr>
          <p:nvPr>
            <p:ph type="title"/>
          </p:nvPr>
        </p:nvSpPr>
        <p:spPr>
          <a:xfrm>
            <a:off x="612648" y="600075"/>
            <a:ext cx="6035040" cy="1529932"/>
          </a:xfrm>
        </p:spPr>
        <p:txBody>
          <a:bodyPr anchor="b">
            <a:normAutofit/>
          </a:bodyPr>
          <a:lstStyle/>
          <a:p>
            <a:r>
              <a:rPr lang="en-US" dirty="0"/>
              <a:t>Phase 2:</a:t>
            </a:r>
            <a:br>
              <a:rPr lang="en-US" dirty="0"/>
            </a:br>
            <a:r>
              <a:rPr lang="en-US" dirty="0"/>
              <a:t>Block Diagram:</a:t>
            </a:r>
          </a:p>
        </p:txBody>
      </p:sp>
      <p:sp>
        <p:nvSpPr>
          <p:cNvPr id="3" name="Content Placeholder 2">
            <a:extLst>
              <a:ext uri="{FF2B5EF4-FFF2-40B4-BE49-F238E27FC236}">
                <a16:creationId xmlns:a16="http://schemas.microsoft.com/office/drawing/2014/main" id="{677BBB80-A07A-91CC-E69E-CCBE103A3256}"/>
              </a:ext>
            </a:extLst>
          </p:cNvPr>
          <p:cNvSpPr>
            <a:spLocks noGrp="1"/>
          </p:cNvSpPr>
          <p:nvPr>
            <p:ph idx="1"/>
          </p:nvPr>
        </p:nvSpPr>
        <p:spPr>
          <a:xfrm>
            <a:off x="612648" y="2212848"/>
            <a:ext cx="5483352" cy="4096512"/>
          </a:xfrm>
        </p:spPr>
        <p:txBody>
          <a:bodyPr>
            <a:normAutofit/>
          </a:bodyPr>
          <a:lstStyle/>
          <a:p>
            <a:pPr marL="0" indent="0">
              <a:buNone/>
            </a:pPr>
            <a:r>
              <a:rPr lang="en-US" sz="1800" dirty="0"/>
              <a:t>The block diagram of the system remained the same But Some components were changed to reduce total Cost, weight and power consumption making the system more efficient.</a:t>
            </a:r>
          </a:p>
          <a:p>
            <a:pPr marL="0" indent="0">
              <a:buNone/>
            </a:pPr>
            <a:r>
              <a:rPr lang="en-US" sz="1800" dirty="0"/>
              <a:t>A custom BCP was made to accommodate the new system components. </a:t>
            </a:r>
          </a:p>
        </p:txBody>
      </p:sp>
      <p:pic>
        <p:nvPicPr>
          <p:cNvPr id="6" name="Picture 5" descr="A diagram of a machine&#10;&#10;AI-generated content may be incorrect.">
            <a:extLst>
              <a:ext uri="{FF2B5EF4-FFF2-40B4-BE49-F238E27FC236}">
                <a16:creationId xmlns:a16="http://schemas.microsoft.com/office/drawing/2014/main" id="{D306AAD0-FD7F-6FFE-E6E6-E3370D882F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1360" y="295275"/>
            <a:ext cx="6020640" cy="6401693"/>
          </a:xfrm>
          <a:prstGeom prst="rect">
            <a:avLst/>
          </a:prstGeom>
        </p:spPr>
      </p:pic>
    </p:spTree>
    <p:extLst>
      <p:ext uri="{BB962C8B-B14F-4D97-AF65-F5344CB8AC3E}">
        <p14:creationId xmlns:p14="http://schemas.microsoft.com/office/powerpoint/2010/main" val="1166818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90E2E6-7CDD-EB7C-14EF-6F3927A2EB3D}"/>
              </a:ext>
            </a:extLst>
          </p:cNvPr>
          <p:cNvSpPr>
            <a:spLocks noGrp="1"/>
          </p:cNvSpPr>
          <p:nvPr>
            <p:ph type="title"/>
          </p:nvPr>
        </p:nvSpPr>
        <p:spPr>
          <a:xfrm>
            <a:off x="612648" y="452792"/>
            <a:ext cx="6035040" cy="653632"/>
          </a:xfrm>
        </p:spPr>
        <p:txBody>
          <a:bodyPr anchor="b">
            <a:normAutofit/>
          </a:bodyPr>
          <a:lstStyle/>
          <a:p>
            <a:r>
              <a:rPr lang="en-US" dirty="0"/>
              <a:t>System Parts:</a:t>
            </a:r>
          </a:p>
        </p:txBody>
      </p:sp>
      <p:sp>
        <p:nvSpPr>
          <p:cNvPr id="3" name="Content Placeholder 2">
            <a:extLst>
              <a:ext uri="{FF2B5EF4-FFF2-40B4-BE49-F238E27FC236}">
                <a16:creationId xmlns:a16="http://schemas.microsoft.com/office/drawing/2014/main" id="{61AEC2F4-3805-177A-632B-ED97FF6CC71D}"/>
              </a:ext>
            </a:extLst>
          </p:cNvPr>
          <p:cNvSpPr>
            <a:spLocks noGrp="1"/>
          </p:cNvSpPr>
          <p:nvPr>
            <p:ph idx="1"/>
          </p:nvPr>
        </p:nvSpPr>
        <p:spPr>
          <a:xfrm>
            <a:off x="612648" y="1106424"/>
            <a:ext cx="6492240" cy="5202936"/>
          </a:xfrm>
        </p:spPr>
        <p:txBody>
          <a:bodyPr>
            <a:normAutofit fontScale="77500" lnSpcReduction="20000"/>
          </a:bodyPr>
          <a:lstStyle/>
          <a:p>
            <a:pPr marL="0" indent="0">
              <a:buNone/>
            </a:pPr>
            <a:r>
              <a:rPr lang="en-US" sz="1800" dirty="0"/>
              <a:t>System parts were picked based on the system requirements:</a:t>
            </a:r>
          </a:p>
          <a:p>
            <a:r>
              <a:rPr lang="en-US" sz="1800" dirty="0"/>
              <a:t>Function : system must perform the requested task.</a:t>
            </a:r>
          </a:p>
          <a:p>
            <a:r>
              <a:rPr lang="en-US" sz="1800" dirty="0"/>
              <a:t>Weight : system weight must not exceed  200g.</a:t>
            </a:r>
          </a:p>
          <a:p>
            <a:r>
              <a:rPr lang="en-US" sz="1800" dirty="0"/>
              <a:t>Cost : system budget is &lt;= $149. </a:t>
            </a:r>
          </a:p>
          <a:p>
            <a:pPr marL="0" indent="0">
              <a:buNone/>
            </a:pPr>
            <a:r>
              <a:rPr lang="en-US" sz="1800" dirty="0"/>
              <a:t>Components:</a:t>
            </a:r>
          </a:p>
          <a:p>
            <a:r>
              <a:rPr lang="en-US" sz="1800" dirty="0"/>
              <a:t>1K resistors x 6, 4.7K resistor x 1.</a:t>
            </a:r>
          </a:p>
          <a:p>
            <a:r>
              <a:rPr lang="en-US" sz="1800" dirty="0"/>
              <a:t>DS18B20 External Temperature Sensor</a:t>
            </a:r>
          </a:p>
          <a:p>
            <a:r>
              <a:rPr lang="en-US" sz="1800" dirty="0"/>
              <a:t>TMP36GT9 Internal Temperature Sensor</a:t>
            </a:r>
          </a:p>
          <a:p>
            <a:r>
              <a:rPr lang="en-US" sz="1800" dirty="0"/>
              <a:t>(red, green, yellow, Orange)x1 and (blue)x2 LEDs.</a:t>
            </a:r>
          </a:p>
          <a:p>
            <a:r>
              <a:rPr lang="en-US" sz="1800" dirty="0"/>
              <a:t>Arduino nano V3.</a:t>
            </a:r>
          </a:p>
          <a:p>
            <a:r>
              <a:rPr lang="en-US" sz="1800" dirty="0"/>
              <a:t>Spark fun Open Log (SD card Module).</a:t>
            </a:r>
          </a:p>
          <a:p>
            <a:r>
              <a:rPr lang="en-US" sz="1800" dirty="0"/>
              <a:t>4GB Sd card .</a:t>
            </a:r>
          </a:p>
          <a:p>
            <a:r>
              <a:rPr lang="en-US" sz="1800" dirty="0"/>
              <a:t>Honeywell SSCDANV015PAAA5 Pressure Sensor</a:t>
            </a:r>
          </a:p>
          <a:p>
            <a:r>
              <a:rPr lang="en-US" sz="1800" dirty="0"/>
              <a:t>MPU6050 Gyro Sensor </a:t>
            </a:r>
          </a:p>
          <a:p>
            <a:r>
              <a:rPr lang="en-US" sz="1800" dirty="0"/>
              <a:t>9v Lithium Batteries (1200mAh)</a:t>
            </a:r>
          </a:p>
          <a:p>
            <a:endParaRPr lang="en-US" sz="1800" dirty="0"/>
          </a:p>
          <a:p>
            <a:endParaRPr lang="en-US" sz="1800" dirty="0"/>
          </a:p>
        </p:txBody>
      </p:sp>
      <p:pic>
        <p:nvPicPr>
          <p:cNvPr id="6" name="Picture 5" descr="A blue square object with a small square hole&#10;&#10;AI-generated content may be incorrect.">
            <a:extLst>
              <a:ext uri="{FF2B5EF4-FFF2-40B4-BE49-F238E27FC236}">
                <a16:creationId xmlns:a16="http://schemas.microsoft.com/office/drawing/2014/main" id="{60E22B0C-FA1B-3240-4725-866D4F1BAE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4321" y="1650759"/>
            <a:ext cx="1794129" cy="1794129"/>
          </a:xfrm>
          <a:prstGeom prst="rect">
            <a:avLst/>
          </a:prstGeom>
        </p:spPr>
      </p:pic>
      <p:pic>
        <p:nvPicPr>
          <p:cNvPr id="8" name="Picture 7" descr="A blue circuit board with several pins&#10;&#10;AI-generated content may be incorrect.">
            <a:extLst>
              <a:ext uri="{FF2B5EF4-FFF2-40B4-BE49-F238E27FC236}">
                <a16:creationId xmlns:a16="http://schemas.microsoft.com/office/drawing/2014/main" id="{EC8E3274-B604-E4BB-9F52-1F74451196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3847" y="3429000"/>
            <a:ext cx="1324089" cy="1324089"/>
          </a:xfrm>
          <a:prstGeom prst="rect">
            <a:avLst/>
          </a:prstGeom>
        </p:spPr>
      </p:pic>
      <p:pic>
        <p:nvPicPr>
          <p:cNvPr id="11" name="Picture 10" descr="A black and silver transistor&#10;&#10;AI-generated content may be incorrect.">
            <a:extLst>
              <a:ext uri="{FF2B5EF4-FFF2-40B4-BE49-F238E27FC236}">
                <a16:creationId xmlns:a16="http://schemas.microsoft.com/office/drawing/2014/main" id="{E88F6C0C-510C-770B-7CB6-67AFB53C2D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83610" y="1598352"/>
            <a:ext cx="1244880" cy="1244880"/>
          </a:xfrm>
          <a:prstGeom prst="rect">
            <a:avLst/>
          </a:prstGeom>
        </p:spPr>
      </p:pic>
      <p:pic>
        <p:nvPicPr>
          <p:cNvPr id="13" name="Picture 12" descr="A blue circuit board with a blue cable&#10;&#10;AI-generated content may be incorrect.">
            <a:extLst>
              <a:ext uri="{FF2B5EF4-FFF2-40B4-BE49-F238E27FC236}">
                <a16:creationId xmlns:a16="http://schemas.microsoft.com/office/drawing/2014/main" id="{6BE43E8A-5731-27CF-9207-B3D9806790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06416" y="2843232"/>
            <a:ext cx="2287104" cy="2287104"/>
          </a:xfrm>
          <a:prstGeom prst="rect">
            <a:avLst/>
          </a:prstGeom>
        </p:spPr>
      </p:pic>
      <p:pic>
        <p:nvPicPr>
          <p:cNvPr id="15" name="Picture 14" descr="A black and white electronic device&#10;&#10;AI-generated content may be incorrect.">
            <a:extLst>
              <a:ext uri="{FF2B5EF4-FFF2-40B4-BE49-F238E27FC236}">
                <a16:creationId xmlns:a16="http://schemas.microsoft.com/office/drawing/2014/main" id="{B6B3AD8A-C3F9-E07D-CF9B-A78E99E1D9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17416" y="218292"/>
            <a:ext cx="632552" cy="1020492"/>
          </a:xfrm>
          <a:prstGeom prst="rect">
            <a:avLst/>
          </a:prstGeom>
        </p:spPr>
      </p:pic>
      <p:pic>
        <p:nvPicPr>
          <p:cNvPr id="17" name="Picture 16" descr="A close up of a memory card&#10;&#10;AI-generated content may be incorrect.">
            <a:extLst>
              <a:ext uri="{FF2B5EF4-FFF2-40B4-BE49-F238E27FC236}">
                <a16:creationId xmlns:a16="http://schemas.microsoft.com/office/drawing/2014/main" id="{6DFF2025-9612-B8D3-4F3B-707650E5D99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828490" y="1650759"/>
            <a:ext cx="1166589" cy="881886"/>
          </a:xfrm>
          <a:prstGeom prst="rect">
            <a:avLst/>
          </a:prstGeom>
        </p:spPr>
      </p:pic>
      <p:pic>
        <p:nvPicPr>
          <p:cNvPr id="19" name="Picture 18" descr="A red circuit board with black microchip&#10;&#10;AI-generated content may be incorrect.">
            <a:extLst>
              <a:ext uri="{FF2B5EF4-FFF2-40B4-BE49-F238E27FC236}">
                <a16:creationId xmlns:a16="http://schemas.microsoft.com/office/drawing/2014/main" id="{DA8D575E-3CFC-59B0-FE61-4557C9F3BF6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52760" y="56420"/>
            <a:ext cx="1435529" cy="1446376"/>
          </a:xfrm>
          <a:prstGeom prst="rect">
            <a:avLst/>
          </a:prstGeom>
        </p:spPr>
      </p:pic>
      <p:pic>
        <p:nvPicPr>
          <p:cNvPr id="21" name="Picture 20" descr="A black wire with a metal tip&#10;&#10;AI-generated content may be incorrect.">
            <a:extLst>
              <a:ext uri="{FF2B5EF4-FFF2-40B4-BE49-F238E27FC236}">
                <a16:creationId xmlns:a16="http://schemas.microsoft.com/office/drawing/2014/main" id="{1920C10D-2B87-732A-6743-3F113E4CD11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39039" y="155334"/>
            <a:ext cx="2543175" cy="1495425"/>
          </a:xfrm>
          <a:prstGeom prst="rect">
            <a:avLst/>
          </a:prstGeom>
        </p:spPr>
      </p:pic>
      <p:pic>
        <p:nvPicPr>
          <p:cNvPr id="23" name="Picture 22" descr="Several different colored leds&#10;&#10;AI-generated content may be incorrect.">
            <a:extLst>
              <a:ext uri="{FF2B5EF4-FFF2-40B4-BE49-F238E27FC236}">
                <a16:creationId xmlns:a16="http://schemas.microsoft.com/office/drawing/2014/main" id="{D8CFEEEA-DCFF-0D55-25D8-70F221032FD1}"/>
              </a:ext>
            </a:extLst>
          </p:cNvPr>
          <p:cNvPicPr>
            <a:picLocks noChangeAspect="1"/>
          </p:cNvPicPr>
          <p:nvPr/>
        </p:nvPicPr>
        <p:blipFill>
          <a:blip r:embed="rId10">
            <a:extLst>
              <a:ext uri="{28A0092B-C50C-407E-A947-70E740481C1C}">
                <a14:useLocalDpi xmlns:a14="http://schemas.microsoft.com/office/drawing/2010/main" val="0"/>
              </a:ext>
            </a:extLst>
          </a:blip>
          <a:srcRect l="10444" t="20133" r="8489" b="18934"/>
          <a:stretch/>
        </p:blipFill>
        <p:spPr>
          <a:xfrm>
            <a:off x="9506416" y="5082489"/>
            <a:ext cx="2287105" cy="1719091"/>
          </a:xfrm>
          <a:prstGeom prst="rect">
            <a:avLst/>
          </a:prstGeom>
        </p:spPr>
      </p:pic>
      <p:pic>
        <p:nvPicPr>
          <p:cNvPr id="5" name="Picture 4" descr="Two batteries with red text on them&#10;&#10;AI-generated content may be incorrect.">
            <a:extLst>
              <a:ext uri="{FF2B5EF4-FFF2-40B4-BE49-F238E27FC236}">
                <a16:creationId xmlns:a16="http://schemas.microsoft.com/office/drawing/2014/main" id="{EACA81B5-FC69-5E5D-24BD-9AC72FA54F64}"/>
              </a:ext>
            </a:extLst>
          </p:cNvPr>
          <p:cNvPicPr>
            <a:picLocks noChangeAspect="1"/>
          </p:cNvPicPr>
          <p:nvPr/>
        </p:nvPicPr>
        <p:blipFill>
          <a:blip r:embed="rId11">
            <a:extLst>
              <a:ext uri="{28A0092B-C50C-407E-A947-70E740481C1C}">
                <a14:useLocalDpi xmlns:a14="http://schemas.microsoft.com/office/drawing/2010/main" val="0"/>
              </a:ext>
            </a:extLst>
          </a:blip>
          <a:srcRect l="51717"/>
          <a:stretch/>
        </p:blipFill>
        <p:spPr>
          <a:xfrm>
            <a:off x="8194635" y="4908537"/>
            <a:ext cx="913301" cy="1794129"/>
          </a:xfrm>
          <a:prstGeom prst="rect">
            <a:avLst/>
          </a:prstGeom>
        </p:spPr>
      </p:pic>
    </p:spTree>
    <p:extLst>
      <p:ext uri="{BB962C8B-B14F-4D97-AF65-F5344CB8AC3E}">
        <p14:creationId xmlns:p14="http://schemas.microsoft.com/office/powerpoint/2010/main" val="496917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9B551-CC19-6D76-A338-599AF3FC8D0E}"/>
              </a:ext>
            </a:extLst>
          </p:cNvPr>
          <p:cNvSpPr>
            <a:spLocks noGrp="1"/>
          </p:cNvSpPr>
          <p:nvPr>
            <p:ph type="title"/>
          </p:nvPr>
        </p:nvSpPr>
        <p:spPr/>
        <p:txBody>
          <a:bodyPr/>
          <a:lstStyle/>
          <a:p>
            <a:r>
              <a:rPr lang="en-US" dirty="0"/>
              <a:t>System Requirements Calculation:</a:t>
            </a:r>
          </a:p>
        </p:txBody>
      </p:sp>
      <p:sp>
        <p:nvSpPr>
          <p:cNvPr id="3" name="Content Placeholder 2">
            <a:extLst>
              <a:ext uri="{FF2B5EF4-FFF2-40B4-BE49-F238E27FC236}">
                <a16:creationId xmlns:a16="http://schemas.microsoft.com/office/drawing/2014/main" id="{A175E151-0666-D71E-7D14-195118077DE3}"/>
              </a:ext>
            </a:extLst>
          </p:cNvPr>
          <p:cNvSpPr>
            <a:spLocks noGrp="1"/>
          </p:cNvSpPr>
          <p:nvPr>
            <p:ph idx="1"/>
          </p:nvPr>
        </p:nvSpPr>
        <p:spPr>
          <a:xfrm>
            <a:off x="612648" y="1653710"/>
            <a:ext cx="6227064" cy="4929970"/>
          </a:xfrm>
        </p:spPr>
        <p:txBody>
          <a:bodyPr>
            <a:normAutofit fontScale="70000" lnSpcReduction="20000"/>
          </a:bodyPr>
          <a:lstStyle/>
          <a:p>
            <a:r>
              <a:rPr lang="en-US" dirty="0"/>
              <a:t>Part of the design process was to calculate the total weight of the PCB with all the components the cost of the system and power consumption.</a:t>
            </a:r>
          </a:p>
          <a:p>
            <a:r>
              <a:rPr lang="en-US" b="1" dirty="0"/>
              <a:t>Total Power consumption : </a:t>
            </a:r>
            <a:r>
              <a:rPr lang="en-US" dirty="0"/>
              <a:t>the total system current draw was calculated </a:t>
            </a:r>
            <a:r>
              <a:rPr lang="en-US" dirty="0">
                <a:solidFill>
                  <a:srgbClr val="0070C0"/>
                </a:solidFill>
              </a:rPr>
              <a:t>155.105mA</a:t>
            </a:r>
          </a:p>
          <a:p>
            <a:pPr marL="0" indent="0">
              <a:buNone/>
            </a:pPr>
            <a:r>
              <a:rPr lang="en-US" dirty="0"/>
              <a:t>    Arduino nano will consume </a:t>
            </a:r>
            <a:r>
              <a:rPr lang="en-US" dirty="0">
                <a:solidFill>
                  <a:srgbClr val="0070C0"/>
                </a:solidFill>
              </a:rPr>
              <a:t>20 mA * 9 volts  = 180mW</a:t>
            </a:r>
          </a:p>
          <a:p>
            <a:pPr marL="0" indent="0">
              <a:buNone/>
            </a:pPr>
            <a:r>
              <a:rPr lang="en-US" dirty="0"/>
              <a:t>    Sensors power consumption would be </a:t>
            </a:r>
            <a:r>
              <a:rPr lang="en-US" dirty="0">
                <a:solidFill>
                  <a:srgbClr val="0070C0"/>
                </a:solidFill>
              </a:rPr>
              <a:t>135.105 at 5 volts =  675.5mW </a:t>
            </a:r>
          </a:p>
          <a:p>
            <a:pPr marL="0" indent="0">
              <a:buNone/>
            </a:pPr>
            <a:r>
              <a:rPr lang="en-US" dirty="0"/>
              <a:t>    Total power consumption  </a:t>
            </a:r>
            <a:r>
              <a:rPr lang="en-US" dirty="0">
                <a:solidFill>
                  <a:srgbClr val="0070C0"/>
                </a:solidFill>
              </a:rPr>
              <a:t>180mW + 675.5mW = 855.525mW</a:t>
            </a:r>
          </a:p>
          <a:p>
            <a:pPr marL="0" indent="0">
              <a:buNone/>
            </a:pPr>
            <a:r>
              <a:rPr lang="en-US" dirty="0"/>
              <a:t>    Using a 9v (1200mAh) Lithium battery we get </a:t>
            </a:r>
            <a:br>
              <a:rPr lang="en-US" dirty="0"/>
            </a:br>
            <a:r>
              <a:rPr lang="en-US" dirty="0"/>
              <a:t>    </a:t>
            </a:r>
            <a:r>
              <a:rPr lang="en-US" dirty="0">
                <a:solidFill>
                  <a:srgbClr val="0070C0"/>
                </a:solidFill>
              </a:rPr>
              <a:t>1200mAh/155.105mA = 7.74 hours</a:t>
            </a:r>
          </a:p>
          <a:p>
            <a:r>
              <a:rPr lang="en-US" b="1" dirty="0"/>
              <a:t>Total Weight of the system:</a:t>
            </a:r>
            <a:r>
              <a:rPr lang="en-US" dirty="0"/>
              <a:t> the total weight calculated at </a:t>
            </a:r>
            <a:br>
              <a:rPr lang="en-US" dirty="0"/>
            </a:br>
            <a:r>
              <a:rPr lang="en-US" dirty="0">
                <a:solidFill>
                  <a:srgbClr val="0070C0"/>
                </a:solidFill>
              </a:rPr>
              <a:t>6.379333 oz or 180.85g</a:t>
            </a:r>
          </a:p>
          <a:p>
            <a:r>
              <a:rPr lang="en-US" b="1" dirty="0"/>
              <a:t>Total cost of the system: </a:t>
            </a:r>
            <a:r>
              <a:rPr lang="en-US" dirty="0"/>
              <a:t>was estimated at </a:t>
            </a:r>
            <a:r>
              <a:rPr lang="en-US" dirty="0">
                <a:solidFill>
                  <a:srgbClr val="0070C0"/>
                </a:solidFill>
              </a:rPr>
              <a:t>$105.97</a:t>
            </a:r>
          </a:p>
          <a:p>
            <a:endParaRPr lang="en-US" dirty="0"/>
          </a:p>
          <a:p>
            <a:pPr marL="0" indent="0">
              <a:buNone/>
            </a:pPr>
            <a:r>
              <a:rPr lang="en-US" dirty="0"/>
              <a:t> </a:t>
            </a:r>
          </a:p>
        </p:txBody>
      </p:sp>
      <p:pic>
        <p:nvPicPr>
          <p:cNvPr id="7" name="Picture 6" descr="A computer chip with different components&#10;&#10;AI-generated content may be incorrect.">
            <a:extLst>
              <a:ext uri="{FF2B5EF4-FFF2-40B4-BE49-F238E27FC236}">
                <a16:creationId xmlns:a16="http://schemas.microsoft.com/office/drawing/2014/main" id="{13428CB9-3D41-F2B8-F9A4-DFF7AB735B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6330" y="1653710"/>
            <a:ext cx="4938667" cy="3257969"/>
          </a:xfrm>
          <a:prstGeom prst="rect">
            <a:avLst/>
          </a:prstGeom>
        </p:spPr>
      </p:pic>
    </p:spTree>
    <p:extLst>
      <p:ext uri="{BB962C8B-B14F-4D97-AF65-F5344CB8AC3E}">
        <p14:creationId xmlns:p14="http://schemas.microsoft.com/office/powerpoint/2010/main" val="337495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9EA85-4D52-B277-8AF8-76F7AFCCD132}"/>
              </a:ext>
            </a:extLst>
          </p:cNvPr>
          <p:cNvSpPr>
            <a:spLocks noGrp="1"/>
          </p:cNvSpPr>
          <p:nvPr>
            <p:ph type="title"/>
          </p:nvPr>
        </p:nvSpPr>
        <p:spPr/>
        <p:txBody>
          <a:bodyPr/>
          <a:lstStyle/>
          <a:p>
            <a:r>
              <a:rPr lang="en-US" dirty="0"/>
              <a:t>System MPU</a:t>
            </a:r>
          </a:p>
        </p:txBody>
      </p:sp>
      <p:sp>
        <p:nvSpPr>
          <p:cNvPr id="3" name="Content Placeholder 2">
            <a:extLst>
              <a:ext uri="{FF2B5EF4-FFF2-40B4-BE49-F238E27FC236}">
                <a16:creationId xmlns:a16="http://schemas.microsoft.com/office/drawing/2014/main" id="{E12E983F-E38A-CCF2-9706-99C64C8AE449}"/>
              </a:ext>
            </a:extLst>
          </p:cNvPr>
          <p:cNvSpPr>
            <a:spLocks noGrp="1"/>
          </p:cNvSpPr>
          <p:nvPr>
            <p:ph idx="1"/>
          </p:nvPr>
        </p:nvSpPr>
        <p:spPr/>
        <p:txBody>
          <a:bodyPr/>
          <a:lstStyle/>
          <a:p>
            <a:r>
              <a:rPr lang="en-US" dirty="0"/>
              <a:t>Arduino Nano was picked because </a:t>
            </a:r>
          </a:p>
          <a:p>
            <a:pPr marL="0" indent="0">
              <a:buNone/>
            </a:pPr>
            <a:r>
              <a:rPr lang="en-US" dirty="0"/>
              <a:t>Of its low cost and small footprint </a:t>
            </a:r>
          </a:p>
          <a:p>
            <a:pPr marL="0" indent="0">
              <a:buNone/>
            </a:pPr>
            <a:r>
              <a:rPr lang="en-US" dirty="0"/>
              <a:t>yet still have adequate Digital and analog</a:t>
            </a:r>
          </a:p>
          <a:p>
            <a:pPr marL="0" indent="0">
              <a:buNone/>
            </a:pPr>
            <a:r>
              <a:rPr lang="en-US" dirty="0"/>
              <a:t>pins for the sensors and The LEDs and </a:t>
            </a:r>
          </a:p>
          <a:p>
            <a:pPr marL="0" indent="0">
              <a:buNone/>
            </a:pPr>
            <a:r>
              <a:rPr lang="en-US" dirty="0"/>
              <a:t>it also has 5v and 3.3v out Pins that can </a:t>
            </a:r>
          </a:p>
          <a:p>
            <a:pPr marL="0" indent="0">
              <a:buNone/>
            </a:pPr>
            <a:r>
              <a:rPr lang="en-US" dirty="0"/>
              <a:t>be suitable for different sensors </a:t>
            </a:r>
          </a:p>
          <a:p>
            <a:pPr marL="0" indent="0">
              <a:buNone/>
            </a:pPr>
            <a:endParaRPr lang="en-US" dirty="0"/>
          </a:p>
        </p:txBody>
      </p:sp>
      <p:pic>
        <p:nvPicPr>
          <p:cNvPr id="5" name="Picture 4" descr="A diagram of a circuit board&#10;&#10;AI-generated content may be incorrect.">
            <a:extLst>
              <a:ext uri="{FF2B5EF4-FFF2-40B4-BE49-F238E27FC236}">
                <a16:creationId xmlns:a16="http://schemas.microsoft.com/office/drawing/2014/main" id="{F699A212-41FB-1907-FF83-1F45E66DA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6052" y="800100"/>
            <a:ext cx="6103665" cy="4415275"/>
          </a:xfrm>
          <a:prstGeom prst="rect">
            <a:avLst/>
          </a:prstGeom>
        </p:spPr>
      </p:pic>
    </p:spTree>
    <p:extLst>
      <p:ext uri="{BB962C8B-B14F-4D97-AF65-F5344CB8AC3E}">
        <p14:creationId xmlns:p14="http://schemas.microsoft.com/office/powerpoint/2010/main" val="2007457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44D49C-5109-B629-B00E-D9A87E6FC9A5}"/>
              </a:ext>
            </a:extLst>
          </p:cNvPr>
          <p:cNvSpPr>
            <a:spLocks noGrp="1"/>
          </p:cNvSpPr>
          <p:nvPr>
            <p:ph type="title"/>
          </p:nvPr>
        </p:nvSpPr>
        <p:spPr>
          <a:xfrm>
            <a:off x="612648" y="414692"/>
            <a:ext cx="6035040" cy="691732"/>
          </a:xfrm>
        </p:spPr>
        <p:txBody>
          <a:bodyPr anchor="b">
            <a:normAutofit/>
          </a:bodyPr>
          <a:lstStyle/>
          <a:p>
            <a:r>
              <a:rPr lang="en-US" dirty="0"/>
              <a:t>System Design</a:t>
            </a:r>
          </a:p>
        </p:txBody>
      </p:sp>
      <p:sp>
        <p:nvSpPr>
          <p:cNvPr id="3" name="Content Placeholder 2">
            <a:extLst>
              <a:ext uri="{FF2B5EF4-FFF2-40B4-BE49-F238E27FC236}">
                <a16:creationId xmlns:a16="http://schemas.microsoft.com/office/drawing/2014/main" id="{A6C9EEE0-273B-A401-912E-5A9D995BBD41}"/>
              </a:ext>
            </a:extLst>
          </p:cNvPr>
          <p:cNvSpPr>
            <a:spLocks noGrp="1"/>
          </p:cNvSpPr>
          <p:nvPr>
            <p:ph idx="1"/>
          </p:nvPr>
        </p:nvSpPr>
        <p:spPr>
          <a:xfrm>
            <a:off x="612648" y="1380744"/>
            <a:ext cx="4797552" cy="4096512"/>
          </a:xfrm>
        </p:spPr>
        <p:txBody>
          <a:bodyPr>
            <a:normAutofit/>
          </a:bodyPr>
          <a:lstStyle/>
          <a:p>
            <a:r>
              <a:rPr lang="en-US" sz="1800" dirty="0" err="1"/>
              <a:t>Kicad</a:t>
            </a:r>
            <a:r>
              <a:rPr lang="en-US" sz="1800" dirty="0"/>
              <a:t> was used to design the main system board that will hold all The system components</a:t>
            </a:r>
          </a:p>
        </p:txBody>
      </p:sp>
      <p:pic>
        <p:nvPicPr>
          <p:cNvPr id="6" name="Picture 5" descr="A screenshot of a computer&#10;&#10;AI-generated content may be incorrect.">
            <a:extLst>
              <a:ext uri="{FF2B5EF4-FFF2-40B4-BE49-F238E27FC236}">
                <a16:creationId xmlns:a16="http://schemas.microsoft.com/office/drawing/2014/main" id="{0154FC7C-E1EA-D17F-CB51-CE883595BB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6226" y="790385"/>
            <a:ext cx="7283729" cy="4972240"/>
          </a:xfrm>
          <a:prstGeom prst="rect">
            <a:avLst/>
          </a:prstGeom>
        </p:spPr>
      </p:pic>
    </p:spTree>
    <p:extLst>
      <p:ext uri="{BB962C8B-B14F-4D97-AF65-F5344CB8AC3E}">
        <p14:creationId xmlns:p14="http://schemas.microsoft.com/office/powerpoint/2010/main" val="180923433"/>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otalTime>277</TotalTime>
  <Words>850</Words>
  <Application>Microsoft Office PowerPoint</Application>
  <PresentationFormat>Widescreen</PresentationFormat>
  <Paragraphs>168</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Neue Haas Grotesk Text Pro</vt:lpstr>
      <vt:lpstr>VanillaVTI</vt:lpstr>
      <vt:lpstr>Weather Balloon </vt:lpstr>
      <vt:lpstr>Phase 1: </vt:lpstr>
      <vt:lpstr>System power consumption , cost and weight :</vt:lpstr>
      <vt:lpstr>System Feasibility</vt:lpstr>
      <vt:lpstr>Phase 2: Block Diagram:</vt:lpstr>
      <vt:lpstr>System Parts:</vt:lpstr>
      <vt:lpstr>System Requirements Calculation:</vt:lpstr>
      <vt:lpstr>System MPU</vt:lpstr>
      <vt:lpstr>System Design</vt:lpstr>
      <vt:lpstr>System power consumption , cost and weight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Alalwia</dc:creator>
  <cp:lastModifiedBy>Ali Alalwia</cp:lastModifiedBy>
  <cp:revision>16</cp:revision>
  <dcterms:created xsi:type="dcterms:W3CDTF">2025-03-10T15:12:10Z</dcterms:created>
  <dcterms:modified xsi:type="dcterms:W3CDTF">2025-03-10T21:35:51Z</dcterms:modified>
</cp:coreProperties>
</file>